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10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71" r:id="rId17"/>
    <p:sldId id="273" r:id="rId18"/>
    <p:sldId id="274" r:id="rId19"/>
    <p:sldId id="275" r:id="rId20"/>
    <p:sldId id="276" r:id="rId21"/>
    <p:sldId id="269" r:id="rId22"/>
    <p:sldId id="278" r:id="rId23"/>
    <p:sldId id="323" r:id="rId24"/>
    <p:sldId id="325" r:id="rId25"/>
    <p:sldId id="329" r:id="rId26"/>
    <p:sldId id="365" r:id="rId27"/>
    <p:sldId id="368" r:id="rId28"/>
    <p:sldId id="351" r:id="rId29"/>
    <p:sldId id="370" r:id="rId30"/>
    <p:sldId id="371" r:id="rId31"/>
    <p:sldId id="352" r:id="rId32"/>
    <p:sldId id="372" r:id="rId33"/>
    <p:sldId id="373" r:id="rId34"/>
    <p:sldId id="387"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8" r:id="rId48"/>
    <p:sldId id="389" r:id="rId49"/>
    <p:sldId id="393" r:id="rId50"/>
    <p:sldId id="394" r:id="rId51"/>
    <p:sldId id="395" r:id="rId52"/>
    <p:sldId id="283" r:id="rId53"/>
    <p:sldId id="397" r:id="rId54"/>
    <p:sldId id="285" r:id="rId55"/>
    <p:sldId id="400" r:id="rId56"/>
    <p:sldId id="401" r:id="rId57"/>
    <p:sldId id="402" r:id="rId58"/>
    <p:sldId id="404" r:id="rId59"/>
    <p:sldId id="405" r:id="rId60"/>
    <p:sldId id="406" r:id="rId61"/>
    <p:sldId id="407" r:id="rId62"/>
    <p:sldId id="418" r:id="rId63"/>
    <p:sldId id="419" r:id="rId64"/>
    <p:sldId id="420" r:id="rId65"/>
    <p:sldId id="421" r:id="rId66"/>
    <p:sldId id="422" r:id="rId67"/>
    <p:sldId id="423" r:id="rId68"/>
    <p:sldId id="424" r:id="rId69"/>
    <p:sldId id="425" r:id="rId70"/>
    <p:sldId id="413" r:id="rId71"/>
    <p:sldId id="414" r:id="rId72"/>
    <p:sldId id="415" r:id="rId73"/>
    <p:sldId id="416" r:id="rId74"/>
    <p:sldId id="408" r:id="rId75"/>
    <p:sldId id="409" r:id="rId76"/>
    <p:sldId id="410" r:id="rId77"/>
    <p:sldId id="411" r:id="rId78"/>
    <p:sldId id="412" r:id="rId79"/>
    <p:sldId id="443" r:id="rId80"/>
    <p:sldId id="427" r:id="rId81"/>
    <p:sldId id="429" r:id="rId82"/>
    <p:sldId id="431" r:id="rId83"/>
    <p:sldId id="433" r:id="rId84"/>
    <p:sldId id="435" r:id="rId85"/>
    <p:sldId id="437" r:id="rId86"/>
    <p:sldId id="439" r:id="rId87"/>
    <p:sldId id="441" r:id="rId88"/>
    <p:sldId id="442" r:id="rId89"/>
    <p:sldId id="444" r:id="rId90"/>
    <p:sldId id="445" r:id="rId91"/>
    <p:sldId id="446" r:id="rId92"/>
    <p:sldId id="447" r:id="rId93"/>
    <p:sldId id="448" r:id="rId94"/>
    <p:sldId id="449" r:id="rId95"/>
    <p:sldId id="450" r:id="rId96"/>
    <p:sldId id="451" r:id="rId97"/>
    <p:sldId id="452" r:id="rId98"/>
    <p:sldId id="453" r:id="rId99"/>
    <p:sldId id="454" r:id="rId100"/>
    <p:sldId id="455" r:id="rId101"/>
    <p:sldId id="456" r:id="rId102"/>
    <p:sldId id="457" r:id="rId103"/>
  </p:sldIdLst>
  <p:sldSz cx="12192000" cy="685800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Hansen" initials="JH" lastIdx="3" clrIdx="0">
    <p:extLst>
      <p:ext uri="{19B8F6BF-5375-455C-9EA6-DF929625EA0E}">
        <p15:presenceInfo xmlns:p15="http://schemas.microsoft.com/office/powerpoint/2012/main" userId="0084b0d0d2cf9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0" autoAdjust="0"/>
    <p:restoredTop sz="95380" autoAdjust="0"/>
  </p:normalViewPr>
  <p:slideViewPr>
    <p:cSldViewPr snapToGrid="0">
      <p:cViewPr varScale="1">
        <p:scale>
          <a:sx n="86" d="100"/>
          <a:sy n="86" d="100"/>
        </p:scale>
        <p:origin x="588" y="78"/>
      </p:cViewPr>
      <p:guideLst/>
    </p:cSldViewPr>
  </p:slideViewPr>
  <p:notesTextViewPr>
    <p:cViewPr>
      <p:scale>
        <a:sx n="1" d="1"/>
        <a:sy n="1" d="1"/>
      </p:scale>
      <p:origin x="0" y="0"/>
    </p:cViewPr>
  </p:notesTextViewPr>
  <p:sorterViewPr>
    <p:cViewPr>
      <p:scale>
        <a:sx n="100" d="100"/>
        <a:sy n="100" d="100"/>
      </p:scale>
      <p:origin x="0" y="-170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09T06:29:01.160" idx="1">
    <p:pos x="3662" y="2004"/>
    <p:text/>
    <p:extLst>
      <p:ext uri="{C676402C-5697-4E1C-873F-D02D1690AC5C}">
        <p15:threadingInfo xmlns:p15="http://schemas.microsoft.com/office/powerpoint/2012/main" timeZoneBias="480"/>
      </p:ext>
    </p:extLst>
  </p:cm>
</p:cmLst>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8.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56.png"/><Relationship Id="rId7" Type="http://schemas.openxmlformats.org/officeDocument/2006/relationships/image" Target="../media/image91.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5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8.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56.png"/><Relationship Id="rId7" Type="http://schemas.openxmlformats.org/officeDocument/2006/relationships/image" Target="../media/image91.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9F155E7-60C5-4081-917D-3286D1EF729A}"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FA2B7EAA-0551-4E77-BFEF-FCB089F1395D}">
      <dgm:prSet custT="1"/>
      <dgm:spPr/>
      <dgm:t>
        <a:bodyPr/>
        <a:lstStyle/>
        <a:p>
          <a:r>
            <a:rPr lang="en-US" sz="1800" dirty="0"/>
            <a:t>“</a:t>
          </a:r>
          <a:r>
            <a:rPr lang="en-US" sz="1800" b="1" dirty="0"/>
            <a:t>Addiction is about </a:t>
          </a:r>
          <a:r>
            <a:rPr lang="en-US" sz="1800" b="1" dirty="0">
              <a:solidFill>
                <a:schemeClr val="tx1"/>
              </a:solidFill>
            </a:rPr>
            <a:t>bonding. </a:t>
          </a:r>
        </a:p>
      </dgm:t>
    </dgm:pt>
    <dgm:pt modelId="{C1A96B5A-63C1-4F93-A488-5C9D21685DD8}" type="parTrans" cxnId="{DCFF5029-E3ED-456B-8737-4252B5AC64BE}">
      <dgm:prSet/>
      <dgm:spPr/>
      <dgm:t>
        <a:bodyPr/>
        <a:lstStyle/>
        <a:p>
          <a:endParaRPr lang="en-US"/>
        </a:p>
      </dgm:t>
    </dgm:pt>
    <dgm:pt modelId="{9E188F86-5C54-4E31-8ED8-C91A308A1614}" type="sibTrans" cxnId="{DCFF5029-E3ED-456B-8737-4252B5AC64BE}">
      <dgm:prSet custT="1"/>
      <dgm:spPr/>
      <dgm:t>
        <a:bodyPr/>
        <a:lstStyle/>
        <a:p>
          <a:endParaRPr lang="en-US" sz="1800"/>
        </a:p>
      </dgm:t>
    </dgm:pt>
    <dgm:pt modelId="{73CBCE3E-4CBE-47C9-91C9-52C4673EC425}">
      <dgm:prSet custT="1"/>
      <dgm:spPr/>
      <dgm:t>
        <a:bodyPr/>
        <a:lstStyle/>
        <a:p>
          <a:r>
            <a:rPr lang="en-US" sz="1800" b="1" dirty="0"/>
            <a:t>If you can’t do it with people, you will do it with a </a:t>
          </a:r>
          <a:r>
            <a:rPr lang="en-US" sz="1800" b="1" dirty="0">
              <a:solidFill>
                <a:schemeClr val="tx1"/>
              </a:solidFill>
            </a:rPr>
            <a:t>substance.</a:t>
          </a:r>
        </a:p>
      </dgm:t>
    </dgm:pt>
    <dgm:pt modelId="{09A4D8BF-B669-4AAB-9B6F-21216A6F79AD}" type="parTrans" cxnId="{C32C83CF-83DC-45E7-8704-DAA82BFC4AB2}">
      <dgm:prSet/>
      <dgm:spPr/>
      <dgm:t>
        <a:bodyPr/>
        <a:lstStyle/>
        <a:p>
          <a:endParaRPr lang="en-US"/>
        </a:p>
      </dgm:t>
    </dgm:pt>
    <dgm:pt modelId="{53ADBA86-C529-4BD8-8E04-8EE80F6220B4}" type="sibTrans" cxnId="{C32C83CF-83DC-45E7-8704-DAA82BFC4AB2}">
      <dgm:prSet custT="1"/>
      <dgm:spPr/>
      <dgm:t>
        <a:bodyPr/>
        <a:lstStyle/>
        <a:p>
          <a:endParaRPr lang="en-US" sz="1800"/>
        </a:p>
      </dgm:t>
    </dgm:pt>
    <dgm:pt modelId="{AF5B8D3A-C57B-491A-8AE1-94EE42EA1069}">
      <dgm:prSet custT="1"/>
      <dgm:spPr/>
      <dgm:t>
        <a:bodyPr/>
        <a:lstStyle/>
        <a:p>
          <a:r>
            <a:rPr lang="en-US" sz="1800" b="1" dirty="0"/>
            <a:t>Now that might be </a:t>
          </a:r>
          <a:r>
            <a:rPr lang="en-US" sz="1800" b="1" dirty="0">
              <a:solidFill>
                <a:schemeClr val="tx1"/>
              </a:solidFill>
            </a:rPr>
            <a:t>gambling,</a:t>
          </a:r>
          <a:r>
            <a:rPr lang="en-US" sz="1800" b="1" dirty="0"/>
            <a:t> that might be </a:t>
          </a:r>
          <a:r>
            <a:rPr lang="en-US" sz="1800" b="1" dirty="0">
              <a:solidFill>
                <a:schemeClr val="tx1"/>
              </a:solidFill>
            </a:rPr>
            <a:t>media,</a:t>
          </a:r>
          <a:r>
            <a:rPr lang="en-US" sz="1800" b="1" dirty="0"/>
            <a:t> that might be </a:t>
          </a:r>
          <a:r>
            <a:rPr lang="en-US" sz="1800" b="1" dirty="0">
              <a:solidFill>
                <a:schemeClr val="tx1"/>
              </a:solidFill>
            </a:rPr>
            <a:t>cocaine, </a:t>
          </a:r>
          <a:r>
            <a:rPr lang="en-US" sz="1800" b="1" dirty="0"/>
            <a:t>that might be </a:t>
          </a:r>
          <a:r>
            <a:rPr lang="en-US" sz="1800" b="1" dirty="0">
              <a:solidFill>
                <a:schemeClr val="tx1"/>
              </a:solidFill>
            </a:rPr>
            <a:t>cannabis.</a:t>
          </a:r>
        </a:p>
      </dgm:t>
    </dgm:pt>
    <dgm:pt modelId="{E3B5722A-F2A3-4DF0-9760-2EEE71DCCE2A}" type="parTrans" cxnId="{1183C210-EE50-4C45-A753-0ECA90523570}">
      <dgm:prSet/>
      <dgm:spPr/>
      <dgm:t>
        <a:bodyPr/>
        <a:lstStyle/>
        <a:p>
          <a:endParaRPr lang="en-US"/>
        </a:p>
      </dgm:t>
    </dgm:pt>
    <dgm:pt modelId="{FFA067E8-2E3C-40F9-B682-3BC3A1B1E716}" type="sibTrans" cxnId="{1183C210-EE50-4C45-A753-0ECA90523570}">
      <dgm:prSet custT="1"/>
      <dgm:spPr/>
      <dgm:t>
        <a:bodyPr/>
        <a:lstStyle/>
        <a:p>
          <a:endParaRPr lang="en-US" sz="1800"/>
        </a:p>
      </dgm:t>
    </dgm:pt>
    <dgm:pt modelId="{EDBA88E7-9CFA-41E1-B185-0C11ED1E8B70}">
      <dgm:prSet custT="1"/>
      <dgm:spPr/>
      <dgm:t>
        <a:bodyPr/>
        <a:lstStyle/>
        <a:p>
          <a:r>
            <a:rPr lang="en-US" sz="1800" b="1" dirty="0"/>
            <a:t>You will bond to something because that is our </a:t>
          </a:r>
          <a:r>
            <a:rPr lang="en-US" sz="1800" b="1" dirty="0">
              <a:solidFill>
                <a:schemeClr val="tx1"/>
              </a:solidFill>
            </a:rPr>
            <a:t>nature. </a:t>
          </a:r>
        </a:p>
      </dgm:t>
    </dgm:pt>
    <dgm:pt modelId="{DD4FDA23-44DF-4FEF-9C8E-8F6F808DAC14}" type="parTrans" cxnId="{1EFD3F3E-71F7-401F-BA30-F31A06A926E6}">
      <dgm:prSet/>
      <dgm:spPr/>
      <dgm:t>
        <a:bodyPr/>
        <a:lstStyle/>
        <a:p>
          <a:endParaRPr lang="en-US"/>
        </a:p>
      </dgm:t>
    </dgm:pt>
    <dgm:pt modelId="{1BAE2A49-75E4-4FA8-B08F-2E54C6C52D53}" type="sibTrans" cxnId="{1EFD3F3E-71F7-401F-BA30-F31A06A926E6}">
      <dgm:prSet custT="1"/>
      <dgm:spPr/>
      <dgm:t>
        <a:bodyPr/>
        <a:lstStyle/>
        <a:p>
          <a:endParaRPr lang="en-US" sz="1800"/>
        </a:p>
      </dgm:t>
    </dgm:pt>
    <dgm:pt modelId="{F30EB2B9-9AC6-4341-B7D2-6CEBCCE69EE3}">
      <dgm:prSet custT="1"/>
      <dgm:spPr/>
      <dgm:t>
        <a:bodyPr/>
        <a:lstStyle/>
        <a:p>
          <a:r>
            <a:rPr lang="en-US" sz="1800" b="1" dirty="0"/>
            <a:t>That’s what we want as </a:t>
          </a:r>
          <a:r>
            <a:rPr lang="en-US" sz="1800" b="1" dirty="0">
              <a:solidFill>
                <a:schemeClr val="tx1"/>
              </a:solidFill>
            </a:rPr>
            <a:t>human beings.”</a:t>
          </a:r>
        </a:p>
      </dgm:t>
    </dgm:pt>
    <dgm:pt modelId="{7046DE32-C381-4079-BC09-EA9D9A729ED7}" type="parTrans" cxnId="{C4D361D9-6EFB-4D17-BF8A-BCFCCF013418}">
      <dgm:prSet/>
      <dgm:spPr/>
      <dgm:t>
        <a:bodyPr/>
        <a:lstStyle/>
        <a:p>
          <a:endParaRPr lang="en-US"/>
        </a:p>
      </dgm:t>
    </dgm:pt>
    <dgm:pt modelId="{008BB4E1-021D-45EC-AE0E-13D0F149592F}" type="sibTrans" cxnId="{C4D361D9-6EFB-4D17-BF8A-BCFCCF013418}">
      <dgm:prSet/>
      <dgm:spPr/>
      <dgm:t>
        <a:bodyPr/>
        <a:lstStyle/>
        <a:p>
          <a:endParaRPr lang="en-US"/>
        </a:p>
      </dgm:t>
    </dgm:pt>
    <dgm:pt modelId="{D8F5C470-202D-4006-B6F6-E1C41135B709}" type="pres">
      <dgm:prSet presAssocID="{49F155E7-60C5-4081-917D-3286D1EF729A}" presName="Name0" presStyleCnt="0">
        <dgm:presLayoutVars>
          <dgm:dir/>
          <dgm:resizeHandles val="exact"/>
        </dgm:presLayoutVars>
      </dgm:prSet>
      <dgm:spPr/>
    </dgm:pt>
    <dgm:pt modelId="{583CCE5C-263D-4D4A-BF33-11C932EFEC48}" type="pres">
      <dgm:prSet presAssocID="{FA2B7EAA-0551-4E77-BFEF-FCB089F1395D}" presName="node" presStyleLbl="node1" presStyleIdx="0" presStyleCnt="5">
        <dgm:presLayoutVars>
          <dgm:bulletEnabled val="1"/>
        </dgm:presLayoutVars>
      </dgm:prSet>
      <dgm:spPr/>
    </dgm:pt>
    <dgm:pt modelId="{C41B8B07-7C18-490D-BAC1-FABA4EAB83BD}" type="pres">
      <dgm:prSet presAssocID="{9E188F86-5C54-4E31-8ED8-C91A308A1614}" presName="sibTrans" presStyleLbl="sibTrans1D1" presStyleIdx="0" presStyleCnt="4"/>
      <dgm:spPr/>
    </dgm:pt>
    <dgm:pt modelId="{DF188632-8197-4F5C-BE4C-61F056449566}" type="pres">
      <dgm:prSet presAssocID="{9E188F86-5C54-4E31-8ED8-C91A308A1614}" presName="connectorText" presStyleLbl="sibTrans1D1" presStyleIdx="0" presStyleCnt="4"/>
      <dgm:spPr/>
    </dgm:pt>
    <dgm:pt modelId="{84E83EE9-F4D1-45CE-846E-E63982F6C9F0}" type="pres">
      <dgm:prSet presAssocID="{73CBCE3E-4CBE-47C9-91C9-52C4673EC425}" presName="node" presStyleLbl="node1" presStyleIdx="1" presStyleCnt="5">
        <dgm:presLayoutVars>
          <dgm:bulletEnabled val="1"/>
        </dgm:presLayoutVars>
      </dgm:prSet>
      <dgm:spPr/>
    </dgm:pt>
    <dgm:pt modelId="{029F54D8-D46F-4962-AB05-A949E62D1902}" type="pres">
      <dgm:prSet presAssocID="{53ADBA86-C529-4BD8-8E04-8EE80F6220B4}" presName="sibTrans" presStyleLbl="sibTrans1D1" presStyleIdx="1" presStyleCnt="4"/>
      <dgm:spPr/>
    </dgm:pt>
    <dgm:pt modelId="{8F38176F-BF67-4391-94ED-2F3E98817E59}" type="pres">
      <dgm:prSet presAssocID="{53ADBA86-C529-4BD8-8E04-8EE80F6220B4}" presName="connectorText" presStyleLbl="sibTrans1D1" presStyleIdx="1" presStyleCnt="4"/>
      <dgm:spPr/>
    </dgm:pt>
    <dgm:pt modelId="{27E9CCEE-A6E3-4705-B17D-6538DDB9DEBE}" type="pres">
      <dgm:prSet presAssocID="{AF5B8D3A-C57B-491A-8AE1-94EE42EA1069}" presName="node" presStyleLbl="node1" presStyleIdx="2" presStyleCnt="5" custLinFactNeighborX="1307" custLinFactNeighborY="-153">
        <dgm:presLayoutVars>
          <dgm:bulletEnabled val="1"/>
        </dgm:presLayoutVars>
      </dgm:prSet>
      <dgm:spPr/>
    </dgm:pt>
    <dgm:pt modelId="{76F10150-2BD5-447B-AC0A-644CC23C1686}" type="pres">
      <dgm:prSet presAssocID="{FFA067E8-2E3C-40F9-B682-3BC3A1B1E716}" presName="sibTrans" presStyleLbl="sibTrans1D1" presStyleIdx="2" presStyleCnt="4"/>
      <dgm:spPr/>
    </dgm:pt>
    <dgm:pt modelId="{448DA72D-A809-495E-8FBF-1FD94FA0E321}" type="pres">
      <dgm:prSet presAssocID="{FFA067E8-2E3C-40F9-B682-3BC3A1B1E716}" presName="connectorText" presStyleLbl="sibTrans1D1" presStyleIdx="2" presStyleCnt="4"/>
      <dgm:spPr/>
    </dgm:pt>
    <dgm:pt modelId="{493A24C0-46AE-4F77-B937-6BAB1D1AC30C}" type="pres">
      <dgm:prSet presAssocID="{EDBA88E7-9CFA-41E1-B185-0C11ED1E8B70}" presName="node" presStyleLbl="node1" presStyleIdx="3" presStyleCnt="5">
        <dgm:presLayoutVars>
          <dgm:bulletEnabled val="1"/>
        </dgm:presLayoutVars>
      </dgm:prSet>
      <dgm:spPr/>
    </dgm:pt>
    <dgm:pt modelId="{5C6B578B-4F86-4333-93F2-7E30099D290C}" type="pres">
      <dgm:prSet presAssocID="{1BAE2A49-75E4-4FA8-B08F-2E54C6C52D53}" presName="sibTrans" presStyleLbl="sibTrans1D1" presStyleIdx="3" presStyleCnt="4"/>
      <dgm:spPr/>
    </dgm:pt>
    <dgm:pt modelId="{8255700C-C5E0-4E70-9785-A77363A974A1}" type="pres">
      <dgm:prSet presAssocID="{1BAE2A49-75E4-4FA8-B08F-2E54C6C52D53}" presName="connectorText" presStyleLbl="sibTrans1D1" presStyleIdx="3" presStyleCnt="4"/>
      <dgm:spPr/>
    </dgm:pt>
    <dgm:pt modelId="{0F79A589-EBC4-4C39-9BB4-28CA80F8F92C}" type="pres">
      <dgm:prSet presAssocID="{F30EB2B9-9AC6-4341-B7D2-6CEBCCE69EE3}" presName="node" presStyleLbl="node1" presStyleIdx="4" presStyleCnt="5">
        <dgm:presLayoutVars>
          <dgm:bulletEnabled val="1"/>
        </dgm:presLayoutVars>
      </dgm:prSet>
      <dgm:spPr/>
    </dgm:pt>
  </dgm:ptLst>
  <dgm:cxnLst>
    <dgm:cxn modelId="{1183C210-EE50-4C45-A753-0ECA90523570}" srcId="{49F155E7-60C5-4081-917D-3286D1EF729A}" destId="{AF5B8D3A-C57B-491A-8AE1-94EE42EA1069}" srcOrd="2" destOrd="0" parTransId="{E3B5722A-F2A3-4DF0-9760-2EEE71DCCE2A}" sibTransId="{FFA067E8-2E3C-40F9-B682-3BC3A1B1E716}"/>
    <dgm:cxn modelId="{671DF317-19B6-4736-9272-85FB47FA6D82}" type="presOf" srcId="{1BAE2A49-75E4-4FA8-B08F-2E54C6C52D53}" destId="{5C6B578B-4F86-4333-93F2-7E30099D290C}" srcOrd="0" destOrd="0" presId="urn:microsoft.com/office/officeart/2016/7/layout/RepeatingBendingProcessNew"/>
    <dgm:cxn modelId="{E8AEC21C-2B82-46BE-B312-4380F62F167D}" type="presOf" srcId="{FFA067E8-2E3C-40F9-B682-3BC3A1B1E716}" destId="{76F10150-2BD5-447B-AC0A-644CC23C1686}" srcOrd="0" destOrd="0" presId="urn:microsoft.com/office/officeart/2016/7/layout/RepeatingBendingProcessNew"/>
    <dgm:cxn modelId="{DCFF5029-E3ED-456B-8737-4252B5AC64BE}" srcId="{49F155E7-60C5-4081-917D-3286D1EF729A}" destId="{FA2B7EAA-0551-4E77-BFEF-FCB089F1395D}" srcOrd="0" destOrd="0" parTransId="{C1A96B5A-63C1-4F93-A488-5C9D21685DD8}" sibTransId="{9E188F86-5C54-4E31-8ED8-C91A308A1614}"/>
    <dgm:cxn modelId="{55A07030-7101-46C6-9366-1D36D3EA6979}" type="presOf" srcId="{49F155E7-60C5-4081-917D-3286D1EF729A}" destId="{D8F5C470-202D-4006-B6F6-E1C41135B709}" srcOrd="0" destOrd="0" presId="urn:microsoft.com/office/officeart/2016/7/layout/RepeatingBendingProcessNew"/>
    <dgm:cxn modelId="{1F4D8036-AF64-478A-99F6-8C745890A2B3}" type="presOf" srcId="{1BAE2A49-75E4-4FA8-B08F-2E54C6C52D53}" destId="{8255700C-C5E0-4E70-9785-A77363A974A1}" srcOrd="1" destOrd="0" presId="urn:microsoft.com/office/officeart/2016/7/layout/RepeatingBendingProcessNew"/>
    <dgm:cxn modelId="{1EFD3F3E-71F7-401F-BA30-F31A06A926E6}" srcId="{49F155E7-60C5-4081-917D-3286D1EF729A}" destId="{EDBA88E7-9CFA-41E1-B185-0C11ED1E8B70}" srcOrd="3" destOrd="0" parTransId="{DD4FDA23-44DF-4FEF-9C8E-8F6F808DAC14}" sibTransId="{1BAE2A49-75E4-4FA8-B08F-2E54C6C52D53}"/>
    <dgm:cxn modelId="{44A0D14F-0B2F-4B94-9EF3-6E6B2E7A65E1}" type="presOf" srcId="{9E188F86-5C54-4E31-8ED8-C91A308A1614}" destId="{C41B8B07-7C18-490D-BAC1-FABA4EAB83BD}" srcOrd="0" destOrd="0" presId="urn:microsoft.com/office/officeart/2016/7/layout/RepeatingBendingProcessNew"/>
    <dgm:cxn modelId="{7458DB6F-86B3-43CA-94E1-D7B435E37C6B}" type="presOf" srcId="{9E188F86-5C54-4E31-8ED8-C91A308A1614}" destId="{DF188632-8197-4F5C-BE4C-61F056449566}" srcOrd="1" destOrd="0" presId="urn:microsoft.com/office/officeart/2016/7/layout/RepeatingBendingProcessNew"/>
    <dgm:cxn modelId="{A05B8C57-62EE-4DE6-935B-390139BA2455}" type="presOf" srcId="{F30EB2B9-9AC6-4341-B7D2-6CEBCCE69EE3}" destId="{0F79A589-EBC4-4C39-9BB4-28CA80F8F92C}" srcOrd="0" destOrd="0" presId="urn:microsoft.com/office/officeart/2016/7/layout/RepeatingBendingProcessNew"/>
    <dgm:cxn modelId="{BF7F1685-DD1D-4C97-9416-3983907EF0A6}" type="presOf" srcId="{AF5B8D3A-C57B-491A-8AE1-94EE42EA1069}" destId="{27E9CCEE-A6E3-4705-B17D-6538DDB9DEBE}" srcOrd="0" destOrd="0" presId="urn:microsoft.com/office/officeart/2016/7/layout/RepeatingBendingProcessNew"/>
    <dgm:cxn modelId="{CDC2628C-1B9B-4C6F-8258-7162CB5A42B7}" type="presOf" srcId="{53ADBA86-C529-4BD8-8E04-8EE80F6220B4}" destId="{029F54D8-D46F-4962-AB05-A949E62D1902}" srcOrd="0" destOrd="0" presId="urn:microsoft.com/office/officeart/2016/7/layout/RepeatingBendingProcessNew"/>
    <dgm:cxn modelId="{33F10896-043D-4853-8788-6E8FCFCC4357}" type="presOf" srcId="{FFA067E8-2E3C-40F9-B682-3BC3A1B1E716}" destId="{448DA72D-A809-495E-8FBF-1FD94FA0E321}" srcOrd="1" destOrd="0" presId="urn:microsoft.com/office/officeart/2016/7/layout/RepeatingBendingProcessNew"/>
    <dgm:cxn modelId="{8791C69E-9099-435A-A442-169110AECC5A}" type="presOf" srcId="{EDBA88E7-9CFA-41E1-B185-0C11ED1E8B70}" destId="{493A24C0-46AE-4F77-B937-6BAB1D1AC30C}" srcOrd="0" destOrd="0" presId="urn:microsoft.com/office/officeart/2016/7/layout/RepeatingBendingProcessNew"/>
    <dgm:cxn modelId="{942E39A7-C41A-44D7-BE54-F39971316975}" type="presOf" srcId="{53ADBA86-C529-4BD8-8E04-8EE80F6220B4}" destId="{8F38176F-BF67-4391-94ED-2F3E98817E59}" srcOrd="1" destOrd="0" presId="urn:microsoft.com/office/officeart/2016/7/layout/RepeatingBendingProcessNew"/>
    <dgm:cxn modelId="{FB73ACBC-5C93-48A7-8EDA-685346AAD8EA}" type="presOf" srcId="{FA2B7EAA-0551-4E77-BFEF-FCB089F1395D}" destId="{583CCE5C-263D-4D4A-BF33-11C932EFEC48}" srcOrd="0" destOrd="0" presId="urn:microsoft.com/office/officeart/2016/7/layout/RepeatingBendingProcessNew"/>
    <dgm:cxn modelId="{C32C83CF-83DC-45E7-8704-DAA82BFC4AB2}" srcId="{49F155E7-60C5-4081-917D-3286D1EF729A}" destId="{73CBCE3E-4CBE-47C9-91C9-52C4673EC425}" srcOrd="1" destOrd="0" parTransId="{09A4D8BF-B669-4AAB-9B6F-21216A6F79AD}" sibTransId="{53ADBA86-C529-4BD8-8E04-8EE80F6220B4}"/>
    <dgm:cxn modelId="{C4D361D9-6EFB-4D17-BF8A-BCFCCF013418}" srcId="{49F155E7-60C5-4081-917D-3286D1EF729A}" destId="{F30EB2B9-9AC6-4341-B7D2-6CEBCCE69EE3}" srcOrd="4" destOrd="0" parTransId="{7046DE32-C381-4079-BC09-EA9D9A729ED7}" sibTransId="{008BB4E1-021D-45EC-AE0E-13D0F149592F}"/>
    <dgm:cxn modelId="{03BCD3E1-B962-4E76-A5AD-EF9C4F3785B8}" type="presOf" srcId="{73CBCE3E-4CBE-47C9-91C9-52C4673EC425}" destId="{84E83EE9-F4D1-45CE-846E-E63982F6C9F0}" srcOrd="0" destOrd="0" presId="urn:microsoft.com/office/officeart/2016/7/layout/RepeatingBendingProcessNew"/>
    <dgm:cxn modelId="{A868AC92-F748-42DC-B29E-C0481198E529}" type="presParOf" srcId="{D8F5C470-202D-4006-B6F6-E1C41135B709}" destId="{583CCE5C-263D-4D4A-BF33-11C932EFEC48}" srcOrd="0" destOrd="0" presId="urn:microsoft.com/office/officeart/2016/7/layout/RepeatingBendingProcessNew"/>
    <dgm:cxn modelId="{B17A43ED-7B8D-4B3E-B237-17BF0E8A7CE8}" type="presParOf" srcId="{D8F5C470-202D-4006-B6F6-E1C41135B709}" destId="{C41B8B07-7C18-490D-BAC1-FABA4EAB83BD}" srcOrd="1" destOrd="0" presId="urn:microsoft.com/office/officeart/2016/7/layout/RepeatingBendingProcessNew"/>
    <dgm:cxn modelId="{22E81D50-7DD9-457C-9EA4-127C2BFEC76E}" type="presParOf" srcId="{C41B8B07-7C18-490D-BAC1-FABA4EAB83BD}" destId="{DF188632-8197-4F5C-BE4C-61F056449566}" srcOrd="0" destOrd="0" presId="urn:microsoft.com/office/officeart/2016/7/layout/RepeatingBendingProcessNew"/>
    <dgm:cxn modelId="{4F21D681-1E67-43C9-A877-22683A193CE5}" type="presParOf" srcId="{D8F5C470-202D-4006-B6F6-E1C41135B709}" destId="{84E83EE9-F4D1-45CE-846E-E63982F6C9F0}" srcOrd="2" destOrd="0" presId="urn:microsoft.com/office/officeart/2016/7/layout/RepeatingBendingProcessNew"/>
    <dgm:cxn modelId="{95C0F128-D617-4964-8A9F-640488289114}" type="presParOf" srcId="{D8F5C470-202D-4006-B6F6-E1C41135B709}" destId="{029F54D8-D46F-4962-AB05-A949E62D1902}" srcOrd="3" destOrd="0" presId="urn:microsoft.com/office/officeart/2016/7/layout/RepeatingBendingProcessNew"/>
    <dgm:cxn modelId="{CF2910B3-BDB3-436A-8E15-CD7F32099CD2}" type="presParOf" srcId="{029F54D8-D46F-4962-AB05-A949E62D1902}" destId="{8F38176F-BF67-4391-94ED-2F3E98817E59}" srcOrd="0" destOrd="0" presId="urn:microsoft.com/office/officeart/2016/7/layout/RepeatingBendingProcessNew"/>
    <dgm:cxn modelId="{614E3571-C940-4FDA-B832-62B7D84B6820}" type="presParOf" srcId="{D8F5C470-202D-4006-B6F6-E1C41135B709}" destId="{27E9CCEE-A6E3-4705-B17D-6538DDB9DEBE}" srcOrd="4" destOrd="0" presId="urn:microsoft.com/office/officeart/2016/7/layout/RepeatingBendingProcessNew"/>
    <dgm:cxn modelId="{72D233DB-92F5-491D-9517-8F3069311554}" type="presParOf" srcId="{D8F5C470-202D-4006-B6F6-E1C41135B709}" destId="{76F10150-2BD5-447B-AC0A-644CC23C1686}" srcOrd="5" destOrd="0" presId="urn:microsoft.com/office/officeart/2016/7/layout/RepeatingBendingProcessNew"/>
    <dgm:cxn modelId="{6D9AC374-956E-410E-9C94-EB482DC1517C}" type="presParOf" srcId="{76F10150-2BD5-447B-AC0A-644CC23C1686}" destId="{448DA72D-A809-495E-8FBF-1FD94FA0E321}" srcOrd="0" destOrd="0" presId="urn:microsoft.com/office/officeart/2016/7/layout/RepeatingBendingProcessNew"/>
    <dgm:cxn modelId="{A33A80D5-7335-4CC0-B594-05246C6B278D}" type="presParOf" srcId="{D8F5C470-202D-4006-B6F6-E1C41135B709}" destId="{493A24C0-46AE-4F77-B937-6BAB1D1AC30C}" srcOrd="6" destOrd="0" presId="urn:microsoft.com/office/officeart/2016/7/layout/RepeatingBendingProcessNew"/>
    <dgm:cxn modelId="{6C7B9071-3DA7-439B-8754-DA54B03ED215}" type="presParOf" srcId="{D8F5C470-202D-4006-B6F6-E1C41135B709}" destId="{5C6B578B-4F86-4333-93F2-7E30099D290C}" srcOrd="7" destOrd="0" presId="urn:microsoft.com/office/officeart/2016/7/layout/RepeatingBendingProcessNew"/>
    <dgm:cxn modelId="{469F4EAA-84BC-438B-9E5F-00B413F68682}" type="presParOf" srcId="{5C6B578B-4F86-4333-93F2-7E30099D290C}" destId="{8255700C-C5E0-4E70-9785-A77363A974A1}" srcOrd="0" destOrd="0" presId="urn:microsoft.com/office/officeart/2016/7/layout/RepeatingBendingProcessNew"/>
    <dgm:cxn modelId="{B4FA3485-A9C1-463C-B653-3B3FFC251DCA}" type="presParOf" srcId="{D8F5C470-202D-4006-B6F6-E1C41135B709}" destId="{0F79A589-EBC4-4C39-9BB4-28CA80F8F92C}"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8E119-B5E8-40F5-85B1-F064CFEFA089}"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15FBE1F9-B143-4B71-9408-41BF005426C0}">
      <dgm:prSet/>
      <dgm:spPr/>
      <dgm:t>
        <a:bodyPr/>
        <a:lstStyle/>
        <a:p>
          <a:r>
            <a:rPr lang="en-US"/>
            <a:t>Increased dopamine activity (wanting/seeking it more) – </a:t>
          </a:r>
        </a:p>
        <a:p>
          <a:r>
            <a:rPr lang="en-US" b="1">
              <a:solidFill>
                <a:srgbClr val="0070C0"/>
              </a:solidFill>
            </a:rPr>
            <a:t>sensitization</a:t>
          </a:r>
          <a:r>
            <a:rPr lang="en-US">
              <a:solidFill>
                <a:srgbClr val="FF0000"/>
              </a:solidFill>
            </a:rPr>
            <a:t> </a:t>
          </a:r>
          <a:r>
            <a:rPr lang="en-US"/>
            <a:t>via </a:t>
          </a:r>
          <a:r>
            <a:rPr lang="en-US" b="1">
              <a:solidFill>
                <a:srgbClr val="FF0000"/>
              </a:solidFill>
            </a:rPr>
            <a:t>DeltaFosB</a:t>
          </a:r>
        </a:p>
      </dgm:t>
    </dgm:pt>
    <dgm:pt modelId="{81BE73C2-8871-4A95-A9DC-CE052FD90B3A}" type="parTrans" cxnId="{DE14A3E7-4C73-401D-B09B-212AA0895869}">
      <dgm:prSet/>
      <dgm:spPr/>
      <dgm:t>
        <a:bodyPr/>
        <a:lstStyle/>
        <a:p>
          <a:endParaRPr lang="en-US"/>
        </a:p>
      </dgm:t>
    </dgm:pt>
    <dgm:pt modelId="{2A4E08B9-4963-4A0E-B581-131563142B76}" type="sibTrans" cxnId="{DE14A3E7-4C73-401D-B09B-212AA0895869}">
      <dgm:prSet phldrT="01" phldr="0"/>
      <dgm:spPr/>
      <dgm:t>
        <a:bodyPr/>
        <a:lstStyle/>
        <a:p>
          <a:r>
            <a:rPr lang="en-US"/>
            <a:t>01</a:t>
          </a:r>
        </a:p>
      </dgm:t>
    </dgm:pt>
    <dgm:pt modelId="{071AAE49-EFD8-4D11-A03F-6E94424E2C45}">
      <dgm:prSet/>
      <dgm:spPr/>
      <dgm:t>
        <a:bodyPr/>
        <a:lstStyle/>
        <a:p>
          <a:r>
            <a:rPr lang="en-US"/>
            <a:t>Decreased dopamine and opioid activity (liking it/enjoying it less) – </a:t>
          </a:r>
          <a:r>
            <a:rPr lang="en-US" b="1" i="0">
              <a:solidFill>
                <a:srgbClr val="0070C0"/>
              </a:solidFill>
            </a:rPr>
            <a:t>desensitization</a:t>
          </a:r>
          <a:r>
            <a:rPr lang="en-US"/>
            <a:t> via </a:t>
          </a:r>
          <a:r>
            <a:rPr lang="en-US" b="1">
              <a:solidFill>
                <a:srgbClr val="FF0000"/>
              </a:solidFill>
            </a:rPr>
            <a:t>CREB </a:t>
          </a:r>
          <a:r>
            <a:rPr lang="en-US" b="1"/>
            <a:t> </a:t>
          </a:r>
        </a:p>
      </dgm:t>
    </dgm:pt>
    <dgm:pt modelId="{9DEDBB91-A75D-48CD-A426-0332483AAD1C}" type="parTrans" cxnId="{70515717-C927-47AE-A56B-0E5FF7CAD785}">
      <dgm:prSet/>
      <dgm:spPr/>
      <dgm:t>
        <a:bodyPr/>
        <a:lstStyle/>
        <a:p>
          <a:endParaRPr lang="en-US"/>
        </a:p>
      </dgm:t>
    </dgm:pt>
    <dgm:pt modelId="{C3D0F8CA-4AC8-4877-BE68-E66F9556D384}" type="sibTrans" cxnId="{70515717-C927-47AE-A56B-0E5FF7CAD785}">
      <dgm:prSet phldrT="02" phldr="0"/>
      <dgm:spPr/>
      <dgm:t>
        <a:bodyPr/>
        <a:lstStyle/>
        <a:p>
          <a:r>
            <a:rPr lang="en-US"/>
            <a:t>02</a:t>
          </a:r>
        </a:p>
      </dgm:t>
    </dgm:pt>
    <dgm:pt modelId="{E16812E1-D5E9-4ED9-AA1A-741DA6300BB0}" type="pres">
      <dgm:prSet presAssocID="{74C8E119-B5E8-40F5-85B1-F064CFEFA089}" presName="Name0" presStyleCnt="0">
        <dgm:presLayoutVars>
          <dgm:animLvl val="lvl"/>
          <dgm:resizeHandles val="exact"/>
        </dgm:presLayoutVars>
      </dgm:prSet>
      <dgm:spPr/>
    </dgm:pt>
    <dgm:pt modelId="{A717703A-89C0-49FB-8747-D4ABF521CBE2}" type="pres">
      <dgm:prSet presAssocID="{15FBE1F9-B143-4B71-9408-41BF005426C0}" presName="compositeNode" presStyleCnt="0">
        <dgm:presLayoutVars>
          <dgm:bulletEnabled val="1"/>
        </dgm:presLayoutVars>
      </dgm:prSet>
      <dgm:spPr/>
    </dgm:pt>
    <dgm:pt modelId="{556485D5-F281-4B87-B7B2-064C3C1818AA}" type="pres">
      <dgm:prSet presAssocID="{15FBE1F9-B143-4B71-9408-41BF005426C0}" presName="bgRect" presStyleLbl="alignNode1" presStyleIdx="0" presStyleCnt="2"/>
      <dgm:spPr/>
    </dgm:pt>
    <dgm:pt modelId="{27B6CFD9-AA4D-4AF1-9734-51E0D3C4EDFB}" type="pres">
      <dgm:prSet presAssocID="{2A4E08B9-4963-4A0E-B581-131563142B76}" presName="sibTransNodeRect" presStyleLbl="alignNode1" presStyleIdx="0" presStyleCnt="2">
        <dgm:presLayoutVars>
          <dgm:chMax val="0"/>
          <dgm:bulletEnabled val="1"/>
        </dgm:presLayoutVars>
      </dgm:prSet>
      <dgm:spPr/>
    </dgm:pt>
    <dgm:pt modelId="{5A381059-83E5-4066-BCCA-D12540CB1013}" type="pres">
      <dgm:prSet presAssocID="{15FBE1F9-B143-4B71-9408-41BF005426C0}" presName="nodeRect" presStyleLbl="alignNode1" presStyleIdx="0" presStyleCnt="2">
        <dgm:presLayoutVars>
          <dgm:bulletEnabled val="1"/>
        </dgm:presLayoutVars>
      </dgm:prSet>
      <dgm:spPr/>
    </dgm:pt>
    <dgm:pt modelId="{882FD581-06C4-4B90-8E79-04516900FABA}" type="pres">
      <dgm:prSet presAssocID="{2A4E08B9-4963-4A0E-B581-131563142B76}" presName="sibTrans" presStyleCnt="0"/>
      <dgm:spPr/>
    </dgm:pt>
    <dgm:pt modelId="{9A6B2616-6705-4CD3-806E-84609E274ED6}" type="pres">
      <dgm:prSet presAssocID="{071AAE49-EFD8-4D11-A03F-6E94424E2C45}" presName="compositeNode" presStyleCnt="0">
        <dgm:presLayoutVars>
          <dgm:bulletEnabled val="1"/>
        </dgm:presLayoutVars>
      </dgm:prSet>
      <dgm:spPr/>
    </dgm:pt>
    <dgm:pt modelId="{DE588B9F-081A-4C14-B9A9-DE00876F2FCD}" type="pres">
      <dgm:prSet presAssocID="{071AAE49-EFD8-4D11-A03F-6E94424E2C45}" presName="bgRect" presStyleLbl="alignNode1" presStyleIdx="1" presStyleCnt="2" custLinFactNeighborX="65" custLinFactNeighborY="0"/>
      <dgm:spPr/>
    </dgm:pt>
    <dgm:pt modelId="{F6B9BD5E-5694-4859-B103-A44BFECD4663}" type="pres">
      <dgm:prSet presAssocID="{C3D0F8CA-4AC8-4877-BE68-E66F9556D384}" presName="sibTransNodeRect" presStyleLbl="alignNode1" presStyleIdx="1" presStyleCnt="2">
        <dgm:presLayoutVars>
          <dgm:chMax val="0"/>
          <dgm:bulletEnabled val="1"/>
        </dgm:presLayoutVars>
      </dgm:prSet>
      <dgm:spPr/>
    </dgm:pt>
    <dgm:pt modelId="{FF354764-048F-4416-A3D8-C74BC3063A61}" type="pres">
      <dgm:prSet presAssocID="{071AAE49-EFD8-4D11-A03F-6E94424E2C45}" presName="nodeRect" presStyleLbl="alignNode1" presStyleIdx="1" presStyleCnt="2">
        <dgm:presLayoutVars>
          <dgm:bulletEnabled val="1"/>
        </dgm:presLayoutVars>
      </dgm:prSet>
      <dgm:spPr/>
    </dgm:pt>
  </dgm:ptLst>
  <dgm:cxnLst>
    <dgm:cxn modelId="{C00CCB0F-FD3B-445C-B1B6-C01FA819D119}" type="presOf" srcId="{74C8E119-B5E8-40F5-85B1-F064CFEFA089}" destId="{E16812E1-D5E9-4ED9-AA1A-741DA6300BB0}" srcOrd="0" destOrd="0" presId="urn:microsoft.com/office/officeart/2016/7/layout/LinearBlockProcessNumbered"/>
    <dgm:cxn modelId="{70515717-C927-47AE-A56B-0E5FF7CAD785}" srcId="{74C8E119-B5E8-40F5-85B1-F064CFEFA089}" destId="{071AAE49-EFD8-4D11-A03F-6E94424E2C45}" srcOrd="1" destOrd="0" parTransId="{9DEDBB91-A75D-48CD-A426-0332483AAD1C}" sibTransId="{C3D0F8CA-4AC8-4877-BE68-E66F9556D384}"/>
    <dgm:cxn modelId="{ECB79938-85E0-49D0-A0D5-9CB48303B643}" type="presOf" srcId="{15FBE1F9-B143-4B71-9408-41BF005426C0}" destId="{5A381059-83E5-4066-BCCA-D12540CB1013}" srcOrd="1" destOrd="0" presId="urn:microsoft.com/office/officeart/2016/7/layout/LinearBlockProcessNumbered"/>
    <dgm:cxn modelId="{4FD4DDA4-648F-4A88-A58A-00592BF698BE}" type="presOf" srcId="{C3D0F8CA-4AC8-4877-BE68-E66F9556D384}" destId="{F6B9BD5E-5694-4859-B103-A44BFECD4663}" srcOrd="0" destOrd="0" presId="urn:microsoft.com/office/officeart/2016/7/layout/LinearBlockProcessNumbered"/>
    <dgm:cxn modelId="{B9C018D8-9D42-47EF-B276-54B3E12CA6A0}" type="presOf" srcId="{2A4E08B9-4963-4A0E-B581-131563142B76}" destId="{27B6CFD9-AA4D-4AF1-9734-51E0D3C4EDFB}" srcOrd="0" destOrd="0" presId="urn:microsoft.com/office/officeart/2016/7/layout/LinearBlockProcessNumbered"/>
    <dgm:cxn modelId="{A435E2DA-74BA-4C0C-BDB1-F8A3423F231F}" type="presOf" srcId="{15FBE1F9-B143-4B71-9408-41BF005426C0}" destId="{556485D5-F281-4B87-B7B2-064C3C1818AA}" srcOrd="0" destOrd="0" presId="urn:microsoft.com/office/officeart/2016/7/layout/LinearBlockProcessNumbered"/>
    <dgm:cxn modelId="{DE14A3E7-4C73-401D-B09B-212AA0895869}" srcId="{74C8E119-B5E8-40F5-85B1-F064CFEFA089}" destId="{15FBE1F9-B143-4B71-9408-41BF005426C0}" srcOrd="0" destOrd="0" parTransId="{81BE73C2-8871-4A95-A9DC-CE052FD90B3A}" sibTransId="{2A4E08B9-4963-4A0E-B581-131563142B76}"/>
    <dgm:cxn modelId="{955D16F7-60E8-48D5-8529-C38F49DA03EB}" type="presOf" srcId="{071AAE49-EFD8-4D11-A03F-6E94424E2C45}" destId="{DE588B9F-081A-4C14-B9A9-DE00876F2FCD}" srcOrd="0" destOrd="0" presId="urn:microsoft.com/office/officeart/2016/7/layout/LinearBlockProcessNumbered"/>
    <dgm:cxn modelId="{04C839FF-86EF-49A9-827C-924317073268}" type="presOf" srcId="{071AAE49-EFD8-4D11-A03F-6E94424E2C45}" destId="{FF354764-048F-4416-A3D8-C74BC3063A61}" srcOrd="1" destOrd="0" presId="urn:microsoft.com/office/officeart/2016/7/layout/LinearBlockProcessNumbered"/>
    <dgm:cxn modelId="{AF838940-0DE1-45C5-BE42-106BCED7B743}" type="presParOf" srcId="{E16812E1-D5E9-4ED9-AA1A-741DA6300BB0}" destId="{A717703A-89C0-49FB-8747-D4ABF521CBE2}" srcOrd="0" destOrd="0" presId="urn:microsoft.com/office/officeart/2016/7/layout/LinearBlockProcessNumbered"/>
    <dgm:cxn modelId="{1EF46BA3-FF63-479A-9FA3-A6F18AE4C2F0}" type="presParOf" srcId="{A717703A-89C0-49FB-8747-D4ABF521CBE2}" destId="{556485D5-F281-4B87-B7B2-064C3C1818AA}" srcOrd="0" destOrd="0" presId="urn:microsoft.com/office/officeart/2016/7/layout/LinearBlockProcessNumbered"/>
    <dgm:cxn modelId="{C90D4534-519A-4ABD-83E0-A87C1B872577}" type="presParOf" srcId="{A717703A-89C0-49FB-8747-D4ABF521CBE2}" destId="{27B6CFD9-AA4D-4AF1-9734-51E0D3C4EDFB}" srcOrd="1" destOrd="0" presId="urn:microsoft.com/office/officeart/2016/7/layout/LinearBlockProcessNumbered"/>
    <dgm:cxn modelId="{8B53913C-8D56-44AF-B9C4-7E840EB2C517}" type="presParOf" srcId="{A717703A-89C0-49FB-8747-D4ABF521CBE2}" destId="{5A381059-83E5-4066-BCCA-D12540CB1013}" srcOrd="2" destOrd="0" presId="urn:microsoft.com/office/officeart/2016/7/layout/LinearBlockProcessNumbered"/>
    <dgm:cxn modelId="{C1567BBD-6EFE-4E9C-85CC-5D0C8E675AFB}" type="presParOf" srcId="{E16812E1-D5E9-4ED9-AA1A-741DA6300BB0}" destId="{882FD581-06C4-4B90-8E79-04516900FABA}" srcOrd="1" destOrd="0" presId="urn:microsoft.com/office/officeart/2016/7/layout/LinearBlockProcessNumbered"/>
    <dgm:cxn modelId="{CEF4A644-1CF4-4E4A-9B31-F3061E2CE92C}" type="presParOf" srcId="{E16812E1-D5E9-4ED9-AA1A-741DA6300BB0}" destId="{9A6B2616-6705-4CD3-806E-84609E274ED6}" srcOrd="2" destOrd="0" presId="urn:microsoft.com/office/officeart/2016/7/layout/LinearBlockProcessNumbered"/>
    <dgm:cxn modelId="{EE949D52-97EB-4AC6-9894-030CC6E3421C}" type="presParOf" srcId="{9A6B2616-6705-4CD3-806E-84609E274ED6}" destId="{DE588B9F-081A-4C14-B9A9-DE00876F2FCD}" srcOrd="0" destOrd="0" presId="urn:microsoft.com/office/officeart/2016/7/layout/LinearBlockProcessNumbered"/>
    <dgm:cxn modelId="{F22C7F9E-03D2-47B9-9FB0-60F75AFBB9CC}" type="presParOf" srcId="{9A6B2616-6705-4CD3-806E-84609E274ED6}" destId="{F6B9BD5E-5694-4859-B103-A44BFECD4663}" srcOrd="1" destOrd="0" presId="urn:microsoft.com/office/officeart/2016/7/layout/LinearBlockProcessNumbered"/>
    <dgm:cxn modelId="{C7279F26-99D5-4E1F-B9B7-76DDFA890AB7}" type="presParOf" srcId="{9A6B2616-6705-4CD3-806E-84609E274ED6}" destId="{FF354764-048F-4416-A3D8-C74BC3063A6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A12828-CC0D-4477-9BEE-4D6D67B83F3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912D3E-DB80-4B45-92BD-99033C5D15EA}">
      <dgm:prSet custT="1"/>
      <dgm:spPr/>
      <dgm:t>
        <a:bodyPr/>
        <a:lstStyle/>
        <a:p>
          <a:r>
            <a:rPr lang="en-US" sz="2000" b="0" dirty="0">
              <a:latin typeface="Calibri" panose="020F0502020204030204" pitchFamily="34" charset="0"/>
            </a:rPr>
            <a:t>To bring it home, on topside we have the </a:t>
          </a:r>
          <a:r>
            <a:rPr lang="en-US" sz="2000" b="1" dirty="0">
              <a:solidFill>
                <a:schemeClr val="tx1"/>
              </a:solidFill>
              <a:latin typeface="Calibri" panose="020F0502020204030204" pitchFamily="34" charset="0"/>
            </a:rPr>
            <a:t>cortical brain </a:t>
          </a:r>
          <a:r>
            <a:rPr lang="en-US" sz="2000" b="0" dirty="0">
              <a:latin typeface="Calibri" panose="020F0502020204030204" pitchFamily="34" charset="0"/>
            </a:rPr>
            <a:t>consisting of the </a:t>
          </a:r>
          <a:r>
            <a:rPr lang="en-US" sz="2000" b="1" dirty="0">
              <a:solidFill>
                <a:schemeClr val="tx1"/>
              </a:solidFill>
              <a:latin typeface="Calibri" panose="020F0502020204030204" pitchFamily="34" charset="0"/>
            </a:rPr>
            <a:t>frontal lobe </a:t>
          </a:r>
          <a:r>
            <a:rPr lang="en-US" sz="2000" b="0" dirty="0">
              <a:latin typeface="Calibri" panose="020F0502020204030204" pitchFamily="34" charset="0"/>
            </a:rPr>
            <a:t>which is the most recently developed portion of the brain, i.e., the conscious, thinking brain. </a:t>
          </a:r>
        </a:p>
      </dgm:t>
    </dgm:pt>
    <dgm:pt modelId="{58E844A1-E164-4D9E-9993-7381CBF98448}" type="parTrans" cxnId="{7A312ADD-93CC-4453-9BBE-1BC5BD50013C}">
      <dgm:prSet/>
      <dgm:spPr/>
      <dgm:t>
        <a:bodyPr/>
        <a:lstStyle/>
        <a:p>
          <a:endParaRPr lang="en-US"/>
        </a:p>
      </dgm:t>
    </dgm:pt>
    <dgm:pt modelId="{5848B9F6-526F-4DEF-8323-A730DFE72E5E}" type="sibTrans" cxnId="{7A312ADD-93CC-4453-9BBE-1BC5BD50013C}">
      <dgm:prSet/>
      <dgm:spPr/>
      <dgm:t>
        <a:bodyPr/>
        <a:lstStyle/>
        <a:p>
          <a:endParaRPr lang="en-US"/>
        </a:p>
      </dgm:t>
    </dgm:pt>
    <dgm:pt modelId="{3194D6C7-6FC0-45CE-96CD-242AF3966DF4}">
      <dgm:prSet custT="1"/>
      <dgm:spPr/>
      <dgm:t>
        <a:bodyPr/>
        <a:lstStyle/>
        <a:p>
          <a:pPr>
            <a:lnSpc>
              <a:spcPct val="100000"/>
            </a:lnSpc>
          </a:pPr>
          <a:r>
            <a:rPr lang="en-US" sz="1800" b="0" dirty="0">
              <a:latin typeface="Calibri" panose="020F0502020204030204" pitchFamily="34" charset="0"/>
            </a:rPr>
            <a:t>According to Barta (2018), addicts to include pornography </a:t>
          </a:r>
          <a:r>
            <a:rPr lang="en-US" sz="1800" b="1" dirty="0">
              <a:solidFill>
                <a:schemeClr val="tx1"/>
              </a:solidFill>
              <a:latin typeface="Calibri" panose="020F0502020204030204" pitchFamily="34" charset="0"/>
            </a:rPr>
            <a:t>addicts, live </a:t>
          </a:r>
          <a:r>
            <a:rPr lang="en-US" sz="1800" b="0" dirty="0">
              <a:latin typeface="Calibri" panose="020F0502020204030204" pitchFamily="34" charset="0"/>
            </a:rPr>
            <a:t>much more in their </a:t>
          </a:r>
          <a:r>
            <a:rPr lang="en-US" sz="1800" b="1" dirty="0">
              <a:solidFill>
                <a:schemeClr val="tx1"/>
              </a:solidFill>
              <a:latin typeface="Calibri" panose="020F0502020204030204" pitchFamily="34" charset="0"/>
            </a:rPr>
            <a:t>unconscious, emotional, and instinctual brains </a:t>
          </a:r>
          <a:r>
            <a:rPr lang="en-US" sz="1800" b="0" dirty="0">
              <a:latin typeface="Calibri" panose="020F0502020204030204" pitchFamily="34" charset="0"/>
            </a:rPr>
            <a:t>than in their </a:t>
          </a:r>
          <a:r>
            <a:rPr lang="en-US" sz="1800" b="1" dirty="0">
              <a:solidFill>
                <a:schemeClr val="tx1"/>
              </a:solidFill>
              <a:latin typeface="Calibri" panose="020F0502020204030204" pitchFamily="34" charset="0"/>
            </a:rPr>
            <a:t>frontal lobe or social engagement system. </a:t>
          </a:r>
        </a:p>
      </dgm:t>
    </dgm:pt>
    <dgm:pt modelId="{93B392A6-1948-48D3-94E9-C6DD3B990F08}" type="parTrans" cxnId="{C395F6DA-E853-42DE-B565-0EA17AB6459E}">
      <dgm:prSet/>
      <dgm:spPr/>
      <dgm:t>
        <a:bodyPr/>
        <a:lstStyle/>
        <a:p>
          <a:endParaRPr lang="en-US"/>
        </a:p>
      </dgm:t>
    </dgm:pt>
    <dgm:pt modelId="{ECE1A0BD-9478-4884-94D9-BAC1A8A89C6E}" type="sibTrans" cxnId="{C395F6DA-E853-42DE-B565-0EA17AB6459E}">
      <dgm:prSet/>
      <dgm:spPr/>
      <dgm:t>
        <a:bodyPr/>
        <a:lstStyle/>
        <a:p>
          <a:endParaRPr lang="en-US"/>
        </a:p>
      </dgm:t>
    </dgm:pt>
    <dgm:pt modelId="{B6ED6879-7E20-4EDD-BD07-4526DD665C50}">
      <dgm:prSet custT="1"/>
      <dgm:spPr/>
      <dgm:t>
        <a:bodyPr/>
        <a:lstStyle/>
        <a:p>
          <a:pPr>
            <a:lnSpc>
              <a:spcPct val="100000"/>
            </a:lnSpc>
          </a:pPr>
          <a:r>
            <a:rPr lang="en-US" sz="1800" b="0" dirty="0">
              <a:latin typeface="Calibri" panose="020F0502020204030204" pitchFamily="34" charset="0"/>
            </a:rPr>
            <a:t>As such, when </a:t>
          </a:r>
          <a:r>
            <a:rPr lang="en-US" sz="1800" b="1" dirty="0">
              <a:solidFill>
                <a:schemeClr val="tx1"/>
              </a:solidFill>
              <a:latin typeface="Calibri" panose="020F0502020204030204" pitchFamily="34" charset="0"/>
            </a:rPr>
            <a:t>the limbic and reptilian brain take charge, </a:t>
          </a:r>
          <a:r>
            <a:rPr lang="en-US" sz="1800" b="0" dirty="0">
              <a:latin typeface="Calibri" panose="020F0502020204030204" pitchFamily="34" charset="0"/>
            </a:rPr>
            <a:t>the conscious brain switches off and the higher order brain is essentially </a:t>
          </a:r>
          <a:r>
            <a:rPr lang="en-US" sz="1800" b="1" dirty="0">
              <a:solidFill>
                <a:schemeClr val="tx1"/>
              </a:solidFill>
              <a:latin typeface="Calibri" panose="020F0502020204030204" pitchFamily="34" charset="0"/>
            </a:rPr>
            <a:t>hijacked, </a:t>
          </a:r>
          <a:r>
            <a:rPr lang="en-US" sz="1800" b="0" dirty="0">
              <a:latin typeface="Calibri" panose="020F0502020204030204" pitchFamily="34" charset="0"/>
            </a:rPr>
            <a:t>and we end up not thinking and instead just reacting.  As a result, consequences and not weighed very heavily, if at all.</a:t>
          </a:r>
        </a:p>
      </dgm:t>
    </dgm:pt>
    <dgm:pt modelId="{DF10B0F9-661F-41FC-9674-E4D01BB9EC55}" type="parTrans" cxnId="{348F08EB-5226-4225-8A84-D7AE678A4771}">
      <dgm:prSet/>
      <dgm:spPr/>
      <dgm:t>
        <a:bodyPr/>
        <a:lstStyle/>
        <a:p>
          <a:endParaRPr lang="en-US"/>
        </a:p>
      </dgm:t>
    </dgm:pt>
    <dgm:pt modelId="{CC9B64E3-47EA-4D1C-9670-BF8E385833F2}" type="sibTrans" cxnId="{348F08EB-5226-4225-8A84-D7AE678A4771}">
      <dgm:prSet/>
      <dgm:spPr/>
      <dgm:t>
        <a:bodyPr/>
        <a:lstStyle/>
        <a:p>
          <a:endParaRPr lang="en-US"/>
        </a:p>
      </dgm:t>
    </dgm:pt>
    <dgm:pt modelId="{A222C2B6-0A2A-420D-BE09-01C5D01785E3}">
      <dgm:prSet custT="1"/>
      <dgm:spPr/>
      <dgm:t>
        <a:bodyPr/>
        <a:lstStyle/>
        <a:p>
          <a:pPr>
            <a:lnSpc>
              <a:spcPct val="100000"/>
            </a:lnSpc>
          </a:pPr>
          <a:r>
            <a:rPr lang="en-US" sz="1800" b="0" dirty="0">
              <a:latin typeface="Calibri" panose="020F0502020204030204" pitchFamily="34" charset="0"/>
            </a:rPr>
            <a:t>A</a:t>
          </a:r>
          <a:r>
            <a:rPr lang="en-US" sz="500" b="0" dirty="0"/>
            <a:t>t </a:t>
          </a:r>
          <a:r>
            <a:rPr lang="en-US" sz="1800" b="0" dirty="0">
              <a:latin typeface="Calibri" panose="020F0502020204030204" pitchFamily="34" charset="0"/>
            </a:rPr>
            <a:t>the bottom, we have </a:t>
          </a:r>
          <a:r>
            <a:rPr lang="en-US" sz="1800" b="1" dirty="0">
              <a:solidFill>
                <a:schemeClr val="tx1"/>
              </a:solidFill>
              <a:latin typeface="Calibri" panose="020F0502020204030204" pitchFamily="34" charset="0"/>
            </a:rPr>
            <a:t>our subcortical, unconscious brain, </a:t>
          </a:r>
          <a:r>
            <a:rPr lang="en-US" sz="1800" b="0" dirty="0">
              <a:latin typeface="Calibri" panose="020F0502020204030204" pitchFamily="34" charset="0"/>
            </a:rPr>
            <a:t>which is made up of the reptilian and limbic complexes and is directed largely by raw instinct and emotions which often results in immediate knee-jerk reactions that happen in a split second. </a:t>
          </a:r>
        </a:p>
      </dgm:t>
    </dgm:pt>
    <dgm:pt modelId="{86E022F1-9B08-449A-A09C-10471EBE66B8}" type="sibTrans" cxnId="{D6C92178-735A-49F5-830F-36A6647E1EAA}">
      <dgm:prSet/>
      <dgm:spPr/>
      <dgm:t>
        <a:bodyPr/>
        <a:lstStyle/>
        <a:p>
          <a:endParaRPr lang="en-US"/>
        </a:p>
      </dgm:t>
    </dgm:pt>
    <dgm:pt modelId="{43279768-F552-4D37-B050-4FD593BBEEA2}" type="parTrans" cxnId="{D6C92178-735A-49F5-830F-36A6647E1EAA}">
      <dgm:prSet/>
      <dgm:spPr/>
      <dgm:t>
        <a:bodyPr/>
        <a:lstStyle/>
        <a:p>
          <a:endParaRPr lang="en-US"/>
        </a:p>
      </dgm:t>
    </dgm:pt>
    <dgm:pt modelId="{D5C4F0C0-E1DE-45A4-A3E9-5EF95A9D7E2E}" type="pres">
      <dgm:prSet presAssocID="{FFA12828-CC0D-4477-9BEE-4D6D67B83F3B}" presName="linear" presStyleCnt="0">
        <dgm:presLayoutVars>
          <dgm:animLvl val="lvl"/>
          <dgm:resizeHandles val="exact"/>
        </dgm:presLayoutVars>
      </dgm:prSet>
      <dgm:spPr/>
    </dgm:pt>
    <dgm:pt modelId="{40AFA1DE-29CF-408D-BA4A-C04EEED2D74E}" type="pres">
      <dgm:prSet presAssocID="{49912D3E-DB80-4B45-92BD-99033C5D15EA}" presName="parentText" presStyleLbl="node1" presStyleIdx="0" presStyleCnt="4">
        <dgm:presLayoutVars>
          <dgm:chMax val="0"/>
          <dgm:bulletEnabled val="1"/>
        </dgm:presLayoutVars>
      </dgm:prSet>
      <dgm:spPr/>
    </dgm:pt>
    <dgm:pt modelId="{9D4BBFBA-2FDE-4573-B556-FB65C2BC3A40}" type="pres">
      <dgm:prSet presAssocID="{5848B9F6-526F-4DEF-8323-A730DFE72E5E}" presName="spacer" presStyleCnt="0"/>
      <dgm:spPr/>
    </dgm:pt>
    <dgm:pt modelId="{5C6A9C6B-CB27-40DC-AAB0-FF1E72BCBE0F}" type="pres">
      <dgm:prSet presAssocID="{A222C2B6-0A2A-420D-BE09-01C5D01785E3}" presName="parentText" presStyleLbl="node1" presStyleIdx="1" presStyleCnt="4" custLinFactY="479" custLinFactNeighborX="54" custLinFactNeighborY="100000">
        <dgm:presLayoutVars>
          <dgm:chMax val="0"/>
          <dgm:bulletEnabled val="1"/>
        </dgm:presLayoutVars>
      </dgm:prSet>
      <dgm:spPr/>
    </dgm:pt>
    <dgm:pt modelId="{EE96A0CF-D46D-4CDB-9BE9-F90FE17B09D9}" type="pres">
      <dgm:prSet presAssocID="{86E022F1-9B08-449A-A09C-10471EBE66B8}" presName="spacer" presStyleCnt="0"/>
      <dgm:spPr/>
    </dgm:pt>
    <dgm:pt modelId="{A749A130-58F7-4E72-BEC4-E169BA261161}" type="pres">
      <dgm:prSet presAssocID="{3194D6C7-6FC0-45CE-96CD-242AF3966DF4}" presName="parentText" presStyleLbl="node1" presStyleIdx="2" presStyleCnt="4" custLinFactY="1320" custLinFactNeighborX="54" custLinFactNeighborY="100000">
        <dgm:presLayoutVars>
          <dgm:chMax val="0"/>
          <dgm:bulletEnabled val="1"/>
        </dgm:presLayoutVars>
      </dgm:prSet>
      <dgm:spPr/>
    </dgm:pt>
    <dgm:pt modelId="{D9713159-F6E7-4444-9118-700F1AB9270C}" type="pres">
      <dgm:prSet presAssocID="{ECE1A0BD-9478-4884-94D9-BAC1A8A89C6E}" presName="spacer" presStyleCnt="0"/>
      <dgm:spPr/>
    </dgm:pt>
    <dgm:pt modelId="{18015C81-509D-49A0-8164-91B1BCBBAA5C}" type="pres">
      <dgm:prSet presAssocID="{B6ED6879-7E20-4EDD-BD07-4526DD665C50}" presName="parentText" presStyleLbl="node1" presStyleIdx="3" presStyleCnt="4" custLinFactY="214" custLinFactNeighborX="54" custLinFactNeighborY="100000">
        <dgm:presLayoutVars>
          <dgm:chMax val="0"/>
          <dgm:bulletEnabled val="1"/>
        </dgm:presLayoutVars>
      </dgm:prSet>
      <dgm:spPr/>
    </dgm:pt>
  </dgm:ptLst>
  <dgm:cxnLst>
    <dgm:cxn modelId="{37C07824-59C1-4E0B-94B6-174469D73E7D}" type="presOf" srcId="{49912D3E-DB80-4B45-92BD-99033C5D15EA}" destId="{40AFA1DE-29CF-408D-BA4A-C04EEED2D74E}" srcOrd="0" destOrd="0" presId="urn:microsoft.com/office/officeart/2005/8/layout/vList2"/>
    <dgm:cxn modelId="{C3EBCB62-6209-4942-AFF4-2C6677E3A4CF}" type="presOf" srcId="{FFA12828-CC0D-4477-9BEE-4D6D67B83F3B}" destId="{D5C4F0C0-E1DE-45A4-A3E9-5EF95A9D7E2E}" srcOrd="0" destOrd="0" presId="urn:microsoft.com/office/officeart/2005/8/layout/vList2"/>
    <dgm:cxn modelId="{BC529A4E-F2AF-4819-9603-0EC8FD75D8F4}" type="presOf" srcId="{B6ED6879-7E20-4EDD-BD07-4526DD665C50}" destId="{18015C81-509D-49A0-8164-91B1BCBBAA5C}" srcOrd="0" destOrd="0" presId="urn:microsoft.com/office/officeart/2005/8/layout/vList2"/>
    <dgm:cxn modelId="{D6C92178-735A-49F5-830F-36A6647E1EAA}" srcId="{FFA12828-CC0D-4477-9BEE-4D6D67B83F3B}" destId="{A222C2B6-0A2A-420D-BE09-01C5D01785E3}" srcOrd="1" destOrd="0" parTransId="{43279768-F552-4D37-B050-4FD593BBEEA2}" sibTransId="{86E022F1-9B08-449A-A09C-10471EBE66B8}"/>
    <dgm:cxn modelId="{A6788D79-A9C6-4853-BD78-9D5702B9695E}" type="presOf" srcId="{3194D6C7-6FC0-45CE-96CD-242AF3966DF4}" destId="{A749A130-58F7-4E72-BEC4-E169BA261161}" srcOrd="0" destOrd="0" presId="urn:microsoft.com/office/officeart/2005/8/layout/vList2"/>
    <dgm:cxn modelId="{0E5A0787-F7BC-4760-93A1-E18C47A472FE}" type="presOf" srcId="{A222C2B6-0A2A-420D-BE09-01C5D01785E3}" destId="{5C6A9C6B-CB27-40DC-AAB0-FF1E72BCBE0F}" srcOrd="0" destOrd="0" presId="urn:microsoft.com/office/officeart/2005/8/layout/vList2"/>
    <dgm:cxn modelId="{C395F6DA-E853-42DE-B565-0EA17AB6459E}" srcId="{FFA12828-CC0D-4477-9BEE-4D6D67B83F3B}" destId="{3194D6C7-6FC0-45CE-96CD-242AF3966DF4}" srcOrd="2" destOrd="0" parTransId="{93B392A6-1948-48D3-94E9-C6DD3B990F08}" sibTransId="{ECE1A0BD-9478-4884-94D9-BAC1A8A89C6E}"/>
    <dgm:cxn modelId="{7A312ADD-93CC-4453-9BBE-1BC5BD50013C}" srcId="{FFA12828-CC0D-4477-9BEE-4D6D67B83F3B}" destId="{49912D3E-DB80-4B45-92BD-99033C5D15EA}" srcOrd="0" destOrd="0" parTransId="{58E844A1-E164-4D9E-9993-7381CBF98448}" sibTransId="{5848B9F6-526F-4DEF-8323-A730DFE72E5E}"/>
    <dgm:cxn modelId="{348F08EB-5226-4225-8A84-D7AE678A4771}" srcId="{FFA12828-CC0D-4477-9BEE-4D6D67B83F3B}" destId="{B6ED6879-7E20-4EDD-BD07-4526DD665C50}" srcOrd="3" destOrd="0" parTransId="{DF10B0F9-661F-41FC-9674-E4D01BB9EC55}" sibTransId="{CC9B64E3-47EA-4D1C-9670-BF8E385833F2}"/>
    <dgm:cxn modelId="{4FDE3C78-B11F-4238-A7D9-CBD0B69DF349}" type="presParOf" srcId="{D5C4F0C0-E1DE-45A4-A3E9-5EF95A9D7E2E}" destId="{40AFA1DE-29CF-408D-BA4A-C04EEED2D74E}" srcOrd="0" destOrd="0" presId="urn:microsoft.com/office/officeart/2005/8/layout/vList2"/>
    <dgm:cxn modelId="{9219C2CD-7ED7-4A66-97B6-2A43DC1BD68E}" type="presParOf" srcId="{D5C4F0C0-E1DE-45A4-A3E9-5EF95A9D7E2E}" destId="{9D4BBFBA-2FDE-4573-B556-FB65C2BC3A40}" srcOrd="1" destOrd="0" presId="urn:microsoft.com/office/officeart/2005/8/layout/vList2"/>
    <dgm:cxn modelId="{67CC61F2-2AC5-4F50-B9AE-3E8973408044}" type="presParOf" srcId="{D5C4F0C0-E1DE-45A4-A3E9-5EF95A9D7E2E}" destId="{5C6A9C6B-CB27-40DC-AAB0-FF1E72BCBE0F}" srcOrd="2" destOrd="0" presId="urn:microsoft.com/office/officeart/2005/8/layout/vList2"/>
    <dgm:cxn modelId="{5A87F4A1-AF03-45FA-9312-A95C0DEF19B5}" type="presParOf" srcId="{D5C4F0C0-E1DE-45A4-A3E9-5EF95A9D7E2E}" destId="{EE96A0CF-D46D-4CDB-9BE9-F90FE17B09D9}" srcOrd="3" destOrd="0" presId="urn:microsoft.com/office/officeart/2005/8/layout/vList2"/>
    <dgm:cxn modelId="{7A400F8D-E5A2-4595-AA53-6B3C2CBBE431}" type="presParOf" srcId="{D5C4F0C0-E1DE-45A4-A3E9-5EF95A9D7E2E}" destId="{A749A130-58F7-4E72-BEC4-E169BA261161}" srcOrd="4" destOrd="0" presId="urn:microsoft.com/office/officeart/2005/8/layout/vList2"/>
    <dgm:cxn modelId="{8A7704C9-F791-4E93-A855-87F55BED57CB}" type="presParOf" srcId="{D5C4F0C0-E1DE-45A4-A3E9-5EF95A9D7E2E}" destId="{D9713159-F6E7-4444-9118-700F1AB9270C}" srcOrd="5" destOrd="0" presId="urn:microsoft.com/office/officeart/2005/8/layout/vList2"/>
    <dgm:cxn modelId="{E9631BF0-334C-49F0-8474-D652BF9AF2AE}" type="presParOf" srcId="{D5C4F0C0-E1DE-45A4-A3E9-5EF95A9D7E2E}" destId="{18015C81-509D-49A0-8164-91B1BCBBAA5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4C2420-8DEE-4395-B132-5C8D585B67E9}"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A9061F38-8483-4518-A39C-78539D7694C9}">
      <dgm:prSet/>
      <dgm:spPr/>
      <dgm:t>
        <a:bodyPr/>
        <a:lstStyle/>
        <a:p>
          <a:r>
            <a:rPr lang="en-US" b="1"/>
            <a:t>Through the marriage of Maclean’s Triune Brain Theory with Porges’ Polyvagal Theory, we can:</a:t>
          </a:r>
          <a:endParaRPr lang="en-US"/>
        </a:p>
      </dgm:t>
    </dgm:pt>
    <dgm:pt modelId="{26E634E1-1CB8-4D46-9526-0E618A309820}" type="parTrans" cxnId="{4AF7E26D-B4A2-4430-8274-5FAE6AEE961D}">
      <dgm:prSet/>
      <dgm:spPr/>
      <dgm:t>
        <a:bodyPr/>
        <a:lstStyle/>
        <a:p>
          <a:endParaRPr lang="en-US"/>
        </a:p>
      </dgm:t>
    </dgm:pt>
    <dgm:pt modelId="{A5F9AF60-5954-4919-AAE2-C7F6CB61D61A}" type="sibTrans" cxnId="{4AF7E26D-B4A2-4430-8274-5FAE6AEE961D}">
      <dgm:prSet/>
      <dgm:spPr/>
      <dgm:t>
        <a:bodyPr/>
        <a:lstStyle/>
        <a:p>
          <a:endParaRPr lang="en-US"/>
        </a:p>
      </dgm:t>
    </dgm:pt>
    <dgm:pt modelId="{590D066D-C7EA-48D7-A76F-377F928CC60A}">
      <dgm:prSet/>
      <dgm:spPr/>
      <dgm:t>
        <a:bodyPr/>
        <a:lstStyle/>
        <a:p>
          <a:r>
            <a:rPr lang="en-US" b="1"/>
            <a:t>Explain the how each part of the triune brain is correlated with the three responses of the autonomic nervous system (Barta, 2018). </a:t>
          </a:r>
          <a:endParaRPr lang="en-US"/>
        </a:p>
      </dgm:t>
    </dgm:pt>
    <dgm:pt modelId="{FC85E096-BA44-439F-8C0A-33D70092C012}" type="parTrans" cxnId="{E6428B5F-0D10-4DFA-992F-F05010F09FDD}">
      <dgm:prSet/>
      <dgm:spPr/>
      <dgm:t>
        <a:bodyPr/>
        <a:lstStyle/>
        <a:p>
          <a:endParaRPr lang="en-US"/>
        </a:p>
      </dgm:t>
    </dgm:pt>
    <dgm:pt modelId="{AD2D247A-7E6E-4E24-B18E-246D6D86F1BA}" type="sibTrans" cxnId="{E6428B5F-0D10-4DFA-992F-F05010F09FDD}">
      <dgm:prSet/>
      <dgm:spPr/>
      <dgm:t>
        <a:bodyPr/>
        <a:lstStyle/>
        <a:p>
          <a:endParaRPr lang="en-US"/>
        </a:p>
      </dgm:t>
    </dgm:pt>
    <dgm:pt modelId="{4911DAA7-A84D-44AB-ABB6-74E943F8AAC1}" type="pres">
      <dgm:prSet presAssocID="{4F4C2420-8DEE-4395-B132-5C8D585B67E9}" presName="Name0" presStyleCnt="0">
        <dgm:presLayoutVars>
          <dgm:dir/>
          <dgm:animLvl val="lvl"/>
          <dgm:resizeHandles val="exact"/>
        </dgm:presLayoutVars>
      </dgm:prSet>
      <dgm:spPr/>
    </dgm:pt>
    <dgm:pt modelId="{FCA3EAA7-3E35-4414-B598-19907DEA699F}" type="pres">
      <dgm:prSet presAssocID="{590D066D-C7EA-48D7-A76F-377F928CC60A}" presName="boxAndChildren" presStyleCnt="0"/>
      <dgm:spPr/>
    </dgm:pt>
    <dgm:pt modelId="{2A5BBDDD-E482-48C1-B8C7-9DC4B9FE359C}" type="pres">
      <dgm:prSet presAssocID="{590D066D-C7EA-48D7-A76F-377F928CC60A}" presName="parentTextBox" presStyleLbl="node1" presStyleIdx="0" presStyleCnt="2"/>
      <dgm:spPr/>
    </dgm:pt>
    <dgm:pt modelId="{EA6A90EF-CA2F-48C7-AEBB-7D88DD7D65BB}" type="pres">
      <dgm:prSet presAssocID="{A5F9AF60-5954-4919-AAE2-C7F6CB61D61A}" presName="sp" presStyleCnt="0"/>
      <dgm:spPr/>
    </dgm:pt>
    <dgm:pt modelId="{33B14E63-5226-4776-97E7-E40C7BC2CE11}" type="pres">
      <dgm:prSet presAssocID="{A9061F38-8483-4518-A39C-78539D7694C9}" presName="arrowAndChildren" presStyleCnt="0"/>
      <dgm:spPr/>
    </dgm:pt>
    <dgm:pt modelId="{6A2C9925-618E-4EEC-9140-D53079BC9356}" type="pres">
      <dgm:prSet presAssocID="{A9061F38-8483-4518-A39C-78539D7694C9}" presName="parentTextArrow" presStyleLbl="node1" presStyleIdx="1" presStyleCnt="2"/>
      <dgm:spPr/>
    </dgm:pt>
  </dgm:ptLst>
  <dgm:cxnLst>
    <dgm:cxn modelId="{A678D903-0588-4DC9-85F4-1BE6529CC2E0}" type="presOf" srcId="{4F4C2420-8DEE-4395-B132-5C8D585B67E9}" destId="{4911DAA7-A84D-44AB-ABB6-74E943F8AAC1}" srcOrd="0" destOrd="0" presId="urn:microsoft.com/office/officeart/2005/8/layout/process4"/>
    <dgm:cxn modelId="{DAE97A36-2A61-4A08-AA3A-3CD9CA24FDD2}" type="presOf" srcId="{590D066D-C7EA-48D7-A76F-377F928CC60A}" destId="{2A5BBDDD-E482-48C1-B8C7-9DC4B9FE359C}" srcOrd="0" destOrd="0" presId="urn:microsoft.com/office/officeart/2005/8/layout/process4"/>
    <dgm:cxn modelId="{E6428B5F-0D10-4DFA-992F-F05010F09FDD}" srcId="{4F4C2420-8DEE-4395-B132-5C8D585B67E9}" destId="{590D066D-C7EA-48D7-A76F-377F928CC60A}" srcOrd="1" destOrd="0" parTransId="{FC85E096-BA44-439F-8C0A-33D70092C012}" sibTransId="{AD2D247A-7E6E-4E24-B18E-246D6D86F1BA}"/>
    <dgm:cxn modelId="{4AF7E26D-B4A2-4430-8274-5FAE6AEE961D}" srcId="{4F4C2420-8DEE-4395-B132-5C8D585B67E9}" destId="{A9061F38-8483-4518-A39C-78539D7694C9}" srcOrd="0" destOrd="0" parTransId="{26E634E1-1CB8-4D46-9526-0E618A309820}" sibTransId="{A5F9AF60-5954-4919-AAE2-C7F6CB61D61A}"/>
    <dgm:cxn modelId="{3B3ACFC3-F9F8-41FF-BCC6-177ABC34C484}" type="presOf" srcId="{A9061F38-8483-4518-A39C-78539D7694C9}" destId="{6A2C9925-618E-4EEC-9140-D53079BC9356}" srcOrd="0" destOrd="0" presId="urn:microsoft.com/office/officeart/2005/8/layout/process4"/>
    <dgm:cxn modelId="{0749D6E7-ACB8-4C38-B7DD-D5B69F6375C0}" type="presParOf" srcId="{4911DAA7-A84D-44AB-ABB6-74E943F8AAC1}" destId="{FCA3EAA7-3E35-4414-B598-19907DEA699F}" srcOrd="0" destOrd="0" presId="urn:microsoft.com/office/officeart/2005/8/layout/process4"/>
    <dgm:cxn modelId="{9BD082BA-A5E1-4141-B76A-17AD551A26D2}" type="presParOf" srcId="{FCA3EAA7-3E35-4414-B598-19907DEA699F}" destId="{2A5BBDDD-E482-48C1-B8C7-9DC4B9FE359C}" srcOrd="0" destOrd="0" presId="urn:microsoft.com/office/officeart/2005/8/layout/process4"/>
    <dgm:cxn modelId="{B09088BE-86AC-4C76-86BF-5DD6843BB4B4}" type="presParOf" srcId="{4911DAA7-A84D-44AB-ABB6-74E943F8AAC1}" destId="{EA6A90EF-CA2F-48C7-AEBB-7D88DD7D65BB}" srcOrd="1" destOrd="0" presId="urn:microsoft.com/office/officeart/2005/8/layout/process4"/>
    <dgm:cxn modelId="{5002B117-D39A-40A8-A287-B72EF2E958E1}" type="presParOf" srcId="{4911DAA7-A84D-44AB-ABB6-74E943F8AAC1}" destId="{33B14E63-5226-4776-97E7-E40C7BC2CE11}" srcOrd="2" destOrd="0" presId="urn:microsoft.com/office/officeart/2005/8/layout/process4"/>
    <dgm:cxn modelId="{B540E328-5C46-4A15-A563-E4A500666AE8}" type="presParOf" srcId="{33B14E63-5226-4776-97E7-E40C7BC2CE11}" destId="{6A2C9925-618E-4EEC-9140-D53079BC935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20D621-3F64-468E-BACD-3510A5279C3E}"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08D102B9-9D38-4343-A782-495C62734D7E}">
      <dgm:prSet custT="1"/>
      <dgm:spPr/>
      <dgm:t>
        <a:bodyPr/>
        <a:lstStyle/>
        <a:p>
          <a:pPr algn="ctr"/>
          <a:r>
            <a:rPr lang="en-US" sz="1700" b="1" dirty="0"/>
            <a:t>In his compelling book, </a:t>
          </a:r>
          <a:r>
            <a:rPr lang="en-US" sz="1700" b="1" i="1" dirty="0"/>
            <a:t>How Pornography Harms, </a:t>
          </a:r>
          <a:r>
            <a:rPr lang="en-US" sz="1700" b="1" dirty="0"/>
            <a:t>Professor and </a:t>
          </a:r>
          <a:r>
            <a:rPr lang="en-US" sz="1700" b="1" dirty="0">
              <a:solidFill>
                <a:schemeClr val="bg1"/>
              </a:solidFill>
            </a:rPr>
            <a:t>Dr. John Foubert,</a:t>
          </a:r>
          <a:r>
            <a:rPr lang="en-US" sz="1700" b="1" dirty="0"/>
            <a:t> an interdisciplinary scholar who has studied sexual violence since 1993 and the harms of pornography since 2006, reminds us of how, in contrast to a mountain of data available, the tobacco industry icons testified before Congress in 1994 that they believed that cigarettes were not addictive or harmful. </a:t>
          </a:r>
          <a:endParaRPr lang="en-US" sz="1700" dirty="0"/>
        </a:p>
      </dgm:t>
    </dgm:pt>
    <dgm:pt modelId="{95C01ED7-0B7D-4592-AA06-36551E947DAA}" type="parTrans" cxnId="{14A748B4-C410-4D10-9A0D-1C23207FC1A0}">
      <dgm:prSet/>
      <dgm:spPr/>
      <dgm:t>
        <a:bodyPr/>
        <a:lstStyle/>
        <a:p>
          <a:endParaRPr lang="en-US"/>
        </a:p>
      </dgm:t>
    </dgm:pt>
    <dgm:pt modelId="{5AA9A9F0-D023-41B7-9825-3698CDB2241A}" type="sibTrans" cxnId="{14A748B4-C410-4D10-9A0D-1C23207FC1A0}">
      <dgm:prSet/>
      <dgm:spPr/>
      <dgm:t>
        <a:bodyPr/>
        <a:lstStyle/>
        <a:p>
          <a:endParaRPr lang="en-US"/>
        </a:p>
      </dgm:t>
    </dgm:pt>
    <dgm:pt modelId="{30DCA15E-66D4-4EA6-B112-97E51BBEC057}">
      <dgm:prSet/>
      <dgm:spPr/>
      <dgm:t>
        <a:bodyPr/>
        <a:lstStyle/>
        <a:p>
          <a:r>
            <a:rPr lang="en-US" b="1" dirty="0"/>
            <a:t>In a very similar way, Dr. Foubert notes that there are powerful voices today that try to convince us that pornography isn’t harmful either (Atwood et al., 2014). He adds that there are over 100 studies that demonstrate that pornography harms people, often horribly and sometimes irrevocably (Malamuth et al., 2000; Peter et al., 2016).</a:t>
          </a:r>
          <a:endParaRPr lang="en-US" dirty="0"/>
        </a:p>
      </dgm:t>
    </dgm:pt>
    <dgm:pt modelId="{40F471C5-7667-42EC-A4DC-F8049F388EE3}" type="parTrans" cxnId="{7B833213-CE7B-4379-8B8E-F380745F685A}">
      <dgm:prSet/>
      <dgm:spPr/>
      <dgm:t>
        <a:bodyPr/>
        <a:lstStyle/>
        <a:p>
          <a:endParaRPr lang="en-US"/>
        </a:p>
      </dgm:t>
    </dgm:pt>
    <dgm:pt modelId="{8AFF2380-DFF6-4292-8EF1-B1A9E22A3D43}" type="sibTrans" cxnId="{7B833213-CE7B-4379-8B8E-F380745F685A}">
      <dgm:prSet/>
      <dgm:spPr/>
      <dgm:t>
        <a:bodyPr/>
        <a:lstStyle/>
        <a:p>
          <a:endParaRPr lang="en-US"/>
        </a:p>
      </dgm:t>
    </dgm:pt>
    <dgm:pt modelId="{5A101DD8-7C32-41C4-84E8-3AD026AA6A11}" type="pres">
      <dgm:prSet presAssocID="{8D20D621-3F64-468E-BACD-3510A5279C3E}" presName="Name0" presStyleCnt="0">
        <dgm:presLayoutVars>
          <dgm:dir/>
          <dgm:resizeHandles val="exact"/>
        </dgm:presLayoutVars>
      </dgm:prSet>
      <dgm:spPr/>
    </dgm:pt>
    <dgm:pt modelId="{D132EA1C-272B-452A-9704-E50C01826C45}" type="pres">
      <dgm:prSet presAssocID="{08D102B9-9D38-4343-A782-495C62734D7E}" presName="node" presStyleLbl="node1" presStyleIdx="0" presStyleCnt="2" custScaleX="115573" custLinFactNeighborX="-17987" custLinFactNeighborY="893">
        <dgm:presLayoutVars>
          <dgm:bulletEnabled val="1"/>
        </dgm:presLayoutVars>
      </dgm:prSet>
      <dgm:spPr/>
    </dgm:pt>
    <dgm:pt modelId="{A0F0607C-3011-459C-BC46-3C0F9903B17A}" type="pres">
      <dgm:prSet presAssocID="{5AA9A9F0-D023-41B7-9825-3698CDB2241A}" presName="sibTrans" presStyleLbl="sibTrans2D1" presStyleIdx="0" presStyleCnt="1"/>
      <dgm:spPr/>
    </dgm:pt>
    <dgm:pt modelId="{69107DC9-6E86-4FDE-978B-42A2A9A573BF}" type="pres">
      <dgm:prSet presAssocID="{5AA9A9F0-D023-41B7-9825-3698CDB2241A}" presName="connectorText" presStyleLbl="sibTrans2D1" presStyleIdx="0" presStyleCnt="1"/>
      <dgm:spPr/>
    </dgm:pt>
    <dgm:pt modelId="{95DEF6A4-4DD4-418F-B7D3-A7F9DF755A48}" type="pres">
      <dgm:prSet presAssocID="{30DCA15E-66D4-4EA6-B112-97E51BBEC057}" presName="node" presStyleLbl="node1" presStyleIdx="1" presStyleCnt="2" custScaleX="113009">
        <dgm:presLayoutVars>
          <dgm:bulletEnabled val="1"/>
        </dgm:presLayoutVars>
      </dgm:prSet>
      <dgm:spPr/>
    </dgm:pt>
  </dgm:ptLst>
  <dgm:cxnLst>
    <dgm:cxn modelId="{7B833213-CE7B-4379-8B8E-F380745F685A}" srcId="{8D20D621-3F64-468E-BACD-3510A5279C3E}" destId="{30DCA15E-66D4-4EA6-B112-97E51BBEC057}" srcOrd="1" destOrd="0" parTransId="{40F471C5-7667-42EC-A4DC-F8049F388EE3}" sibTransId="{8AFF2380-DFF6-4292-8EF1-B1A9E22A3D43}"/>
    <dgm:cxn modelId="{0113B01E-D700-4F39-93AE-B32E96B75B4E}" type="presOf" srcId="{5AA9A9F0-D023-41B7-9825-3698CDB2241A}" destId="{69107DC9-6E86-4FDE-978B-42A2A9A573BF}" srcOrd="1" destOrd="0" presId="urn:microsoft.com/office/officeart/2005/8/layout/process1"/>
    <dgm:cxn modelId="{54220621-AC10-4FD1-B09F-D40E4FFEA0F9}" type="presOf" srcId="{08D102B9-9D38-4343-A782-495C62734D7E}" destId="{D132EA1C-272B-452A-9704-E50C01826C45}" srcOrd="0" destOrd="0" presId="urn:microsoft.com/office/officeart/2005/8/layout/process1"/>
    <dgm:cxn modelId="{1E7E2574-97E5-4FDE-A2E4-422C6EF10FA4}" type="presOf" srcId="{30DCA15E-66D4-4EA6-B112-97E51BBEC057}" destId="{95DEF6A4-4DD4-418F-B7D3-A7F9DF755A48}" srcOrd="0" destOrd="0" presId="urn:microsoft.com/office/officeart/2005/8/layout/process1"/>
    <dgm:cxn modelId="{E784B59B-DFC8-472F-B4E3-63A9071FA3E4}" type="presOf" srcId="{8D20D621-3F64-468E-BACD-3510A5279C3E}" destId="{5A101DD8-7C32-41C4-84E8-3AD026AA6A11}" srcOrd="0" destOrd="0" presId="urn:microsoft.com/office/officeart/2005/8/layout/process1"/>
    <dgm:cxn modelId="{14A748B4-C410-4D10-9A0D-1C23207FC1A0}" srcId="{8D20D621-3F64-468E-BACD-3510A5279C3E}" destId="{08D102B9-9D38-4343-A782-495C62734D7E}" srcOrd="0" destOrd="0" parTransId="{95C01ED7-0B7D-4592-AA06-36551E947DAA}" sibTransId="{5AA9A9F0-D023-41B7-9825-3698CDB2241A}"/>
    <dgm:cxn modelId="{FE7FA8D6-0682-49F6-AE65-74FB13B2A623}" type="presOf" srcId="{5AA9A9F0-D023-41B7-9825-3698CDB2241A}" destId="{A0F0607C-3011-459C-BC46-3C0F9903B17A}" srcOrd="0" destOrd="0" presId="urn:microsoft.com/office/officeart/2005/8/layout/process1"/>
    <dgm:cxn modelId="{AD49075D-D655-4FA5-A97D-6F1B2AE25598}" type="presParOf" srcId="{5A101DD8-7C32-41C4-84E8-3AD026AA6A11}" destId="{D132EA1C-272B-452A-9704-E50C01826C45}" srcOrd="0" destOrd="0" presId="urn:microsoft.com/office/officeart/2005/8/layout/process1"/>
    <dgm:cxn modelId="{52021604-DBBE-4513-9EF8-0C7FBD1FC748}" type="presParOf" srcId="{5A101DD8-7C32-41C4-84E8-3AD026AA6A11}" destId="{A0F0607C-3011-459C-BC46-3C0F9903B17A}" srcOrd="1" destOrd="0" presId="urn:microsoft.com/office/officeart/2005/8/layout/process1"/>
    <dgm:cxn modelId="{0D025091-5802-40D0-9E19-14A03AC0B4D3}" type="presParOf" srcId="{A0F0607C-3011-459C-BC46-3C0F9903B17A}" destId="{69107DC9-6E86-4FDE-978B-42A2A9A573BF}" srcOrd="0" destOrd="0" presId="urn:microsoft.com/office/officeart/2005/8/layout/process1"/>
    <dgm:cxn modelId="{9EA66916-2703-4C17-A4F3-466D2ABE117E}" type="presParOf" srcId="{5A101DD8-7C32-41C4-84E8-3AD026AA6A11}" destId="{95DEF6A4-4DD4-418F-B7D3-A7F9DF755A48}"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492500-4787-452C-B2F9-3071AB92225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8FB72A-F75C-47CC-BE0A-5C31AD332C55}">
      <dgm:prSet/>
      <dgm:spPr/>
      <dgm:t>
        <a:bodyPr/>
        <a:lstStyle/>
        <a:p>
          <a:r>
            <a:rPr lang="en-US" b="1" dirty="0">
              <a:solidFill>
                <a:schemeClr val="tx1"/>
              </a:solidFill>
            </a:rPr>
            <a:t>Dr. Donald Hilton, </a:t>
          </a:r>
          <a:r>
            <a:rPr lang="en-US" dirty="0"/>
            <a:t>who has authored many studies on the addictive nature of pornography, referenced research that shows that the more people watch pornography, the more their </a:t>
          </a:r>
          <a:r>
            <a:rPr lang="en-US" b="1" dirty="0">
              <a:solidFill>
                <a:srgbClr val="0070C0"/>
              </a:solidFill>
            </a:rPr>
            <a:t>brains actually shrink</a:t>
          </a:r>
          <a:r>
            <a:rPr lang="en-US" dirty="0">
              <a:solidFill>
                <a:srgbClr val="0070C0"/>
              </a:solidFill>
            </a:rPr>
            <a:t>.</a:t>
          </a:r>
        </a:p>
      </dgm:t>
    </dgm:pt>
    <dgm:pt modelId="{1B680B5D-87D9-42FE-B47A-2A5CCF4D9537}" type="parTrans" cxnId="{0A7A434B-A7B9-42D1-BA10-EA62DE574A35}">
      <dgm:prSet/>
      <dgm:spPr/>
      <dgm:t>
        <a:bodyPr/>
        <a:lstStyle/>
        <a:p>
          <a:endParaRPr lang="en-US"/>
        </a:p>
      </dgm:t>
    </dgm:pt>
    <dgm:pt modelId="{7E2D4EAE-6CCF-4A94-95DE-FED532A9DAF3}" type="sibTrans" cxnId="{0A7A434B-A7B9-42D1-BA10-EA62DE574A35}">
      <dgm:prSet/>
      <dgm:spPr/>
      <dgm:t>
        <a:bodyPr/>
        <a:lstStyle/>
        <a:p>
          <a:endParaRPr lang="en-US"/>
        </a:p>
      </dgm:t>
    </dgm:pt>
    <dgm:pt modelId="{2D561559-7498-4BF5-96B4-44A13FEEC923}">
      <dgm:prSet/>
      <dgm:spPr/>
      <dgm:t>
        <a:bodyPr/>
        <a:lstStyle/>
        <a:p>
          <a:r>
            <a:rPr lang="en-US" dirty="0"/>
            <a:t>Research has also demonstrated that watching pornography </a:t>
          </a:r>
          <a:r>
            <a:rPr lang="en-US" b="1" dirty="0">
              <a:solidFill>
                <a:srgbClr val="0070C0"/>
              </a:solidFill>
            </a:rPr>
            <a:t>slows down the working memory</a:t>
          </a:r>
          <a:r>
            <a:rPr lang="en-US" dirty="0"/>
            <a:t> </a:t>
          </a:r>
          <a:r>
            <a:rPr lang="en-US" b="1" dirty="0">
              <a:solidFill>
                <a:schemeClr val="tx1"/>
              </a:solidFill>
            </a:rPr>
            <a:t>(</a:t>
          </a:r>
          <a:r>
            <a:rPr lang="en-US" b="1" dirty="0" err="1">
              <a:solidFill>
                <a:schemeClr val="tx1"/>
              </a:solidFill>
            </a:rPr>
            <a:t>Laier</a:t>
          </a:r>
          <a:r>
            <a:rPr lang="en-US" b="1" dirty="0">
              <a:solidFill>
                <a:schemeClr val="tx1"/>
              </a:solidFill>
            </a:rPr>
            <a:t>, et al., 2013). </a:t>
          </a:r>
        </a:p>
      </dgm:t>
    </dgm:pt>
    <dgm:pt modelId="{9B7BB1F9-7F3C-4A23-8CAC-8D6AC3518D96}" type="parTrans" cxnId="{2AC5EFCF-FCF3-404D-A485-421A37A4B02A}">
      <dgm:prSet/>
      <dgm:spPr/>
      <dgm:t>
        <a:bodyPr/>
        <a:lstStyle/>
        <a:p>
          <a:endParaRPr lang="en-US"/>
        </a:p>
      </dgm:t>
    </dgm:pt>
    <dgm:pt modelId="{A5C202FF-1267-4BE5-9C75-D724B6A4C2B5}" type="sibTrans" cxnId="{2AC5EFCF-FCF3-404D-A485-421A37A4B02A}">
      <dgm:prSet/>
      <dgm:spPr/>
      <dgm:t>
        <a:bodyPr/>
        <a:lstStyle/>
        <a:p>
          <a:endParaRPr lang="en-US"/>
        </a:p>
      </dgm:t>
    </dgm:pt>
    <dgm:pt modelId="{069D08C6-4B6D-4CB5-997C-1D2F1FF5AFAF}">
      <dgm:prSet/>
      <dgm:spPr/>
      <dgm:t>
        <a:bodyPr/>
        <a:lstStyle/>
        <a:p>
          <a:r>
            <a:rPr lang="en-US" b="1" dirty="0">
              <a:solidFill>
                <a:schemeClr val="tx1"/>
              </a:solidFill>
            </a:rPr>
            <a:t>Kuhn and </a:t>
          </a:r>
          <a:r>
            <a:rPr lang="en-US" b="1" dirty="0" err="1">
              <a:solidFill>
                <a:schemeClr val="tx1"/>
              </a:solidFill>
            </a:rPr>
            <a:t>Gallinat</a:t>
          </a:r>
          <a:r>
            <a:rPr lang="en-US" b="1" dirty="0">
              <a:solidFill>
                <a:schemeClr val="tx1"/>
              </a:solidFill>
            </a:rPr>
            <a:t> (2014</a:t>
          </a:r>
          <a:r>
            <a:rPr lang="en-US" dirty="0"/>
            <a:t>) found </a:t>
          </a:r>
          <a:r>
            <a:rPr lang="en-US" b="1" dirty="0">
              <a:solidFill>
                <a:srgbClr val="0070C0"/>
              </a:solidFill>
            </a:rPr>
            <a:t>decreased gray matter</a:t>
          </a:r>
          <a:r>
            <a:rPr lang="en-US" dirty="0">
              <a:solidFill>
                <a:srgbClr val="0070C0"/>
              </a:solidFill>
            </a:rPr>
            <a:t> </a:t>
          </a:r>
          <a:r>
            <a:rPr lang="en-US" dirty="0"/>
            <a:t>in the brain areas that are responsible for decision making and motivation of porn seekers. </a:t>
          </a:r>
        </a:p>
      </dgm:t>
    </dgm:pt>
    <dgm:pt modelId="{11B1D7A0-7BF0-49DD-9864-3D9CBD8BC063}" type="parTrans" cxnId="{1876A7E2-BDA9-466B-AEB0-4CDF77BA52AD}">
      <dgm:prSet/>
      <dgm:spPr/>
      <dgm:t>
        <a:bodyPr/>
        <a:lstStyle/>
        <a:p>
          <a:endParaRPr lang="en-US"/>
        </a:p>
      </dgm:t>
    </dgm:pt>
    <dgm:pt modelId="{C06A6C13-E66E-4376-B2AD-C2A8FD0C1EC1}" type="sibTrans" cxnId="{1876A7E2-BDA9-466B-AEB0-4CDF77BA52AD}">
      <dgm:prSet/>
      <dgm:spPr/>
      <dgm:t>
        <a:bodyPr/>
        <a:lstStyle/>
        <a:p>
          <a:endParaRPr lang="en-US"/>
        </a:p>
      </dgm:t>
    </dgm:pt>
    <dgm:pt modelId="{16D68FD6-DE3C-48A4-98E4-A809FB809377}" type="pres">
      <dgm:prSet presAssocID="{8A492500-4787-452C-B2F9-3071AB92225B}" presName="root" presStyleCnt="0">
        <dgm:presLayoutVars>
          <dgm:dir/>
          <dgm:resizeHandles val="exact"/>
        </dgm:presLayoutVars>
      </dgm:prSet>
      <dgm:spPr/>
    </dgm:pt>
    <dgm:pt modelId="{C9888EE5-FF1F-44CE-8FD8-6B3C18A2971D}" type="pres">
      <dgm:prSet presAssocID="{E28FB72A-F75C-47CC-BE0A-5C31AD332C55}" presName="compNode" presStyleCnt="0"/>
      <dgm:spPr/>
    </dgm:pt>
    <dgm:pt modelId="{91243A6B-946D-439C-BAA3-4F6A1DAC0F7C}" type="pres">
      <dgm:prSet presAssocID="{E28FB72A-F75C-47CC-BE0A-5C31AD332C55}" presName="bgRect" presStyleLbl="bgShp" presStyleIdx="0" presStyleCnt="3"/>
      <dgm:spPr/>
    </dgm:pt>
    <dgm:pt modelId="{CE2676E8-063A-4E0D-878A-DFA4FC44749E}" type="pres">
      <dgm:prSet presAssocID="{E28FB72A-F75C-47CC-BE0A-5C31AD332C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8E377D1B-12AC-4922-9F83-28B2E9C7B514}" type="pres">
      <dgm:prSet presAssocID="{E28FB72A-F75C-47CC-BE0A-5C31AD332C55}" presName="spaceRect" presStyleCnt="0"/>
      <dgm:spPr/>
    </dgm:pt>
    <dgm:pt modelId="{8F4A48E9-9502-42DB-9B0D-7CF1B203B65C}" type="pres">
      <dgm:prSet presAssocID="{E28FB72A-F75C-47CC-BE0A-5C31AD332C55}" presName="parTx" presStyleLbl="revTx" presStyleIdx="0" presStyleCnt="3">
        <dgm:presLayoutVars>
          <dgm:chMax val="0"/>
          <dgm:chPref val="0"/>
        </dgm:presLayoutVars>
      </dgm:prSet>
      <dgm:spPr/>
    </dgm:pt>
    <dgm:pt modelId="{BA8CE972-740C-485C-ADB7-CF9E6D6DDA1B}" type="pres">
      <dgm:prSet presAssocID="{7E2D4EAE-6CCF-4A94-95DE-FED532A9DAF3}" presName="sibTrans" presStyleCnt="0"/>
      <dgm:spPr/>
    </dgm:pt>
    <dgm:pt modelId="{F8C3C524-0BB3-4CCB-A5C3-99110720439E}" type="pres">
      <dgm:prSet presAssocID="{2D561559-7498-4BF5-96B4-44A13FEEC923}" presName="compNode" presStyleCnt="0"/>
      <dgm:spPr/>
    </dgm:pt>
    <dgm:pt modelId="{A8C42BEC-18C4-4BD6-B85A-83C93F9066C1}" type="pres">
      <dgm:prSet presAssocID="{2D561559-7498-4BF5-96B4-44A13FEEC923}" presName="bgRect" presStyleLbl="bgShp" presStyleIdx="1" presStyleCnt="3" custLinFactNeighborX="54" custLinFactNeighborY="-504"/>
      <dgm:spPr/>
    </dgm:pt>
    <dgm:pt modelId="{FC7A0AD4-2F34-4366-B7EB-8E2B361B5319}" type="pres">
      <dgm:prSet presAssocID="{2D561559-7498-4BF5-96B4-44A13FEEC92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F03EE887-6941-4546-AF6E-BD2E8FCED19C}" type="pres">
      <dgm:prSet presAssocID="{2D561559-7498-4BF5-96B4-44A13FEEC923}" presName="spaceRect" presStyleCnt="0"/>
      <dgm:spPr/>
    </dgm:pt>
    <dgm:pt modelId="{A5B83A49-F902-4943-89FB-A4C993EBCD55}" type="pres">
      <dgm:prSet presAssocID="{2D561559-7498-4BF5-96B4-44A13FEEC923}" presName="parTx" presStyleLbl="revTx" presStyleIdx="1" presStyleCnt="3">
        <dgm:presLayoutVars>
          <dgm:chMax val="0"/>
          <dgm:chPref val="0"/>
        </dgm:presLayoutVars>
      </dgm:prSet>
      <dgm:spPr/>
    </dgm:pt>
    <dgm:pt modelId="{7F36E162-1D50-476F-9E37-1CE7245DB455}" type="pres">
      <dgm:prSet presAssocID="{A5C202FF-1267-4BE5-9C75-D724B6A4C2B5}" presName="sibTrans" presStyleCnt="0"/>
      <dgm:spPr/>
    </dgm:pt>
    <dgm:pt modelId="{6E7BD565-4253-429A-A6E7-E1DFD739A3AA}" type="pres">
      <dgm:prSet presAssocID="{069D08C6-4B6D-4CB5-997C-1D2F1FF5AFAF}" presName="compNode" presStyleCnt="0"/>
      <dgm:spPr/>
    </dgm:pt>
    <dgm:pt modelId="{BCBE2135-A4C0-46E5-8785-C65A0CF67FA3}" type="pres">
      <dgm:prSet presAssocID="{069D08C6-4B6D-4CB5-997C-1D2F1FF5AFAF}" presName="bgRect" presStyleLbl="bgShp" presStyleIdx="2" presStyleCnt="3" custLinFactNeighborX="54" custLinFactNeighborY="2400"/>
      <dgm:spPr/>
    </dgm:pt>
    <dgm:pt modelId="{DB747094-ED11-4C2E-9A8E-53B074AFD66F}" type="pres">
      <dgm:prSet presAssocID="{069D08C6-4B6D-4CB5-997C-1D2F1FF5AFA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a:ext>
      </dgm:extLst>
    </dgm:pt>
    <dgm:pt modelId="{6EF2096E-0E09-4CA4-AD60-9296DEB0B768}" type="pres">
      <dgm:prSet presAssocID="{069D08C6-4B6D-4CB5-997C-1D2F1FF5AFAF}" presName="spaceRect" presStyleCnt="0"/>
      <dgm:spPr/>
    </dgm:pt>
    <dgm:pt modelId="{B30E6048-2D76-4BF6-9701-32F0B6762BC4}" type="pres">
      <dgm:prSet presAssocID="{069D08C6-4B6D-4CB5-997C-1D2F1FF5AFAF}" presName="parTx" presStyleLbl="revTx" presStyleIdx="2" presStyleCnt="3">
        <dgm:presLayoutVars>
          <dgm:chMax val="0"/>
          <dgm:chPref val="0"/>
        </dgm:presLayoutVars>
      </dgm:prSet>
      <dgm:spPr/>
    </dgm:pt>
  </dgm:ptLst>
  <dgm:cxnLst>
    <dgm:cxn modelId="{33A60811-5BB4-4D06-9DD3-362F3DE7E168}" type="presOf" srcId="{E28FB72A-F75C-47CC-BE0A-5C31AD332C55}" destId="{8F4A48E9-9502-42DB-9B0D-7CF1B203B65C}" srcOrd="0" destOrd="0" presId="urn:microsoft.com/office/officeart/2018/2/layout/IconVerticalSolidList"/>
    <dgm:cxn modelId="{0A7A434B-A7B9-42D1-BA10-EA62DE574A35}" srcId="{8A492500-4787-452C-B2F9-3071AB92225B}" destId="{E28FB72A-F75C-47CC-BE0A-5C31AD332C55}" srcOrd="0" destOrd="0" parTransId="{1B680B5D-87D9-42FE-B47A-2A5CCF4D9537}" sibTransId="{7E2D4EAE-6CCF-4A94-95DE-FED532A9DAF3}"/>
    <dgm:cxn modelId="{2E08F29B-A40C-4ABA-BEBD-291ADAEAE226}" type="presOf" srcId="{069D08C6-4B6D-4CB5-997C-1D2F1FF5AFAF}" destId="{B30E6048-2D76-4BF6-9701-32F0B6762BC4}" srcOrd="0" destOrd="0" presId="urn:microsoft.com/office/officeart/2018/2/layout/IconVerticalSolidList"/>
    <dgm:cxn modelId="{D8A30C9C-5814-45EE-8B9B-35DB04377295}" type="presOf" srcId="{2D561559-7498-4BF5-96B4-44A13FEEC923}" destId="{A5B83A49-F902-4943-89FB-A4C993EBCD55}" srcOrd="0" destOrd="0" presId="urn:microsoft.com/office/officeart/2018/2/layout/IconVerticalSolidList"/>
    <dgm:cxn modelId="{2AC5EFCF-FCF3-404D-A485-421A37A4B02A}" srcId="{8A492500-4787-452C-B2F9-3071AB92225B}" destId="{2D561559-7498-4BF5-96B4-44A13FEEC923}" srcOrd="1" destOrd="0" parTransId="{9B7BB1F9-7F3C-4A23-8CAC-8D6AC3518D96}" sibTransId="{A5C202FF-1267-4BE5-9C75-D724B6A4C2B5}"/>
    <dgm:cxn modelId="{973858DE-243C-4CD7-95CC-2953B2B18977}" type="presOf" srcId="{8A492500-4787-452C-B2F9-3071AB92225B}" destId="{16D68FD6-DE3C-48A4-98E4-A809FB809377}" srcOrd="0" destOrd="0" presId="urn:microsoft.com/office/officeart/2018/2/layout/IconVerticalSolidList"/>
    <dgm:cxn modelId="{1876A7E2-BDA9-466B-AEB0-4CDF77BA52AD}" srcId="{8A492500-4787-452C-B2F9-3071AB92225B}" destId="{069D08C6-4B6D-4CB5-997C-1D2F1FF5AFAF}" srcOrd="2" destOrd="0" parTransId="{11B1D7A0-7BF0-49DD-9864-3D9CBD8BC063}" sibTransId="{C06A6C13-E66E-4376-B2AD-C2A8FD0C1EC1}"/>
    <dgm:cxn modelId="{81C954C4-A072-4220-8797-5ED88E091F03}" type="presParOf" srcId="{16D68FD6-DE3C-48A4-98E4-A809FB809377}" destId="{C9888EE5-FF1F-44CE-8FD8-6B3C18A2971D}" srcOrd="0" destOrd="0" presId="urn:microsoft.com/office/officeart/2018/2/layout/IconVerticalSolidList"/>
    <dgm:cxn modelId="{8A4218C0-7413-4595-8B7A-7ECC6C38DE3D}" type="presParOf" srcId="{C9888EE5-FF1F-44CE-8FD8-6B3C18A2971D}" destId="{91243A6B-946D-439C-BAA3-4F6A1DAC0F7C}" srcOrd="0" destOrd="0" presId="urn:microsoft.com/office/officeart/2018/2/layout/IconVerticalSolidList"/>
    <dgm:cxn modelId="{677E0876-66EE-4EA4-99DF-73776BEDDB6A}" type="presParOf" srcId="{C9888EE5-FF1F-44CE-8FD8-6B3C18A2971D}" destId="{CE2676E8-063A-4E0D-878A-DFA4FC44749E}" srcOrd="1" destOrd="0" presId="urn:microsoft.com/office/officeart/2018/2/layout/IconVerticalSolidList"/>
    <dgm:cxn modelId="{BB843FE1-2843-4DDC-A960-4131C2634779}" type="presParOf" srcId="{C9888EE5-FF1F-44CE-8FD8-6B3C18A2971D}" destId="{8E377D1B-12AC-4922-9F83-28B2E9C7B514}" srcOrd="2" destOrd="0" presId="urn:microsoft.com/office/officeart/2018/2/layout/IconVerticalSolidList"/>
    <dgm:cxn modelId="{00E62961-8139-4C04-9200-B8F81005A7A9}" type="presParOf" srcId="{C9888EE5-FF1F-44CE-8FD8-6B3C18A2971D}" destId="{8F4A48E9-9502-42DB-9B0D-7CF1B203B65C}" srcOrd="3" destOrd="0" presId="urn:microsoft.com/office/officeart/2018/2/layout/IconVerticalSolidList"/>
    <dgm:cxn modelId="{9E6CC8E1-B780-41D4-949D-E1734C1A1E30}" type="presParOf" srcId="{16D68FD6-DE3C-48A4-98E4-A809FB809377}" destId="{BA8CE972-740C-485C-ADB7-CF9E6D6DDA1B}" srcOrd="1" destOrd="0" presId="urn:microsoft.com/office/officeart/2018/2/layout/IconVerticalSolidList"/>
    <dgm:cxn modelId="{505A1CCF-0B2B-4B68-82F3-F9DCEF862B78}" type="presParOf" srcId="{16D68FD6-DE3C-48A4-98E4-A809FB809377}" destId="{F8C3C524-0BB3-4CCB-A5C3-99110720439E}" srcOrd="2" destOrd="0" presId="urn:microsoft.com/office/officeart/2018/2/layout/IconVerticalSolidList"/>
    <dgm:cxn modelId="{E504B9A2-238E-463C-9A4B-B2E5A58801E3}" type="presParOf" srcId="{F8C3C524-0BB3-4CCB-A5C3-99110720439E}" destId="{A8C42BEC-18C4-4BD6-B85A-83C93F9066C1}" srcOrd="0" destOrd="0" presId="urn:microsoft.com/office/officeart/2018/2/layout/IconVerticalSolidList"/>
    <dgm:cxn modelId="{903E27AB-17B8-4A2A-8B49-EB6CF56C86F2}" type="presParOf" srcId="{F8C3C524-0BB3-4CCB-A5C3-99110720439E}" destId="{FC7A0AD4-2F34-4366-B7EB-8E2B361B5319}" srcOrd="1" destOrd="0" presId="urn:microsoft.com/office/officeart/2018/2/layout/IconVerticalSolidList"/>
    <dgm:cxn modelId="{4E294AF8-83E2-47C3-8718-51330C0D40AC}" type="presParOf" srcId="{F8C3C524-0BB3-4CCB-A5C3-99110720439E}" destId="{F03EE887-6941-4546-AF6E-BD2E8FCED19C}" srcOrd="2" destOrd="0" presId="urn:microsoft.com/office/officeart/2018/2/layout/IconVerticalSolidList"/>
    <dgm:cxn modelId="{EB168180-AB4F-4C00-9065-CD4413F8E0F1}" type="presParOf" srcId="{F8C3C524-0BB3-4CCB-A5C3-99110720439E}" destId="{A5B83A49-F902-4943-89FB-A4C993EBCD55}" srcOrd="3" destOrd="0" presId="urn:microsoft.com/office/officeart/2018/2/layout/IconVerticalSolidList"/>
    <dgm:cxn modelId="{01F86D35-7D98-4F5F-8612-801A71F444FA}" type="presParOf" srcId="{16D68FD6-DE3C-48A4-98E4-A809FB809377}" destId="{7F36E162-1D50-476F-9E37-1CE7245DB455}" srcOrd="3" destOrd="0" presId="urn:microsoft.com/office/officeart/2018/2/layout/IconVerticalSolidList"/>
    <dgm:cxn modelId="{0C9942D8-7E5A-4D90-8D80-300F6F8B6F9C}" type="presParOf" srcId="{16D68FD6-DE3C-48A4-98E4-A809FB809377}" destId="{6E7BD565-4253-429A-A6E7-E1DFD739A3AA}" srcOrd="4" destOrd="0" presId="urn:microsoft.com/office/officeart/2018/2/layout/IconVerticalSolidList"/>
    <dgm:cxn modelId="{F8B476EB-6CA8-445B-B1CB-0FDE0BC5D9E2}" type="presParOf" srcId="{6E7BD565-4253-429A-A6E7-E1DFD739A3AA}" destId="{BCBE2135-A4C0-46E5-8785-C65A0CF67FA3}" srcOrd="0" destOrd="0" presId="urn:microsoft.com/office/officeart/2018/2/layout/IconVerticalSolidList"/>
    <dgm:cxn modelId="{322BC9ED-644B-40E2-B813-946C799A7554}" type="presParOf" srcId="{6E7BD565-4253-429A-A6E7-E1DFD739A3AA}" destId="{DB747094-ED11-4C2E-9A8E-53B074AFD66F}" srcOrd="1" destOrd="0" presId="urn:microsoft.com/office/officeart/2018/2/layout/IconVerticalSolidList"/>
    <dgm:cxn modelId="{8776ED8E-C0F3-47FF-B45B-DCB9764FFDA5}" type="presParOf" srcId="{6E7BD565-4253-429A-A6E7-E1DFD739A3AA}" destId="{6EF2096E-0E09-4CA4-AD60-9296DEB0B768}" srcOrd="2" destOrd="0" presId="urn:microsoft.com/office/officeart/2018/2/layout/IconVerticalSolidList"/>
    <dgm:cxn modelId="{233C8EA4-7FCC-4EB1-8994-B0295DD7C223}" type="presParOf" srcId="{6E7BD565-4253-429A-A6E7-E1DFD739A3AA}" destId="{B30E6048-2D76-4BF6-9701-32F0B6762B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93ED4C-212B-409D-9D55-B6B176C13FF9}"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891A1F29-B1FC-446F-8AE5-E75A63CA0828}">
      <dgm:prSet custT="1"/>
      <dgm:spPr/>
      <dgm:t>
        <a:bodyPr/>
        <a:lstStyle/>
        <a:p>
          <a:r>
            <a:rPr lang="en-US" sz="2000" dirty="0"/>
            <a:t>As noted in </a:t>
          </a:r>
          <a:r>
            <a:rPr lang="en-US" sz="2000" b="1" u="sng" dirty="0">
              <a:solidFill>
                <a:schemeClr val="tx1"/>
              </a:solidFill>
            </a:rPr>
            <a:t>MetalHelp.net</a:t>
          </a:r>
          <a:r>
            <a:rPr lang="en-US" sz="2000" b="1" dirty="0">
              <a:solidFill>
                <a:schemeClr val="tx1"/>
              </a:solidFill>
            </a:rPr>
            <a:t> (2016), </a:t>
          </a:r>
          <a:r>
            <a:rPr lang="en-US" sz="2000" dirty="0"/>
            <a:t>researchers have concluded that compulsive and at-risk cybersex users experience </a:t>
          </a:r>
          <a:r>
            <a:rPr lang="en-US" sz="2000" b="1" dirty="0">
              <a:solidFill>
                <a:srgbClr val="0070C0"/>
              </a:solidFill>
            </a:rPr>
            <a:t>guilt, depression, and anxiety.</a:t>
          </a:r>
          <a:r>
            <a:rPr lang="en-US" sz="2000" dirty="0">
              <a:solidFill>
                <a:srgbClr val="0070C0"/>
              </a:solidFill>
            </a:rPr>
            <a:t> </a:t>
          </a:r>
          <a:r>
            <a:rPr lang="en-US" sz="2000" dirty="0"/>
            <a:t>The writers conclude that this may both result from pornography usage and perpetuate further behavior.  </a:t>
          </a:r>
        </a:p>
      </dgm:t>
    </dgm:pt>
    <dgm:pt modelId="{93846297-6D62-47F3-BA6E-3C656485DE52}" type="parTrans" cxnId="{F6944D27-7C69-4458-86FE-9FF1073B08AA}">
      <dgm:prSet/>
      <dgm:spPr/>
      <dgm:t>
        <a:bodyPr/>
        <a:lstStyle/>
        <a:p>
          <a:endParaRPr lang="en-US"/>
        </a:p>
      </dgm:t>
    </dgm:pt>
    <dgm:pt modelId="{11B0FFE9-5D59-4FE5-B4AB-3D9EAB593247}" type="sibTrans" cxnId="{F6944D27-7C69-4458-86FE-9FF1073B08AA}">
      <dgm:prSet/>
      <dgm:spPr/>
      <dgm:t>
        <a:bodyPr/>
        <a:lstStyle/>
        <a:p>
          <a:endParaRPr lang="en-US"/>
        </a:p>
      </dgm:t>
    </dgm:pt>
    <dgm:pt modelId="{AC6562FF-3479-4426-B962-F4618B21CE22}">
      <dgm:prSet/>
      <dgm:spPr/>
      <dgm:t>
        <a:bodyPr/>
        <a:lstStyle/>
        <a:p>
          <a:r>
            <a:rPr lang="en-US" b="1" dirty="0">
              <a:solidFill>
                <a:schemeClr val="tx1"/>
              </a:solidFill>
              <a:latin typeface="Calibri" panose="020F0502020204030204" pitchFamily="34" charset="0"/>
            </a:rPr>
            <a:t>Weaver et al. (2011)</a:t>
          </a:r>
          <a:r>
            <a:rPr lang="en-US" b="0" dirty="0">
              <a:solidFill>
                <a:schemeClr val="tx1"/>
              </a:solidFill>
              <a:latin typeface="Calibri" panose="020F0502020204030204" pitchFamily="34" charset="0"/>
            </a:rPr>
            <a:t> </a:t>
          </a:r>
          <a:r>
            <a:rPr lang="en-US" b="0" dirty="0">
              <a:latin typeface="Calibri" panose="020F0502020204030204" pitchFamily="34" charset="0"/>
            </a:rPr>
            <a:t>found that adult users of pornographic material reported </a:t>
          </a:r>
          <a:r>
            <a:rPr lang="en-US" b="0" dirty="0">
              <a:solidFill>
                <a:srgbClr val="0070C0"/>
              </a:solidFill>
              <a:latin typeface="Calibri" panose="020F0502020204030204" pitchFamily="34" charset="0"/>
            </a:rPr>
            <a:t>greater depressive symptoms, poorer quality of life, more mental‐ and physical‐health diminished days, and lower health status </a:t>
          </a:r>
          <a:r>
            <a:rPr lang="en-US" b="0" dirty="0">
              <a:latin typeface="Calibri" panose="020F0502020204030204" pitchFamily="34" charset="0"/>
            </a:rPr>
            <a:t>than compared to nonusers</a:t>
          </a:r>
          <a:r>
            <a:rPr lang="en-US" b="0" dirty="0"/>
            <a:t>. </a:t>
          </a:r>
        </a:p>
      </dgm:t>
    </dgm:pt>
    <dgm:pt modelId="{52EB0E47-0064-439A-9B33-E8B08C39A97C}" type="parTrans" cxnId="{30B03D7E-A8E1-40CD-AE39-0A8334D5C3D9}">
      <dgm:prSet/>
      <dgm:spPr/>
      <dgm:t>
        <a:bodyPr/>
        <a:lstStyle/>
        <a:p>
          <a:endParaRPr lang="en-US"/>
        </a:p>
      </dgm:t>
    </dgm:pt>
    <dgm:pt modelId="{19A8316E-5E3A-4372-BB9E-5DBACAC4C034}" type="sibTrans" cxnId="{30B03D7E-A8E1-40CD-AE39-0A8334D5C3D9}">
      <dgm:prSet/>
      <dgm:spPr/>
      <dgm:t>
        <a:bodyPr/>
        <a:lstStyle/>
        <a:p>
          <a:endParaRPr lang="en-US"/>
        </a:p>
      </dgm:t>
    </dgm:pt>
    <dgm:pt modelId="{816A46EC-9E7C-479B-8DED-4C991DBAABBA}" type="pres">
      <dgm:prSet presAssocID="{2A93ED4C-212B-409D-9D55-B6B176C13FF9}" presName="Name0" presStyleCnt="0">
        <dgm:presLayoutVars>
          <dgm:dir/>
          <dgm:animLvl val="lvl"/>
          <dgm:resizeHandles val="exact"/>
        </dgm:presLayoutVars>
      </dgm:prSet>
      <dgm:spPr/>
    </dgm:pt>
    <dgm:pt modelId="{0658C9F5-38C2-41DA-A8AD-418BC031DA12}" type="pres">
      <dgm:prSet presAssocID="{AC6562FF-3479-4426-B962-F4618B21CE22}" presName="boxAndChildren" presStyleCnt="0"/>
      <dgm:spPr/>
    </dgm:pt>
    <dgm:pt modelId="{6F07D6E0-100C-44C3-8CE7-F93E686C1DEE}" type="pres">
      <dgm:prSet presAssocID="{AC6562FF-3479-4426-B962-F4618B21CE22}" presName="parentTextBox" presStyleLbl="node1" presStyleIdx="0" presStyleCnt="2" custLinFactNeighborX="1209" custLinFactNeighborY="535"/>
      <dgm:spPr/>
    </dgm:pt>
    <dgm:pt modelId="{4ABDFFB3-A988-4046-8BA5-E1BFF9D45648}" type="pres">
      <dgm:prSet presAssocID="{11B0FFE9-5D59-4FE5-B4AB-3D9EAB593247}" presName="sp" presStyleCnt="0"/>
      <dgm:spPr/>
    </dgm:pt>
    <dgm:pt modelId="{90E76AF9-DB33-4D30-B109-CF7B900339FD}" type="pres">
      <dgm:prSet presAssocID="{891A1F29-B1FC-446F-8AE5-E75A63CA0828}" presName="arrowAndChildren" presStyleCnt="0"/>
      <dgm:spPr/>
    </dgm:pt>
    <dgm:pt modelId="{6C020EC2-2F48-4ADE-93BF-1E7D5192B086}" type="pres">
      <dgm:prSet presAssocID="{891A1F29-B1FC-446F-8AE5-E75A63CA0828}" presName="parentTextArrow" presStyleLbl="node1" presStyleIdx="1" presStyleCnt="2" custLinFactNeighborX="54" custLinFactNeighborY="2769"/>
      <dgm:spPr/>
    </dgm:pt>
  </dgm:ptLst>
  <dgm:cxnLst>
    <dgm:cxn modelId="{F6944D27-7C69-4458-86FE-9FF1073B08AA}" srcId="{2A93ED4C-212B-409D-9D55-B6B176C13FF9}" destId="{891A1F29-B1FC-446F-8AE5-E75A63CA0828}" srcOrd="0" destOrd="0" parTransId="{93846297-6D62-47F3-BA6E-3C656485DE52}" sibTransId="{11B0FFE9-5D59-4FE5-B4AB-3D9EAB593247}"/>
    <dgm:cxn modelId="{C3B0B12B-E29E-4249-BCEE-D859CBD3A5AF}" type="presOf" srcId="{AC6562FF-3479-4426-B962-F4618B21CE22}" destId="{6F07D6E0-100C-44C3-8CE7-F93E686C1DEE}" srcOrd="0" destOrd="0" presId="urn:microsoft.com/office/officeart/2005/8/layout/process4"/>
    <dgm:cxn modelId="{30B03D7E-A8E1-40CD-AE39-0A8334D5C3D9}" srcId="{2A93ED4C-212B-409D-9D55-B6B176C13FF9}" destId="{AC6562FF-3479-4426-B962-F4618B21CE22}" srcOrd="1" destOrd="0" parTransId="{52EB0E47-0064-439A-9B33-E8B08C39A97C}" sibTransId="{19A8316E-5E3A-4372-BB9E-5DBACAC4C034}"/>
    <dgm:cxn modelId="{255843B9-7BDB-436E-8FD1-43993E94F4C4}" type="presOf" srcId="{2A93ED4C-212B-409D-9D55-B6B176C13FF9}" destId="{816A46EC-9E7C-479B-8DED-4C991DBAABBA}" srcOrd="0" destOrd="0" presId="urn:microsoft.com/office/officeart/2005/8/layout/process4"/>
    <dgm:cxn modelId="{90C5A7F3-7162-4F66-BFCF-735CA36D98CD}" type="presOf" srcId="{891A1F29-B1FC-446F-8AE5-E75A63CA0828}" destId="{6C020EC2-2F48-4ADE-93BF-1E7D5192B086}" srcOrd="0" destOrd="0" presId="urn:microsoft.com/office/officeart/2005/8/layout/process4"/>
    <dgm:cxn modelId="{E4EC76EB-C077-44D1-8ECC-FA89134FFF2E}" type="presParOf" srcId="{816A46EC-9E7C-479B-8DED-4C991DBAABBA}" destId="{0658C9F5-38C2-41DA-A8AD-418BC031DA12}" srcOrd="0" destOrd="0" presId="urn:microsoft.com/office/officeart/2005/8/layout/process4"/>
    <dgm:cxn modelId="{4F13DCFA-2613-41AE-B22A-A0572215881D}" type="presParOf" srcId="{0658C9F5-38C2-41DA-A8AD-418BC031DA12}" destId="{6F07D6E0-100C-44C3-8CE7-F93E686C1DEE}" srcOrd="0" destOrd="0" presId="urn:microsoft.com/office/officeart/2005/8/layout/process4"/>
    <dgm:cxn modelId="{7F1EEA30-B2EB-4937-82E7-00A19503DF24}" type="presParOf" srcId="{816A46EC-9E7C-479B-8DED-4C991DBAABBA}" destId="{4ABDFFB3-A988-4046-8BA5-E1BFF9D45648}" srcOrd="1" destOrd="0" presId="urn:microsoft.com/office/officeart/2005/8/layout/process4"/>
    <dgm:cxn modelId="{DA31F744-023C-4F89-8D76-B7BDBA2D4BBF}" type="presParOf" srcId="{816A46EC-9E7C-479B-8DED-4C991DBAABBA}" destId="{90E76AF9-DB33-4D30-B109-CF7B900339FD}" srcOrd="2" destOrd="0" presId="urn:microsoft.com/office/officeart/2005/8/layout/process4"/>
    <dgm:cxn modelId="{51AAFBE2-9B5B-4E93-9841-81850F39510F}" type="presParOf" srcId="{90E76AF9-DB33-4D30-B109-CF7B900339FD}" destId="{6C020EC2-2F48-4ADE-93BF-1E7D5192B08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4E32DB-155E-4699-9D4A-63AAC25B957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0D1D3B2-5573-4BC8-8F3A-B342ECC32B67}">
      <dgm:prSet/>
      <dgm:spPr/>
      <dgm:t>
        <a:bodyPr/>
        <a:lstStyle/>
        <a:p>
          <a:r>
            <a:rPr lang="en-US" b="1" u="none" dirty="0">
              <a:solidFill>
                <a:schemeClr val="tx1"/>
              </a:solidFill>
            </a:rPr>
            <a:t>Owens et al (2012) and Sun et al. (2016) </a:t>
          </a:r>
          <a:r>
            <a:rPr lang="en-US" dirty="0"/>
            <a:t>reported that research findings consistently link the viewing of violent pornography to increased tendencies for </a:t>
          </a:r>
          <a:r>
            <a:rPr lang="en-US" b="1" dirty="0">
              <a:solidFill>
                <a:srgbClr val="FFFF00"/>
              </a:solidFill>
            </a:rPr>
            <a:t>sexually aggressive behavior</a:t>
          </a:r>
          <a:r>
            <a:rPr lang="en-US" dirty="0">
              <a:solidFill>
                <a:srgbClr val="FFFF00"/>
              </a:solidFill>
            </a:rPr>
            <a:t> </a:t>
          </a:r>
        </a:p>
      </dgm:t>
    </dgm:pt>
    <dgm:pt modelId="{E2101E22-972D-4790-BF26-01B410834E26}" type="parTrans" cxnId="{FAF1DCCE-EBEB-4205-9EE5-0A6845282A48}">
      <dgm:prSet/>
      <dgm:spPr/>
      <dgm:t>
        <a:bodyPr/>
        <a:lstStyle/>
        <a:p>
          <a:endParaRPr lang="en-US"/>
        </a:p>
      </dgm:t>
    </dgm:pt>
    <dgm:pt modelId="{5856DC61-555D-400E-8785-FE4447B0D396}" type="sibTrans" cxnId="{FAF1DCCE-EBEB-4205-9EE5-0A6845282A48}">
      <dgm:prSet/>
      <dgm:spPr/>
      <dgm:t>
        <a:bodyPr/>
        <a:lstStyle/>
        <a:p>
          <a:endParaRPr lang="en-US"/>
        </a:p>
      </dgm:t>
    </dgm:pt>
    <dgm:pt modelId="{D4CC91C4-A2F7-428D-B1EC-F635B0A18240}">
      <dgm:prSet/>
      <dgm:spPr/>
      <dgm:t>
        <a:bodyPr/>
        <a:lstStyle/>
        <a:p>
          <a:r>
            <a:rPr lang="en-US" b="1" dirty="0">
              <a:solidFill>
                <a:schemeClr val="tx1"/>
              </a:solidFill>
            </a:rPr>
            <a:t>Stanley et al. (2016)</a:t>
          </a:r>
          <a:r>
            <a:rPr lang="en-US" b="1" dirty="0"/>
            <a:t> </a:t>
          </a:r>
          <a:r>
            <a:rPr lang="en-US" dirty="0"/>
            <a:t>reported that there is a clear association between regular viewing of online pornography and perpetration of </a:t>
          </a:r>
          <a:r>
            <a:rPr lang="en-US" b="1" dirty="0">
              <a:solidFill>
                <a:srgbClr val="FFFF00"/>
              </a:solidFill>
            </a:rPr>
            <a:t>sexual coercion and abuse by boys. </a:t>
          </a:r>
          <a:endParaRPr lang="en-US" dirty="0">
            <a:solidFill>
              <a:srgbClr val="FFFF00"/>
            </a:solidFill>
          </a:endParaRPr>
        </a:p>
      </dgm:t>
    </dgm:pt>
    <dgm:pt modelId="{E877BEA5-AD47-484F-86EF-99720DD9A265}" type="parTrans" cxnId="{DE9ABDC1-D0BF-45F7-8609-E0E81691D2EF}">
      <dgm:prSet/>
      <dgm:spPr/>
      <dgm:t>
        <a:bodyPr/>
        <a:lstStyle/>
        <a:p>
          <a:endParaRPr lang="en-US"/>
        </a:p>
      </dgm:t>
    </dgm:pt>
    <dgm:pt modelId="{DCC9F6BD-FD2B-40B7-AF09-D425C3CD8F0E}" type="sibTrans" cxnId="{DE9ABDC1-D0BF-45F7-8609-E0E81691D2EF}">
      <dgm:prSet/>
      <dgm:spPr/>
      <dgm:t>
        <a:bodyPr/>
        <a:lstStyle/>
        <a:p>
          <a:endParaRPr lang="en-US"/>
        </a:p>
      </dgm:t>
    </dgm:pt>
    <dgm:pt modelId="{ED749213-919B-4780-96C5-C5E49CCC5985}">
      <dgm:prSet/>
      <dgm:spPr/>
      <dgm:t>
        <a:bodyPr/>
        <a:lstStyle/>
        <a:p>
          <a:r>
            <a:rPr lang="en-US" b="1" dirty="0">
              <a:solidFill>
                <a:schemeClr val="tx1"/>
              </a:solidFill>
            </a:rPr>
            <a:t>Stanley et al. (2016) </a:t>
          </a:r>
          <a:r>
            <a:rPr lang="en-US" dirty="0"/>
            <a:t>found that both regularly watching pornography and sending or receiving sexual images or messages were associated with increased probability of being a </a:t>
          </a:r>
          <a:r>
            <a:rPr lang="en-US" b="1" dirty="0">
              <a:solidFill>
                <a:srgbClr val="FFFF00"/>
              </a:solidFill>
            </a:rPr>
            <a:t>perpetrator of sexual coercion.</a:t>
          </a:r>
          <a:endParaRPr lang="en-US" dirty="0">
            <a:solidFill>
              <a:srgbClr val="FFFF00"/>
            </a:solidFill>
          </a:endParaRPr>
        </a:p>
      </dgm:t>
    </dgm:pt>
    <dgm:pt modelId="{6008A9A0-608E-4C5D-8FAD-154470D4C4F9}" type="parTrans" cxnId="{3F0011C5-841B-4C23-952E-B979F7169199}">
      <dgm:prSet/>
      <dgm:spPr/>
      <dgm:t>
        <a:bodyPr/>
        <a:lstStyle/>
        <a:p>
          <a:endParaRPr lang="en-US"/>
        </a:p>
      </dgm:t>
    </dgm:pt>
    <dgm:pt modelId="{B753D36B-1813-4A51-97A9-FB065CDC95B7}" type="sibTrans" cxnId="{3F0011C5-841B-4C23-952E-B979F7169199}">
      <dgm:prSet/>
      <dgm:spPr/>
      <dgm:t>
        <a:bodyPr/>
        <a:lstStyle/>
        <a:p>
          <a:endParaRPr lang="en-US"/>
        </a:p>
      </dgm:t>
    </dgm:pt>
    <dgm:pt modelId="{94D5FE21-3B06-44D8-B0C0-7DBB5E638810}">
      <dgm:prSet/>
      <dgm:spPr/>
      <dgm:t>
        <a:bodyPr/>
        <a:lstStyle/>
        <a:p>
          <a:r>
            <a:rPr lang="en-US" b="1" dirty="0">
              <a:solidFill>
                <a:schemeClr val="tx1"/>
              </a:solidFill>
            </a:rPr>
            <a:t>Dr. Walther DeKeseredy (2016) </a:t>
          </a:r>
          <a:r>
            <a:rPr lang="en-US" dirty="0"/>
            <a:t>reported that among divorce people he studied, 30% stated that their husband’s pornography use was integral to the </a:t>
          </a:r>
          <a:r>
            <a:rPr lang="en-US" b="1" dirty="0">
              <a:solidFill>
                <a:srgbClr val="FFFF00"/>
              </a:solidFill>
            </a:rPr>
            <a:t>sexual abuse they suffered in their marriage.</a:t>
          </a:r>
          <a:endParaRPr lang="en-US" dirty="0">
            <a:solidFill>
              <a:srgbClr val="FFFF00"/>
            </a:solidFill>
          </a:endParaRPr>
        </a:p>
      </dgm:t>
    </dgm:pt>
    <dgm:pt modelId="{E9E82D13-9753-41FD-B988-C8C9ED2FCD56}" type="parTrans" cxnId="{BEAC6397-FF0F-435E-92BB-EA8DF36031D0}">
      <dgm:prSet/>
      <dgm:spPr/>
      <dgm:t>
        <a:bodyPr/>
        <a:lstStyle/>
        <a:p>
          <a:endParaRPr lang="en-US"/>
        </a:p>
      </dgm:t>
    </dgm:pt>
    <dgm:pt modelId="{6C51E238-B9D1-441F-846B-DFF5EAEB12F4}" type="sibTrans" cxnId="{BEAC6397-FF0F-435E-92BB-EA8DF36031D0}">
      <dgm:prSet/>
      <dgm:spPr/>
      <dgm:t>
        <a:bodyPr/>
        <a:lstStyle/>
        <a:p>
          <a:endParaRPr lang="en-US"/>
        </a:p>
      </dgm:t>
    </dgm:pt>
    <dgm:pt modelId="{71141CAB-C4DF-45D9-ACA2-594882CDE519}" type="pres">
      <dgm:prSet presAssocID="{5F4E32DB-155E-4699-9D4A-63AAC25B9575}" presName="root" presStyleCnt="0">
        <dgm:presLayoutVars>
          <dgm:dir/>
          <dgm:resizeHandles val="exact"/>
        </dgm:presLayoutVars>
      </dgm:prSet>
      <dgm:spPr/>
    </dgm:pt>
    <dgm:pt modelId="{1D34A876-3B01-4CD0-AB1F-BA0EFC7427B0}" type="pres">
      <dgm:prSet presAssocID="{E0D1D3B2-5573-4BC8-8F3A-B342ECC32B67}" presName="compNode" presStyleCnt="0"/>
      <dgm:spPr/>
    </dgm:pt>
    <dgm:pt modelId="{46FFD97B-EFB0-4F51-8F5A-2E54E90556D8}" type="pres">
      <dgm:prSet presAssocID="{E0D1D3B2-5573-4BC8-8F3A-B342ECC32B67}" presName="bgRect" presStyleLbl="bgShp" presStyleIdx="0" presStyleCnt="4"/>
      <dgm:spPr/>
    </dgm:pt>
    <dgm:pt modelId="{D51B2C69-041E-4282-B498-6C80BD0D3982}" type="pres">
      <dgm:prSet presAssocID="{E0D1D3B2-5573-4BC8-8F3A-B342ECC32B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oom Out"/>
        </a:ext>
      </dgm:extLst>
    </dgm:pt>
    <dgm:pt modelId="{DA5E1747-670C-4F42-BC55-2AC7A80BF206}" type="pres">
      <dgm:prSet presAssocID="{E0D1D3B2-5573-4BC8-8F3A-B342ECC32B67}" presName="spaceRect" presStyleCnt="0"/>
      <dgm:spPr/>
    </dgm:pt>
    <dgm:pt modelId="{98C46882-5A18-4E12-B670-B3B314A68F65}" type="pres">
      <dgm:prSet presAssocID="{E0D1D3B2-5573-4BC8-8F3A-B342ECC32B67}" presName="parTx" presStyleLbl="revTx" presStyleIdx="0" presStyleCnt="4">
        <dgm:presLayoutVars>
          <dgm:chMax val="0"/>
          <dgm:chPref val="0"/>
        </dgm:presLayoutVars>
      </dgm:prSet>
      <dgm:spPr/>
    </dgm:pt>
    <dgm:pt modelId="{B1746BA3-BB08-477C-8098-1313955C00B1}" type="pres">
      <dgm:prSet presAssocID="{5856DC61-555D-400E-8785-FE4447B0D396}" presName="sibTrans" presStyleCnt="0"/>
      <dgm:spPr/>
    </dgm:pt>
    <dgm:pt modelId="{0A806834-EA63-440F-BF56-BE49C8591347}" type="pres">
      <dgm:prSet presAssocID="{D4CC91C4-A2F7-428D-B1EC-F635B0A18240}" presName="compNode" presStyleCnt="0"/>
      <dgm:spPr/>
    </dgm:pt>
    <dgm:pt modelId="{4224880F-C2F6-45C8-AA43-108E5A2FE76E}" type="pres">
      <dgm:prSet presAssocID="{D4CC91C4-A2F7-428D-B1EC-F635B0A18240}" presName="bgRect" presStyleLbl="bgShp" presStyleIdx="1" presStyleCnt="4" custLinFactNeighborX="5337" custLinFactNeighborY="-3108"/>
      <dgm:spPr/>
    </dgm:pt>
    <dgm:pt modelId="{73F9FB18-5364-4D2E-AFDF-C58C8A838840}" type="pres">
      <dgm:prSet presAssocID="{D4CC91C4-A2F7-428D-B1EC-F635B0A182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3D8D4F52-2C44-4B61-AFD0-FF9CD492E30D}" type="pres">
      <dgm:prSet presAssocID="{D4CC91C4-A2F7-428D-B1EC-F635B0A18240}" presName="spaceRect" presStyleCnt="0"/>
      <dgm:spPr/>
    </dgm:pt>
    <dgm:pt modelId="{8FD68F72-7ABB-4DFD-98D3-68B993D5B61B}" type="pres">
      <dgm:prSet presAssocID="{D4CC91C4-A2F7-428D-B1EC-F635B0A18240}" presName="parTx" presStyleLbl="revTx" presStyleIdx="1" presStyleCnt="4">
        <dgm:presLayoutVars>
          <dgm:chMax val="0"/>
          <dgm:chPref val="0"/>
        </dgm:presLayoutVars>
      </dgm:prSet>
      <dgm:spPr/>
    </dgm:pt>
    <dgm:pt modelId="{F1D67D13-18E3-4FB2-863F-CB9596C0FB9F}" type="pres">
      <dgm:prSet presAssocID="{DCC9F6BD-FD2B-40B7-AF09-D425C3CD8F0E}" presName="sibTrans" presStyleCnt="0"/>
      <dgm:spPr/>
    </dgm:pt>
    <dgm:pt modelId="{0CD27175-6263-4FCF-A6D2-060BBBD3E1F7}" type="pres">
      <dgm:prSet presAssocID="{ED749213-919B-4780-96C5-C5E49CCC5985}" presName="compNode" presStyleCnt="0"/>
      <dgm:spPr/>
    </dgm:pt>
    <dgm:pt modelId="{2C4AEAA6-3564-45B5-A15B-CE6EDED0D966}" type="pres">
      <dgm:prSet presAssocID="{ED749213-919B-4780-96C5-C5E49CCC5985}" presName="bgRect" presStyleLbl="bgShp" presStyleIdx="2" presStyleCnt="4"/>
      <dgm:spPr/>
    </dgm:pt>
    <dgm:pt modelId="{680A5247-0105-4A33-88E9-A82D1CFEEAA5}" type="pres">
      <dgm:prSet presAssocID="{ED749213-919B-4780-96C5-C5E49CCC59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ADFA5FFE-B2A5-491C-BCCA-9794B852A4E3}" type="pres">
      <dgm:prSet presAssocID="{ED749213-919B-4780-96C5-C5E49CCC5985}" presName="spaceRect" presStyleCnt="0"/>
      <dgm:spPr/>
    </dgm:pt>
    <dgm:pt modelId="{A4BC185C-71C5-4FD5-96F0-4377FE93FD8F}" type="pres">
      <dgm:prSet presAssocID="{ED749213-919B-4780-96C5-C5E49CCC5985}" presName="parTx" presStyleLbl="revTx" presStyleIdx="2" presStyleCnt="4">
        <dgm:presLayoutVars>
          <dgm:chMax val="0"/>
          <dgm:chPref val="0"/>
        </dgm:presLayoutVars>
      </dgm:prSet>
      <dgm:spPr/>
    </dgm:pt>
    <dgm:pt modelId="{A2AB8249-B13A-481E-A079-9A5403E2B680}" type="pres">
      <dgm:prSet presAssocID="{B753D36B-1813-4A51-97A9-FB065CDC95B7}" presName="sibTrans" presStyleCnt="0"/>
      <dgm:spPr/>
    </dgm:pt>
    <dgm:pt modelId="{F317D365-2829-4777-B48A-8F13D839FB3B}" type="pres">
      <dgm:prSet presAssocID="{94D5FE21-3B06-44D8-B0C0-7DBB5E638810}" presName="compNode" presStyleCnt="0"/>
      <dgm:spPr/>
    </dgm:pt>
    <dgm:pt modelId="{DCE768A0-1B74-475B-B2B5-24AC68CB7D38}" type="pres">
      <dgm:prSet presAssocID="{94D5FE21-3B06-44D8-B0C0-7DBB5E638810}" presName="bgRect" presStyleLbl="bgShp" presStyleIdx="3" presStyleCnt="4"/>
      <dgm:spPr/>
    </dgm:pt>
    <dgm:pt modelId="{9E56D0FC-08C6-43AA-A47C-50F40E189A0F}" type="pres">
      <dgm:prSet presAssocID="{94D5FE21-3B06-44D8-B0C0-7DBB5E6388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mono"/>
        </a:ext>
      </dgm:extLst>
    </dgm:pt>
    <dgm:pt modelId="{36491F7D-72A3-40D1-AB93-8CE3E2AB6AF9}" type="pres">
      <dgm:prSet presAssocID="{94D5FE21-3B06-44D8-B0C0-7DBB5E638810}" presName="spaceRect" presStyleCnt="0"/>
      <dgm:spPr/>
    </dgm:pt>
    <dgm:pt modelId="{42B83CC1-7974-4FF2-AC05-383194D42ABE}" type="pres">
      <dgm:prSet presAssocID="{94D5FE21-3B06-44D8-B0C0-7DBB5E638810}" presName="parTx" presStyleLbl="revTx" presStyleIdx="3" presStyleCnt="4">
        <dgm:presLayoutVars>
          <dgm:chMax val="0"/>
          <dgm:chPref val="0"/>
        </dgm:presLayoutVars>
      </dgm:prSet>
      <dgm:spPr/>
    </dgm:pt>
  </dgm:ptLst>
  <dgm:cxnLst>
    <dgm:cxn modelId="{8E955A1F-9E7F-4436-B868-9EB276845332}" type="presOf" srcId="{E0D1D3B2-5573-4BC8-8F3A-B342ECC32B67}" destId="{98C46882-5A18-4E12-B670-B3B314A68F65}" srcOrd="0" destOrd="0" presId="urn:microsoft.com/office/officeart/2018/2/layout/IconVerticalSolidList"/>
    <dgm:cxn modelId="{D37AD11F-879D-4BE4-9DB6-5F946F32EE69}" type="presOf" srcId="{D4CC91C4-A2F7-428D-B1EC-F635B0A18240}" destId="{8FD68F72-7ABB-4DFD-98D3-68B993D5B61B}" srcOrd="0" destOrd="0" presId="urn:microsoft.com/office/officeart/2018/2/layout/IconVerticalSolidList"/>
    <dgm:cxn modelId="{227BBF3E-929F-487F-BE8A-C072D96F1719}" type="presOf" srcId="{ED749213-919B-4780-96C5-C5E49CCC5985}" destId="{A4BC185C-71C5-4FD5-96F0-4377FE93FD8F}" srcOrd="0" destOrd="0" presId="urn:microsoft.com/office/officeart/2018/2/layout/IconVerticalSolidList"/>
    <dgm:cxn modelId="{40B5CD85-E7AB-41D4-BDB1-6C29DFF7E254}" type="presOf" srcId="{94D5FE21-3B06-44D8-B0C0-7DBB5E638810}" destId="{42B83CC1-7974-4FF2-AC05-383194D42ABE}" srcOrd="0" destOrd="0" presId="urn:microsoft.com/office/officeart/2018/2/layout/IconVerticalSolidList"/>
    <dgm:cxn modelId="{773DC591-C384-431E-BCE1-A97FCFCCA873}" type="presOf" srcId="{5F4E32DB-155E-4699-9D4A-63AAC25B9575}" destId="{71141CAB-C4DF-45D9-ACA2-594882CDE519}" srcOrd="0" destOrd="0" presId="urn:microsoft.com/office/officeart/2018/2/layout/IconVerticalSolidList"/>
    <dgm:cxn modelId="{BEAC6397-FF0F-435E-92BB-EA8DF36031D0}" srcId="{5F4E32DB-155E-4699-9D4A-63AAC25B9575}" destId="{94D5FE21-3B06-44D8-B0C0-7DBB5E638810}" srcOrd="3" destOrd="0" parTransId="{E9E82D13-9753-41FD-B988-C8C9ED2FCD56}" sibTransId="{6C51E238-B9D1-441F-846B-DFF5EAEB12F4}"/>
    <dgm:cxn modelId="{DE9ABDC1-D0BF-45F7-8609-E0E81691D2EF}" srcId="{5F4E32DB-155E-4699-9D4A-63AAC25B9575}" destId="{D4CC91C4-A2F7-428D-B1EC-F635B0A18240}" srcOrd="1" destOrd="0" parTransId="{E877BEA5-AD47-484F-86EF-99720DD9A265}" sibTransId="{DCC9F6BD-FD2B-40B7-AF09-D425C3CD8F0E}"/>
    <dgm:cxn modelId="{3F0011C5-841B-4C23-952E-B979F7169199}" srcId="{5F4E32DB-155E-4699-9D4A-63AAC25B9575}" destId="{ED749213-919B-4780-96C5-C5E49CCC5985}" srcOrd="2" destOrd="0" parTransId="{6008A9A0-608E-4C5D-8FAD-154470D4C4F9}" sibTransId="{B753D36B-1813-4A51-97A9-FB065CDC95B7}"/>
    <dgm:cxn modelId="{FAF1DCCE-EBEB-4205-9EE5-0A6845282A48}" srcId="{5F4E32DB-155E-4699-9D4A-63AAC25B9575}" destId="{E0D1D3B2-5573-4BC8-8F3A-B342ECC32B67}" srcOrd="0" destOrd="0" parTransId="{E2101E22-972D-4790-BF26-01B410834E26}" sibTransId="{5856DC61-555D-400E-8785-FE4447B0D396}"/>
    <dgm:cxn modelId="{5FBEB8CC-90D2-4E8A-857B-EBAAE0B70383}" type="presParOf" srcId="{71141CAB-C4DF-45D9-ACA2-594882CDE519}" destId="{1D34A876-3B01-4CD0-AB1F-BA0EFC7427B0}" srcOrd="0" destOrd="0" presId="urn:microsoft.com/office/officeart/2018/2/layout/IconVerticalSolidList"/>
    <dgm:cxn modelId="{1B5FB3D6-BD30-4C37-BC34-A846480CAA77}" type="presParOf" srcId="{1D34A876-3B01-4CD0-AB1F-BA0EFC7427B0}" destId="{46FFD97B-EFB0-4F51-8F5A-2E54E90556D8}" srcOrd="0" destOrd="0" presId="urn:microsoft.com/office/officeart/2018/2/layout/IconVerticalSolidList"/>
    <dgm:cxn modelId="{EAF900AA-8D7C-4446-8FD4-A8F7C14DCF4D}" type="presParOf" srcId="{1D34A876-3B01-4CD0-AB1F-BA0EFC7427B0}" destId="{D51B2C69-041E-4282-B498-6C80BD0D3982}" srcOrd="1" destOrd="0" presId="urn:microsoft.com/office/officeart/2018/2/layout/IconVerticalSolidList"/>
    <dgm:cxn modelId="{D80FAF73-0667-493E-8403-A622F8F1122D}" type="presParOf" srcId="{1D34A876-3B01-4CD0-AB1F-BA0EFC7427B0}" destId="{DA5E1747-670C-4F42-BC55-2AC7A80BF206}" srcOrd="2" destOrd="0" presId="urn:microsoft.com/office/officeart/2018/2/layout/IconVerticalSolidList"/>
    <dgm:cxn modelId="{621CC413-20D0-41D0-8FA6-4871D49C0532}" type="presParOf" srcId="{1D34A876-3B01-4CD0-AB1F-BA0EFC7427B0}" destId="{98C46882-5A18-4E12-B670-B3B314A68F65}" srcOrd="3" destOrd="0" presId="urn:microsoft.com/office/officeart/2018/2/layout/IconVerticalSolidList"/>
    <dgm:cxn modelId="{BA7FA115-656A-4137-B735-A234EBA886A5}" type="presParOf" srcId="{71141CAB-C4DF-45D9-ACA2-594882CDE519}" destId="{B1746BA3-BB08-477C-8098-1313955C00B1}" srcOrd="1" destOrd="0" presId="urn:microsoft.com/office/officeart/2018/2/layout/IconVerticalSolidList"/>
    <dgm:cxn modelId="{280C4E7B-49A8-4A60-8896-0C63F1D3EFBA}" type="presParOf" srcId="{71141CAB-C4DF-45D9-ACA2-594882CDE519}" destId="{0A806834-EA63-440F-BF56-BE49C8591347}" srcOrd="2" destOrd="0" presId="urn:microsoft.com/office/officeart/2018/2/layout/IconVerticalSolidList"/>
    <dgm:cxn modelId="{8A327012-54D2-43D1-8591-0F218CB36F15}" type="presParOf" srcId="{0A806834-EA63-440F-BF56-BE49C8591347}" destId="{4224880F-C2F6-45C8-AA43-108E5A2FE76E}" srcOrd="0" destOrd="0" presId="urn:microsoft.com/office/officeart/2018/2/layout/IconVerticalSolidList"/>
    <dgm:cxn modelId="{A05C2A0D-A59F-415E-9015-128AE2518355}" type="presParOf" srcId="{0A806834-EA63-440F-BF56-BE49C8591347}" destId="{73F9FB18-5364-4D2E-AFDF-C58C8A838840}" srcOrd="1" destOrd="0" presId="urn:microsoft.com/office/officeart/2018/2/layout/IconVerticalSolidList"/>
    <dgm:cxn modelId="{2ADBDBFD-EE16-4231-BEAA-9B55B3445567}" type="presParOf" srcId="{0A806834-EA63-440F-BF56-BE49C8591347}" destId="{3D8D4F52-2C44-4B61-AFD0-FF9CD492E30D}" srcOrd="2" destOrd="0" presId="urn:microsoft.com/office/officeart/2018/2/layout/IconVerticalSolidList"/>
    <dgm:cxn modelId="{92DEA70E-9E37-4E17-8418-285AC46D462F}" type="presParOf" srcId="{0A806834-EA63-440F-BF56-BE49C8591347}" destId="{8FD68F72-7ABB-4DFD-98D3-68B993D5B61B}" srcOrd="3" destOrd="0" presId="urn:microsoft.com/office/officeart/2018/2/layout/IconVerticalSolidList"/>
    <dgm:cxn modelId="{7FB30269-0410-4170-AE0A-DECC62431003}" type="presParOf" srcId="{71141CAB-C4DF-45D9-ACA2-594882CDE519}" destId="{F1D67D13-18E3-4FB2-863F-CB9596C0FB9F}" srcOrd="3" destOrd="0" presId="urn:microsoft.com/office/officeart/2018/2/layout/IconVerticalSolidList"/>
    <dgm:cxn modelId="{F2B9EF23-4859-4857-A810-1DA911E94EBF}" type="presParOf" srcId="{71141CAB-C4DF-45D9-ACA2-594882CDE519}" destId="{0CD27175-6263-4FCF-A6D2-060BBBD3E1F7}" srcOrd="4" destOrd="0" presId="urn:microsoft.com/office/officeart/2018/2/layout/IconVerticalSolidList"/>
    <dgm:cxn modelId="{77853D6A-D012-4713-A8DF-626EFF0E0DB1}" type="presParOf" srcId="{0CD27175-6263-4FCF-A6D2-060BBBD3E1F7}" destId="{2C4AEAA6-3564-45B5-A15B-CE6EDED0D966}" srcOrd="0" destOrd="0" presId="urn:microsoft.com/office/officeart/2018/2/layout/IconVerticalSolidList"/>
    <dgm:cxn modelId="{84027D37-2B55-49AA-8F34-83BB3FCA7384}" type="presParOf" srcId="{0CD27175-6263-4FCF-A6D2-060BBBD3E1F7}" destId="{680A5247-0105-4A33-88E9-A82D1CFEEAA5}" srcOrd="1" destOrd="0" presId="urn:microsoft.com/office/officeart/2018/2/layout/IconVerticalSolidList"/>
    <dgm:cxn modelId="{9DBA422A-B64A-4DEB-850A-DAFE7E96D5EA}" type="presParOf" srcId="{0CD27175-6263-4FCF-A6D2-060BBBD3E1F7}" destId="{ADFA5FFE-B2A5-491C-BCCA-9794B852A4E3}" srcOrd="2" destOrd="0" presId="urn:microsoft.com/office/officeart/2018/2/layout/IconVerticalSolidList"/>
    <dgm:cxn modelId="{6182E3CC-4DC0-47EA-8BCC-910911030D1E}" type="presParOf" srcId="{0CD27175-6263-4FCF-A6D2-060BBBD3E1F7}" destId="{A4BC185C-71C5-4FD5-96F0-4377FE93FD8F}" srcOrd="3" destOrd="0" presId="urn:microsoft.com/office/officeart/2018/2/layout/IconVerticalSolidList"/>
    <dgm:cxn modelId="{971424B9-8ED1-47AF-B8B0-8537C4A0D729}" type="presParOf" srcId="{71141CAB-C4DF-45D9-ACA2-594882CDE519}" destId="{A2AB8249-B13A-481E-A079-9A5403E2B680}" srcOrd="5" destOrd="0" presId="urn:microsoft.com/office/officeart/2018/2/layout/IconVerticalSolidList"/>
    <dgm:cxn modelId="{F69D4C7A-A044-48D0-ACFD-BE1A52E551BA}" type="presParOf" srcId="{71141CAB-C4DF-45D9-ACA2-594882CDE519}" destId="{F317D365-2829-4777-B48A-8F13D839FB3B}" srcOrd="6" destOrd="0" presId="urn:microsoft.com/office/officeart/2018/2/layout/IconVerticalSolidList"/>
    <dgm:cxn modelId="{326B6E4F-D341-4F61-BB1C-F83702506B07}" type="presParOf" srcId="{F317D365-2829-4777-B48A-8F13D839FB3B}" destId="{DCE768A0-1B74-475B-B2B5-24AC68CB7D38}" srcOrd="0" destOrd="0" presId="urn:microsoft.com/office/officeart/2018/2/layout/IconVerticalSolidList"/>
    <dgm:cxn modelId="{4492D3C1-58E6-45ED-B808-070AFA963EC2}" type="presParOf" srcId="{F317D365-2829-4777-B48A-8F13D839FB3B}" destId="{9E56D0FC-08C6-43AA-A47C-50F40E189A0F}" srcOrd="1" destOrd="0" presId="urn:microsoft.com/office/officeart/2018/2/layout/IconVerticalSolidList"/>
    <dgm:cxn modelId="{83C8EE5C-3B4D-42FB-BE17-5E36D71426FE}" type="presParOf" srcId="{F317D365-2829-4777-B48A-8F13D839FB3B}" destId="{36491F7D-72A3-40D1-AB93-8CE3E2AB6AF9}" srcOrd="2" destOrd="0" presId="urn:microsoft.com/office/officeart/2018/2/layout/IconVerticalSolidList"/>
    <dgm:cxn modelId="{522762E8-C0BE-476C-B98F-263411684976}" type="presParOf" srcId="{F317D365-2829-4777-B48A-8F13D839FB3B}" destId="{42B83CC1-7974-4FF2-AC05-383194D42A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B8B07-7C18-490D-BAC1-FABA4EAB83BD}">
      <dsp:nvSpPr>
        <dsp:cNvPr id="0" name=""/>
        <dsp:cNvSpPr/>
      </dsp:nvSpPr>
      <dsp:spPr>
        <a:xfrm>
          <a:off x="2770092" y="665226"/>
          <a:ext cx="511887" cy="91440"/>
        </a:xfrm>
        <a:custGeom>
          <a:avLst/>
          <a:gdLst/>
          <a:ahLst/>
          <a:cxnLst/>
          <a:rect l="0" t="0" r="0" b="0"/>
          <a:pathLst>
            <a:path>
              <a:moveTo>
                <a:pt x="0" y="45720"/>
              </a:moveTo>
              <a:lnTo>
                <a:pt x="511887"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12474" y="708231"/>
        <a:ext cx="27124" cy="5430"/>
      </dsp:txXfrm>
    </dsp:sp>
    <dsp:sp modelId="{583CCE5C-263D-4D4A-BF33-11C932EFEC48}">
      <dsp:nvSpPr>
        <dsp:cNvPr id="0" name=""/>
        <dsp:cNvSpPr/>
      </dsp:nvSpPr>
      <dsp:spPr>
        <a:xfrm>
          <a:off x="413249" y="3353"/>
          <a:ext cx="2358643" cy="1415185"/>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kern="1200" dirty="0"/>
            <a:t>“</a:t>
          </a:r>
          <a:r>
            <a:rPr lang="en-US" sz="1800" b="1" kern="1200" dirty="0"/>
            <a:t>Addiction is about </a:t>
          </a:r>
          <a:r>
            <a:rPr lang="en-US" sz="1800" b="1" kern="1200" dirty="0">
              <a:solidFill>
                <a:schemeClr val="tx1"/>
              </a:solidFill>
            </a:rPr>
            <a:t>bonding. </a:t>
          </a:r>
        </a:p>
      </dsp:txBody>
      <dsp:txXfrm>
        <a:off x="413249" y="3353"/>
        <a:ext cx="2358643" cy="1415185"/>
      </dsp:txXfrm>
    </dsp:sp>
    <dsp:sp modelId="{029F54D8-D46F-4962-AB05-A949E62D1902}">
      <dsp:nvSpPr>
        <dsp:cNvPr id="0" name=""/>
        <dsp:cNvSpPr/>
      </dsp:nvSpPr>
      <dsp:spPr>
        <a:xfrm>
          <a:off x="5671223" y="663061"/>
          <a:ext cx="542715" cy="91440"/>
        </a:xfrm>
        <a:custGeom>
          <a:avLst/>
          <a:gdLst/>
          <a:ahLst/>
          <a:cxnLst/>
          <a:rect l="0" t="0" r="0" b="0"/>
          <a:pathLst>
            <a:path>
              <a:moveTo>
                <a:pt x="0" y="47885"/>
              </a:moveTo>
              <a:lnTo>
                <a:pt x="288457" y="47885"/>
              </a:lnTo>
              <a:lnTo>
                <a:pt x="288457" y="45720"/>
              </a:lnTo>
              <a:lnTo>
                <a:pt x="542715"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928248" y="706066"/>
        <a:ext cx="28665" cy="5430"/>
      </dsp:txXfrm>
    </dsp:sp>
    <dsp:sp modelId="{84E83EE9-F4D1-45CE-846E-E63982F6C9F0}">
      <dsp:nvSpPr>
        <dsp:cNvPr id="0" name=""/>
        <dsp:cNvSpPr/>
      </dsp:nvSpPr>
      <dsp:spPr>
        <a:xfrm>
          <a:off x="3314380" y="3353"/>
          <a:ext cx="2358643" cy="1415185"/>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If you can’t do it with people, you will do it with a </a:t>
          </a:r>
          <a:r>
            <a:rPr lang="en-US" sz="1800" b="1" kern="1200" dirty="0">
              <a:solidFill>
                <a:schemeClr val="tx1"/>
              </a:solidFill>
            </a:rPr>
            <a:t>substance.</a:t>
          </a:r>
        </a:p>
      </dsp:txBody>
      <dsp:txXfrm>
        <a:off x="3314380" y="3353"/>
        <a:ext cx="2358643" cy="1415185"/>
      </dsp:txXfrm>
    </dsp:sp>
    <dsp:sp modelId="{76F10150-2BD5-447B-AC0A-644CC23C1686}">
      <dsp:nvSpPr>
        <dsp:cNvPr id="0" name=""/>
        <dsp:cNvSpPr/>
      </dsp:nvSpPr>
      <dsp:spPr>
        <a:xfrm>
          <a:off x="1592570" y="1414574"/>
          <a:ext cx="5833089" cy="514053"/>
        </a:xfrm>
        <a:custGeom>
          <a:avLst/>
          <a:gdLst/>
          <a:ahLst/>
          <a:cxnLst/>
          <a:rect l="0" t="0" r="0" b="0"/>
          <a:pathLst>
            <a:path>
              <a:moveTo>
                <a:pt x="5833089" y="0"/>
              </a:moveTo>
              <a:lnTo>
                <a:pt x="5833089" y="274126"/>
              </a:lnTo>
              <a:lnTo>
                <a:pt x="0" y="274126"/>
              </a:lnTo>
              <a:lnTo>
                <a:pt x="0" y="514053"/>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362654" y="1668885"/>
        <a:ext cx="292923" cy="5430"/>
      </dsp:txXfrm>
    </dsp:sp>
    <dsp:sp modelId="{27E9CCEE-A6E3-4705-B17D-6538DDB9DEBE}">
      <dsp:nvSpPr>
        <dsp:cNvPr id="0" name=""/>
        <dsp:cNvSpPr/>
      </dsp:nvSpPr>
      <dsp:spPr>
        <a:xfrm>
          <a:off x="6246339" y="1188"/>
          <a:ext cx="2358643" cy="1415185"/>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Now that might be </a:t>
          </a:r>
          <a:r>
            <a:rPr lang="en-US" sz="1800" b="1" kern="1200" dirty="0">
              <a:solidFill>
                <a:schemeClr val="tx1"/>
              </a:solidFill>
            </a:rPr>
            <a:t>gambling,</a:t>
          </a:r>
          <a:r>
            <a:rPr lang="en-US" sz="1800" b="1" kern="1200" dirty="0"/>
            <a:t> that might be </a:t>
          </a:r>
          <a:r>
            <a:rPr lang="en-US" sz="1800" b="1" kern="1200" dirty="0">
              <a:solidFill>
                <a:schemeClr val="tx1"/>
              </a:solidFill>
            </a:rPr>
            <a:t>media,</a:t>
          </a:r>
          <a:r>
            <a:rPr lang="en-US" sz="1800" b="1" kern="1200" dirty="0"/>
            <a:t> that might be </a:t>
          </a:r>
          <a:r>
            <a:rPr lang="en-US" sz="1800" b="1" kern="1200" dirty="0">
              <a:solidFill>
                <a:schemeClr val="tx1"/>
              </a:solidFill>
            </a:rPr>
            <a:t>cocaine, </a:t>
          </a:r>
          <a:r>
            <a:rPr lang="en-US" sz="1800" b="1" kern="1200" dirty="0"/>
            <a:t>that might be </a:t>
          </a:r>
          <a:r>
            <a:rPr lang="en-US" sz="1800" b="1" kern="1200" dirty="0">
              <a:solidFill>
                <a:schemeClr val="tx1"/>
              </a:solidFill>
            </a:rPr>
            <a:t>cannabis.</a:t>
          </a:r>
        </a:p>
      </dsp:txBody>
      <dsp:txXfrm>
        <a:off x="6246339" y="1188"/>
        <a:ext cx="2358643" cy="1415185"/>
      </dsp:txXfrm>
    </dsp:sp>
    <dsp:sp modelId="{5C6B578B-4F86-4333-93F2-7E30099D290C}">
      <dsp:nvSpPr>
        <dsp:cNvPr id="0" name=""/>
        <dsp:cNvSpPr/>
      </dsp:nvSpPr>
      <dsp:spPr>
        <a:xfrm>
          <a:off x="2770092" y="2622900"/>
          <a:ext cx="511887" cy="91440"/>
        </a:xfrm>
        <a:custGeom>
          <a:avLst/>
          <a:gdLst/>
          <a:ahLst/>
          <a:cxnLst/>
          <a:rect l="0" t="0" r="0" b="0"/>
          <a:pathLst>
            <a:path>
              <a:moveTo>
                <a:pt x="0" y="45720"/>
              </a:moveTo>
              <a:lnTo>
                <a:pt x="511887"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12474" y="2665905"/>
        <a:ext cx="27124" cy="5430"/>
      </dsp:txXfrm>
    </dsp:sp>
    <dsp:sp modelId="{493A24C0-46AE-4F77-B937-6BAB1D1AC30C}">
      <dsp:nvSpPr>
        <dsp:cNvPr id="0" name=""/>
        <dsp:cNvSpPr/>
      </dsp:nvSpPr>
      <dsp:spPr>
        <a:xfrm>
          <a:off x="413249" y="1961027"/>
          <a:ext cx="2358643" cy="1415185"/>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You will bond to something because that is our </a:t>
          </a:r>
          <a:r>
            <a:rPr lang="en-US" sz="1800" b="1" kern="1200" dirty="0">
              <a:solidFill>
                <a:schemeClr val="tx1"/>
              </a:solidFill>
            </a:rPr>
            <a:t>nature. </a:t>
          </a:r>
        </a:p>
      </dsp:txBody>
      <dsp:txXfrm>
        <a:off x="413249" y="1961027"/>
        <a:ext cx="2358643" cy="1415185"/>
      </dsp:txXfrm>
    </dsp:sp>
    <dsp:sp modelId="{0F79A589-EBC4-4C39-9BB4-28CA80F8F92C}">
      <dsp:nvSpPr>
        <dsp:cNvPr id="0" name=""/>
        <dsp:cNvSpPr/>
      </dsp:nvSpPr>
      <dsp:spPr>
        <a:xfrm>
          <a:off x="3314380" y="1961027"/>
          <a:ext cx="2358643" cy="1415185"/>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That’s what we want as </a:t>
          </a:r>
          <a:r>
            <a:rPr lang="en-US" sz="1800" b="1" kern="1200" dirty="0">
              <a:solidFill>
                <a:schemeClr val="tx1"/>
              </a:solidFill>
            </a:rPr>
            <a:t>human beings.”</a:t>
          </a:r>
        </a:p>
      </dsp:txBody>
      <dsp:txXfrm>
        <a:off x="3314380" y="1961027"/>
        <a:ext cx="2358643" cy="1415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485D5-F281-4B87-B7B2-064C3C1818AA}">
      <dsp:nvSpPr>
        <dsp:cNvPr id="0" name=""/>
        <dsp:cNvSpPr/>
      </dsp:nvSpPr>
      <dsp:spPr>
        <a:xfrm>
          <a:off x="3208" y="0"/>
          <a:ext cx="4932389" cy="296199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Increased dopamine activity (wanting/seeking it more) – </a:t>
          </a:r>
        </a:p>
        <a:p>
          <a:pPr marL="0" lvl="0" indent="0" algn="l" defTabSz="1022350">
            <a:lnSpc>
              <a:spcPct val="90000"/>
            </a:lnSpc>
            <a:spcBef>
              <a:spcPct val="0"/>
            </a:spcBef>
            <a:spcAft>
              <a:spcPct val="35000"/>
            </a:spcAft>
            <a:buNone/>
          </a:pPr>
          <a:r>
            <a:rPr lang="en-US" sz="2300" b="1" kern="1200">
              <a:solidFill>
                <a:srgbClr val="0070C0"/>
              </a:solidFill>
            </a:rPr>
            <a:t>sensitization</a:t>
          </a:r>
          <a:r>
            <a:rPr lang="en-US" sz="2300" kern="1200">
              <a:solidFill>
                <a:srgbClr val="FF0000"/>
              </a:solidFill>
            </a:rPr>
            <a:t> </a:t>
          </a:r>
          <a:r>
            <a:rPr lang="en-US" sz="2300" kern="1200"/>
            <a:t>via </a:t>
          </a:r>
          <a:r>
            <a:rPr lang="en-US" sz="2300" b="1" kern="1200">
              <a:solidFill>
                <a:srgbClr val="FF0000"/>
              </a:solidFill>
            </a:rPr>
            <a:t>DeltaFosB</a:t>
          </a:r>
        </a:p>
      </dsp:txBody>
      <dsp:txXfrm>
        <a:off x="3208" y="1184798"/>
        <a:ext cx="4932389" cy="1777197"/>
      </dsp:txXfrm>
    </dsp:sp>
    <dsp:sp modelId="{27B6CFD9-AA4D-4AF1-9734-51E0D3C4EDFB}">
      <dsp:nvSpPr>
        <dsp:cNvPr id="0" name=""/>
        <dsp:cNvSpPr/>
      </dsp:nvSpPr>
      <dsp:spPr>
        <a:xfrm>
          <a:off x="320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01</a:t>
          </a:r>
        </a:p>
      </dsp:txBody>
      <dsp:txXfrm>
        <a:off x="3208" y="0"/>
        <a:ext cx="4932389" cy="1184798"/>
      </dsp:txXfrm>
    </dsp:sp>
    <dsp:sp modelId="{DE588B9F-081A-4C14-B9A9-DE00876F2FCD}">
      <dsp:nvSpPr>
        <dsp:cNvPr id="0" name=""/>
        <dsp:cNvSpPr/>
      </dsp:nvSpPr>
      <dsp:spPr>
        <a:xfrm>
          <a:off x="5333394" y="0"/>
          <a:ext cx="4932389" cy="2961995"/>
        </a:xfrm>
        <a:prstGeom prst="rect">
          <a:avLst/>
        </a:prstGeom>
        <a:solidFill>
          <a:schemeClr val="accent2">
            <a:hueOff val="453165"/>
            <a:satOff val="-47993"/>
            <a:lumOff val="-1176"/>
            <a:alphaOff val="0"/>
          </a:schemeClr>
        </a:solidFill>
        <a:ln w="15875" cap="rnd" cmpd="sng" algn="ctr">
          <a:solidFill>
            <a:schemeClr val="accent2">
              <a:hueOff val="453165"/>
              <a:satOff val="-47993"/>
              <a:lumOff val="-117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Decreased dopamine and opioid activity (liking it/enjoying it less) – </a:t>
          </a:r>
          <a:r>
            <a:rPr lang="en-US" sz="2300" b="1" i="0" kern="1200">
              <a:solidFill>
                <a:srgbClr val="0070C0"/>
              </a:solidFill>
            </a:rPr>
            <a:t>desensitization</a:t>
          </a:r>
          <a:r>
            <a:rPr lang="en-US" sz="2300" kern="1200"/>
            <a:t> via </a:t>
          </a:r>
          <a:r>
            <a:rPr lang="en-US" sz="2300" b="1" kern="1200">
              <a:solidFill>
                <a:srgbClr val="FF0000"/>
              </a:solidFill>
            </a:rPr>
            <a:t>CREB </a:t>
          </a:r>
          <a:r>
            <a:rPr lang="en-US" sz="2300" b="1" kern="1200"/>
            <a:t> </a:t>
          </a:r>
        </a:p>
      </dsp:txBody>
      <dsp:txXfrm>
        <a:off x="5333394" y="1184798"/>
        <a:ext cx="4932389" cy="1777197"/>
      </dsp:txXfrm>
    </dsp:sp>
    <dsp:sp modelId="{F6B9BD5E-5694-4859-B103-A44BFECD4663}">
      <dsp:nvSpPr>
        <dsp:cNvPr id="0" name=""/>
        <dsp:cNvSpPr/>
      </dsp:nvSpPr>
      <dsp:spPr>
        <a:xfrm>
          <a:off x="533018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02</a:t>
          </a:r>
        </a:p>
      </dsp:txBody>
      <dsp:txXfrm>
        <a:off x="5330188" y="0"/>
        <a:ext cx="4932389" cy="1184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FA1DE-29CF-408D-BA4A-C04EEED2D74E}">
      <dsp:nvSpPr>
        <dsp:cNvPr id="0" name=""/>
        <dsp:cNvSpPr/>
      </dsp:nvSpPr>
      <dsp:spPr>
        <a:xfrm>
          <a:off x="0" y="1577"/>
          <a:ext cx="6832212" cy="1305281"/>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alibri" panose="020F0502020204030204" pitchFamily="34" charset="0"/>
            </a:rPr>
            <a:t>To bring it home, on topside we have the </a:t>
          </a:r>
          <a:r>
            <a:rPr lang="en-US" sz="2000" b="1" kern="1200" dirty="0">
              <a:solidFill>
                <a:schemeClr val="tx1"/>
              </a:solidFill>
              <a:latin typeface="Calibri" panose="020F0502020204030204" pitchFamily="34" charset="0"/>
            </a:rPr>
            <a:t>cortical brain </a:t>
          </a:r>
          <a:r>
            <a:rPr lang="en-US" sz="2000" b="0" kern="1200" dirty="0">
              <a:latin typeface="Calibri" panose="020F0502020204030204" pitchFamily="34" charset="0"/>
            </a:rPr>
            <a:t>consisting of the </a:t>
          </a:r>
          <a:r>
            <a:rPr lang="en-US" sz="2000" b="1" kern="1200" dirty="0">
              <a:solidFill>
                <a:schemeClr val="tx1"/>
              </a:solidFill>
              <a:latin typeface="Calibri" panose="020F0502020204030204" pitchFamily="34" charset="0"/>
            </a:rPr>
            <a:t>frontal lobe </a:t>
          </a:r>
          <a:r>
            <a:rPr lang="en-US" sz="2000" b="0" kern="1200" dirty="0">
              <a:latin typeface="Calibri" panose="020F0502020204030204" pitchFamily="34" charset="0"/>
            </a:rPr>
            <a:t>which is the most recently developed portion of the brain, i.e., the conscious, thinking brain. </a:t>
          </a:r>
        </a:p>
      </dsp:txBody>
      <dsp:txXfrm>
        <a:off x="63719" y="65296"/>
        <a:ext cx="6704774" cy="1177843"/>
      </dsp:txXfrm>
    </dsp:sp>
    <dsp:sp modelId="{5C6A9C6B-CB27-40DC-AAB0-FF1E72BCBE0F}">
      <dsp:nvSpPr>
        <dsp:cNvPr id="0" name=""/>
        <dsp:cNvSpPr/>
      </dsp:nvSpPr>
      <dsp:spPr>
        <a:xfrm>
          <a:off x="0" y="1340110"/>
          <a:ext cx="6832212" cy="1305281"/>
        </a:xfrm>
        <a:prstGeom prst="roundRect">
          <a:avLst/>
        </a:prstGeom>
        <a:gradFill rotWithShape="0">
          <a:gsLst>
            <a:gs pos="0">
              <a:schemeClr val="accent2">
                <a:hueOff val="151055"/>
                <a:satOff val="-15998"/>
                <a:lumOff val="-392"/>
                <a:alphaOff val="0"/>
                <a:tint val="96000"/>
                <a:lumMod val="104000"/>
              </a:schemeClr>
            </a:gs>
            <a:gs pos="100000">
              <a:schemeClr val="accent2">
                <a:hueOff val="151055"/>
                <a:satOff val="-15998"/>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a:t>
          </a:r>
          <a:r>
            <a:rPr lang="en-US" sz="500" b="0" kern="1200" dirty="0"/>
            <a:t>t </a:t>
          </a:r>
          <a:r>
            <a:rPr lang="en-US" sz="1800" b="0" kern="1200" dirty="0">
              <a:latin typeface="Calibri" panose="020F0502020204030204" pitchFamily="34" charset="0"/>
            </a:rPr>
            <a:t>the bottom, we have </a:t>
          </a:r>
          <a:r>
            <a:rPr lang="en-US" sz="1800" b="1" kern="1200" dirty="0">
              <a:solidFill>
                <a:schemeClr val="tx1"/>
              </a:solidFill>
              <a:latin typeface="Calibri" panose="020F0502020204030204" pitchFamily="34" charset="0"/>
            </a:rPr>
            <a:t>our subcortical, unconscious brain, </a:t>
          </a:r>
          <a:r>
            <a:rPr lang="en-US" sz="1800" b="0" kern="1200" dirty="0">
              <a:latin typeface="Calibri" panose="020F0502020204030204" pitchFamily="34" charset="0"/>
            </a:rPr>
            <a:t>which is made up of the reptilian and limbic complexes and is directed largely by raw instinct and emotions which often results in immediate knee-jerk reactions that happen in a split second. </a:t>
          </a:r>
        </a:p>
      </dsp:txBody>
      <dsp:txXfrm>
        <a:off x="63719" y="1403829"/>
        <a:ext cx="6704774" cy="1177843"/>
      </dsp:txXfrm>
    </dsp:sp>
    <dsp:sp modelId="{A749A130-58F7-4E72-BEC4-E169BA261161}">
      <dsp:nvSpPr>
        <dsp:cNvPr id="0" name=""/>
        <dsp:cNvSpPr/>
      </dsp:nvSpPr>
      <dsp:spPr>
        <a:xfrm>
          <a:off x="0" y="2669869"/>
          <a:ext cx="6832212" cy="1305281"/>
        </a:xfrm>
        <a:prstGeom prst="roundRect">
          <a:avLst/>
        </a:prstGeom>
        <a:gradFill rotWithShape="0">
          <a:gsLst>
            <a:gs pos="0">
              <a:schemeClr val="accent2">
                <a:hueOff val="302110"/>
                <a:satOff val="-31995"/>
                <a:lumOff val="-784"/>
                <a:alphaOff val="0"/>
                <a:tint val="96000"/>
                <a:lumMod val="104000"/>
              </a:schemeClr>
            </a:gs>
            <a:gs pos="100000">
              <a:schemeClr val="accent2">
                <a:hueOff val="302110"/>
                <a:satOff val="-31995"/>
                <a:lumOff val="-78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According to Barta (2018), addicts to include pornography </a:t>
          </a:r>
          <a:r>
            <a:rPr lang="en-US" sz="1800" b="1" kern="1200" dirty="0">
              <a:solidFill>
                <a:schemeClr val="tx1"/>
              </a:solidFill>
              <a:latin typeface="Calibri" panose="020F0502020204030204" pitchFamily="34" charset="0"/>
            </a:rPr>
            <a:t>addicts, live </a:t>
          </a:r>
          <a:r>
            <a:rPr lang="en-US" sz="1800" b="0" kern="1200" dirty="0">
              <a:latin typeface="Calibri" panose="020F0502020204030204" pitchFamily="34" charset="0"/>
            </a:rPr>
            <a:t>much more in their </a:t>
          </a:r>
          <a:r>
            <a:rPr lang="en-US" sz="1800" b="1" kern="1200" dirty="0">
              <a:solidFill>
                <a:schemeClr val="tx1"/>
              </a:solidFill>
              <a:latin typeface="Calibri" panose="020F0502020204030204" pitchFamily="34" charset="0"/>
            </a:rPr>
            <a:t>unconscious, emotional, and instinctual brains </a:t>
          </a:r>
          <a:r>
            <a:rPr lang="en-US" sz="1800" b="0" kern="1200" dirty="0">
              <a:latin typeface="Calibri" panose="020F0502020204030204" pitchFamily="34" charset="0"/>
            </a:rPr>
            <a:t>than in their </a:t>
          </a:r>
          <a:r>
            <a:rPr lang="en-US" sz="1800" b="1" kern="1200" dirty="0">
              <a:solidFill>
                <a:schemeClr val="tx1"/>
              </a:solidFill>
              <a:latin typeface="Calibri" panose="020F0502020204030204" pitchFamily="34" charset="0"/>
            </a:rPr>
            <a:t>frontal lobe or social engagement system. </a:t>
          </a:r>
        </a:p>
      </dsp:txBody>
      <dsp:txXfrm>
        <a:off x="63719" y="2733588"/>
        <a:ext cx="6704774" cy="1177843"/>
      </dsp:txXfrm>
    </dsp:sp>
    <dsp:sp modelId="{18015C81-509D-49A0-8164-91B1BCBBAA5C}">
      <dsp:nvSpPr>
        <dsp:cNvPr id="0" name=""/>
        <dsp:cNvSpPr/>
      </dsp:nvSpPr>
      <dsp:spPr>
        <a:xfrm>
          <a:off x="0" y="3959497"/>
          <a:ext cx="6832212" cy="1305281"/>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As such, when </a:t>
          </a:r>
          <a:r>
            <a:rPr lang="en-US" sz="1800" b="1" kern="1200" dirty="0">
              <a:solidFill>
                <a:schemeClr val="tx1"/>
              </a:solidFill>
              <a:latin typeface="Calibri" panose="020F0502020204030204" pitchFamily="34" charset="0"/>
            </a:rPr>
            <a:t>the limbic and reptilian brain take charge, </a:t>
          </a:r>
          <a:r>
            <a:rPr lang="en-US" sz="1800" b="0" kern="1200" dirty="0">
              <a:latin typeface="Calibri" panose="020F0502020204030204" pitchFamily="34" charset="0"/>
            </a:rPr>
            <a:t>the conscious brain switches off and the higher order brain is essentially </a:t>
          </a:r>
          <a:r>
            <a:rPr lang="en-US" sz="1800" b="1" kern="1200" dirty="0">
              <a:solidFill>
                <a:schemeClr val="tx1"/>
              </a:solidFill>
              <a:latin typeface="Calibri" panose="020F0502020204030204" pitchFamily="34" charset="0"/>
            </a:rPr>
            <a:t>hijacked, </a:t>
          </a:r>
          <a:r>
            <a:rPr lang="en-US" sz="1800" b="0" kern="1200" dirty="0">
              <a:latin typeface="Calibri" panose="020F0502020204030204" pitchFamily="34" charset="0"/>
            </a:rPr>
            <a:t>and we end up not thinking and instead just reacting.  As a result, consequences and not weighed very heavily, if at all.</a:t>
          </a:r>
        </a:p>
      </dsp:txBody>
      <dsp:txXfrm>
        <a:off x="63719" y="4023216"/>
        <a:ext cx="6704774" cy="1177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BBDDD-E482-48C1-B8C7-9DC4B9FE359C}">
      <dsp:nvSpPr>
        <dsp:cNvPr id="0" name=""/>
        <dsp:cNvSpPr/>
      </dsp:nvSpPr>
      <dsp:spPr>
        <a:xfrm>
          <a:off x="0" y="2205346"/>
          <a:ext cx="8987404" cy="144694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Explain the how each part of the triune brain is correlated with the three responses of the autonomic nervous system (Barta, 2018). </a:t>
          </a:r>
          <a:endParaRPr lang="en-US" sz="2500" kern="1200"/>
        </a:p>
      </dsp:txBody>
      <dsp:txXfrm>
        <a:off x="0" y="2205346"/>
        <a:ext cx="8987404" cy="1446946"/>
      </dsp:txXfrm>
    </dsp:sp>
    <dsp:sp modelId="{6A2C9925-618E-4EEC-9140-D53079BC9356}">
      <dsp:nvSpPr>
        <dsp:cNvPr id="0" name=""/>
        <dsp:cNvSpPr/>
      </dsp:nvSpPr>
      <dsp:spPr>
        <a:xfrm rot="10800000">
          <a:off x="0" y="1647"/>
          <a:ext cx="8987404" cy="2225403"/>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Through the marriage of Maclean’s Triune Brain Theory with Porges’ Polyvagal Theory, we can:</a:t>
          </a:r>
          <a:endParaRPr lang="en-US" sz="2500" kern="1200"/>
        </a:p>
      </dsp:txBody>
      <dsp:txXfrm rot="10800000">
        <a:off x="0" y="1647"/>
        <a:ext cx="8987404" cy="144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2EA1C-272B-452A-9704-E50C01826C45}">
      <dsp:nvSpPr>
        <dsp:cNvPr id="0" name=""/>
        <dsp:cNvSpPr/>
      </dsp:nvSpPr>
      <dsp:spPr>
        <a:xfrm>
          <a:off x="0" y="173117"/>
          <a:ext cx="3353338" cy="4141129"/>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In his compelling book, </a:t>
          </a:r>
          <a:r>
            <a:rPr lang="en-US" sz="1700" b="1" i="1" kern="1200" dirty="0"/>
            <a:t>How Pornography Harms, </a:t>
          </a:r>
          <a:r>
            <a:rPr lang="en-US" sz="1700" b="1" kern="1200" dirty="0"/>
            <a:t>Professor and </a:t>
          </a:r>
          <a:r>
            <a:rPr lang="en-US" sz="1700" b="1" kern="1200" dirty="0">
              <a:solidFill>
                <a:schemeClr val="bg1"/>
              </a:solidFill>
            </a:rPr>
            <a:t>Dr. John Foubert,</a:t>
          </a:r>
          <a:r>
            <a:rPr lang="en-US" sz="1700" b="1" kern="1200" dirty="0"/>
            <a:t> an interdisciplinary scholar who has studied sexual violence since 1993 and the harms of pornography since 2006, reminds us of how, in contrast to a mountain of data available, the tobacco industry icons testified before Congress in 1994 that they believed that cigarettes were not addictive or harmful. </a:t>
          </a:r>
          <a:endParaRPr lang="en-US" sz="1700" kern="1200" dirty="0"/>
        </a:p>
      </dsp:txBody>
      <dsp:txXfrm>
        <a:off x="98216" y="271333"/>
        <a:ext cx="3156906" cy="3944697"/>
      </dsp:txXfrm>
    </dsp:sp>
    <dsp:sp modelId="{A0F0607C-3011-459C-BC46-3C0F9903B17A}">
      <dsp:nvSpPr>
        <dsp:cNvPr id="0" name=""/>
        <dsp:cNvSpPr/>
      </dsp:nvSpPr>
      <dsp:spPr>
        <a:xfrm rot="21571644">
          <a:off x="3645099" y="1865110"/>
          <a:ext cx="618574" cy="7195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645102" y="2009789"/>
        <a:ext cx="433002" cy="431741"/>
      </dsp:txXfrm>
    </dsp:sp>
    <dsp:sp modelId="{95DEF6A4-4DD4-418F-B7D3-A7F9DF755A48}">
      <dsp:nvSpPr>
        <dsp:cNvPr id="0" name=""/>
        <dsp:cNvSpPr/>
      </dsp:nvSpPr>
      <dsp:spPr>
        <a:xfrm>
          <a:off x="4520421" y="136137"/>
          <a:ext cx="3278944" cy="4141129"/>
        </a:xfrm>
        <a:prstGeom prst="roundRect">
          <a:avLst>
            <a:gd name="adj" fmla="val 10000"/>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In a very similar way, Dr. Foubert notes that there are powerful voices today that try to convince us that pornography isn’t harmful either (Atwood et al., 2014). He adds that there are over 100 studies that demonstrate that pornography harms people, often horribly and sometimes irrevocably (Malamuth et al., 2000; Peter et al., 2016).</a:t>
          </a:r>
          <a:endParaRPr lang="en-US" sz="1700" kern="1200" dirty="0"/>
        </a:p>
      </dsp:txBody>
      <dsp:txXfrm>
        <a:off x="4616458" y="232174"/>
        <a:ext cx="3086870" cy="39490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43A6B-946D-439C-BAA3-4F6A1DAC0F7C}">
      <dsp:nvSpPr>
        <dsp:cNvPr id="0" name=""/>
        <dsp:cNvSpPr/>
      </dsp:nvSpPr>
      <dsp:spPr>
        <a:xfrm>
          <a:off x="0" y="745"/>
          <a:ext cx="6832212" cy="174553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2676E8-063A-4E0D-878A-DFA4FC44749E}">
      <dsp:nvSpPr>
        <dsp:cNvPr id="0" name=""/>
        <dsp:cNvSpPr/>
      </dsp:nvSpPr>
      <dsp:spPr>
        <a:xfrm>
          <a:off x="528024" y="393491"/>
          <a:ext cx="960044" cy="960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4A48E9-9502-42DB-9B0D-7CF1B203B65C}">
      <dsp:nvSpPr>
        <dsp:cNvPr id="0" name=""/>
        <dsp:cNvSpPr/>
      </dsp:nvSpPr>
      <dsp:spPr>
        <a:xfrm>
          <a:off x="2016094" y="745"/>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Dr. Donald Hilton, </a:t>
          </a:r>
          <a:r>
            <a:rPr lang="en-US" sz="1600" kern="1200" dirty="0"/>
            <a:t>who has authored many studies on the addictive nature of pornography, referenced research that shows that the more people watch pornography, the more their </a:t>
          </a:r>
          <a:r>
            <a:rPr lang="en-US" sz="1600" b="1" kern="1200" dirty="0">
              <a:solidFill>
                <a:srgbClr val="0070C0"/>
              </a:solidFill>
            </a:rPr>
            <a:t>brains actually shrink</a:t>
          </a:r>
          <a:r>
            <a:rPr lang="en-US" sz="1600" kern="1200" dirty="0">
              <a:solidFill>
                <a:srgbClr val="0070C0"/>
              </a:solidFill>
            </a:rPr>
            <a:t>.</a:t>
          </a:r>
        </a:p>
      </dsp:txBody>
      <dsp:txXfrm>
        <a:off x="2016094" y="745"/>
        <a:ext cx="4816117" cy="1745536"/>
      </dsp:txXfrm>
    </dsp:sp>
    <dsp:sp modelId="{A8C42BEC-18C4-4BD6-B85A-83C93F9066C1}">
      <dsp:nvSpPr>
        <dsp:cNvPr id="0" name=""/>
        <dsp:cNvSpPr/>
      </dsp:nvSpPr>
      <dsp:spPr>
        <a:xfrm>
          <a:off x="0" y="2173868"/>
          <a:ext cx="6832212" cy="174553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A0AD4-2F34-4366-B7EB-8E2B361B5319}">
      <dsp:nvSpPr>
        <dsp:cNvPr id="0" name=""/>
        <dsp:cNvSpPr/>
      </dsp:nvSpPr>
      <dsp:spPr>
        <a:xfrm>
          <a:off x="528024" y="2575411"/>
          <a:ext cx="960044" cy="960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B83A49-F902-4943-89FB-A4C993EBCD55}">
      <dsp:nvSpPr>
        <dsp:cNvPr id="0" name=""/>
        <dsp:cNvSpPr/>
      </dsp:nvSpPr>
      <dsp:spPr>
        <a:xfrm>
          <a:off x="2016094" y="2182665"/>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kern="1200" dirty="0"/>
            <a:t>Research has also demonstrated that watching pornography </a:t>
          </a:r>
          <a:r>
            <a:rPr lang="en-US" sz="1600" b="1" kern="1200" dirty="0">
              <a:solidFill>
                <a:srgbClr val="0070C0"/>
              </a:solidFill>
            </a:rPr>
            <a:t>slows down the working memory</a:t>
          </a:r>
          <a:r>
            <a:rPr lang="en-US" sz="1600" kern="1200" dirty="0"/>
            <a:t> </a:t>
          </a:r>
          <a:r>
            <a:rPr lang="en-US" sz="1600" b="1" kern="1200" dirty="0">
              <a:solidFill>
                <a:schemeClr val="tx1"/>
              </a:solidFill>
            </a:rPr>
            <a:t>(</a:t>
          </a:r>
          <a:r>
            <a:rPr lang="en-US" sz="1600" b="1" kern="1200" dirty="0" err="1">
              <a:solidFill>
                <a:schemeClr val="tx1"/>
              </a:solidFill>
            </a:rPr>
            <a:t>Laier</a:t>
          </a:r>
          <a:r>
            <a:rPr lang="en-US" sz="1600" b="1" kern="1200" dirty="0">
              <a:solidFill>
                <a:schemeClr val="tx1"/>
              </a:solidFill>
            </a:rPr>
            <a:t>, et al., 2013). </a:t>
          </a:r>
        </a:p>
      </dsp:txBody>
      <dsp:txXfrm>
        <a:off x="2016094" y="2182665"/>
        <a:ext cx="4816117" cy="1745536"/>
      </dsp:txXfrm>
    </dsp:sp>
    <dsp:sp modelId="{BCBE2135-A4C0-46E5-8785-C65A0CF67FA3}">
      <dsp:nvSpPr>
        <dsp:cNvPr id="0" name=""/>
        <dsp:cNvSpPr/>
      </dsp:nvSpPr>
      <dsp:spPr>
        <a:xfrm>
          <a:off x="0" y="4365331"/>
          <a:ext cx="6832212" cy="174553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47094-ED11-4C2E-9A8E-53B074AFD66F}">
      <dsp:nvSpPr>
        <dsp:cNvPr id="0" name=""/>
        <dsp:cNvSpPr/>
      </dsp:nvSpPr>
      <dsp:spPr>
        <a:xfrm>
          <a:off x="528024" y="4757331"/>
          <a:ext cx="960044" cy="960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0E6048-2D76-4BF6-9701-32F0B6762BC4}">
      <dsp:nvSpPr>
        <dsp:cNvPr id="0" name=""/>
        <dsp:cNvSpPr/>
      </dsp:nvSpPr>
      <dsp:spPr>
        <a:xfrm>
          <a:off x="2016094" y="4364586"/>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Kuhn and </a:t>
          </a:r>
          <a:r>
            <a:rPr lang="en-US" sz="1600" b="1" kern="1200" dirty="0" err="1">
              <a:solidFill>
                <a:schemeClr val="tx1"/>
              </a:solidFill>
            </a:rPr>
            <a:t>Gallinat</a:t>
          </a:r>
          <a:r>
            <a:rPr lang="en-US" sz="1600" b="1" kern="1200" dirty="0">
              <a:solidFill>
                <a:schemeClr val="tx1"/>
              </a:solidFill>
            </a:rPr>
            <a:t> (2014</a:t>
          </a:r>
          <a:r>
            <a:rPr lang="en-US" sz="1600" kern="1200" dirty="0"/>
            <a:t>) found </a:t>
          </a:r>
          <a:r>
            <a:rPr lang="en-US" sz="1600" b="1" kern="1200" dirty="0">
              <a:solidFill>
                <a:srgbClr val="0070C0"/>
              </a:solidFill>
            </a:rPr>
            <a:t>decreased gray matter</a:t>
          </a:r>
          <a:r>
            <a:rPr lang="en-US" sz="1600" kern="1200" dirty="0">
              <a:solidFill>
                <a:srgbClr val="0070C0"/>
              </a:solidFill>
            </a:rPr>
            <a:t> </a:t>
          </a:r>
          <a:r>
            <a:rPr lang="en-US" sz="1600" kern="1200" dirty="0"/>
            <a:t>in the brain areas that are responsible for decision making and motivation of porn seekers. </a:t>
          </a:r>
        </a:p>
      </dsp:txBody>
      <dsp:txXfrm>
        <a:off x="2016094" y="4364586"/>
        <a:ext cx="4816117" cy="1745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7D6E0-100C-44C3-8CE7-F93E686C1DEE}">
      <dsp:nvSpPr>
        <dsp:cNvPr id="0" name=""/>
        <dsp:cNvSpPr/>
      </dsp:nvSpPr>
      <dsp:spPr>
        <a:xfrm>
          <a:off x="0" y="3391048"/>
          <a:ext cx="6832212" cy="222323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latin typeface="Calibri" panose="020F0502020204030204" pitchFamily="34" charset="0"/>
            </a:rPr>
            <a:t>Weaver et al. (2011)</a:t>
          </a:r>
          <a:r>
            <a:rPr lang="en-US" sz="2500" b="0" kern="1200" dirty="0">
              <a:solidFill>
                <a:schemeClr val="tx1"/>
              </a:solidFill>
              <a:latin typeface="Calibri" panose="020F0502020204030204" pitchFamily="34" charset="0"/>
            </a:rPr>
            <a:t> </a:t>
          </a:r>
          <a:r>
            <a:rPr lang="en-US" sz="2500" b="0" kern="1200" dirty="0">
              <a:latin typeface="Calibri" panose="020F0502020204030204" pitchFamily="34" charset="0"/>
            </a:rPr>
            <a:t>found that adult users of pornographic material reported </a:t>
          </a:r>
          <a:r>
            <a:rPr lang="en-US" sz="2500" b="0" kern="1200" dirty="0">
              <a:solidFill>
                <a:srgbClr val="0070C0"/>
              </a:solidFill>
              <a:latin typeface="Calibri" panose="020F0502020204030204" pitchFamily="34" charset="0"/>
            </a:rPr>
            <a:t>greater depressive symptoms, poorer quality of life, more mental‐ and physical‐health diminished days, and lower health status </a:t>
          </a:r>
          <a:r>
            <a:rPr lang="en-US" sz="2500" b="0" kern="1200" dirty="0">
              <a:latin typeface="Calibri" panose="020F0502020204030204" pitchFamily="34" charset="0"/>
            </a:rPr>
            <a:t>than compared to nonusers</a:t>
          </a:r>
          <a:r>
            <a:rPr lang="en-US" sz="2500" b="0" kern="1200" dirty="0"/>
            <a:t>. </a:t>
          </a:r>
        </a:p>
      </dsp:txBody>
      <dsp:txXfrm>
        <a:off x="0" y="3391048"/>
        <a:ext cx="6832212" cy="2223234"/>
      </dsp:txXfrm>
    </dsp:sp>
    <dsp:sp modelId="{6C020EC2-2F48-4ADE-93BF-1E7D5192B086}">
      <dsp:nvSpPr>
        <dsp:cNvPr id="0" name=""/>
        <dsp:cNvSpPr/>
      </dsp:nvSpPr>
      <dsp:spPr>
        <a:xfrm rot="10800000">
          <a:off x="0" y="97212"/>
          <a:ext cx="6832212" cy="3419334"/>
        </a:xfrm>
        <a:prstGeom prst="upArrowCallou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As noted in </a:t>
          </a:r>
          <a:r>
            <a:rPr lang="en-US" sz="2000" b="1" u="sng" kern="1200" dirty="0">
              <a:solidFill>
                <a:schemeClr val="tx1"/>
              </a:solidFill>
            </a:rPr>
            <a:t>MetalHelp.net</a:t>
          </a:r>
          <a:r>
            <a:rPr lang="en-US" sz="2000" b="1" kern="1200" dirty="0">
              <a:solidFill>
                <a:schemeClr val="tx1"/>
              </a:solidFill>
            </a:rPr>
            <a:t> (2016), </a:t>
          </a:r>
          <a:r>
            <a:rPr lang="en-US" sz="2000" kern="1200" dirty="0"/>
            <a:t>researchers have concluded that compulsive and at-risk cybersex users experience </a:t>
          </a:r>
          <a:r>
            <a:rPr lang="en-US" sz="2000" b="1" kern="1200" dirty="0">
              <a:solidFill>
                <a:srgbClr val="0070C0"/>
              </a:solidFill>
            </a:rPr>
            <a:t>guilt, depression, and anxiety.</a:t>
          </a:r>
          <a:r>
            <a:rPr lang="en-US" sz="2000" kern="1200" dirty="0">
              <a:solidFill>
                <a:srgbClr val="0070C0"/>
              </a:solidFill>
            </a:rPr>
            <a:t> </a:t>
          </a:r>
          <a:r>
            <a:rPr lang="en-US" sz="2000" kern="1200" dirty="0"/>
            <a:t>The writers conclude that this may both result from pornography usage and perpetuate further behavior.  </a:t>
          </a:r>
        </a:p>
      </dsp:txBody>
      <dsp:txXfrm rot="10800000">
        <a:off x="0" y="97212"/>
        <a:ext cx="6832212" cy="22217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FD97B-EFB0-4F51-8F5A-2E54E90556D8}">
      <dsp:nvSpPr>
        <dsp:cNvPr id="0" name=""/>
        <dsp:cNvSpPr/>
      </dsp:nvSpPr>
      <dsp:spPr>
        <a:xfrm>
          <a:off x="0" y="2185"/>
          <a:ext cx="6832212" cy="110745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B2C69-041E-4282-B498-6C80BD0D3982}">
      <dsp:nvSpPr>
        <dsp:cNvPr id="0" name=""/>
        <dsp:cNvSpPr/>
      </dsp:nvSpPr>
      <dsp:spPr>
        <a:xfrm>
          <a:off x="335004" y="251362"/>
          <a:ext cx="609099" cy="609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C46882-5A18-4E12-B670-B3B314A68F65}">
      <dsp:nvSpPr>
        <dsp:cNvPr id="0" name=""/>
        <dsp:cNvSpPr/>
      </dsp:nvSpPr>
      <dsp:spPr>
        <a:xfrm>
          <a:off x="1279109" y="2185"/>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66750">
            <a:lnSpc>
              <a:spcPct val="90000"/>
            </a:lnSpc>
            <a:spcBef>
              <a:spcPct val="0"/>
            </a:spcBef>
            <a:spcAft>
              <a:spcPct val="35000"/>
            </a:spcAft>
            <a:buNone/>
          </a:pPr>
          <a:r>
            <a:rPr lang="en-US" sz="1500" b="1" u="none" kern="1200" dirty="0">
              <a:solidFill>
                <a:schemeClr val="tx1"/>
              </a:solidFill>
            </a:rPr>
            <a:t>Owens et al (2012) and Sun et al. (2016) </a:t>
          </a:r>
          <a:r>
            <a:rPr lang="en-US" sz="1500" kern="1200" dirty="0"/>
            <a:t>reported that research findings consistently link the viewing of violent pornography to increased tendencies for </a:t>
          </a:r>
          <a:r>
            <a:rPr lang="en-US" sz="1500" b="1" kern="1200" dirty="0">
              <a:solidFill>
                <a:srgbClr val="FFFF00"/>
              </a:solidFill>
            </a:rPr>
            <a:t>sexually aggressive behavior</a:t>
          </a:r>
          <a:r>
            <a:rPr lang="en-US" sz="1500" kern="1200" dirty="0">
              <a:solidFill>
                <a:srgbClr val="FFFF00"/>
              </a:solidFill>
            </a:rPr>
            <a:t> </a:t>
          </a:r>
        </a:p>
      </dsp:txBody>
      <dsp:txXfrm>
        <a:off x="1279109" y="2185"/>
        <a:ext cx="5553102" cy="1107454"/>
      </dsp:txXfrm>
    </dsp:sp>
    <dsp:sp modelId="{4224880F-C2F6-45C8-AA43-108E5A2FE76E}">
      <dsp:nvSpPr>
        <dsp:cNvPr id="0" name=""/>
        <dsp:cNvSpPr/>
      </dsp:nvSpPr>
      <dsp:spPr>
        <a:xfrm>
          <a:off x="0" y="1352083"/>
          <a:ext cx="6832212" cy="110745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9FB18-5364-4D2E-AFDF-C58C8A838840}">
      <dsp:nvSpPr>
        <dsp:cNvPr id="0" name=""/>
        <dsp:cNvSpPr/>
      </dsp:nvSpPr>
      <dsp:spPr>
        <a:xfrm>
          <a:off x="335004" y="1635680"/>
          <a:ext cx="609099" cy="609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D68F72-7ABB-4DFD-98D3-68B993D5B61B}">
      <dsp:nvSpPr>
        <dsp:cNvPr id="0" name=""/>
        <dsp:cNvSpPr/>
      </dsp:nvSpPr>
      <dsp:spPr>
        <a:xfrm>
          <a:off x="1279109" y="1386503"/>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Stanley et al. (2016)</a:t>
          </a:r>
          <a:r>
            <a:rPr lang="en-US" sz="1500" b="1" kern="1200" dirty="0"/>
            <a:t> </a:t>
          </a:r>
          <a:r>
            <a:rPr lang="en-US" sz="1500" kern="1200" dirty="0"/>
            <a:t>reported that there is a clear association between regular viewing of online pornography and perpetration of </a:t>
          </a:r>
          <a:r>
            <a:rPr lang="en-US" sz="1500" b="1" kern="1200" dirty="0">
              <a:solidFill>
                <a:srgbClr val="FFFF00"/>
              </a:solidFill>
            </a:rPr>
            <a:t>sexual coercion and abuse by boys. </a:t>
          </a:r>
          <a:endParaRPr lang="en-US" sz="1500" kern="1200" dirty="0">
            <a:solidFill>
              <a:srgbClr val="FFFF00"/>
            </a:solidFill>
          </a:endParaRPr>
        </a:p>
      </dsp:txBody>
      <dsp:txXfrm>
        <a:off x="1279109" y="1386503"/>
        <a:ext cx="5553102" cy="1107454"/>
      </dsp:txXfrm>
    </dsp:sp>
    <dsp:sp modelId="{2C4AEAA6-3564-45B5-A15B-CE6EDED0D966}">
      <dsp:nvSpPr>
        <dsp:cNvPr id="0" name=""/>
        <dsp:cNvSpPr/>
      </dsp:nvSpPr>
      <dsp:spPr>
        <a:xfrm>
          <a:off x="0" y="2770821"/>
          <a:ext cx="6832212" cy="110745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A5247-0105-4A33-88E9-A82D1CFEEAA5}">
      <dsp:nvSpPr>
        <dsp:cNvPr id="0" name=""/>
        <dsp:cNvSpPr/>
      </dsp:nvSpPr>
      <dsp:spPr>
        <a:xfrm>
          <a:off x="335004" y="3019998"/>
          <a:ext cx="609099" cy="609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BC185C-71C5-4FD5-96F0-4377FE93FD8F}">
      <dsp:nvSpPr>
        <dsp:cNvPr id="0" name=""/>
        <dsp:cNvSpPr/>
      </dsp:nvSpPr>
      <dsp:spPr>
        <a:xfrm>
          <a:off x="1279109" y="2770821"/>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Stanley et al. (2016) </a:t>
          </a:r>
          <a:r>
            <a:rPr lang="en-US" sz="1500" kern="1200" dirty="0"/>
            <a:t>found that both regularly watching pornography and sending or receiving sexual images or messages were associated with increased probability of being a </a:t>
          </a:r>
          <a:r>
            <a:rPr lang="en-US" sz="1500" b="1" kern="1200" dirty="0">
              <a:solidFill>
                <a:srgbClr val="FFFF00"/>
              </a:solidFill>
            </a:rPr>
            <a:t>perpetrator of sexual coercion.</a:t>
          </a:r>
          <a:endParaRPr lang="en-US" sz="1500" kern="1200" dirty="0">
            <a:solidFill>
              <a:srgbClr val="FFFF00"/>
            </a:solidFill>
          </a:endParaRPr>
        </a:p>
      </dsp:txBody>
      <dsp:txXfrm>
        <a:off x="1279109" y="2770821"/>
        <a:ext cx="5553102" cy="1107454"/>
      </dsp:txXfrm>
    </dsp:sp>
    <dsp:sp modelId="{DCE768A0-1B74-475B-B2B5-24AC68CB7D38}">
      <dsp:nvSpPr>
        <dsp:cNvPr id="0" name=""/>
        <dsp:cNvSpPr/>
      </dsp:nvSpPr>
      <dsp:spPr>
        <a:xfrm>
          <a:off x="0" y="4155139"/>
          <a:ext cx="6832212" cy="110745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6D0FC-08C6-43AA-A47C-50F40E189A0F}">
      <dsp:nvSpPr>
        <dsp:cNvPr id="0" name=""/>
        <dsp:cNvSpPr/>
      </dsp:nvSpPr>
      <dsp:spPr>
        <a:xfrm>
          <a:off x="335004" y="4404316"/>
          <a:ext cx="609099" cy="609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B83CC1-7974-4FF2-AC05-383194D42ABE}">
      <dsp:nvSpPr>
        <dsp:cNvPr id="0" name=""/>
        <dsp:cNvSpPr/>
      </dsp:nvSpPr>
      <dsp:spPr>
        <a:xfrm>
          <a:off x="1279109" y="4155139"/>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Dr. Walther DeKeseredy (2016) </a:t>
          </a:r>
          <a:r>
            <a:rPr lang="en-US" sz="1500" kern="1200" dirty="0"/>
            <a:t>reported that among divorce people he studied, 30% stated that their husband’s pornography use was integral to the </a:t>
          </a:r>
          <a:r>
            <a:rPr lang="en-US" sz="1500" b="1" kern="1200" dirty="0">
              <a:solidFill>
                <a:srgbClr val="FFFF00"/>
              </a:solidFill>
            </a:rPr>
            <a:t>sexual abuse they suffered in their marriage.</a:t>
          </a:r>
          <a:endParaRPr lang="en-US" sz="1500" kern="1200" dirty="0">
            <a:solidFill>
              <a:srgbClr val="FFFF00"/>
            </a:solidFill>
          </a:endParaRPr>
        </a:p>
      </dsp:txBody>
      <dsp:txXfrm>
        <a:off x="1279109" y="4155139"/>
        <a:ext cx="5553102" cy="110745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408"/>
          </a:xfrm>
          <a:prstGeom prst="rect">
            <a:avLst/>
          </a:prstGeom>
        </p:spPr>
        <p:txBody>
          <a:bodyPr vert="horz" lIns="91440" tIns="45720" rIns="91440" bIns="45720" rtlCol="0"/>
          <a:lstStyle>
            <a:lvl1pPr algn="r">
              <a:defRPr sz="1200"/>
            </a:lvl1pPr>
          </a:lstStyle>
          <a:p>
            <a:fld id="{1F59B61F-8481-474A-9671-601AE18FE52A}" type="datetimeFigureOut">
              <a:rPr lang="en-US" smtClean="0"/>
              <a:t>12/7/2019</a:t>
            </a:fld>
            <a:endParaRPr lang="en-US"/>
          </a:p>
        </p:txBody>
      </p:sp>
      <p:sp>
        <p:nvSpPr>
          <p:cNvPr id="4" name="Slide Image Placeholder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4861"/>
            <a:ext cx="548640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2971800" cy="46340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9"/>
            <a:ext cx="2971800" cy="463407"/>
          </a:xfrm>
          <a:prstGeom prst="rect">
            <a:avLst/>
          </a:prstGeom>
        </p:spPr>
        <p:txBody>
          <a:bodyPr vert="horz" lIns="91440" tIns="45720" rIns="91440" bIns="45720" rtlCol="0" anchor="b"/>
          <a:lstStyle>
            <a:lvl1pPr algn="r">
              <a:defRPr sz="1200"/>
            </a:lvl1pPr>
          </a:lstStyle>
          <a:p>
            <a:fld id="{ED475215-BA98-4BE3-ABA1-C2A593804F4B}" type="slidenum">
              <a:rPr lang="en-US" smtClean="0"/>
              <a:t>‹#›</a:t>
            </a:fld>
            <a:endParaRPr lang="en-US"/>
          </a:p>
        </p:txBody>
      </p:sp>
    </p:spTree>
    <p:extLst>
      <p:ext uri="{BB962C8B-B14F-4D97-AF65-F5344CB8AC3E}">
        <p14:creationId xmlns:p14="http://schemas.microsoft.com/office/powerpoint/2010/main" val="110450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a:t>
            </a:fld>
            <a:endParaRPr lang="en-US"/>
          </a:p>
        </p:txBody>
      </p:sp>
    </p:spTree>
    <p:extLst>
      <p:ext uri="{BB962C8B-B14F-4D97-AF65-F5344CB8AC3E}">
        <p14:creationId xmlns:p14="http://schemas.microsoft.com/office/powerpoint/2010/main" val="3780891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75</a:t>
            </a:fld>
            <a:endParaRPr lang="en-US"/>
          </a:p>
        </p:txBody>
      </p:sp>
    </p:spTree>
    <p:extLst>
      <p:ext uri="{BB962C8B-B14F-4D97-AF65-F5344CB8AC3E}">
        <p14:creationId xmlns:p14="http://schemas.microsoft.com/office/powerpoint/2010/main" val="175847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91</a:t>
            </a:fld>
            <a:endParaRPr lang="en-US"/>
          </a:p>
        </p:txBody>
      </p:sp>
    </p:spTree>
    <p:extLst>
      <p:ext uri="{BB962C8B-B14F-4D97-AF65-F5344CB8AC3E}">
        <p14:creationId xmlns:p14="http://schemas.microsoft.com/office/powerpoint/2010/main" val="4247662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94</a:t>
            </a:fld>
            <a:endParaRPr lang="en-US"/>
          </a:p>
        </p:txBody>
      </p:sp>
    </p:spTree>
    <p:extLst>
      <p:ext uri="{BB962C8B-B14F-4D97-AF65-F5344CB8AC3E}">
        <p14:creationId xmlns:p14="http://schemas.microsoft.com/office/powerpoint/2010/main" val="10269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11</a:t>
            </a:fld>
            <a:endParaRPr lang="en-US"/>
          </a:p>
        </p:txBody>
      </p:sp>
    </p:spTree>
    <p:extLst>
      <p:ext uri="{BB962C8B-B14F-4D97-AF65-F5344CB8AC3E}">
        <p14:creationId xmlns:p14="http://schemas.microsoft.com/office/powerpoint/2010/main" val="68376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22</a:t>
            </a:fld>
            <a:endParaRPr lang="en-US"/>
          </a:p>
        </p:txBody>
      </p:sp>
    </p:spTree>
    <p:extLst>
      <p:ext uri="{BB962C8B-B14F-4D97-AF65-F5344CB8AC3E}">
        <p14:creationId xmlns:p14="http://schemas.microsoft.com/office/powerpoint/2010/main" val="88483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31</a:t>
            </a:fld>
            <a:endParaRPr lang="en-US"/>
          </a:p>
        </p:txBody>
      </p:sp>
    </p:spTree>
    <p:extLst>
      <p:ext uri="{BB962C8B-B14F-4D97-AF65-F5344CB8AC3E}">
        <p14:creationId xmlns:p14="http://schemas.microsoft.com/office/powerpoint/2010/main" val="180119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42</a:t>
            </a:fld>
            <a:endParaRPr lang="en-US"/>
          </a:p>
        </p:txBody>
      </p:sp>
    </p:spTree>
    <p:extLst>
      <p:ext uri="{BB962C8B-B14F-4D97-AF65-F5344CB8AC3E}">
        <p14:creationId xmlns:p14="http://schemas.microsoft.com/office/powerpoint/2010/main" val="285720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47</a:t>
            </a:fld>
            <a:endParaRPr lang="en-US"/>
          </a:p>
        </p:txBody>
      </p:sp>
    </p:spTree>
    <p:extLst>
      <p:ext uri="{BB962C8B-B14F-4D97-AF65-F5344CB8AC3E}">
        <p14:creationId xmlns:p14="http://schemas.microsoft.com/office/powerpoint/2010/main" val="610942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48</a:t>
            </a:fld>
            <a:endParaRPr lang="en-US"/>
          </a:p>
        </p:txBody>
      </p:sp>
    </p:spTree>
    <p:extLst>
      <p:ext uri="{BB962C8B-B14F-4D97-AF65-F5344CB8AC3E}">
        <p14:creationId xmlns:p14="http://schemas.microsoft.com/office/powerpoint/2010/main" val="1920828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D82D63-7A75-4244-B6BD-8C1D500DC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48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56</a:t>
            </a:fld>
            <a:endParaRPr lang="en-US"/>
          </a:p>
        </p:txBody>
      </p:sp>
    </p:spTree>
    <p:extLst>
      <p:ext uri="{BB962C8B-B14F-4D97-AF65-F5344CB8AC3E}">
        <p14:creationId xmlns:p14="http://schemas.microsoft.com/office/powerpoint/2010/main" val="373025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D1B3E3-9353-464D-A11F-1D5C816B42F6}"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1331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59743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664620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D1B3E3-9353-464D-A11F-1D5C816B42F6}"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669905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D1B3E3-9353-464D-A11F-1D5C816B42F6}" type="datetimeFigureOut">
              <a:rPr lang="en-US" smtClean="0"/>
              <a:t>12/7/2019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6539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D1B3E3-9353-464D-A11F-1D5C816B42F6}" type="datetimeFigureOut">
              <a:rPr lang="en-US" smtClean="0"/>
              <a:t>12/7/2019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84904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1B3E3-9353-464D-A11F-1D5C816B42F6}" type="datetimeFigureOut">
              <a:rPr lang="en-US" smtClean="0"/>
              <a:t>12/7/2019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4046085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45794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2428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810653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43870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76906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60335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44894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93560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69450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12/7/2019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D1B3E3-9353-464D-A11F-1D5C816B42F6}" type="datetimeFigureOut">
              <a:rPr lang="en-US" smtClean="0"/>
              <a:t>12/7/2019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A1CA815-BECE-469A-BF49-0A6457C36839}" type="slidenum">
              <a:rPr lang="en-US" smtClean="0"/>
              <a:t>‹#›</a:t>
            </a:fld>
            <a:endParaRPr lang="en-US"/>
          </a:p>
        </p:txBody>
      </p:sp>
    </p:spTree>
    <p:extLst>
      <p:ext uri="{BB962C8B-B14F-4D97-AF65-F5344CB8AC3E}">
        <p14:creationId xmlns:p14="http://schemas.microsoft.com/office/powerpoint/2010/main" val="7483635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hyperlink" Target="mailto:Jeffrey.e.hansen8.civ@mail.mil" TargetMode="External"/><Relationship Id="rId2" Type="http://schemas.openxmlformats.org/officeDocument/2006/relationships/image" Target="../media/image138.jpeg"/><Relationship Id="rId1" Type="http://schemas.openxmlformats.org/officeDocument/2006/relationships/slideLayout" Target="../slideLayouts/slideLayout18.xml"/><Relationship Id="rId4" Type="http://schemas.openxmlformats.org/officeDocument/2006/relationships/image" Target="../media/image13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Olfactory_tubercle" TargetMode="External"/><Relationship Id="rId3" Type="http://schemas.openxmlformats.org/officeDocument/2006/relationships/image" Target="../media/image22.jpeg"/><Relationship Id="rId7" Type="http://schemas.openxmlformats.org/officeDocument/2006/relationships/hyperlink" Target="https://en.wikipedia.org/wiki/Nucleus_accumbe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Ventral_striatum" TargetMode="External"/><Relationship Id="rId5" Type="http://schemas.openxmlformats.org/officeDocument/2006/relationships/hyperlink" Target="https://en.wikipedia.org/wiki/Ventral_tegmental_area" TargetMode="External"/><Relationship Id="rId10" Type="http://schemas.openxmlformats.org/officeDocument/2006/relationships/hyperlink" Target="https://en.wikipedia.org/wiki/Brain_stimulation_reward" TargetMode="External"/><Relationship Id="rId4" Type="http://schemas.openxmlformats.org/officeDocument/2006/relationships/hyperlink" Target="https://en.wikipedia.org/wiki/Dopamine" TargetMode="External"/><Relationship Id="rId9" Type="http://schemas.openxmlformats.org/officeDocument/2006/relationships/hyperlink" Target="https://en.wikipedia.org/wiki/Medial_forebrain_bundle"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1.jpe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0.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53.jpe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0.jpeg"/><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internetlivestats.com/" TargetMode="Externa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growthclimate.com/" TargetMode="Externa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1.jpeg"/><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culturereframed.org/" TargetMode="Externa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93.jpeg"/><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18.xml"/><Relationship Id="rId5" Type="http://schemas.openxmlformats.org/officeDocument/2006/relationships/image" Target="../media/image124.emf"/><Relationship Id="rId4" Type="http://schemas.openxmlformats.org/officeDocument/2006/relationships/image" Target="../media/image123.jpeg"/></Relationships>
</file>

<file path=ppt/slides/_rels/slide94.xml.rels><?xml version="1.0" encoding="UTF-8" standalone="yes"?>
<Relationships xmlns="http://schemas.openxmlformats.org/package/2006/relationships"><Relationship Id="rId3" Type="http://schemas.openxmlformats.org/officeDocument/2006/relationships/hyperlink" Target="http://www.realbattle.org/" TargetMode="External"/><Relationship Id="rId7"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8.xml"/><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1733798" y="624110"/>
            <a:ext cx="9770814" cy="1280890"/>
          </a:xfrm>
        </p:spPr>
        <p:txBody>
          <a:bodyPr>
            <a:normAutofit fontScale="90000"/>
          </a:bodyPr>
          <a:lstStyle/>
          <a:p>
            <a:pPr algn="ctr"/>
            <a:r>
              <a:rPr lang="en-US" b="1" dirty="0"/>
              <a:t>Pornography Addiction – and the Demise of Mind, Body, and Soul</a:t>
            </a:r>
            <a:br>
              <a:rPr lang="en-US" dirty="0"/>
            </a:br>
            <a:endParaRPr lang="en-US" dirty="0"/>
          </a:p>
        </p:txBody>
      </p:sp>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45736" y="2270708"/>
            <a:ext cx="2038350" cy="1276350"/>
          </a:xfrm>
          <a:prstGeom prst="rect">
            <a:avLst/>
          </a:prstGeom>
          <a:noFill/>
          <a:ln>
            <a:noFill/>
          </a:ln>
        </p:spPr>
      </p:pic>
      <p:sp>
        <p:nvSpPr>
          <p:cNvPr id="6" name="Rectangle 5">
            <a:extLst>
              <a:ext uri="{FF2B5EF4-FFF2-40B4-BE49-F238E27FC236}">
                <a16:creationId xmlns:a16="http://schemas.microsoft.com/office/drawing/2014/main" id="{B35F90E9-87B9-4ED2-BA42-108CF24B5F9A}"/>
              </a:ext>
            </a:extLst>
          </p:cNvPr>
          <p:cNvSpPr/>
          <p:nvPr/>
        </p:nvSpPr>
        <p:spPr>
          <a:xfrm>
            <a:off x="2475571" y="2136339"/>
            <a:ext cx="8083343" cy="5216813"/>
          </a:xfrm>
          <a:prstGeom prst="rect">
            <a:avLst/>
          </a:prstGeom>
        </p:spPr>
        <p:txBody>
          <a:bodyPr wrap="square">
            <a:spAutoFit/>
          </a:bodyPr>
          <a:lstStyle/>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                                                Jeffrey E. Hansen, Ph.D.</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800" dirty="0">
                <a:latin typeface="Calibri" panose="020F0502020204030204" pitchFamily="34" charset="0"/>
                <a:ea typeface="Calibri" panose="020F0502020204030204" pitchFamily="34" charset="0"/>
                <a:cs typeface="Times New Roman" panose="02020603050405020304" pitchFamily="18" charset="0"/>
              </a:rPr>
              <a:t> </a:t>
            </a:r>
          </a:p>
          <a:p>
            <a:r>
              <a:rPr lang="en-US" sz="1200" b="1" dirty="0">
                <a:latin typeface="Calibri" panose="020F0502020204030204" pitchFamily="34" charset="0"/>
                <a:ea typeface="Calibri" panose="020F0502020204030204" pitchFamily="34" charset="0"/>
                <a:cs typeface="Times New Roman" panose="02020603050405020304" pitchFamily="18" charset="0"/>
              </a:rPr>
              <a:t>                                                                            Madigan Army Medical Center</a:t>
            </a:r>
          </a:p>
          <a:p>
            <a:endParaRPr lang="en-US" sz="1200" b="1" dirty="0">
              <a:latin typeface="Calibri" panose="020F0502020204030204" pitchFamily="34" charset="0"/>
              <a:ea typeface="Calibri" panose="020F0502020204030204" pitchFamily="34" charset="0"/>
              <a:cs typeface="Times New Roman" panose="02020603050405020304" pitchFamily="18" charset="0"/>
            </a:endParaRPr>
          </a:p>
          <a:p>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600" b="1" dirty="0">
                <a:latin typeface="Calibri" panose="020F0502020204030204" pitchFamily="34" charset="0"/>
                <a:ea typeface="Calibri" panose="020F0502020204030204" pitchFamily="34" charset="0"/>
                <a:cs typeface="Times New Roman" panose="02020603050405020304" pitchFamily="18" charset="0"/>
              </a:rPr>
              <a:t>Vice is a monster of so frightful mien</a:t>
            </a:r>
          </a:p>
          <a:p>
            <a:r>
              <a:rPr lang="en-US" sz="1600" b="1" dirty="0">
                <a:latin typeface="Calibri" panose="020F0502020204030204" pitchFamily="34" charset="0"/>
                <a:ea typeface="Calibri" panose="020F0502020204030204" pitchFamily="34" charset="0"/>
                <a:cs typeface="Times New Roman" panose="02020603050405020304" pitchFamily="18" charset="0"/>
              </a:rPr>
              <a:t>                                                As to be hated needs but to be seen</a:t>
            </a:r>
          </a:p>
          <a:p>
            <a:r>
              <a:rPr lang="en-US" sz="1600" b="1" dirty="0">
                <a:latin typeface="Calibri" panose="020F0502020204030204" pitchFamily="34" charset="0"/>
                <a:ea typeface="Calibri" panose="020F0502020204030204" pitchFamily="34" charset="0"/>
                <a:cs typeface="Times New Roman" panose="02020603050405020304" pitchFamily="18" charset="0"/>
              </a:rPr>
              <a:t>                                               Yet seen too oft, familiar, with her face,</a:t>
            </a:r>
          </a:p>
          <a:p>
            <a:r>
              <a:rPr lang="en-US" sz="1600" b="1" dirty="0">
                <a:latin typeface="Calibri" panose="020F0502020204030204" pitchFamily="34" charset="0"/>
                <a:ea typeface="Calibri" panose="020F0502020204030204" pitchFamily="34" charset="0"/>
                <a:cs typeface="Times New Roman" panose="02020603050405020304" pitchFamily="18" charset="0"/>
              </a:rPr>
              <a:t>                                             We first endure, then pity, then embrace</a:t>
            </a:r>
            <a:r>
              <a:rPr lang="en-US" dirty="0">
                <a:latin typeface="Calibri" panose="020F0502020204030204" pitchFamily="34" charset="0"/>
                <a:ea typeface="Calibri" panose="020F0502020204030204" pitchFamily="34" charset="0"/>
                <a:cs typeface="Times New Roman" panose="02020603050405020304" pitchFamily="18" charset="0"/>
              </a:rPr>
              <a:t>.</a:t>
            </a: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000" dirty="0">
                <a:solidFill>
                  <a:srgbClr val="0070C0"/>
                </a:solidFill>
              </a:rPr>
              <a:t>“The views expressed are those of the author and do not reflect the official policy of the Department of the  Army, the Department of Defense, or the U.S. Government.”</a:t>
            </a:r>
          </a:p>
          <a:p>
            <a:r>
              <a:rPr lang="en-US" sz="1100" dirty="0">
                <a:solidFill>
                  <a:srgbClr val="0070C0"/>
                </a:solidFill>
              </a:rPr>
              <a:t> </a:t>
            </a: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4" name="Picture 43" descr="Image result for images of pronography addiction">
            <a:extLst>
              <a:ext uri="{FF2B5EF4-FFF2-40B4-BE49-F238E27FC236}">
                <a16:creationId xmlns:a16="http://schemas.microsoft.com/office/drawing/2014/main" id="{ACD19F6D-C8A4-4737-9E62-952AE9E58F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57269" y="1902031"/>
            <a:ext cx="4752474" cy="2173705"/>
          </a:xfrm>
          <a:prstGeom prst="rect">
            <a:avLst/>
          </a:prstGeom>
          <a:noFill/>
          <a:ln>
            <a:noFill/>
          </a:ln>
        </p:spPr>
      </p:pic>
    </p:spTree>
    <p:extLst>
      <p:ext uri="{BB962C8B-B14F-4D97-AF65-F5344CB8AC3E}">
        <p14:creationId xmlns:p14="http://schemas.microsoft.com/office/powerpoint/2010/main" val="344681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4" name="Group 9">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23">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6" name="Rectangle 37">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7"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8" name="Rectangle 41">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0AC655-7B25-45F6-A06B-DDDC1AC0463F}"/>
              </a:ext>
            </a:extLst>
          </p:cNvPr>
          <p:cNvSpPr>
            <a:spLocks noGrp="1"/>
          </p:cNvSpPr>
          <p:nvPr>
            <p:ph type="title"/>
          </p:nvPr>
        </p:nvSpPr>
        <p:spPr>
          <a:xfrm>
            <a:off x="1905456" y="219378"/>
            <a:ext cx="9712998" cy="793036"/>
          </a:xfrm>
        </p:spPr>
        <p:txBody>
          <a:bodyPr vert="horz" lIns="91440" tIns="45720" rIns="91440" bIns="45720" rtlCol="0" anchor="t">
            <a:normAutofit fontScale="90000"/>
          </a:bodyPr>
          <a:lstStyle/>
          <a:p>
            <a:r>
              <a:rPr lang="en-US" sz="4000" b="1" dirty="0"/>
              <a:t>In the Words of </a:t>
            </a:r>
            <a:r>
              <a:rPr lang="en-US" sz="4000" b="1" dirty="0">
                <a:solidFill>
                  <a:srgbClr val="FF0000"/>
                </a:solidFill>
              </a:rPr>
              <a:t>Johann Hari </a:t>
            </a:r>
            <a:r>
              <a:rPr lang="en-US" sz="4000" b="1" dirty="0"/>
              <a:t>(2015)</a:t>
            </a:r>
            <a:br>
              <a:rPr lang="en-US" sz="4000" b="1" dirty="0"/>
            </a:br>
            <a:br>
              <a:rPr lang="en-US" sz="4000" b="1" dirty="0"/>
            </a:br>
            <a:endParaRPr lang="en-US" sz="4000" b="1" dirty="0"/>
          </a:p>
        </p:txBody>
      </p:sp>
      <p:sp>
        <p:nvSpPr>
          <p:cNvPr id="69" name="Rectangle 43">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0"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FBC9F3B8-BB02-4821-94E2-10A21A54F7DA}"/>
              </a:ext>
            </a:extLst>
          </p:cNvPr>
          <p:cNvGraphicFramePr>
            <a:graphicFrameLocks/>
          </p:cNvGraphicFramePr>
          <p:nvPr>
            <p:extLst>
              <p:ext uri="{D42A27DB-BD31-4B8C-83A1-F6EECF244321}">
                <p14:modId xmlns:p14="http://schemas.microsoft.com/office/powerpoint/2010/main" val="2307914606"/>
              </p:ext>
            </p:extLst>
          </p:nvPr>
        </p:nvGraphicFramePr>
        <p:xfrm>
          <a:off x="1830992" y="3192035"/>
          <a:ext cx="8987404" cy="3379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Image result for picture of johann hari">
            <a:extLst>
              <a:ext uri="{FF2B5EF4-FFF2-40B4-BE49-F238E27FC236}">
                <a16:creationId xmlns:a16="http://schemas.microsoft.com/office/drawing/2014/main" id="{6448DDA6-1A65-44C1-A881-999A636EF0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286" y="968023"/>
            <a:ext cx="3325637" cy="186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11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D245-6FD5-4BB2-B2F5-FB8AC66D81C4}"/>
              </a:ext>
            </a:extLst>
          </p:cNvPr>
          <p:cNvSpPr>
            <a:spLocks noGrp="1"/>
          </p:cNvSpPr>
          <p:nvPr>
            <p:ph type="title"/>
          </p:nvPr>
        </p:nvSpPr>
        <p:spPr>
          <a:xfrm>
            <a:off x="1540043" y="624110"/>
            <a:ext cx="9964570" cy="1280890"/>
          </a:xfrm>
        </p:spPr>
        <p:txBody>
          <a:bodyPr/>
          <a:lstStyle/>
          <a:p>
            <a:r>
              <a:rPr lang="en-US" b="1" dirty="0"/>
              <a:t>Residential Treatment</a:t>
            </a:r>
          </a:p>
        </p:txBody>
      </p:sp>
      <p:sp>
        <p:nvSpPr>
          <p:cNvPr id="3" name="Content Placeholder 2">
            <a:extLst>
              <a:ext uri="{FF2B5EF4-FFF2-40B4-BE49-F238E27FC236}">
                <a16:creationId xmlns:a16="http://schemas.microsoft.com/office/drawing/2014/main" id="{777EF407-35EF-4387-905A-11F058B51973}"/>
              </a:ext>
            </a:extLst>
          </p:cNvPr>
          <p:cNvSpPr>
            <a:spLocks noGrp="1"/>
          </p:cNvSpPr>
          <p:nvPr>
            <p:ph idx="1"/>
          </p:nvPr>
        </p:nvSpPr>
        <p:spPr>
          <a:xfrm>
            <a:off x="565484" y="1467853"/>
            <a:ext cx="10939129" cy="5390147"/>
          </a:xfrm>
        </p:spPr>
        <p:txBody>
          <a:bodyPr>
            <a:normAutofit/>
          </a:bodyPr>
          <a:lstStyle/>
          <a:p>
            <a:pPr marL="0" indent="0">
              <a:buNone/>
            </a:pPr>
            <a:r>
              <a:rPr lang="en-US" sz="1600" dirty="0">
                <a:latin typeface="Calibri" panose="020F0502020204030204" pitchFamily="34" charset="0"/>
              </a:rPr>
              <a:t>If </a:t>
            </a:r>
            <a:r>
              <a:rPr lang="en-US" sz="1600" b="1" dirty="0">
                <a:latin typeface="Calibri" panose="020F0502020204030204" pitchFamily="34" charset="0"/>
              </a:rPr>
              <a:t>in-home interventions</a:t>
            </a:r>
            <a:r>
              <a:rPr lang="en-US" sz="1600" dirty="0">
                <a:latin typeface="Calibri" panose="020F0502020204030204" pitchFamily="34" charset="0"/>
              </a:rPr>
              <a:t> do not improve your situation, then a referral to a professional specifically experienced in media/pornography addiction is appropriate and, in more extreme cases, </a:t>
            </a:r>
            <a:r>
              <a:rPr lang="en-US" sz="1600" b="1" dirty="0">
                <a:latin typeface="Calibri" panose="020F0502020204030204" pitchFamily="34" charset="0"/>
              </a:rPr>
              <a:t>residential treatment</a:t>
            </a:r>
            <a:r>
              <a:rPr lang="en-US" sz="1600" dirty="0">
                <a:latin typeface="Calibri" panose="020F0502020204030204" pitchFamily="34" charset="0"/>
              </a:rPr>
              <a:t> specifically tailored to address media/pornography addiction should be considered and among the best are:</a:t>
            </a:r>
          </a:p>
          <a:p>
            <a:pPr marL="0" indent="0">
              <a:buNone/>
            </a:pPr>
            <a:r>
              <a:rPr lang="en-US" sz="1600" b="1" dirty="0"/>
              <a:t>                                            reSTART cofounded Dr. Hilarie Cash, PhD, Chief Clinical Director and Cosette Rae</a:t>
            </a:r>
            <a:endParaRPr lang="en-US" sz="1600" dirty="0"/>
          </a:p>
          <a:p>
            <a:pPr marL="457200" lvl="1" indent="0">
              <a:buNone/>
            </a:pPr>
            <a:endParaRPr lang="en-US" dirty="0">
              <a:latin typeface="Calibri" panose="020F0502020204030204" pitchFamily="34" charset="0"/>
            </a:endParaRPr>
          </a:p>
          <a:p>
            <a:pPr marL="457200" lvl="1" indent="0">
              <a:buNone/>
            </a:pPr>
            <a:r>
              <a:rPr lang="en-US" dirty="0">
                <a:latin typeface="Calibri" panose="020F0502020204030204" pitchFamily="34" charset="0"/>
              </a:rPr>
              <a:t>ReSTART specializes in behavioral addictions, Internet gaming disorder, video game addiction treatment, gambling, virtual reality, augmented reality, and excessive screentime and social media use. reSTART offers </a:t>
            </a:r>
            <a:r>
              <a:rPr lang="en-US" b="1" dirty="0">
                <a:latin typeface="Calibri" panose="020F0502020204030204" pitchFamily="34" charset="0"/>
              </a:rPr>
              <a:t>in-depth residential intervention for youth 13-18</a:t>
            </a:r>
            <a:r>
              <a:rPr lang="en-US" dirty="0">
                <a:latin typeface="Calibri" panose="020F0502020204030204" pitchFamily="34" charset="0"/>
              </a:rPr>
              <a:t> experiencing video game addiction, Internet gaming disorder, social media addiction, excessive screentime use, and often associated problems</a:t>
            </a:r>
          </a:p>
          <a:p>
            <a:pPr marL="57150" indent="0">
              <a:buNone/>
            </a:pPr>
            <a:r>
              <a:rPr lang="en-US" b="1" dirty="0"/>
              <a:t>                                     </a:t>
            </a:r>
          </a:p>
          <a:p>
            <a:pPr marL="57150" indent="0">
              <a:buNone/>
            </a:pPr>
            <a:r>
              <a:rPr lang="en-US" b="1" dirty="0"/>
              <a:t>                                   Launch House founded by Dr. Kardaras: </a:t>
            </a:r>
          </a:p>
          <a:p>
            <a:pPr marL="57150" indent="0">
              <a:buNone/>
            </a:pPr>
            <a:endParaRPr lang="en-US" b="1" dirty="0"/>
          </a:p>
          <a:p>
            <a:pPr marL="457200" lvl="1" indent="0">
              <a:buNone/>
            </a:pPr>
            <a:r>
              <a:rPr lang="en-US" dirty="0">
                <a:latin typeface="Calibri" panose="020F0502020204030204" pitchFamily="34" charset="0"/>
              </a:rPr>
              <a:t>Launch House offers full mental health services for adults and adolescents, including the attendant mental health and screen addiction issues that many young people face today. In addition, </a:t>
            </a:r>
            <a:r>
              <a:rPr lang="en-US" b="1" dirty="0">
                <a:latin typeface="Calibri" panose="020F0502020204030204" pitchFamily="34" charset="0"/>
              </a:rPr>
              <a:t>residential “digital detox” services</a:t>
            </a:r>
            <a:r>
              <a:rPr lang="en-US" dirty="0">
                <a:latin typeface="Calibri" panose="020F0502020204030204" pitchFamily="34" charset="0"/>
              </a:rPr>
              <a:t> are available for those who are overworked, overstressed, or have developed an over-dependence on screens and technology. </a:t>
            </a:r>
          </a:p>
        </p:txBody>
      </p:sp>
      <p:pic>
        <p:nvPicPr>
          <p:cNvPr id="4" name="Picture 3" descr="reSTART®">
            <a:extLst>
              <a:ext uri="{FF2B5EF4-FFF2-40B4-BE49-F238E27FC236}">
                <a16:creationId xmlns:a16="http://schemas.microsoft.com/office/drawing/2014/main" id="{2DC0601C-34D9-4A0C-BC37-8B3F3E032E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5427" y="2402599"/>
            <a:ext cx="2025108" cy="523846"/>
          </a:xfrm>
          <a:prstGeom prst="rect">
            <a:avLst/>
          </a:prstGeom>
          <a:noFill/>
          <a:ln>
            <a:noFill/>
          </a:ln>
        </p:spPr>
      </p:pic>
      <p:pic>
        <p:nvPicPr>
          <p:cNvPr id="5" name="Picture 4" descr="Picture">
            <a:extLst>
              <a:ext uri="{FF2B5EF4-FFF2-40B4-BE49-F238E27FC236}">
                <a16:creationId xmlns:a16="http://schemas.microsoft.com/office/drawing/2014/main" id="{339EBE1C-AC72-47F9-8C5F-92D7C71401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0906" y="4335881"/>
            <a:ext cx="1862136" cy="1038225"/>
          </a:xfrm>
          <a:prstGeom prst="rect">
            <a:avLst/>
          </a:prstGeom>
          <a:noFill/>
          <a:ln>
            <a:noFill/>
          </a:ln>
        </p:spPr>
      </p:pic>
    </p:spTree>
    <p:extLst>
      <p:ext uri="{BB962C8B-B14F-4D97-AF65-F5344CB8AC3E}">
        <p14:creationId xmlns:p14="http://schemas.microsoft.com/office/powerpoint/2010/main" val="28635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C:\Users\Jeff Hansen\AppData\Local\Microsoft\Windows\Temporary Internet Files\Content.MSO\D7A0B7A7.tmp">
            <a:extLst>
              <a:ext uri="{FF2B5EF4-FFF2-40B4-BE49-F238E27FC236}">
                <a16:creationId xmlns:a16="http://schemas.microsoft.com/office/drawing/2014/main" id="{B0AB913B-BCEA-459F-91D9-B2D22A86417A}"/>
              </a:ext>
            </a:extLst>
          </p:cNvPr>
          <p:cNvPicPr/>
          <p:nvPr/>
        </p:nvPicPr>
        <p:blipFill rotWithShape="1">
          <a:blip r:embed="rId2">
            <a:extLst>
              <a:ext uri="{28A0092B-C50C-407E-A947-70E740481C1C}">
                <a14:useLocalDpi xmlns:a14="http://schemas.microsoft.com/office/drawing/2010/main" val="0"/>
              </a:ext>
            </a:extLst>
          </a:blip>
          <a:srcRect l="5610" r="1925" b="-3"/>
          <a:stretch/>
        </p:blipFill>
        <p:spPr bwMode="auto">
          <a:xfrm>
            <a:off x="8221977" y="3405412"/>
            <a:ext cx="3962402" cy="3431766"/>
          </a:xfrm>
          <a:prstGeom prst="rect">
            <a:avLst/>
          </a:prstGeom>
          <a:noFill/>
        </p:spPr>
      </p:pic>
      <p:sp>
        <p:nvSpPr>
          <p:cNvPr id="14"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8FDD3EF-E79B-49A5-B94B-813E08A521F7}"/>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3200" b="1" dirty="0">
                <a:solidFill>
                  <a:srgbClr val="FEFFFF"/>
                </a:solidFill>
              </a:rPr>
              <a:t>In Closing</a:t>
            </a:r>
            <a:br>
              <a:rPr lang="en-US" sz="2500" dirty="0">
                <a:solidFill>
                  <a:srgbClr val="FEFFFF"/>
                </a:solidFill>
              </a:rPr>
            </a:br>
            <a:endParaRPr lang="en-US" sz="2500" dirty="0">
              <a:solidFill>
                <a:srgbClr val="FEFFFF"/>
              </a:solidFill>
            </a:endParaRPr>
          </a:p>
        </p:txBody>
      </p:sp>
      <p:sp>
        <p:nvSpPr>
          <p:cNvPr id="3" name="Content Placeholder 2">
            <a:extLst>
              <a:ext uri="{FF2B5EF4-FFF2-40B4-BE49-F238E27FC236}">
                <a16:creationId xmlns:a16="http://schemas.microsoft.com/office/drawing/2014/main" id="{8CA75F75-B57A-4F58-BBD9-43B28A5B5EF5}"/>
              </a:ext>
            </a:extLst>
          </p:cNvPr>
          <p:cNvSpPr>
            <a:spLocks noGrp="1"/>
          </p:cNvSpPr>
          <p:nvPr>
            <p:ph idx="1"/>
          </p:nvPr>
        </p:nvSpPr>
        <p:spPr>
          <a:xfrm>
            <a:off x="122663" y="1906859"/>
            <a:ext cx="7561259" cy="4505091"/>
          </a:xfrm>
        </p:spPr>
        <p:txBody>
          <a:bodyPr>
            <a:normAutofit/>
          </a:bodyPr>
          <a:lstStyle/>
          <a:p>
            <a:pPr>
              <a:lnSpc>
                <a:spcPct val="90000"/>
              </a:lnSpc>
            </a:pPr>
            <a:r>
              <a:rPr lang="en-US" dirty="0">
                <a:solidFill>
                  <a:srgbClr val="FEFFFF"/>
                </a:solidFill>
                <a:latin typeface="Calibri" panose="020F0502020204030204" pitchFamily="34" charset="0"/>
              </a:rPr>
              <a:t>I realize that when you are a </a:t>
            </a:r>
            <a:r>
              <a:rPr lang="en-US" b="1" dirty="0">
                <a:solidFill>
                  <a:srgbClr val="FFFF00"/>
                </a:solidFill>
                <a:latin typeface="Calibri" panose="020F0502020204030204" pitchFamily="34" charset="0"/>
              </a:rPr>
              <a:t>hammer, everything can seem as a nail</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Being a clinical psychologist, I have watched the evolution of Internet pornography facilitate the devolution of the mind, body, and soul of many of us and cannot fail to talk about what might be uncomfortable for us and for you. The </a:t>
            </a:r>
            <a:r>
              <a:rPr lang="en-US" b="1" dirty="0">
                <a:solidFill>
                  <a:srgbClr val="FFFF00"/>
                </a:solidFill>
                <a:latin typeface="Calibri" panose="020F0502020204030204" pitchFamily="34" charset="0"/>
              </a:rPr>
              <a:t>nail in the coffin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for far too many of our men, sons, fathers, and ever increasingly, women, daughters, and mothers is pornography.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It is the elephant in the room and its invasion must not be ignored. I urge you to save your own mind, body, and soul or, if you are not afflicted with this plague, please reach out and help to save the mind, body, and soul of another.  </a:t>
            </a:r>
            <a:r>
              <a:rPr lang="en-US" b="1" dirty="0">
                <a:solidFill>
                  <a:srgbClr val="FFFF00"/>
                </a:solidFill>
                <a:latin typeface="Calibri" panose="020F0502020204030204" pitchFamily="34" charset="0"/>
              </a:rPr>
              <a:t>Together and connected, we can do this!</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Should you have any feedback, questions or concerns, please feel free to reach out to me via email at </a:t>
            </a:r>
            <a:r>
              <a:rPr lang="en-US" u="sng" dirty="0">
                <a:solidFill>
                  <a:srgbClr val="FEFFFF"/>
                </a:solidFill>
                <a:latin typeface="Calibri" panose="020F0502020204030204" pitchFamily="34" charset="0"/>
                <a:hlinkClick r:id="rId3"/>
              </a:rPr>
              <a:t>Jeffrey.e.hansen8.civ@mail.mil</a:t>
            </a:r>
            <a:r>
              <a:rPr lang="en-US" dirty="0">
                <a:solidFill>
                  <a:srgbClr val="FEFFFF"/>
                </a:solidFill>
                <a:latin typeface="Calibri" panose="020F0502020204030204" pitchFamily="34" charset="0"/>
              </a:rPr>
              <a:t> or by my Madigan office phone at 253.968.0440.</a:t>
            </a:r>
          </a:p>
          <a:p>
            <a:pPr>
              <a:lnSpc>
                <a:spcPct val="90000"/>
              </a:lnSpc>
            </a:pPr>
            <a:endParaRPr lang="en-US" dirty="0">
              <a:solidFill>
                <a:srgbClr val="FEFFFF"/>
              </a:solidFill>
              <a:latin typeface="Calibri" panose="020F0502020204030204" pitchFamily="34" charset="0"/>
            </a:endParaRPr>
          </a:p>
          <a:p>
            <a:pPr>
              <a:lnSpc>
                <a:spcPct val="90000"/>
              </a:lnSpc>
            </a:pPr>
            <a:endParaRPr lang="en-US" sz="1500" dirty="0">
              <a:solidFill>
                <a:srgbClr val="FEFFFF"/>
              </a:solidFill>
            </a:endParaRPr>
          </a:p>
        </p:txBody>
      </p:sp>
      <p:pic>
        <p:nvPicPr>
          <p:cNvPr id="4" name="Picture 3" descr="Image result for image for hammer and nail">
            <a:extLst>
              <a:ext uri="{FF2B5EF4-FFF2-40B4-BE49-F238E27FC236}">
                <a16:creationId xmlns:a16="http://schemas.microsoft.com/office/drawing/2014/main" id="{7BD26E68-434A-47F8-AF2C-34AFF68CE41C}"/>
              </a:ext>
            </a:extLst>
          </p:cNvPr>
          <p:cNvPicPr/>
          <p:nvPr/>
        </p:nvPicPr>
        <p:blipFill rotWithShape="1">
          <a:blip r:embed="rId4">
            <a:extLst>
              <a:ext uri="{28A0092B-C50C-407E-A947-70E740481C1C}">
                <a14:useLocalDpi xmlns:a14="http://schemas.microsoft.com/office/drawing/2010/main" val="0"/>
              </a:ext>
            </a:extLst>
          </a:blip>
          <a:srcRect l="11796" r="13977" b="-2"/>
          <a:stretch/>
        </p:blipFill>
        <p:spPr bwMode="auto">
          <a:xfrm>
            <a:off x="8221977" y="20822"/>
            <a:ext cx="3962402" cy="3431768"/>
          </a:xfrm>
          <a:prstGeom prst="rect">
            <a:avLst/>
          </a:prstGeom>
          <a:noFill/>
        </p:spPr>
      </p:pic>
      <p:cxnSp>
        <p:nvCxnSpPr>
          <p:cNvPr id="16" name="Straight Connector 15">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65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78" name="Rectangle 77">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Rectangle 79">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Can Family Secrets Make you Sick?In the 1980s, Dr. Vincent Felitti, now director of the California Institute of Preventive Medicine in San Diego, discovered something potentially revolutionary about the ripple effects of child sexual abuse.">
            <a:extLst>
              <a:ext uri="{FF2B5EF4-FFF2-40B4-BE49-F238E27FC236}">
                <a16:creationId xmlns:a16="http://schemas.microsoft.com/office/drawing/2014/main" id="{28CE2D87-8E17-4FFD-9CA1-3003EF119F20}"/>
              </a:ext>
            </a:extLst>
          </p:cNvPr>
          <p:cNvPicPr/>
          <p:nvPr/>
        </p:nvPicPr>
        <p:blipFill rotWithShape="1">
          <a:blip r:embed="rId3" cstate="print">
            <a:extLst>
              <a:ext uri="{28A0092B-C50C-407E-A947-70E740481C1C}">
                <a14:useLocalDpi xmlns:a14="http://schemas.microsoft.com/office/drawing/2010/main" val="0"/>
              </a:ext>
            </a:extLst>
          </a:blip>
          <a:srcRect l="17555" r="50090"/>
          <a:stretch/>
        </p:blipFill>
        <p:spPr bwMode="auto">
          <a:xfrm>
            <a:off x="8229598" y="10"/>
            <a:ext cx="3962401" cy="6857990"/>
          </a:xfrm>
          <a:prstGeom prst="rect">
            <a:avLst/>
          </a:prstGeom>
          <a:noFill/>
        </p:spPr>
      </p:pic>
      <p:sp>
        <p:nvSpPr>
          <p:cNvPr id="82"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0B586EB-726A-49EE-B5AD-D92CB5AAECED}"/>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4000" b="1" dirty="0">
                <a:solidFill>
                  <a:srgbClr val="FEFFFF"/>
                </a:solidFill>
              </a:rPr>
              <a:t>The Role of Trauma</a:t>
            </a:r>
            <a:endParaRPr lang="en-US" sz="4000" dirty="0">
              <a:solidFill>
                <a:srgbClr val="FEFFFF"/>
              </a:solidFill>
            </a:endParaRPr>
          </a:p>
        </p:txBody>
      </p:sp>
      <p:sp>
        <p:nvSpPr>
          <p:cNvPr id="3" name="Rectangle 2">
            <a:extLst>
              <a:ext uri="{FF2B5EF4-FFF2-40B4-BE49-F238E27FC236}">
                <a16:creationId xmlns:a16="http://schemas.microsoft.com/office/drawing/2014/main" id="{591DB9C8-D66A-4B13-9131-5BCA770C3227}"/>
              </a:ext>
            </a:extLst>
          </p:cNvPr>
          <p:cNvSpPr/>
          <p:nvPr/>
        </p:nvSpPr>
        <p:spPr>
          <a:xfrm>
            <a:off x="150973" y="2096464"/>
            <a:ext cx="8071003" cy="4659774"/>
          </a:xfrm>
          <a:prstGeom prst="rect">
            <a:avLst/>
          </a:prstGeom>
        </p:spPr>
        <p:txBody>
          <a:bodyPr vert="horz" lIns="91440" tIns="45720" rIns="91440" bIns="45720" rtlCol="0">
            <a:normAutofit/>
          </a:bodyPr>
          <a:lstStyle/>
          <a:p>
            <a:pPr>
              <a:lnSpc>
                <a:spcPct val="90000"/>
              </a:lnSpc>
              <a:spcBef>
                <a:spcPts val="1000"/>
              </a:spcBef>
              <a:buClr>
                <a:schemeClr val="accent1"/>
              </a:buClr>
            </a:pPr>
            <a:endParaRPr lang="en-US" sz="1500" dirty="0">
              <a:solidFill>
                <a:srgbClr val="FEFFFF"/>
              </a:solidFill>
            </a:endParaRPr>
          </a:p>
          <a:p>
            <a:pPr>
              <a:lnSpc>
                <a:spcPct val="90000"/>
              </a:lnSpc>
              <a:spcBef>
                <a:spcPts val="1000"/>
              </a:spcBef>
              <a:buClr>
                <a:schemeClr val="accent1"/>
              </a:buClr>
            </a:pPr>
            <a:r>
              <a:rPr lang="en-US" b="1" dirty="0">
                <a:solidFill>
                  <a:srgbClr val="FFFF00"/>
                </a:solidFill>
              </a:rPr>
              <a:t>Dr. Michael Barta, </a:t>
            </a:r>
            <a:r>
              <a:rPr lang="en-US" dirty="0">
                <a:solidFill>
                  <a:srgbClr val="FEFFFF"/>
                </a:solidFill>
              </a:rPr>
              <a:t>in his excellent book on sexual addictions</a:t>
            </a:r>
            <a:r>
              <a:rPr lang="en-US" b="1" dirty="0">
                <a:solidFill>
                  <a:srgbClr val="FFFF00"/>
                </a:solidFill>
              </a:rPr>
              <a:t>, TINSA – Trauma Induced Sexual Addiction posits, </a:t>
            </a:r>
            <a:r>
              <a:rPr lang="en-US" dirty="0">
                <a:solidFill>
                  <a:srgbClr val="FEFFFF"/>
                </a:solidFill>
              </a:rPr>
              <a:t>along with several other writers, that sexual addiction has long been hindered by the disorder’s poorly understood cause. He notes and describes:</a:t>
            </a:r>
          </a:p>
          <a:p>
            <a:pPr>
              <a:lnSpc>
                <a:spcPct val="90000"/>
              </a:lnSpc>
              <a:spcBef>
                <a:spcPts val="1000"/>
              </a:spcBef>
              <a:buClr>
                <a:schemeClr val="accent1"/>
              </a:buClr>
              <a:buFont typeface="Wingdings 3" charset="2"/>
              <a:buChar char=""/>
            </a:pPr>
            <a:endParaRPr lang="en-US" dirty="0">
              <a:solidFill>
                <a:srgbClr val="FEFFFF"/>
              </a:solidFill>
            </a:endParaRPr>
          </a:p>
          <a:p>
            <a:pPr marL="342900" marR="0" lvl="0" indent="-342900">
              <a:lnSpc>
                <a:spcPct val="90000"/>
              </a:lnSpc>
              <a:spcBef>
                <a:spcPts val="1000"/>
              </a:spcBef>
              <a:buClr>
                <a:schemeClr val="accent1"/>
              </a:buClr>
              <a:buFont typeface="Wingdings 3" charset="2"/>
              <a:buChar char=""/>
            </a:pPr>
            <a:r>
              <a:rPr lang="en-US" dirty="0">
                <a:solidFill>
                  <a:srgbClr val="FEFFFF"/>
                </a:solidFill>
              </a:rPr>
              <a:t>Sexual addiction and specifically pornography addiction are typically triggered by early trauma</a:t>
            </a:r>
          </a:p>
          <a:p>
            <a:pPr marR="0" lvl="0">
              <a:lnSpc>
                <a:spcPct val="90000"/>
              </a:lnSpc>
              <a:spcBef>
                <a:spcPts val="1000"/>
              </a:spcBef>
              <a:buClr>
                <a:schemeClr val="accent1"/>
              </a:buClr>
            </a:pPr>
            <a:endParaRPr lang="en-US" dirty="0">
              <a:solidFill>
                <a:srgbClr val="FEFFFF"/>
              </a:solidFill>
            </a:endParaRPr>
          </a:p>
          <a:p>
            <a:pPr marL="342900" marR="0" lvl="0" indent="-342900">
              <a:lnSpc>
                <a:spcPct val="90000"/>
              </a:lnSpc>
              <a:spcBef>
                <a:spcPts val="1000"/>
              </a:spcBef>
              <a:buClr>
                <a:schemeClr val="accent1"/>
              </a:buClr>
              <a:buFont typeface="Wingdings 3" charset="2"/>
              <a:buChar char=""/>
            </a:pPr>
            <a:r>
              <a:rPr lang="en-US" dirty="0">
                <a:solidFill>
                  <a:srgbClr val="FEFFFF"/>
                </a:solidFill>
              </a:rPr>
              <a:t>Dopamine and self-regulation worsen addiction</a:t>
            </a:r>
          </a:p>
          <a:p>
            <a:pPr marR="0" lvl="0">
              <a:lnSpc>
                <a:spcPct val="90000"/>
              </a:lnSpc>
              <a:spcBef>
                <a:spcPts val="1000"/>
              </a:spcBef>
              <a:buClr>
                <a:schemeClr val="accent1"/>
              </a:buClr>
            </a:pPr>
            <a:endParaRPr lang="en-US" dirty="0">
              <a:solidFill>
                <a:srgbClr val="FEFFFF"/>
              </a:solidFill>
            </a:endParaRPr>
          </a:p>
          <a:p>
            <a:pPr marL="342900" marR="0" lvl="0" indent="-342900">
              <a:lnSpc>
                <a:spcPct val="90000"/>
              </a:lnSpc>
              <a:spcBef>
                <a:spcPts val="1000"/>
              </a:spcBef>
              <a:buClr>
                <a:schemeClr val="accent1"/>
              </a:buClr>
              <a:buFont typeface="Wingdings 3" charset="2"/>
              <a:buChar char=""/>
            </a:pPr>
            <a:r>
              <a:rPr lang="en-US" dirty="0">
                <a:solidFill>
                  <a:srgbClr val="FEFFFF"/>
                </a:solidFill>
              </a:rPr>
              <a:t>There is a relationship between the brain, the nervous system, and addiction</a:t>
            </a:r>
          </a:p>
          <a:p>
            <a:pPr>
              <a:lnSpc>
                <a:spcPct val="90000"/>
              </a:lnSpc>
              <a:spcBef>
                <a:spcPts val="1000"/>
              </a:spcBef>
              <a:buClr>
                <a:schemeClr val="accent1"/>
              </a:buClr>
              <a:buFont typeface="Wingdings 3" charset="2"/>
              <a:buChar char=""/>
            </a:pPr>
            <a:endParaRPr lang="en-US" sz="1500" dirty="0">
              <a:solidFill>
                <a:srgbClr val="FEFFFF"/>
              </a:solidFill>
            </a:endParaRPr>
          </a:p>
        </p:txBody>
      </p:sp>
    </p:spTree>
    <p:extLst>
      <p:ext uri="{BB962C8B-B14F-4D97-AF65-F5344CB8AC3E}">
        <p14:creationId xmlns:p14="http://schemas.microsoft.com/office/powerpoint/2010/main" val="107562263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6" name="Group 6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0" name="Rectangle 7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4" name="Rectangle 83">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D456CB7-FB29-40F9-9B96-033645783491}"/>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b="1" dirty="0">
                <a:solidFill>
                  <a:srgbClr val="FEFFFF"/>
                </a:solidFill>
              </a:rPr>
              <a:t>The Role of Trauma</a:t>
            </a:r>
            <a:br>
              <a:rPr lang="en-US" sz="2500" b="1" dirty="0">
                <a:solidFill>
                  <a:srgbClr val="FEFFFF"/>
                </a:solidFill>
              </a:rPr>
            </a:br>
            <a:r>
              <a:rPr lang="en-US" sz="2500" b="1" dirty="0">
                <a:solidFill>
                  <a:srgbClr val="FEFFFF"/>
                </a:solidFill>
              </a:rPr>
              <a:t>     Adverse Childhood Experiences (ACE)</a:t>
            </a:r>
            <a:endParaRPr lang="en-US" sz="2500" dirty="0">
              <a:solidFill>
                <a:srgbClr val="FEFFFF"/>
              </a:solidFill>
            </a:endParaRPr>
          </a:p>
        </p:txBody>
      </p:sp>
      <p:sp>
        <p:nvSpPr>
          <p:cNvPr id="3" name="Rectangle 2">
            <a:extLst>
              <a:ext uri="{FF2B5EF4-FFF2-40B4-BE49-F238E27FC236}">
                <a16:creationId xmlns:a16="http://schemas.microsoft.com/office/drawing/2014/main" id="{F0ACE720-0FF5-4103-AFBA-16FFCFB93DDD}"/>
              </a:ext>
            </a:extLst>
          </p:cNvPr>
          <p:cNvSpPr/>
          <p:nvPr/>
        </p:nvSpPr>
        <p:spPr>
          <a:xfrm>
            <a:off x="541866" y="2032000"/>
            <a:ext cx="7145867" cy="3879222"/>
          </a:xfrm>
          <a:prstGeom prst="rect">
            <a:avLst/>
          </a:prstGeom>
        </p:spPr>
        <p:txBody>
          <a:bodyPr vert="horz" lIns="91440" tIns="45720" rIns="91440" bIns="45720" rtlCol="0">
            <a:normAutofit/>
          </a:bodyPr>
          <a:lstStyle/>
          <a:p>
            <a:pPr>
              <a:spcBef>
                <a:spcPts val="1000"/>
              </a:spcBef>
              <a:buClr>
                <a:schemeClr val="accent1"/>
              </a:buClr>
            </a:pPr>
            <a:endParaRPr lang="en-US" dirty="0">
              <a:solidFill>
                <a:srgbClr val="FEFFFF"/>
              </a:solidFill>
            </a:endParaRPr>
          </a:p>
          <a:p>
            <a:pPr>
              <a:spcBef>
                <a:spcPts val="1000"/>
              </a:spcBef>
              <a:buClr>
                <a:schemeClr val="accent1"/>
              </a:buClr>
              <a:buFont typeface="Wingdings 3" charset="2"/>
              <a:buChar char=""/>
            </a:pPr>
            <a:r>
              <a:rPr lang="en-US" sz="2000" dirty="0">
                <a:solidFill>
                  <a:srgbClr val="FEFFFF"/>
                </a:solidFill>
              </a:rPr>
              <a:t>In the mid-1980’s, </a:t>
            </a:r>
            <a:r>
              <a:rPr lang="en-US" sz="2000" b="1" dirty="0">
                <a:solidFill>
                  <a:srgbClr val="FFFF00"/>
                </a:solidFill>
              </a:rPr>
              <a:t>Dr. Vincent Felitti </a:t>
            </a:r>
            <a:r>
              <a:rPr lang="en-US" sz="2000" dirty="0">
                <a:solidFill>
                  <a:srgbClr val="FEFFFF"/>
                </a:solidFill>
              </a:rPr>
              <a:t>was commissioned by Kaiser Permanente to explore the issues of obesity, as nothing this hospital group was doing helped put a dent in improving this epidemic. </a:t>
            </a:r>
          </a:p>
          <a:p>
            <a:pPr>
              <a:spcBef>
                <a:spcPts val="1000"/>
              </a:spcBef>
              <a:buClr>
                <a:schemeClr val="accent1"/>
              </a:buClr>
              <a:buFont typeface="Wingdings 3" charset="2"/>
              <a:buChar char=""/>
            </a:pPr>
            <a:endParaRPr lang="en-US" sz="2000" dirty="0">
              <a:solidFill>
                <a:srgbClr val="FEFFFF"/>
              </a:solidFill>
            </a:endParaRPr>
          </a:p>
          <a:p>
            <a:pPr>
              <a:spcBef>
                <a:spcPts val="1000"/>
              </a:spcBef>
              <a:buClr>
                <a:schemeClr val="accent1"/>
              </a:buClr>
              <a:buFont typeface="Wingdings 3" charset="2"/>
              <a:buChar char=""/>
            </a:pPr>
            <a:r>
              <a:rPr lang="en-US" sz="2000" dirty="0">
                <a:solidFill>
                  <a:srgbClr val="FEFFFF"/>
                </a:solidFill>
              </a:rPr>
              <a:t>His research led him to explore the impact of what he called the </a:t>
            </a:r>
            <a:r>
              <a:rPr lang="en-US" sz="2000" b="1" dirty="0">
                <a:solidFill>
                  <a:srgbClr val="FFFF00"/>
                </a:solidFill>
              </a:rPr>
              <a:t>Adverse Childhood Experiences (ACE) Study</a:t>
            </a:r>
            <a:r>
              <a:rPr lang="en-US" sz="2000" b="1" dirty="0">
                <a:solidFill>
                  <a:srgbClr val="FEFFFF"/>
                </a:solidFill>
              </a:rPr>
              <a:t> </a:t>
            </a:r>
            <a:r>
              <a:rPr lang="en-US" sz="2000" dirty="0">
                <a:solidFill>
                  <a:srgbClr val="FEFFFF"/>
                </a:solidFill>
              </a:rPr>
              <a:t>(Felitti et al., 2014). </a:t>
            </a:r>
          </a:p>
        </p:txBody>
      </p:sp>
      <p:pic>
        <p:nvPicPr>
          <p:cNvPr id="4" name="Picture 3" descr="Adverse Childhood Experiences- Learn more!                                                                                                                                                                                 More">
            <a:extLst>
              <a:ext uri="{FF2B5EF4-FFF2-40B4-BE49-F238E27FC236}">
                <a16:creationId xmlns:a16="http://schemas.microsoft.com/office/drawing/2014/main" id="{E3275B24-F5A3-4497-A629-8BCF392CAA47}"/>
              </a:ext>
            </a:extLst>
          </p:cNvPr>
          <p:cNvPicPr/>
          <p:nvPr/>
        </p:nvPicPr>
        <p:blipFill rotWithShape="1">
          <a:blip r:embed="rId2" cstate="print">
            <a:extLst>
              <a:ext uri="{28A0092B-C50C-407E-A947-70E740481C1C}">
                <a14:useLocalDpi xmlns:a14="http://schemas.microsoft.com/office/drawing/2010/main" val="0"/>
              </a:ext>
            </a:extLst>
          </a:blip>
          <a:srcRect b="55287"/>
          <a:stretch/>
        </p:blipFill>
        <p:spPr bwMode="auto">
          <a:xfrm>
            <a:off x="8477783" y="1694179"/>
            <a:ext cx="3585610" cy="450479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52902701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8"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9"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0"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2"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3"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4"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5"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6"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7"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8"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9"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1" name="Group 16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2"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3"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4"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5"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6"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7"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8"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9"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0"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1"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2"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3"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5" name="Rectangle 174">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7"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9" name="Rectangle 17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E93EA-B886-4160-B590-5E3352F2E958}"/>
              </a:ext>
            </a:extLst>
          </p:cNvPr>
          <p:cNvSpPr>
            <a:spLocks noGrp="1"/>
          </p:cNvSpPr>
          <p:nvPr>
            <p:ph type="title"/>
          </p:nvPr>
        </p:nvSpPr>
        <p:spPr>
          <a:xfrm>
            <a:off x="529714" y="246472"/>
            <a:ext cx="6384771" cy="2095246"/>
          </a:xfrm>
        </p:spPr>
        <p:txBody>
          <a:bodyPr vert="horz" lIns="91440" tIns="45720" rIns="91440" bIns="45720" rtlCol="0" anchor="t">
            <a:normAutofit/>
          </a:bodyPr>
          <a:lstStyle/>
          <a:p>
            <a:pPr>
              <a:lnSpc>
                <a:spcPct val="90000"/>
              </a:lnSpc>
            </a:pPr>
            <a:r>
              <a:rPr lang="en-US" sz="3200" b="1" dirty="0"/>
              <a:t>The Role of Trauma</a:t>
            </a:r>
            <a:br>
              <a:rPr lang="en-US" sz="2800" b="1" dirty="0"/>
            </a:br>
            <a:r>
              <a:rPr lang="en-US" sz="2800" b="1" dirty="0"/>
              <a:t>     </a:t>
            </a:r>
            <a:br>
              <a:rPr lang="en-US" sz="2800" b="1" dirty="0"/>
            </a:br>
            <a:r>
              <a:rPr lang="en-US" sz="2200" b="1" dirty="0"/>
              <a:t>Adverse Childhood Experiences (ACE)</a:t>
            </a:r>
            <a:endParaRPr lang="en-US" sz="2200" dirty="0"/>
          </a:p>
        </p:txBody>
      </p:sp>
      <p:sp>
        <p:nvSpPr>
          <p:cNvPr id="181" name="Rectangle 18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9228ABE6-0A81-430D-93A0-ACD00D022E6D}"/>
              </a:ext>
            </a:extLst>
          </p:cNvPr>
          <p:cNvSpPr/>
          <p:nvPr/>
        </p:nvSpPr>
        <p:spPr>
          <a:xfrm>
            <a:off x="310553" y="1990275"/>
            <a:ext cx="5855914" cy="4391718"/>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1700" b="1" dirty="0">
                <a:solidFill>
                  <a:schemeClr val="tx1">
                    <a:lumMod val="75000"/>
                    <a:lumOff val="25000"/>
                  </a:schemeClr>
                </a:solidFill>
              </a:rPr>
              <a:t>The results indicated that for every category of traumatic experience we have had as a child, we are dramatically more likely to be depressed as an adult. </a:t>
            </a:r>
          </a:p>
          <a:p>
            <a:pPr>
              <a:lnSpc>
                <a:spcPct val="90000"/>
              </a:lnSpc>
              <a:spcBef>
                <a:spcPts val="1000"/>
              </a:spcBef>
              <a:buClr>
                <a:schemeClr val="accent1"/>
              </a:buClr>
              <a:buFont typeface="Wingdings 3" charset="2"/>
              <a:buChar char=""/>
            </a:pPr>
            <a:endParaRPr lang="en-US" sz="1700" b="1" dirty="0">
              <a:solidFill>
                <a:schemeClr val="tx1">
                  <a:lumMod val="75000"/>
                  <a:lumOff val="25000"/>
                </a:schemeClr>
              </a:solidFill>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rPr>
              <a:t>If we have had </a:t>
            </a:r>
            <a:r>
              <a:rPr lang="en-US" sz="1700" b="1" dirty="0">
                <a:solidFill>
                  <a:srgbClr val="FF0000"/>
                </a:solidFill>
              </a:rPr>
              <a:t>six categories </a:t>
            </a:r>
            <a:r>
              <a:rPr lang="en-US" sz="1700" b="1" dirty="0">
                <a:solidFill>
                  <a:schemeClr val="tx1">
                    <a:lumMod val="75000"/>
                    <a:lumOff val="25000"/>
                  </a:schemeClr>
                </a:solidFill>
              </a:rPr>
              <a:t>of traumatic events as a child, we are </a:t>
            </a:r>
            <a:r>
              <a:rPr lang="en-US" sz="1700" b="1" dirty="0">
                <a:solidFill>
                  <a:srgbClr val="FF0000"/>
                </a:solidFill>
              </a:rPr>
              <a:t>five times </a:t>
            </a:r>
            <a:r>
              <a:rPr lang="en-US" sz="1700" b="1" dirty="0"/>
              <a:t>more </a:t>
            </a:r>
            <a:r>
              <a:rPr lang="en-US" sz="1700" b="1" dirty="0">
                <a:solidFill>
                  <a:schemeClr val="tx1">
                    <a:lumMod val="75000"/>
                    <a:lumOff val="25000"/>
                  </a:schemeClr>
                </a:solidFill>
              </a:rPr>
              <a:t>likely to become </a:t>
            </a:r>
            <a:r>
              <a:rPr lang="en-US" sz="1700" b="1" dirty="0">
                <a:solidFill>
                  <a:srgbClr val="00B0F0"/>
                </a:solidFill>
              </a:rPr>
              <a:t>depressed </a:t>
            </a:r>
            <a:r>
              <a:rPr lang="en-US" sz="1700" b="1" dirty="0">
                <a:solidFill>
                  <a:schemeClr val="tx1">
                    <a:lumMod val="75000"/>
                    <a:lumOff val="25000"/>
                  </a:schemeClr>
                </a:solidFill>
              </a:rPr>
              <a:t>as an adult and </a:t>
            </a:r>
          </a:p>
          <a:p>
            <a:pPr lvl="1">
              <a:lnSpc>
                <a:spcPct val="90000"/>
              </a:lnSpc>
              <a:spcBef>
                <a:spcPts val="1000"/>
              </a:spcBef>
              <a:buClr>
                <a:schemeClr val="accent1"/>
              </a:buClr>
              <a:buFont typeface="Wingdings 3" charset="2"/>
              <a:buChar char=""/>
            </a:pPr>
            <a:endParaRPr lang="en-US" sz="1700" b="1" dirty="0">
              <a:solidFill>
                <a:schemeClr val="tx1">
                  <a:lumMod val="75000"/>
                  <a:lumOff val="25000"/>
                </a:schemeClr>
              </a:solidFill>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rPr>
              <a:t>If we have had </a:t>
            </a:r>
            <a:r>
              <a:rPr lang="en-US" sz="1700" b="1" dirty="0">
                <a:solidFill>
                  <a:srgbClr val="FF0000"/>
                </a:solidFill>
              </a:rPr>
              <a:t>seven categories, </a:t>
            </a:r>
            <a:r>
              <a:rPr lang="en-US" sz="1700" b="1" dirty="0">
                <a:solidFill>
                  <a:schemeClr val="tx1">
                    <a:lumMod val="75000"/>
                    <a:lumOff val="25000"/>
                  </a:schemeClr>
                </a:solidFill>
              </a:rPr>
              <a:t>we are a terrifying  </a:t>
            </a:r>
            <a:r>
              <a:rPr lang="en-US" sz="1700" b="1" dirty="0">
                <a:solidFill>
                  <a:srgbClr val="FF0000"/>
                </a:solidFill>
              </a:rPr>
              <a:t>3,100 percent </a:t>
            </a:r>
            <a:r>
              <a:rPr lang="en-US" sz="1700" b="1" dirty="0">
                <a:solidFill>
                  <a:schemeClr val="tx1">
                    <a:lumMod val="75000"/>
                    <a:lumOff val="25000"/>
                  </a:schemeClr>
                </a:solidFill>
              </a:rPr>
              <a:t>more likely to </a:t>
            </a:r>
            <a:r>
              <a:rPr lang="en-US" sz="1700" b="1" dirty="0">
                <a:solidFill>
                  <a:srgbClr val="00B0F0"/>
                </a:solidFill>
              </a:rPr>
              <a:t>commit suicide </a:t>
            </a:r>
            <a:r>
              <a:rPr lang="en-US" sz="1700" b="1" dirty="0">
                <a:solidFill>
                  <a:schemeClr val="tx1">
                    <a:lumMod val="75000"/>
                    <a:lumOff val="25000"/>
                  </a:schemeClr>
                </a:solidFill>
              </a:rPr>
              <a:t>as an adult (Felitti et al., 2014; Felitti 2004; Felitti and Anda, 2009).  </a:t>
            </a:r>
          </a:p>
        </p:txBody>
      </p:sp>
      <p:pic>
        <p:nvPicPr>
          <p:cNvPr id="9218" name="Picture 2" descr="Image result for images of adverse childhood experiences">
            <a:extLst>
              <a:ext uri="{FF2B5EF4-FFF2-40B4-BE49-F238E27FC236}">
                <a16:creationId xmlns:a16="http://schemas.microsoft.com/office/drawing/2014/main" id="{3A028C24-58D8-4D81-97D0-2AB725F3D0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1916" y="1221672"/>
            <a:ext cx="6021798" cy="4675499"/>
          </a:xfrm>
          <a:prstGeom prst="rect">
            <a:avLst/>
          </a:prstGeom>
          <a:noFill/>
          <a:extLst>
            <a:ext uri="{909E8E84-426E-40DD-AFC4-6F175D3DCCD1}">
              <a14:hiddenFill xmlns:a14="http://schemas.microsoft.com/office/drawing/2010/main">
                <a:solidFill>
                  <a:srgbClr val="FFFFFF"/>
                </a:solidFill>
              </a14:hiddenFill>
            </a:ext>
          </a:extLst>
        </p:spPr>
      </p:pic>
      <p:sp>
        <p:nvSpPr>
          <p:cNvPr id="18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descr="Image result for image of the word trauma">
            <a:extLst>
              <a:ext uri="{FF2B5EF4-FFF2-40B4-BE49-F238E27FC236}">
                <a16:creationId xmlns:a16="http://schemas.microsoft.com/office/drawing/2014/main" id="{04548D2E-138A-4A7E-837C-5C17203751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0" b="34173"/>
          <a:stretch/>
        </p:blipFill>
        <p:spPr bwMode="auto">
          <a:xfrm>
            <a:off x="2851532" y="114292"/>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54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91A8-6A6C-4EDD-9E87-8345D19E17AF}"/>
              </a:ext>
            </a:extLst>
          </p:cNvPr>
          <p:cNvSpPr>
            <a:spLocks noGrp="1"/>
          </p:cNvSpPr>
          <p:nvPr>
            <p:ph type="title"/>
          </p:nvPr>
        </p:nvSpPr>
        <p:spPr>
          <a:xfrm>
            <a:off x="2592924" y="624110"/>
            <a:ext cx="8911687" cy="1280890"/>
          </a:xfrm>
        </p:spPr>
        <p:txBody>
          <a:bodyPr>
            <a:normAutofit fontScale="90000"/>
          </a:bodyPr>
          <a:lstStyle/>
          <a:p>
            <a:r>
              <a:rPr lang="en-US" b="1">
                <a:solidFill>
                  <a:schemeClr val="tx1"/>
                </a:solidFill>
              </a:rPr>
              <a:t>The Role of Trauma</a:t>
            </a:r>
            <a:br>
              <a:rPr lang="en-US" b="1">
                <a:solidFill>
                  <a:schemeClr val="tx1"/>
                </a:solidFill>
              </a:rPr>
            </a:br>
            <a:r>
              <a:rPr lang="en-US" b="1">
                <a:solidFill>
                  <a:schemeClr val="tx1"/>
                </a:solidFill>
              </a:rPr>
              <a:t>     Adverse Childhood Experiences (ACE)</a:t>
            </a:r>
            <a:endParaRPr lang="en-US" dirty="0"/>
          </a:p>
        </p:txBody>
      </p:sp>
      <p:sp>
        <p:nvSpPr>
          <p:cNvPr id="3" name="Rectangle 2">
            <a:extLst>
              <a:ext uri="{FF2B5EF4-FFF2-40B4-BE49-F238E27FC236}">
                <a16:creationId xmlns:a16="http://schemas.microsoft.com/office/drawing/2014/main" id="{3BD43F36-729C-469D-8554-373CEC56A365}"/>
              </a:ext>
            </a:extLst>
          </p:cNvPr>
          <p:cNvSpPr/>
          <p:nvPr/>
        </p:nvSpPr>
        <p:spPr>
          <a:xfrm>
            <a:off x="1416204" y="629686"/>
            <a:ext cx="9712713" cy="6494085"/>
          </a:xfrm>
          <a:prstGeom prst="rect">
            <a:avLst/>
          </a:prstGeom>
        </p:spPr>
        <p:txBody>
          <a:bodyPr wrap="square">
            <a:spAutoFit/>
          </a:bodyPr>
          <a:lstStyle/>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The ten reference categories experienced during childhood or adolescence are as below, with their prevalence in parentheses (Felitti and Anda, 2009):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Abuse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Emotional – recurrent threats, humiliation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(11%)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Physical - beating, not spanking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(28%)</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Contact sexual abuse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(28% women, 16% men; 22% overall)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Household dysfunction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Mother treated violently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(13%)</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alcoholic or drug user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(27%)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imprisoned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(6%)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chronically depressed, suicidal, mentally ill, or in psychiatric hospital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(17%)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Not raised by both biological parents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(23%)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Neglect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Physical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Emotional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(15%)</a:t>
            </a:r>
          </a:p>
          <a:p>
            <a:pPr marL="228600" marR="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0242" name="Picture 2" descr="Image result for image of the word trauma">
            <a:extLst>
              <a:ext uri="{FF2B5EF4-FFF2-40B4-BE49-F238E27FC236}">
                <a16:creationId xmlns:a16="http://schemas.microsoft.com/office/drawing/2014/main" id="{5FE496C8-405D-4D6E-ABE4-81D514002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4886325" y="455666"/>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326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268" name="Group 10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269"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7" name="Group 11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27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1" name="Rectangle 13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271"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272" name="Rectangle 134">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73" name="Rectangle 136">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98" name="Picture 2" descr="Image result for image of the word trauma">
            <a:extLst>
              <a:ext uri="{FF2B5EF4-FFF2-40B4-BE49-F238E27FC236}">
                <a16:creationId xmlns:a16="http://schemas.microsoft.com/office/drawing/2014/main" id="{4C381CA2-AE6F-40A2-8736-62EFCD596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7" t="1" r="5637" b="8173"/>
          <a:stretch/>
        </p:blipFill>
        <p:spPr bwMode="auto">
          <a:xfrm>
            <a:off x="8229598" y="-5534"/>
            <a:ext cx="3962402" cy="3151334"/>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C5132A7-0600-485B-8FAA-9DFC145506FA}"/>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b="1" dirty="0">
                <a:solidFill>
                  <a:srgbClr val="FEFFFF"/>
                </a:solidFill>
              </a:rPr>
              <a:t>The Role of Trauma</a:t>
            </a:r>
            <a:br>
              <a:rPr lang="en-US" sz="2500" b="1" dirty="0">
                <a:solidFill>
                  <a:srgbClr val="FEFFFF"/>
                </a:solidFill>
              </a:rPr>
            </a:br>
            <a:r>
              <a:rPr lang="en-US" sz="2500" b="1" dirty="0">
                <a:solidFill>
                  <a:srgbClr val="FEFFFF"/>
                </a:solidFill>
              </a:rPr>
              <a:t>     Adverse Childhood Experiences (ACE)</a:t>
            </a:r>
            <a:endParaRPr lang="en-US" sz="2500" dirty="0">
              <a:solidFill>
                <a:srgbClr val="FEFFFF"/>
              </a:solidFill>
            </a:endParaRPr>
          </a:p>
        </p:txBody>
      </p:sp>
      <p:sp>
        <p:nvSpPr>
          <p:cNvPr id="3" name="Rectangle 2">
            <a:extLst>
              <a:ext uri="{FF2B5EF4-FFF2-40B4-BE49-F238E27FC236}">
                <a16:creationId xmlns:a16="http://schemas.microsoft.com/office/drawing/2014/main" id="{1868C4E7-929F-42E1-94A5-DFC4F1A578F0}"/>
              </a:ext>
            </a:extLst>
          </p:cNvPr>
          <p:cNvSpPr/>
          <p:nvPr/>
        </p:nvSpPr>
        <p:spPr>
          <a:xfrm>
            <a:off x="467904" y="2032000"/>
            <a:ext cx="7219830" cy="4488664"/>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1600" dirty="0">
                <a:solidFill>
                  <a:srgbClr val="FEFFFF"/>
                </a:solidFill>
              </a:rPr>
              <a:t>The experts in the field divide trauma into two categories:</a:t>
            </a:r>
          </a:p>
          <a:p>
            <a:pPr marR="0" lvl="0">
              <a:lnSpc>
                <a:spcPct val="90000"/>
              </a:lnSpc>
              <a:spcBef>
                <a:spcPts val="1000"/>
              </a:spcBef>
              <a:buClr>
                <a:schemeClr val="accent1"/>
              </a:buClr>
            </a:pPr>
            <a:endParaRPr lang="en-US" sz="1600" u="sng" dirty="0">
              <a:solidFill>
                <a:srgbClr val="FEFFFF"/>
              </a:solidFill>
            </a:endParaRPr>
          </a:p>
          <a:p>
            <a:pPr marL="342900" marR="0" lvl="0" indent="-342900">
              <a:lnSpc>
                <a:spcPct val="90000"/>
              </a:lnSpc>
              <a:spcBef>
                <a:spcPts val="1000"/>
              </a:spcBef>
              <a:buClr>
                <a:schemeClr val="accent1"/>
              </a:buClr>
              <a:buFont typeface="Wingdings 3" charset="2"/>
              <a:buChar char=""/>
            </a:pPr>
            <a:r>
              <a:rPr lang="en-US" sz="1600" b="1" u="sng" dirty="0">
                <a:solidFill>
                  <a:srgbClr val="FFFF00"/>
                </a:solidFill>
              </a:rPr>
              <a:t>Big T trauma</a:t>
            </a:r>
            <a:r>
              <a:rPr lang="en-US" sz="1600" b="1" dirty="0">
                <a:solidFill>
                  <a:srgbClr val="FFFF00"/>
                </a:solidFill>
              </a:rPr>
              <a:t>: </a:t>
            </a:r>
            <a:r>
              <a:rPr lang="en-US" sz="1600" dirty="0">
                <a:solidFill>
                  <a:srgbClr val="FEFFFF"/>
                </a:solidFill>
              </a:rPr>
              <a:t>Traumas that are associated with horrific single events such as natural disasters, terrorism, and war.</a:t>
            </a:r>
          </a:p>
          <a:p>
            <a:pPr marL="342900" marR="0" lvl="0" indent="-342900">
              <a:lnSpc>
                <a:spcPct val="90000"/>
              </a:lnSpc>
              <a:spcBef>
                <a:spcPts val="1000"/>
              </a:spcBef>
              <a:buClr>
                <a:schemeClr val="accent1"/>
              </a:buClr>
              <a:buFont typeface="Wingdings 3" charset="2"/>
              <a:buChar char=""/>
            </a:pPr>
            <a:endParaRPr lang="en-US" sz="1600" dirty="0">
              <a:solidFill>
                <a:srgbClr val="FEFFFF"/>
              </a:solidFill>
            </a:endParaRPr>
          </a:p>
          <a:p>
            <a:pPr marL="342900" marR="0" lvl="0" indent="-342900">
              <a:lnSpc>
                <a:spcPct val="90000"/>
              </a:lnSpc>
              <a:spcBef>
                <a:spcPts val="1000"/>
              </a:spcBef>
              <a:buClr>
                <a:schemeClr val="accent1"/>
              </a:buClr>
              <a:buFont typeface="Wingdings 3" charset="2"/>
              <a:buChar char=""/>
            </a:pPr>
            <a:r>
              <a:rPr lang="en-US" sz="1600" b="1" u="sng" dirty="0">
                <a:solidFill>
                  <a:srgbClr val="FFFF00"/>
                </a:solidFill>
              </a:rPr>
              <a:t>Little t trauma</a:t>
            </a:r>
            <a:r>
              <a:rPr lang="en-US" sz="1600" b="1" dirty="0">
                <a:solidFill>
                  <a:srgbClr val="FFFF00"/>
                </a:solidFill>
              </a:rPr>
              <a:t>: </a:t>
            </a:r>
            <a:r>
              <a:rPr lang="en-US" sz="1600" dirty="0">
                <a:solidFill>
                  <a:srgbClr val="FEFFFF"/>
                </a:solidFill>
              </a:rPr>
              <a:t>Trauma that are smaller in nature such as bullying, neglect, and betrayal.</a:t>
            </a:r>
          </a:p>
          <a:p>
            <a:pPr marR="0" lvl="0">
              <a:lnSpc>
                <a:spcPct val="90000"/>
              </a:lnSpc>
              <a:spcBef>
                <a:spcPts val="1000"/>
              </a:spcBef>
              <a:buClr>
                <a:schemeClr val="accent1"/>
              </a:buClr>
              <a:buFont typeface="Wingdings 3" charset="2"/>
              <a:buChar char=""/>
            </a:pPr>
            <a:endParaRPr lang="en-US" sz="1600" dirty="0">
              <a:solidFill>
                <a:srgbClr val="FEFFFF"/>
              </a:solidFill>
            </a:endParaRPr>
          </a:p>
          <a:p>
            <a:pPr lvl="1">
              <a:lnSpc>
                <a:spcPct val="90000"/>
              </a:lnSpc>
              <a:spcBef>
                <a:spcPts val="1000"/>
              </a:spcBef>
              <a:buClr>
                <a:schemeClr val="accent1"/>
              </a:buClr>
            </a:pPr>
            <a:r>
              <a:rPr lang="en-US" sz="1600" dirty="0">
                <a:solidFill>
                  <a:srgbClr val="FEFFFF"/>
                </a:solidFill>
              </a:rPr>
              <a:t>The long-term consequences of “little t” traumas are tremendous and often lead to an inability or impaired ability to access appropriate responses to threatening events and can lead to </a:t>
            </a:r>
            <a:r>
              <a:rPr lang="en-US" sz="1600" b="1" dirty="0">
                <a:solidFill>
                  <a:srgbClr val="FF0000"/>
                </a:solidFill>
              </a:rPr>
              <a:t>chronic hyperarousal, intense anxiety, panic, mood instability, poor emotional/behavioral regulation, feelings of powerlessness, helplessness, shame, and even immobility.</a:t>
            </a:r>
            <a:r>
              <a:rPr lang="en-US" sz="1600" dirty="0">
                <a:solidFill>
                  <a:srgbClr val="FF0000"/>
                </a:solidFill>
              </a:rPr>
              <a:t> </a:t>
            </a:r>
            <a:r>
              <a:rPr lang="en-US" sz="1600" dirty="0">
                <a:solidFill>
                  <a:srgbClr val="FEFFFF"/>
                </a:solidFill>
              </a:rPr>
              <a:t>Of all little t traumas, relational trauma is particularly devastating.</a:t>
            </a:r>
          </a:p>
          <a:p>
            <a:pPr marL="342900" marR="0" lvl="0" indent="-342900">
              <a:lnSpc>
                <a:spcPct val="90000"/>
              </a:lnSpc>
              <a:spcBef>
                <a:spcPts val="1000"/>
              </a:spcBef>
              <a:buClr>
                <a:schemeClr val="accent1"/>
              </a:buClr>
              <a:buFont typeface="Wingdings 3" charset="2"/>
              <a:buChar char=""/>
            </a:pPr>
            <a:endParaRPr lang="en-US" sz="1600" dirty="0">
              <a:solidFill>
                <a:srgbClr val="FEFFFF"/>
              </a:solidFill>
            </a:endParaRPr>
          </a:p>
          <a:p>
            <a:pPr marL="457200">
              <a:lnSpc>
                <a:spcPct val="90000"/>
              </a:lnSpc>
              <a:spcBef>
                <a:spcPts val="1000"/>
              </a:spcBef>
              <a:buClr>
                <a:schemeClr val="accent1"/>
              </a:buClr>
              <a:buFont typeface="Wingdings 3" charset="2"/>
              <a:buChar char=""/>
            </a:pPr>
            <a:endParaRPr lang="en-US" sz="1600" dirty="0">
              <a:solidFill>
                <a:srgbClr val="FEFFFF"/>
              </a:solidFill>
            </a:endParaRPr>
          </a:p>
          <a:p>
            <a:pPr marL="457200" marR="0">
              <a:lnSpc>
                <a:spcPct val="90000"/>
              </a:lnSpc>
              <a:spcBef>
                <a:spcPts val="1000"/>
              </a:spcBef>
              <a:buClr>
                <a:schemeClr val="accent1"/>
              </a:buClr>
              <a:buFont typeface="Wingdings 3" charset="2"/>
              <a:buChar char=""/>
            </a:pPr>
            <a:endParaRPr lang="en-US" sz="1100" dirty="0">
              <a:solidFill>
                <a:srgbClr val="FEFFFF"/>
              </a:solidFill>
            </a:endParaRPr>
          </a:p>
        </p:txBody>
      </p:sp>
      <p:pic>
        <p:nvPicPr>
          <p:cNvPr id="11266" name="Picture 2" descr="Image result for image of big T versus little t trauma">
            <a:extLst>
              <a:ext uri="{FF2B5EF4-FFF2-40B4-BE49-F238E27FC236}">
                <a16:creationId xmlns:a16="http://schemas.microsoft.com/office/drawing/2014/main" id="{76DC5EC5-8CEC-42A4-972F-E9C005CBB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517" b="3"/>
          <a:stretch/>
        </p:blipFill>
        <p:spPr bwMode="auto">
          <a:xfrm>
            <a:off x="8229598" y="3426232"/>
            <a:ext cx="3962402" cy="3431768"/>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451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8FA618-405A-438F-93D4-95188DDC3539}"/>
              </a:ext>
              <a:ext uri="{C183D7F6-B498-43B3-948B-1728B52AA6E4}">
                <adec:decorative xmlns:adec="http://schemas.microsoft.com/office/drawing/2017/decorative" val="1"/>
              </a:ext>
            </a:extLst>
          </p:cNvPr>
          <p:cNvSpPr/>
          <p:nvPr/>
        </p:nvSpPr>
        <p:spPr>
          <a:xfrm>
            <a:off x="869795" y="-656400"/>
            <a:ext cx="10270273" cy="6986528"/>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                                 </a:t>
            </a:r>
          </a:p>
          <a:p>
            <a:r>
              <a:rPr lang="en-US" dirty="0">
                <a:latin typeface="Calibri" panose="020F0502020204030204" pitchFamily="34" charset="0"/>
                <a:cs typeface="Times New Roman" panose="02020603050405020304" pitchFamily="18" charset="0"/>
              </a:rPr>
              <a:t>                           </a:t>
            </a:r>
            <a:r>
              <a:rPr lang="en-US" sz="2800" b="1" dirty="0"/>
              <a:t>The Role of</a:t>
            </a:r>
            <a:br>
              <a:rPr lang="en-US" sz="2400" b="1" dirty="0"/>
            </a:br>
            <a:r>
              <a:rPr lang="en-US" sz="2400" b="1" dirty="0"/>
              <a:t>                                </a:t>
            </a:r>
            <a:r>
              <a:rPr lang="en-US" b="1" dirty="0"/>
              <a:t>Adverse Childhood Experiences (ACE)</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Examples of small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 traumas” </a:t>
            </a:r>
            <a:r>
              <a:rPr lang="en-US" dirty="0">
                <a:latin typeface="Calibri" panose="020F0502020204030204" pitchFamily="34" charset="0"/>
                <a:ea typeface="Calibri" panose="020F0502020204030204" pitchFamily="34" charset="0"/>
                <a:cs typeface="Times New Roman" panose="02020603050405020304" pitchFamily="18" charset="0"/>
              </a:rPr>
              <a:t>that can pave the way to pornography addiction as noted by Barta (2015):</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attuned </a:t>
            </a:r>
            <a:r>
              <a:rPr lang="en-US" dirty="0">
                <a:latin typeface="Calibri" panose="020F0502020204030204" pitchFamily="34" charset="0"/>
                <a:ea typeface="Calibri" panose="020F0502020204030204" pitchFamily="34" charset="0"/>
                <a:cs typeface="Times New Roman" panose="02020603050405020304" pitchFamily="18" charset="0"/>
              </a:rPr>
              <a:t>to by their caregiver</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invalidated</a:t>
            </a:r>
            <a:r>
              <a:rPr lang="en-US" dirty="0">
                <a:latin typeface="Calibri" panose="020F0502020204030204" pitchFamily="34" charset="0"/>
                <a:ea typeface="Calibri" panose="020F0502020204030204" pitchFamily="34" charset="0"/>
                <a:cs typeface="Times New Roman" panose="02020603050405020304" pitchFamily="18" charset="0"/>
              </a:rPr>
              <a:t> for the child they were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recognized emotionally</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rejected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subjected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parental separation or divorce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inadequate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responsible or making the family feel good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sexually abused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punished for being authentic</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controlled by anger</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responsible </a:t>
            </a:r>
            <a:r>
              <a:rPr lang="en-US" dirty="0">
                <a:latin typeface="Calibri" panose="020F0502020204030204" pitchFamily="34" charset="0"/>
                <a:ea typeface="Calibri" panose="020F0502020204030204" pitchFamily="34" charset="0"/>
                <a:cs typeface="Times New Roman" panose="02020603050405020304" pitchFamily="18" charset="0"/>
              </a:rPr>
              <a:t>for regulating the feelings and emotions of others</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taught how to deal with their own emotions </a:t>
            </a:r>
            <a:r>
              <a:rPr lang="en-US" dirty="0">
                <a:latin typeface="Calibri" panose="020F0502020204030204" pitchFamily="34" charset="0"/>
                <a:ea typeface="Calibri" panose="020F0502020204030204" pitchFamily="34" charset="0"/>
                <a:cs typeface="Times New Roman" panose="02020603050405020304" pitchFamily="18" charset="0"/>
              </a:rPr>
              <a:t>and/or were punished when trying to do so</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unsafe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inappropriately disciplined/punished </a:t>
            </a:r>
            <a:r>
              <a:rPr lang="en-US" dirty="0">
                <a:latin typeface="Calibri" panose="020F0502020204030204" pitchFamily="34" charset="0"/>
                <a:ea typeface="Calibri" panose="020F0502020204030204" pitchFamily="34" charset="0"/>
                <a:cs typeface="Times New Roman" panose="02020603050405020304" pitchFamily="18" charset="0"/>
              </a:rPr>
              <a:t>– kicked, slapped, or violently shaken</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experienced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loss of a pet, young love, or friendship</a:t>
            </a:r>
          </a:p>
        </p:txBody>
      </p:sp>
      <p:pic>
        <p:nvPicPr>
          <p:cNvPr id="4" name="Picture 2" descr="Image result for image of the word trauma">
            <a:extLst>
              <a:ext uri="{FF2B5EF4-FFF2-40B4-BE49-F238E27FC236}">
                <a16:creationId xmlns:a16="http://schemas.microsoft.com/office/drawing/2014/main" id="{A6D6661B-1D9F-4EAA-BC8C-D8F30EB0D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4464294" y="0"/>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25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4"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9"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8FE69-11B5-4B0D-985B-6DDEF98495FA}"/>
              </a:ext>
            </a:extLst>
          </p:cNvPr>
          <p:cNvSpPr>
            <a:spLocks noGrp="1"/>
          </p:cNvSpPr>
          <p:nvPr>
            <p:ph type="title"/>
          </p:nvPr>
        </p:nvSpPr>
        <p:spPr>
          <a:xfrm>
            <a:off x="1073358" y="257657"/>
            <a:ext cx="10700039" cy="1441876"/>
          </a:xfrm>
        </p:spPr>
        <p:txBody>
          <a:bodyPr vert="horz" lIns="91440" tIns="45720" rIns="91440" bIns="45720" rtlCol="0" anchor="b">
            <a:noAutofit/>
          </a:bodyPr>
          <a:lstStyle/>
          <a:p>
            <a:pPr>
              <a:lnSpc>
                <a:spcPct val="90000"/>
              </a:lnSpc>
            </a:pP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r>
              <a:rPr lang="en-US" sz="3200" b="1" dirty="0"/>
              <a:t>The Role of </a:t>
            </a:r>
            <a:br>
              <a:rPr lang="en-US" sz="2400" b="1" dirty="0"/>
            </a:br>
            <a:r>
              <a:rPr lang="en-US" sz="2400" b="1" dirty="0"/>
              <a:t>     </a:t>
            </a:r>
            <a:br>
              <a:rPr lang="en-US" sz="2400" b="1" dirty="0"/>
            </a:br>
            <a:br>
              <a:rPr lang="en-US" sz="2400" b="1" dirty="0"/>
            </a:br>
            <a:br>
              <a:rPr lang="en-US" sz="2400" b="1" dirty="0"/>
            </a:br>
            <a:br>
              <a:rPr lang="en-US" sz="2400" b="1" dirty="0"/>
            </a:br>
            <a:br>
              <a:rPr lang="en-US" sz="2400" b="1" dirty="0"/>
            </a:br>
            <a:br>
              <a:rPr lang="en-US" sz="2400" b="1" dirty="0"/>
            </a:br>
            <a:br>
              <a:rPr lang="en-US" sz="2400" dirty="0"/>
            </a:br>
            <a:r>
              <a:rPr lang="en-US" sz="3200" b="1" dirty="0"/>
              <a:t>The Role of </a:t>
            </a:r>
            <a:br>
              <a:rPr lang="en-US" sz="2400" dirty="0"/>
            </a:br>
            <a:br>
              <a:rPr lang="en-US" sz="2400" b="1" dirty="0"/>
            </a:br>
            <a:r>
              <a:rPr lang="en-US" sz="2400" b="1" dirty="0"/>
              <a:t>              Adverse Childhood Experiences (ACE)</a:t>
            </a:r>
            <a:endParaRPr lang="en-US" sz="2400" dirty="0"/>
          </a:p>
        </p:txBody>
      </p:sp>
      <p:sp>
        <p:nvSpPr>
          <p:cNvPr id="50"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E17960"/>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A4F67829-5392-4673-9E4B-44626D338D2E}"/>
              </a:ext>
            </a:extLst>
          </p:cNvPr>
          <p:cNvSpPr/>
          <p:nvPr/>
        </p:nvSpPr>
        <p:spPr>
          <a:xfrm>
            <a:off x="4292186" y="1399026"/>
            <a:ext cx="7334644" cy="4923496"/>
          </a:xfrm>
          <a:prstGeom prst="rect">
            <a:avLst/>
          </a:prstGeom>
        </p:spPr>
        <p:txBody>
          <a:bodyPr vert="horz" lIns="91440" tIns="45720" rIns="91440" bIns="45720" rtlCol="0">
            <a:normAutofit/>
          </a:bodyPr>
          <a:lstStyle/>
          <a:p>
            <a:pPr>
              <a:lnSpc>
                <a:spcPct val="90000"/>
              </a:lnSpc>
              <a:spcBef>
                <a:spcPts val="1000"/>
              </a:spcBef>
              <a:buClr>
                <a:schemeClr val="accent1"/>
              </a:buClr>
              <a:buFont typeface="Wingdings 3" charset="2"/>
              <a:buChar char=""/>
            </a:pPr>
            <a:endParaRPr lang="en-US" sz="900" dirty="0">
              <a:solidFill>
                <a:schemeClr val="tx1">
                  <a:lumMod val="75000"/>
                  <a:lumOff val="25000"/>
                </a:schemeClr>
              </a:solidFill>
            </a:endParaRPr>
          </a:p>
          <a:p>
            <a:pPr>
              <a:lnSpc>
                <a:spcPct val="90000"/>
              </a:lnSpc>
              <a:spcBef>
                <a:spcPts val="1000"/>
              </a:spcBef>
              <a:buClr>
                <a:schemeClr val="accent1"/>
              </a:buClr>
            </a:pPr>
            <a:endParaRPr lang="en-US" sz="9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1600" dirty="0">
                <a:solidFill>
                  <a:schemeClr val="tx1">
                    <a:lumMod val="75000"/>
                    <a:lumOff val="25000"/>
                  </a:schemeClr>
                </a:solidFill>
              </a:rPr>
              <a:t>Most important to normal development is </a:t>
            </a:r>
            <a:r>
              <a:rPr lang="en-US" sz="1600" b="1" dirty="0">
                <a:solidFill>
                  <a:srgbClr val="FFFF00"/>
                </a:solidFill>
              </a:rPr>
              <a:t>“social engagement”</a:t>
            </a:r>
            <a:r>
              <a:rPr lang="en-US" sz="1600" dirty="0">
                <a:solidFill>
                  <a:srgbClr val="FFFF00"/>
                </a:solidFill>
              </a:rPr>
              <a:t> </a:t>
            </a:r>
            <a:r>
              <a:rPr lang="en-US" sz="1600" dirty="0">
                <a:solidFill>
                  <a:schemeClr val="tx1">
                    <a:lumMod val="75000"/>
                    <a:lumOff val="25000"/>
                  </a:schemeClr>
                </a:solidFill>
              </a:rPr>
              <a:t>which is the ability to know, understand, regulate, and express emotions in the present moment. Even though everyone is born with a social engagement system (i.e., a neurological system that promotes human connection), we know that early trauma can disrupt its normal development. </a:t>
            </a:r>
          </a:p>
          <a:p>
            <a:pPr>
              <a:lnSpc>
                <a:spcPct val="90000"/>
              </a:lnSpc>
              <a:spcBef>
                <a:spcPts val="1000"/>
              </a:spcBef>
              <a:buClr>
                <a:schemeClr val="accent1"/>
              </a:buClr>
              <a:buFont typeface="Wingdings 3" charset="2"/>
              <a:buChar char=""/>
            </a:pPr>
            <a:endParaRPr lang="en-US" sz="9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900" dirty="0">
                <a:solidFill>
                  <a:schemeClr val="tx1">
                    <a:lumMod val="75000"/>
                    <a:lumOff val="25000"/>
                  </a:schemeClr>
                </a:solidFill>
              </a:rPr>
              <a:t> </a:t>
            </a:r>
            <a:r>
              <a:rPr lang="en-US" sz="1600" dirty="0">
                <a:solidFill>
                  <a:schemeClr val="tx1">
                    <a:lumMod val="75000"/>
                    <a:lumOff val="25000"/>
                  </a:schemeClr>
                </a:solidFill>
              </a:rPr>
              <a:t>Anda et al (2018) note, “Early adverse experiences may disrupt the ability to form </a:t>
            </a:r>
            <a:r>
              <a:rPr lang="en-US" sz="1600" b="1" dirty="0">
                <a:solidFill>
                  <a:srgbClr val="FFFF00"/>
                </a:solidFill>
              </a:rPr>
              <a:t>long-term attachments in adulthood. </a:t>
            </a:r>
            <a:r>
              <a:rPr lang="en-US" sz="1600" dirty="0">
                <a:solidFill>
                  <a:schemeClr val="tx1">
                    <a:lumMod val="75000"/>
                    <a:lumOff val="25000"/>
                  </a:schemeClr>
                </a:solidFill>
              </a:rPr>
              <a:t>The unsuccessful search for attachment my lead to sexual relations with multiple partners with resultant promiscuity and other issues related to sexuality” (e.g., pornography addiction, emphasis ours). </a:t>
            </a:r>
          </a:p>
          <a:p>
            <a:pPr>
              <a:lnSpc>
                <a:spcPct val="90000"/>
              </a:lnSpc>
              <a:spcBef>
                <a:spcPts val="1000"/>
              </a:spcBef>
              <a:buClr>
                <a:schemeClr val="accent1"/>
              </a:buClr>
              <a:buFont typeface="Wingdings 3" charset="2"/>
              <a:buChar char=""/>
            </a:pPr>
            <a:endParaRPr lang="en-US" sz="16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1600" dirty="0">
                <a:solidFill>
                  <a:schemeClr val="tx1">
                    <a:lumMod val="75000"/>
                    <a:lumOff val="25000"/>
                  </a:schemeClr>
                </a:solidFill>
              </a:rPr>
              <a:t>As a result of adverse developmental trauma, the ensuing loss of connection with our inner self, our bodies, others, and the world around us, we are </a:t>
            </a:r>
            <a:r>
              <a:rPr lang="en-US" sz="1600" b="1" dirty="0">
                <a:solidFill>
                  <a:srgbClr val="FFFF00"/>
                </a:solidFill>
              </a:rPr>
              <a:t>predisposed to engage in addictive behaviors </a:t>
            </a:r>
            <a:r>
              <a:rPr lang="en-US" sz="1600" dirty="0">
                <a:solidFill>
                  <a:schemeClr val="tx1">
                    <a:lumMod val="75000"/>
                    <a:lumOff val="25000"/>
                  </a:schemeClr>
                </a:solidFill>
              </a:rPr>
              <a:t>to relieve the emotional dysregulation that torments us. </a:t>
            </a:r>
          </a:p>
        </p:txBody>
      </p:sp>
      <p:pic>
        <p:nvPicPr>
          <p:cNvPr id="51" name="Picture 2" descr="Image result for image of the word trauma">
            <a:extLst>
              <a:ext uri="{FF2B5EF4-FFF2-40B4-BE49-F238E27FC236}">
                <a16:creationId xmlns:a16="http://schemas.microsoft.com/office/drawing/2014/main" id="{20CA07CC-D4FD-4355-BA76-87A4B1CE91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2914549" y="518276"/>
            <a:ext cx="2214260" cy="5083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image of social engagement">
            <a:extLst>
              <a:ext uri="{FF2B5EF4-FFF2-40B4-BE49-F238E27FC236}">
                <a16:creationId xmlns:a16="http://schemas.microsoft.com/office/drawing/2014/main" id="{C27B83F3-BD5A-4F06-8ED6-D05DC151C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79" y="1936047"/>
            <a:ext cx="3459223" cy="280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969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3" name="Rectangle 10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C5B8F11-A482-4B54-9449-C53F6812C332}"/>
              </a:ext>
            </a:extLst>
          </p:cNvPr>
          <p:cNvSpPr>
            <a:spLocks noGrp="1"/>
          </p:cNvSpPr>
          <p:nvPr>
            <p:ph type="title"/>
          </p:nvPr>
        </p:nvSpPr>
        <p:spPr>
          <a:xfrm>
            <a:off x="541867" y="787400"/>
            <a:ext cx="7145866" cy="778933"/>
          </a:xfrm>
        </p:spPr>
        <p:txBody>
          <a:bodyPr vert="horz" lIns="91440" tIns="45720" rIns="91440" bIns="45720" rtlCol="0" anchor="ctr">
            <a:noAutofit/>
          </a:bodyPr>
          <a:lstStyle/>
          <a:p>
            <a:pPr>
              <a:lnSpc>
                <a:spcPct val="90000"/>
              </a:lnSpc>
            </a:pPr>
            <a:br>
              <a:rPr lang="en-US" sz="4400" b="1" dirty="0">
                <a:solidFill>
                  <a:srgbClr val="FEFFFF"/>
                </a:solidFill>
              </a:rPr>
            </a:br>
            <a:r>
              <a:rPr lang="en-US" sz="4400" b="1" dirty="0">
                <a:solidFill>
                  <a:srgbClr val="FEFFFF"/>
                </a:solidFill>
              </a:rPr>
              <a:t>It’s just Fun!</a:t>
            </a:r>
            <a:br>
              <a:rPr lang="en-US" sz="4400" dirty="0">
                <a:solidFill>
                  <a:srgbClr val="FEFFFF"/>
                </a:solidFill>
              </a:rPr>
            </a:br>
            <a:endParaRPr lang="en-US" sz="4400" dirty="0">
              <a:solidFill>
                <a:srgbClr val="FEFFFF"/>
              </a:solidFill>
            </a:endParaRPr>
          </a:p>
        </p:txBody>
      </p:sp>
      <p:sp>
        <p:nvSpPr>
          <p:cNvPr id="3" name="Rectangle 2">
            <a:extLst>
              <a:ext uri="{FF2B5EF4-FFF2-40B4-BE49-F238E27FC236}">
                <a16:creationId xmlns:a16="http://schemas.microsoft.com/office/drawing/2014/main" id="{AE23917F-C363-44A6-BC11-153C59BBD222}"/>
              </a:ext>
            </a:extLst>
          </p:cNvPr>
          <p:cNvSpPr/>
          <p:nvPr/>
        </p:nvSpPr>
        <p:spPr>
          <a:xfrm>
            <a:off x="541866" y="2493626"/>
            <a:ext cx="7145867" cy="4536980"/>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125000"/>
              <a:buFont typeface="Wingdings 3" charset="2"/>
              <a:buChar char=""/>
            </a:pPr>
            <a:r>
              <a:rPr lang="en-US" sz="1500" dirty="0">
                <a:solidFill>
                  <a:srgbClr val="FEFFFF"/>
                </a:solidFill>
              </a:rPr>
              <a:t>Many young people accidentally discover pornography, many others are introduced to it by another person, usually a peer or a sibling.</a:t>
            </a:r>
          </a:p>
          <a:p>
            <a:pPr marL="285750" indent="-285750">
              <a:lnSpc>
                <a:spcPct val="90000"/>
              </a:lnSpc>
              <a:spcBef>
                <a:spcPts val="1000"/>
              </a:spcBef>
              <a:buClr>
                <a:schemeClr val="accent1"/>
              </a:buClr>
              <a:buSzPct val="125000"/>
              <a:buFont typeface="Wingdings 3" charset="2"/>
              <a:buChar char=""/>
            </a:pPr>
            <a:endParaRPr lang="en-US" sz="1500" dirty="0">
              <a:solidFill>
                <a:srgbClr val="FEFFFF"/>
              </a:solidFill>
            </a:endParaRPr>
          </a:p>
          <a:p>
            <a:pPr marL="285750" indent="-285750">
              <a:lnSpc>
                <a:spcPct val="90000"/>
              </a:lnSpc>
              <a:spcBef>
                <a:spcPts val="1000"/>
              </a:spcBef>
              <a:buClr>
                <a:schemeClr val="accent1"/>
              </a:buClr>
              <a:buSzPct val="125000"/>
              <a:buFont typeface="Wingdings 3" charset="2"/>
              <a:buChar char=""/>
            </a:pPr>
            <a:r>
              <a:rPr lang="en-US" sz="1500" dirty="0">
                <a:solidFill>
                  <a:srgbClr val="FEFFFF"/>
                </a:solidFill>
              </a:rPr>
              <a:t>And, indeed they find it tantalizing and fun. </a:t>
            </a:r>
          </a:p>
          <a:p>
            <a:pPr marL="285750" indent="-285750">
              <a:lnSpc>
                <a:spcPct val="90000"/>
              </a:lnSpc>
              <a:spcBef>
                <a:spcPts val="1000"/>
              </a:spcBef>
              <a:buClr>
                <a:schemeClr val="accent1"/>
              </a:buClr>
              <a:buSzPct val="125000"/>
              <a:buFont typeface="Wingdings 3" charset="2"/>
              <a:buChar char=""/>
            </a:pPr>
            <a:endParaRPr lang="en-US" sz="1500" dirty="0">
              <a:solidFill>
                <a:srgbClr val="FEFFFF"/>
              </a:solidFill>
            </a:endParaRPr>
          </a:p>
          <a:p>
            <a:pPr marL="285750" indent="-285750">
              <a:lnSpc>
                <a:spcPct val="90000"/>
              </a:lnSpc>
              <a:spcBef>
                <a:spcPts val="1000"/>
              </a:spcBef>
              <a:buClr>
                <a:schemeClr val="accent1"/>
              </a:buClr>
              <a:buSzPct val="125000"/>
              <a:buFont typeface="Wingdings 3" charset="2"/>
              <a:buChar char=""/>
            </a:pPr>
            <a:r>
              <a:rPr lang="en-US" sz="1500" dirty="0">
                <a:solidFill>
                  <a:srgbClr val="FEFFFF"/>
                </a:solidFill>
              </a:rPr>
              <a:t>They are not seeking to avoid pain nor are they necessarily suffering from a loss of connection to good living. </a:t>
            </a:r>
          </a:p>
          <a:p>
            <a:pPr marL="285750" indent="-285750">
              <a:lnSpc>
                <a:spcPct val="90000"/>
              </a:lnSpc>
              <a:spcBef>
                <a:spcPts val="1000"/>
              </a:spcBef>
              <a:buClr>
                <a:schemeClr val="accent1"/>
              </a:buClr>
              <a:buSzPct val="125000"/>
              <a:buFont typeface="Wingdings 3" charset="2"/>
              <a:buChar char=""/>
            </a:pPr>
            <a:endParaRPr lang="en-US" sz="1500" dirty="0">
              <a:solidFill>
                <a:srgbClr val="FEFFFF"/>
              </a:solidFill>
            </a:endParaRPr>
          </a:p>
          <a:p>
            <a:pPr marL="285750" indent="-285750">
              <a:lnSpc>
                <a:spcPct val="90000"/>
              </a:lnSpc>
              <a:spcBef>
                <a:spcPts val="1000"/>
              </a:spcBef>
              <a:buClr>
                <a:schemeClr val="accent1"/>
              </a:buClr>
              <a:buSzPct val="125000"/>
              <a:buFont typeface="Wingdings 3" charset="2"/>
              <a:buChar char=""/>
            </a:pPr>
            <a:r>
              <a:rPr lang="en-US" sz="1500" dirty="0">
                <a:solidFill>
                  <a:srgbClr val="FEFFFF"/>
                </a:solidFill>
              </a:rPr>
              <a:t> So what starts off innocently enough, ends up changing their neurology and they “accidentally” become hopelessly addiction</a:t>
            </a:r>
          </a:p>
          <a:p>
            <a:pPr>
              <a:lnSpc>
                <a:spcPct val="90000"/>
              </a:lnSpc>
              <a:spcBef>
                <a:spcPts val="1000"/>
              </a:spcBef>
              <a:buClr>
                <a:schemeClr val="accent1"/>
              </a:buClr>
              <a:buSzPct val="125000"/>
            </a:pPr>
            <a:endParaRPr lang="en-US" sz="1500" dirty="0">
              <a:solidFill>
                <a:srgbClr val="FEFFFF"/>
              </a:solidFill>
            </a:endParaRPr>
          </a:p>
        </p:txBody>
      </p:sp>
      <p:pic>
        <p:nvPicPr>
          <p:cNvPr id="14338" name="Picture 2" descr="Image result for image of bad fun">
            <a:extLst>
              <a:ext uri="{FF2B5EF4-FFF2-40B4-BE49-F238E27FC236}">
                <a16:creationId xmlns:a16="http://schemas.microsoft.com/office/drawing/2014/main" id="{F33F5C21-81D1-492A-8665-3834336C14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03026" y="2124606"/>
            <a:ext cx="3760365" cy="407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63470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5" name="Group 20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0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8" name="Rectangle 21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20" name="Rectangle 21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7A78D94-A7B5-46B0-974F-B0356EF714B9}"/>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b="1">
                <a:solidFill>
                  <a:srgbClr val="FEFFFF"/>
                </a:solidFill>
              </a:rPr>
              <a:t>The Neuroscience of Addiction</a:t>
            </a:r>
          </a:p>
        </p:txBody>
      </p:sp>
      <p:sp>
        <p:nvSpPr>
          <p:cNvPr id="3" name="Rectangle 2">
            <a:extLst>
              <a:ext uri="{FF2B5EF4-FFF2-40B4-BE49-F238E27FC236}">
                <a16:creationId xmlns:a16="http://schemas.microsoft.com/office/drawing/2014/main" id="{972522B0-331F-40A8-BB2C-E60E6D0D10CB}"/>
              </a:ext>
            </a:extLst>
          </p:cNvPr>
          <p:cNvSpPr/>
          <p:nvPr/>
        </p:nvSpPr>
        <p:spPr>
          <a:xfrm>
            <a:off x="541866" y="2032000"/>
            <a:ext cx="7145867" cy="3879222"/>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dirty="0">
                <a:solidFill>
                  <a:srgbClr val="FEFFFF"/>
                </a:solidFill>
                <a:latin typeface="Calibri" panose="020F0502020204030204" pitchFamily="34" charset="0"/>
              </a:rPr>
              <a:t>The Role of </a:t>
            </a:r>
            <a:r>
              <a:rPr lang="en-US" b="1" dirty="0">
                <a:solidFill>
                  <a:srgbClr val="FFFF00"/>
                </a:solidFill>
                <a:latin typeface="Calibri" panose="020F0502020204030204" pitchFamily="34" charset="0"/>
              </a:rPr>
              <a:t>Dopamine  </a:t>
            </a:r>
          </a:p>
          <a:p>
            <a:pPr lvl="1">
              <a:spcBef>
                <a:spcPts val="1000"/>
              </a:spcBef>
              <a:buClr>
                <a:schemeClr val="accent1"/>
              </a:buClr>
            </a:pPr>
            <a:r>
              <a:rPr lang="en-US" dirty="0">
                <a:solidFill>
                  <a:srgbClr val="FEFFFF"/>
                </a:solidFill>
                <a:latin typeface="Calibri" panose="020F0502020204030204" pitchFamily="34" charset="0"/>
              </a:rPr>
              <a:t>Sensitization    </a:t>
            </a:r>
          </a:p>
          <a:p>
            <a:pPr lvl="1">
              <a:spcBef>
                <a:spcPts val="1000"/>
              </a:spcBef>
              <a:buClr>
                <a:schemeClr val="accent1"/>
              </a:buClr>
            </a:pPr>
            <a:r>
              <a:rPr lang="en-US" dirty="0">
                <a:solidFill>
                  <a:srgbClr val="FEFFFF"/>
                </a:solidFill>
                <a:latin typeface="Calibri" panose="020F0502020204030204" pitchFamily="34" charset="0"/>
              </a:rPr>
              <a:t>Desensitization</a:t>
            </a:r>
          </a:p>
          <a:p>
            <a:pPr>
              <a:spcBef>
                <a:spcPts val="1000"/>
              </a:spcBef>
              <a:buClr>
                <a:schemeClr val="accent1"/>
              </a:buClr>
              <a:buFont typeface="Wingdings 3" charset="2"/>
              <a:buChar char=""/>
            </a:pPr>
            <a:endParaRPr lang="en-US" dirty="0">
              <a:solidFill>
                <a:srgbClr val="FEFFFF"/>
              </a:solidFill>
              <a:latin typeface="Calibri" panose="020F0502020204030204" pitchFamily="34" charset="0"/>
            </a:endParaRPr>
          </a:p>
          <a:p>
            <a:pPr>
              <a:spcBef>
                <a:spcPts val="1000"/>
              </a:spcBef>
              <a:buClr>
                <a:schemeClr val="accent1"/>
              </a:buClr>
              <a:buFont typeface="Wingdings 3" charset="2"/>
              <a:buChar char=""/>
            </a:pPr>
            <a:r>
              <a:rPr lang="en-US" b="1" dirty="0">
                <a:solidFill>
                  <a:srgbClr val="FFFF00"/>
                </a:solidFill>
                <a:latin typeface="Calibri" panose="020F0502020204030204" pitchFamily="34" charset="0"/>
              </a:rPr>
              <a:t>Hypofrontality</a:t>
            </a:r>
            <a:r>
              <a:rPr lang="en-US" dirty="0">
                <a:solidFill>
                  <a:srgbClr val="FEFFFF"/>
                </a:solidFill>
                <a:latin typeface="Calibri" panose="020F0502020204030204" pitchFamily="34" charset="0"/>
              </a:rPr>
              <a:t> – Not a good thing</a:t>
            </a:r>
          </a:p>
          <a:p>
            <a:pPr>
              <a:spcBef>
                <a:spcPts val="1000"/>
              </a:spcBef>
              <a:buClr>
                <a:schemeClr val="accent1"/>
              </a:buClr>
              <a:buFont typeface="Wingdings 3" charset="2"/>
              <a:buChar char=""/>
            </a:pPr>
            <a:endParaRPr lang="en-US" dirty="0">
              <a:solidFill>
                <a:srgbClr val="FEFFFF"/>
              </a:solidFill>
              <a:latin typeface="Calibri" panose="020F0502020204030204" pitchFamily="34" charset="0"/>
            </a:endParaRPr>
          </a:p>
          <a:p>
            <a:pPr>
              <a:spcBef>
                <a:spcPts val="1000"/>
              </a:spcBef>
              <a:buClr>
                <a:schemeClr val="accent1"/>
              </a:buClr>
              <a:buFont typeface="Wingdings 3" charset="2"/>
              <a:buChar char=""/>
            </a:pPr>
            <a:r>
              <a:rPr lang="en-US" dirty="0">
                <a:solidFill>
                  <a:srgbClr val="FEFFFF"/>
                </a:solidFill>
                <a:latin typeface="Calibri" panose="020F0502020204030204" pitchFamily="34" charset="0"/>
              </a:rPr>
              <a:t>The Marriage of </a:t>
            </a:r>
            <a:r>
              <a:rPr lang="en-US" b="1" dirty="0">
                <a:solidFill>
                  <a:srgbClr val="FFFF00"/>
                </a:solidFill>
                <a:latin typeface="Calibri" panose="020F0502020204030204" pitchFamily="34" charset="0"/>
              </a:rPr>
              <a:t>Triune Brain therapy </a:t>
            </a:r>
            <a:r>
              <a:rPr lang="en-US" dirty="0">
                <a:solidFill>
                  <a:srgbClr val="FEFFFF"/>
                </a:solidFill>
                <a:latin typeface="Calibri" panose="020F0502020204030204" pitchFamily="34" charset="0"/>
              </a:rPr>
              <a:t>and </a:t>
            </a:r>
            <a:r>
              <a:rPr lang="en-US" b="1" dirty="0">
                <a:solidFill>
                  <a:srgbClr val="FFFF00"/>
                </a:solidFill>
                <a:latin typeface="Calibri" panose="020F0502020204030204" pitchFamily="34" charset="0"/>
              </a:rPr>
              <a:t>Polyvagal Theory    </a:t>
            </a:r>
            <a:endParaRPr lang="en-US" b="1" dirty="0">
              <a:solidFill>
                <a:srgbClr val="FFFF00"/>
              </a:solidFill>
              <a:effectLst/>
              <a:latin typeface="Calibri" panose="020F0502020204030204" pitchFamily="34" charset="0"/>
            </a:endParaRPr>
          </a:p>
        </p:txBody>
      </p:sp>
      <p:pic>
        <p:nvPicPr>
          <p:cNvPr id="1026" name="Picture 2" descr="Image result for image of neuroscience">
            <a:extLst>
              <a:ext uri="{FF2B5EF4-FFF2-40B4-BE49-F238E27FC236}">
                <a16:creationId xmlns:a16="http://schemas.microsoft.com/office/drawing/2014/main" id="{4ABCF042-F7E7-4656-B342-56820AC8D3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22" r="25356" b="1"/>
          <a:stretch/>
        </p:blipFill>
        <p:spPr bwMode="auto">
          <a:xfrm>
            <a:off x="8713057" y="2518408"/>
            <a:ext cx="3001931" cy="288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775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5" name="Rectangle 104">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E6877-C84E-49B1-8F93-7A4B74F8E087}"/>
              </a:ext>
            </a:extLst>
          </p:cNvPr>
          <p:cNvSpPr>
            <a:spLocks noGrp="1"/>
          </p:cNvSpPr>
          <p:nvPr>
            <p:ph type="title"/>
          </p:nvPr>
        </p:nvSpPr>
        <p:spPr>
          <a:xfrm>
            <a:off x="6599705" y="875396"/>
            <a:ext cx="4923727" cy="1324340"/>
          </a:xfrm>
        </p:spPr>
        <p:txBody>
          <a:bodyPr vert="horz" lIns="91440" tIns="45720" rIns="91440" bIns="45720" rtlCol="0" anchor="b">
            <a:noAutofit/>
          </a:bodyPr>
          <a:lstStyle/>
          <a:p>
            <a:pPr algn="ctr">
              <a:lnSpc>
                <a:spcPct val="90000"/>
              </a:lnSpc>
            </a:pPr>
            <a:r>
              <a:rPr lang="en-US" sz="3200" dirty="0"/>
              <a:t>In the words of</a:t>
            </a:r>
            <a:br>
              <a:rPr lang="en-US" sz="3200" dirty="0"/>
            </a:br>
            <a:r>
              <a:rPr lang="en-US" sz="3200" dirty="0">
                <a:solidFill>
                  <a:srgbClr val="FFFF00"/>
                </a:solidFill>
                <a:highlight>
                  <a:srgbClr val="000000"/>
                </a:highlight>
              </a:rPr>
              <a:t>Stephen Arterburn, </a:t>
            </a:r>
            <a:r>
              <a:rPr lang="en-US" sz="3200" dirty="0"/>
              <a:t>world renowned expert on sexual addiction,</a:t>
            </a:r>
          </a:p>
        </p:txBody>
      </p:sp>
      <p:sp>
        <p:nvSpPr>
          <p:cNvPr id="107" name="Rectangle 106">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A5B44"/>
          </a:solidFill>
          <a:ln>
            <a:noFill/>
          </a:ln>
          <a:effectLst/>
        </p:spPr>
        <p:style>
          <a:lnRef idx="1">
            <a:schemeClr val="accent1"/>
          </a:lnRef>
          <a:fillRef idx="3">
            <a:schemeClr val="accent1"/>
          </a:fillRef>
          <a:effectRef idx="2">
            <a:schemeClr val="accent1"/>
          </a:effectRef>
          <a:fontRef idx="minor">
            <a:schemeClr val="lt1"/>
          </a:fontRef>
        </p:style>
      </p:sp>
      <p:pic>
        <p:nvPicPr>
          <p:cNvPr id="1028" name="Picture 4" descr="Image result for image of a plague">
            <a:extLst>
              <a:ext uri="{FF2B5EF4-FFF2-40B4-BE49-F238E27FC236}">
                <a16:creationId xmlns:a16="http://schemas.microsoft.com/office/drawing/2014/main" id="{B02AADD4-A7F5-4EAB-9D2A-5EC4AD5242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3262" y="1735493"/>
            <a:ext cx="4489935" cy="32546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E4D668-3D6E-4D75-9105-0CE0F63B8052}"/>
              </a:ext>
            </a:extLst>
          </p:cNvPr>
          <p:cNvSpPr/>
          <p:nvPr/>
        </p:nvSpPr>
        <p:spPr>
          <a:xfrm>
            <a:off x="6453003" y="2250891"/>
            <a:ext cx="5188706" cy="3521740"/>
          </a:xfrm>
          <a:prstGeom prst="rect">
            <a:avLst/>
          </a:prstGeom>
        </p:spPr>
        <p:txBody>
          <a:bodyPr vert="horz" lIns="91440" tIns="45720" rIns="91440" bIns="45720" rtlCol="0">
            <a:normAutofit fontScale="92500" lnSpcReduction="20000"/>
          </a:bodyPr>
          <a:lstStyle/>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pPr>
            <a:r>
              <a:rPr lang="en-US" sz="2000" i="1" dirty="0">
                <a:solidFill>
                  <a:schemeClr val="tx1">
                    <a:lumMod val="75000"/>
                    <a:lumOff val="25000"/>
                  </a:schemeClr>
                </a:solidFill>
                <a:latin typeface="Cambria" panose="02040503050406030204" pitchFamily="18" charset="0"/>
                <a:ea typeface="Cambria" panose="02040503050406030204" pitchFamily="18" charset="0"/>
              </a:rPr>
              <a:t>“I don’t know of know of any </a:t>
            </a:r>
            <a:r>
              <a:rPr lang="en-US" sz="2000" i="1" dirty="0">
                <a:solidFill>
                  <a:srgbClr val="00B0F0"/>
                </a:solidFill>
                <a:latin typeface="Cambria" panose="02040503050406030204" pitchFamily="18" charset="0"/>
                <a:ea typeface="Cambria" panose="02040503050406030204" pitchFamily="18" charset="0"/>
              </a:rPr>
              <a:t>plague</a:t>
            </a:r>
            <a:r>
              <a:rPr lang="en-US" sz="2000" i="1" dirty="0">
                <a:solidFill>
                  <a:schemeClr val="tx1">
                    <a:lumMod val="75000"/>
                    <a:lumOff val="25000"/>
                  </a:schemeClr>
                </a:solidFill>
                <a:latin typeface="Cambria" panose="02040503050406030204" pitchFamily="18" charset="0"/>
                <a:ea typeface="Cambria" panose="02040503050406030204" pitchFamily="18" charset="0"/>
              </a:rPr>
              <a:t> to ever reach into the homes and families all over the world and create as much damage or heartaches than the struggle of lust, affair, pornography, perversion, and sexual addiction. It seems that everywhere I look, it gets worse and worse. The Internet exploded the problem, and now cell phones transport pornography more portably than the computer and facilitates affairs with greater accessibility and secrecy”</a:t>
            </a:r>
            <a:r>
              <a:rPr lang="en-US" sz="2000" dirty="0">
                <a:solidFill>
                  <a:schemeClr val="tx1">
                    <a:lumMod val="75000"/>
                    <a:lumOff val="25000"/>
                  </a:schemeClr>
                </a:solidFill>
                <a:latin typeface="Cambria" panose="02040503050406030204" pitchFamily="18" charset="0"/>
                <a:ea typeface="Cambria" panose="02040503050406030204" pitchFamily="18" charset="0"/>
              </a:rPr>
              <a:t> (cited in Roberts, 2008, p.9).</a:t>
            </a:r>
          </a:p>
          <a:p>
            <a:pPr>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p:txBody>
      </p:sp>
    </p:spTree>
    <p:extLst>
      <p:ext uri="{BB962C8B-B14F-4D97-AF65-F5344CB8AC3E}">
        <p14:creationId xmlns:p14="http://schemas.microsoft.com/office/powerpoint/2010/main" val="228558822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E086FB-4AC2-466D-BA4D-831814D15546}"/>
              </a:ext>
            </a:extLst>
          </p:cNvPr>
          <p:cNvSpPr>
            <a:spLocks noGrp="1"/>
          </p:cNvSpPr>
          <p:nvPr>
            <p:ph type="title"/>
          </p:nvPr>
        </p:nvSpPr>
        <p:spPr>
          <a:xfrm>
            <a:off x="541867" y="787400"/>
            <a:ext cx="7145866" cy="778933"/>
          </a:xfrm>
        </p:spPr>
        <p:txBody>
          <a:bodyPr anchor="ctr">
            <a:normAutofit/>
          </a:bodyPr>
          <a:lstStyle/>
          <a:p>
            <a:pPr marL="0" marR="0">
              <a:lnSpc>
                <a:spcPct val="90000"/>
              </a:lnSpc>
              <a:spcBef>
                <a:spcPts val="0"/>
              </a:spcBef>
              <a:spcAft>
                <a:spcPts val="0"/>
              </a:spcAft>
            </a:pPr>
            <a: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t>How the Brain Gets Hooked on Digital Drugs</a:t>
            </a:r>
            <a:br>
              <a:rPr lang="en-US" sz="2500">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500">
              <a:solidFill>
                <a:srgbClr val="FEFFFF"/>
              </a:solidFill>
            </a:endParaRPr>
          </a:p>
        </p:txBody>
      </p:sp>
      <p:sp>
        <p:nvSpPr>
          <p:cNvPr id="3" name="Content Placeholder 2">
            <a:extLst>
              <a:ext uri="{FF2B5EF4-FFF2-40B4-BE49-F238E27FC236}">
                <a16:creationId xmlns:a16="http://schemas.microsoft.com/office/drawing/2014/main" id="{11900991-16FB-4F38-BC19-97D67FCE34D7}"/>
              </a:ext>
            </a:extLst>
          </p:cNvPr>
          <p:cNvSpPr>
            <a:spLocks noGrp="1"/>
          </p:cNvSpPr>
          <p:nvPr>
            <p:ph idx="1"/>
          </p:nvPr>
        </p:nvSpPr>
        <p:spPr>
          <a:xfrm>
            <a:off x="541866" y="2032000"/>
            <a:ext cx="7145867" cy="3879222"/>
          </a:xfrm>
        </p:spPr>
        <p:txBody>
          <a:bodyPr>
            <a:normAutofit/>
          </a:bodyPr>
          <a:lstStyle/>
          <a:p>
            <a:pPr marL="0" indent="0">
              <a:lnSpc>
                <a:spcPct val="90000"/>
              </a:lnSpc>
              <a:buNone/>
            </a:pPr>
            <a:endPar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Kardaras(2016) stated in his book</a:t>
            </a:r>
            <a:r>
              <a:rPr lang="en-US" sz="17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Glow Kids</a:t>
            </a: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order to fully understand addiction, we need to understand the </a:t>
            </a: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brain’s reward system </a:t>
            </a: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the impact of dopamine on that reward pathway. </a:t>
            </a:r>
          </a:p>
          <a:p>
            <a:pPr>
              <a:lnSpc>
                <a:spcPct val="90000"/>
              </a:lnSpc>
            </a:pPr>
            <a:endParaRPr lang="en-US" sz="17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how much dopamine is activated by a substance or behavior is correlated directly with the </a:t>
            </a: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addictive potential </a:t>
            </a: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of that substance or behavior. </a:t>
            </a:r>
            <a:endParaRPr lang="en-US" sz="1700" dirty="0">
              <a:solidFill>
                <a:srgbClr val="FEFFFF"/>
              </a:solidFill>
              <a:latin typeface="Calibri" panose="020F0502020204030204" pitchFamily="34" charset="0"/>
              <a:cs typeface="Times New Roman" panose="02020603050405020304" pitchFamily="18" charset="0"/>
            </a:endParaRPr>
          </a:p>
          <a:p>
            <a:pPr marL="0" indent="0">
              <a:lnSpc>
                <a:spcPct val="90000"/>
              </a:lnSpc>
              <a:buNone/>
            </a:pPr>
            <a:endParaRPr lang="en-US" sz="17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17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many of us know, is the </a:t>
            </a: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“feel-good” </a:t>
            </a: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neurotransmitter that is the most critical and important part of the addiction process. Dopamine was </a:t>
            </a: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discovered in 1958 by Arvid Carlsson and Niles-Ake Hillarp </a:t>
            </a: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at the National Heart Institute of Sweden.</a:t>
            </a:r>
            <a:endParaRPr lang="en-US" sz="1700" dirty="0">
              <a:solidFill>
                <a:srgbClr val="FEFFFF"/>
              </a:solidFill>
            </a:endParaRPr>
          </a:p>
        </p:txBody>
      </p:sp>
      <p:pic>
        <p:nvPicPr>
          <p:cNvPr id="1034" name="Picture 10" descr="Image result for images of dopamine">
            <a:extLst>
              <a:ext uri="{FF2B5EF4-FFF2-40B4-BE49-F238E27FC236}">
                <a16:creationId xmlns:a16="http://schemas.microsoft.com/office/drawing/2014/main" id="{0A338858-AC05-4FF2-9D3C-A90F381ABC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46959" y="2032000"/>
            <a:ext cx="2734126"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7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F71-0C71-4AFC-9D7E-F324BD449755}"/>
              </a:ext>
            </a:extLst>
          </p:cNvPr>
          <p:cNvSpPr>
            <a:spLocks noGrp="1"/>
          </p:cNvSpPr>
          <p:nvPr>
            <p:ph type="title"/>
          </p:nvPr>
        </p:nvSpPr>
        <p:spPr>
          <a:xfrm>
            <a:off x="2269723" y="712347"/>
            <a:ext cx="8911687" cy="1280890"/>
          </a:xfrm>
        </p:spPr>
        <p:txBody>
          <a:bodyPr/>
          <a:lstStyle/>
          <a:p>
            <a:r>
              <a:rPr lang="en-US" b="1"/>
              <a:t>Functions of Dopamine</a:t>
            </a:r>
          </a:p>
        </p:txBody>
      </p:sp>
      <p:sp>
        <p:nvSpPr>
          <p:cNvPr id="3" name="Content Placeholder 2">
            <a:extLst>
              <a:ext uri="{FF2B5EF4-FFF2-40B4-BE49-F238E27FC236}">
                <a16:creationId xmlns:a16="http://schemas.microsoft.com/office/drawing/2014/main" id="{797E2A49-FD51-42CF-8B5B-2367712F6E6D}"/>
              </a:ext>
              <a:ext uri="{C183D7F6-B498-43B3-948B-1728B52AA6E4}">
                <adec:decorative xmlns:adec="http://schemas.microsoft.com/office/drawing/2017/decorative" val="1"/>
              </a:ext>
            </a:extLst>
          </p:cNvPr>
          <p:cNvSpPr>
            <a:spLocks noGrp="1"/>
          </p:cNvSpPr>
          <p:nvPr>
            <p:ph idx="1"/>
          </p:nvPr>
        </p:nvSpPr>
        <p:spPr>
          <a:xfrm>
            <a:off x="2269723" y="2133599"/>
            <a:ext cx="8885169" cy="4367800"/>
          </a:xfrm>
        </p:spPr>
        <p:txBody>
          <a:bodyPr/>
          <a:lstStyle/>
          <a:p>
            <a:pPr marL="0">
              <a:spcBef>
                <a:spcPts val="0"/>
              </a:spcBef>
            </a:pPr>
            <a:r>
              <a:rPr lang="en-US" sz="2000">
                <a:latin typeface="Calibri" panose="020F0502020204030204" pitchFamily="34" charset="0"/>
                <a:ea typeface="Calibri" panose="020F0502020204030204" pitchFamily="34" charset="0"/>
                <a:cs typeface="Times New Roman" panose="02020603050405020304" pitchFamily="18" charset="0"/>
              </a:rPr>
              <a:t>Dr. Susan Weinschenk (2009) noted that </a:t>
            </a:r>
            <a:r>
              <a:rPr lang="en-US" sz="2000" b="1">
                <a:solidFill>
                  <a:srgbClr val="FF0000"/>
                </a:solidFill>
                <a:latin typeface="Calibri" panose="020F0502020204030204" pitchFamily="34" charset="0"/>
                <a:ea typeface="Calibri" panose="020F0502020204030204" pitchFamily="34" charset="0"/>
                <a:cs typeface="Times New Roman" panose="02020603050405020304" pitchFamily="18" charset="0"/>
              </a:rPr>
              <a:t>dopamine</a:t>
            </a:r>
            <a:r>
              <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000">
                <a:latin typeface="Calibri" panose="020F0502020204030204" pitchFamily="34" charset="0"/>
                <a:ea typeface="Calibri" panose="020F0502020204030204" pitchFamily="34" charset="0"/>
                <a:cs typeface="Times New Roman" panose="02020603050405020304" pitchFamily="18" charset="0"/>
              </a:rPr>
              <a:t>is created in various parts of the brain and is critical in several brain functions to include:</a:t>
            </a:r>
          </a:p>
          <a:p>
            <a:pPr marL="0">
              <a:spcBef>
                <a:spcPts val="0"/>
              </a:spcBef>
            </a:pPr>
            <a:endParaRPr lang="en-US">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Thinking</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Moving</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Sleeping</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Mood</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Attention</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Motivation</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Seeking and reward</a:t>
            </a:r>
          </a:p>
          <a:p>
            <a:pPr marL="0" lvl="0" indent="0">
              <a:spcBef>
                <a:spcPts val="0"/>
              </a:spcBef>
              <a:buNone/>
            </a:pPr>
            <a:endParaRPr lang="en-US">
              <a:latin typeface="Calibri" panose="020F0502020204030204" pitchFamily="34" charset="0"/>
              <a:cs typeface="Times New Roman" panose="02020603050405020304" pitchFamily="18" charset="0"/>
            </a:endParaRPr>
          </a:p>
          <a:p>
            <a:pPr marL="0" lvl="0" indent="0">
              <a:spcBef>
                <a:spcPts val="0"/>
              </a:spcBef>
              <a:buNone/>
            </a:pPr>
            <a:r>
              <a:rPr lang="en-US">
                <a:latin typeface="Calibri" panose="020F0502020204030204" pitchFamily="34" charset="0"/>
                <a:cs typeface="Times New Roman" panose="02020603050405020304" pitchFamily="18" charset="0"/>
              </a:rPr>
              <a:t>                                                                                             </a:t>
            </a:r>
            <a:r>
              <a:rPr lang="en-US" sz="1400" b="1">
                <a:solidFill>
                  <a:srgbClr val="FF0000"/>
                </a:solidFill>
                <a:latin typeface="Calibri" panose="020F0502020204030204" pitchFamily="34" charset="0"/>
                <a:cs typeface="Times New Roman" panose="02020603050405020304" pitchFamily="18" charset="0"/>
              </a:rPr>
              <a:t>Inspired to watch because of Dopamine</a:t>
            </a:r>
            <a:r>
              <a:rPr lang="en-US" sz="1400">
                <a:solidFill>
                  <a:srgbClr val="FF0000"/>
                </a:solidFill>
              </a:rPr>
              <a:t> </a:t>
            </a:r>
            <a:r>
              <a:rPr lang="en-US" sz="1400"/>
              <a:t>                                                                     </a:t>
            </a:r>
          </a:p>
        </p:txBody>
      </p:sp>
      <p:pic>
        <p:nvPicPr>
          <p:cNvPr id="2054" name="Picture 6" descr="Image result for images of dopamine">
            <a:extLst>
              <a:ext uri="{FF2B5EF4-FFF2-40B4-BE49-F238E27FC236}">
                <a16:creationId xmlns:a16="http://schemas.microsoft.com/office/drawing/2014/main" id="{23FA93C0-9796-4BC4-97AC-647EDFA16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472" y="3187817"/>
            <a:ext cx="3749878" cy="218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3C97-9AC4-4B03-BAE2-6001D05281BF}"/>
              </a:ext>
            </a:extLst>
          </p:cNvPr>
          <p:cNvSpPr>
            <a:spLocks noGrp="1"/>
          </p:cNvSpPr>
          <p:nvPr>
            <p:ph type="title"/>
          </p:nvPr>
        </p:nvSpPr>
        <p:spPr>
          <a:xfrm>
            <a:off x="2045369" y="216568"/>
            <a:ext cx="9459244" cy="1278480"/>
          </a:xfrm>
        </p:spPr>
        <p:txBody>
          <a:bodyPr/>
          <a:lstStyle/>
          <a:p>
            <a:r>
              <a:rPr lang="en-US" b="1" dirty="0"/>
              <a:t>Dopamine Reward Pathway</a:t>
            </a:r>
          </a:p>
        </p:txBody>
      </p:sp>
      <p:sp>
        <p:nvSpPr>
          <p:cNvPr id="3" name="Content Placeholder 2">
            <a:extLst>
              <a:ext uri="{FF2B5EF4-FFF2-40B4-BE49-F238E27FC236}">
                <a16:creationId xmlns:a16="http://schemas.microsoft.com/office/drawing/2014/main" id="{6B33081E-13AC-42A2-825F-5CCDF20428D6}"/>
              </a:ext>
            </a:extLst>
          </p:cNvPr>
          <p:cNvSpPr>
            <a:spLocks noGrp="1"/>
          </p:cNvSpPr>
          <p:nvPr>
            <p:ph idx="1"/>
          </p:nvPr>
        </p:nvSpPr>
        <p:spPr/>
        <p:txBody>
          <a:bodyPr/>
          <a:lstStyle/>
          <a:p>
            <a:pPr marL="0" indent="0">
              <a:buNone/>
            </a:pPr>
            <a:r>
              <a:rPr lang="en-US" dirty="0"/>
              <a:t> </a:t>
            </a:r>
          </a:p>
        </p:txBody>
      </p:sp>
      <p:pic>
        <p:nvPicPr>
          <p:cNvPr id="4" name="Picture 3" descr="C:\Users\jeffrey.e.hansen\Desktop\reward pathway.jpg">
            <a:extLst>
              <a:ext uri="{FF2B5EF4-FFF2-40B4-BE49-F238E27FC236}">
                <a16:creationId xmlns:a16="http://schemas.microsoft.com/office/drawing/2014/main" id="{4A9A6A1F-F023-46C2-88DB-EF9A92E98C56}"/>
              </a:ext>
            </a:extLst>
          </p:cNvPr>
          <p:cNvPicPr/>
          <p:nvPr/>
        </p:nvPicPr>
        <p:blipFill rotWithShape="1">
          <a:blip r:embed="rId3" cstate="print">
            <a:extLst>
              <a:ext uri="{28A0092B-C50C-407E-A947-70E740481C1C}">
                <a14:useLocalDpi xmlns:a14="http://schemas.microsoft.com/office/drawing/2010/main" val="0"/>
              </a:ext>
            </a:extLst>
          </a:blip>
          <a:srcRect l="-2933" t="9329" r="3276" b="9019"/>
          <a:stretch/>
        </p:blipFill>
        <p:spPr bwMode="auto">
          <a:xfrm>
            <a:off x="2286000" y="1405054"/>
            <a:ext cx="8273143" cy="4248615"/>
          </a:xfrm>
          <a:prstGeom prst="rect">
            <a:avLst/>
          </a:prstGeom>
          <a:noFill/>
          <a:ln>
            <a:noFill/>
          </a:ln>
        </p:spPr>
      </p:pic>
      <p:sp>
        <p:nvSpPr>
          <p:cNvPr id="5" name="Rectangle 4">
            <a:extLst>
              <a:ext uri="{FF2B5EF4-FFF2-40B4-BE49-F238E27FC236}">
                <a16:creationId xmlns:a16="http://schemas.microsoft.com/office/drawing/2014/main" id="{A928A48E-30DA-4B05-B452-F864102DECA3}"/>
              </a:ext>
            </a:extLst>
          </p:cNvPr>
          <p:cNvSpPr/>
          <p:nvPr/>
        </p:nvSpPr>
        <p:spPr>
          <a:xfrm>
            <a:off x="1137423" y="2413338"/>
            <a:ext cx="10861289" cy="4339650"/>
          </a:xfrm>
          <a:prstGeom prst="rect">
            <a:avLst/>
          </a:prstGeom>
        </p:spPr>
        <p:txBody>
          <a:bodyPr wrap="square">
            <a:spAutoFit/>
          </a:bodyPr>
          <a:lstStyle/>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latin typeface="Arial" panose="020B0604020202020204" pitchFamily="34" charset="0"/>
            </a:endParaRPr>
          </a:p>
          <a:p>
            <a:r>
              <a:rPr lang="en-US" sz="1400" dirty="0">
                <a:latin typeface="Arial" panose="020B0604020202020204" pitchFamily="34" charset="0"/>
              </a:rPr>
              <a:t>The mesolimbic pathway is a collection of dopaminergic(i.e., </a:t>
            </a:r>
            <a:r>
              <a:rPr lang="en-US" sz="1400" dirty="0">
                <a:latin typeface="Arial" panose="020B0604020202020204" pitchFamily="34" charset="0"/>
                <a:hlinkClick r:id="rId4" tooltip="Dopamine">
                  <a:extLst>
                    <a:ext uri="{A12FA001-AC4F-418D-AE19-62706E023703}">
                      <ahyp:hlinkClr xmlns:ahyp="http://schemas.microsoft.com/office/drawing/2018/hyperlinkcolor" val="tx"/>
                    </a:ext>
                  </a:extLst>
                </a:hlinkClick>
              </a:rPr>
              <a:t>dopamine</a:t>
            </a:r>
            <a:r>
              <a:rPr lang="en-US" sz="1400" dirty="0">
                <a:latin typeface="Arial" panose="020B0604020202020204" pitchFamily="34" charset="0"/>
              </a:rPr>
              <a:t>-releasing) neurons that project from the </a:t>
            </a:r>
            <a:r>
              <a:rPr lang="en-US" sz="1400" dirty="0">
                <a:latin typeface="Arial" panose="020B0604020202020204" pitchFamily="34" charset="0"/>
                <a:hlinkClick r:id="rId5" tooltip="Ventral tegmental area">
                  <a:extLst>
                    <a:ext uri="{A12FA001-AC4F-418D-AE19-62706E023703}">
                      <ahyp:hlinkClr xmlns:ahyp="http://schemas.microsoft.com/office/drawing/2018/hyperlinkcolor" val="tx"/>
                    </a:ext>
                  </a:extLst>
                </a:hlinkClick>
              </a:rPr>
              <a:t>ventral tegmental area</a:t>
            </a:r>
            <a:r>
              <a:rPr lang="en-US" sz="1400" dirty="0">
                <a:latin typeface="Arial" panose="020B0604020202020204" pitchFamily="34" charset="0"/>
              </a:rPr>
              <a:t> (VTA) to the </a:t>
            </a:r>
            <a:r>
              <a:rPr lang="en-US" sz="1400" dirty="0">
                <a:latin typeface="Arial" panose="020B0604020202020204" pitchFamily="34" charset="0"/>
                <a:hlinkClick r:id="rId6" tooltip="Ventral striatum">
                  <a:extLst>
                    <a:ext uri="{A12FA001-AC4F-418D-AE19-62706E023703}">
                      <ahyp:hlinkClr xmlns:ahyp="http://schemas.microsoft.com/office/drawing/2018/hyperlinkcolor" val="tx"/>
                    </a:ext>
                  </a:extLst>
                </a:hlinkClick>
              </a:rPr>
              <a:t>ventral striatum</a:t>
            </a:r>
            <a:r>
              <a:rPr lang="en-US" sz="1400" dirty="0">
                <a:latin typeface="Arial" panose="020B0604020202020204" pitchFamily="34" charset="0"/>
              </a:rPr>
              <a:t>, which includes the </a:t>
            </a:r>
            <a:r>
              <a:rPr lang="en-US" sz="1400" dirty="0">
                <a:latin typeface="Arial" panose="020B0604020202020204" pitchFamily="34" charset="0"/>
                <a:hlinkClick r:id="rId7" tooltip="Nucleus accumbens">
                  <a:extLst>
                    <a:ext uri="{A12FA001-AC4F-418D-AE19-62706E023703}">
                      <ahyp:hlinkClr xmlns:ahyp="http://schemas.microsoft.com/office/drawing/2018/hyperlinkcolor" val="tx"/>
                    </a:ext>
                  </a:extLst>
                </a:hlinkClick>
              </a:rPr>
              <a:t>nucleus accumbens</a:t>
            </a:r>
            <a:r>
              <a:rPr lang="en-US" sz="1400" dirty="0">
                <a:latin typeface="Arial" panose="020B0604020202020204" pitchFamily="34" charset="0"/>
              </a:rPr>
              <a:t> (</a:t>
            </a:r>
            <a:r>
              <a:rPr lang="en-US" sz="1400" dirty="0" err="1">
                <a:latin typeface="Arial" panose="020B0604020202020204" pitchFamily="34" charset="0"/>
              </a:rPr>
              <a:t>NAcc</a:t>
            </a:r>
            <a:r>
              <a:rPr lang="en-US" sz="1400" dirty="0">
                <a:latin typeface="Arial" panose="020B0604020202020204" pitchFamily="34" charset="0"/>
              </a:rPr>
              <a:t>) and </a:t>
            </a:r>
            <a:r>
              <a:rPr lang="en-US" sz="1400" dirty="0">
                <a:latin typeface="Arial" panose="020B0604020202020204" pitchFamily="34" charset="0"/>
                <a:hlinkClick r:id="rId8" tooltip="Olfactory tubercle">
                  <a:extLst>
                    <a:ext uri="{A12FA001-AC4F-418D-AE19-62706E023703}">
                      <ahyp:hlinkClr xmlns:ahyp="http://schemas.microsoft.com/office/drawing/2018/hyperlinkcolor" val="tx"/>
                    </a:ext>
                  </a:extLst>
                </a:hlinkClick>
              </a:rPr>
              <a:t>olfactory tubercle</a:t>
            </a:r>
            <a:r>
              <a:rPr lang="en-US" sz="1400" dirty="0">
                <a:latin typeface="Arial" panose="020B0604020202020204" pitchFamily="34" charset="0"/>
              </a:rPr>
              <a:t>. It is one of the component pathways of the </a:t>
            </a:r>
            <a:r>
              <a:rPr lang="en-US" sz="1400" dirty="0">
                <a:latin typeface="Arial" panose="020B0604020202020204" pitchFamily="34" charset="0"/>
                <a:hlinkClick r:id="rId9" tooltip="Medial forebrain bundle">
                  <a:extLst>
                    <a:ext uri="{A12FA001-AC4F-418D-AE19-62706E023703}">
                      <ahyp:hlinkClr xmlns:ahyp="http://schemas.microsoft.com/office/drawing/2018/hyperlinkcolor" val="tx"/>
                    </a:ext>
                  </a:extLst>
                </a:hlinkClick>
              </a:rPr>
              <a:t>medial forebrain bundle</a:t>
            </a:r>
            <a:r>
              <a:rPr lang="en-US" sz="1400" dirty="0">
                <a:latin typeface="Arial" panose="020B0604020202020204" pitchFamily="34" charset="0"/>
              </a:rPr>
              <a:t>, which is a set of neural pathways that mediate </a:t>
            </a:r>
            <a:r>
              <a:rPr lang="en-US" sz="1400" u="sng" dirty="0">
                <a:latin typeface="Arial" panose="020B0604020202020204" pitchFamily="34" charset="0"/>
                <a:hlinkClick r:id="rId10">
                  <a:extLst>
                    <a:ext uri="{A12FA001-AC4F-418D-AE19-62706E023703}">
                      <ahyp:hlinkClr xmlns:ahyp="http://schemas.microsoft.com/office/drawing/2018/hyperlinkcolor" val="tx"/>
                    </a:ext>
                  </a:extLst>
                </a:hlinkClick>
              </a:rPr>
              <a:t>brain stimulation reward</a:t>
            </a:r>
            <a:r>
              <a:rPr lang="en-US" sz="1400" dirty="0">
                <a:latin typeface="Arial" panose="020B0604020202020204" pitchFamily="34" charset="0"/>
              </a:rPr>
              <a:t>.</a:t>
            </a:r>
            <a:endParaRPr lang="en-US" sz="1400" dirty="0"/>
          </a:p>
        </p:txBody>
      </p:sp>
    </p:spTree>
    <p:extLst>
      <p:ext uri="{BB962C8B-B14F-4D97-AF65-F5344CB8AC3E}">
        <p14:creationId xmlns:p14="http://schemas.microsoft.com/office/powerpoint/2010/main" val="2141618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0" name="Group 5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6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6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6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6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6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6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6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6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7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7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272A2B04-7169-4DBF-8171-F600CF64170E}"/>
              </a:ext>
            </a:extLst>
          </p:cNvPr>
          <p:cNvSpPr>
            <a:spLocks noGrp="1"/>
          </p:cNvSpPr>
          <p:nvPr>
            <p:ph type="title"/>
          </p:nvPr>
        </p:nvSpPr>
        <p:spPr>
          <a:xfrm>
            <a:off x="1026124" y="545667"/>
            <a:ext cx="3068182" cy="4671240"/>
          </a:xfrm>
        </p:spPr>
        <p:txBody>
          <a:bodyPr anchor="ctr">
            <a:normAutofit/>
          </a:bodyPr>
          <a:lstStyle/>
          <a:p>
            <a:pPr algn="r"/>
            <a:r>
              <a:rPr lang="en-US" b="1" dirty="0"/>
              <a:t>More on Dopamine</a:t>
            </a:r>
            <a:br>
              <a:rPr lang="en-US" b="1" dirty="0"/>
            </a:br>
            <a:endParaRPr lang="en-US" b="1" dirty="0"/>
          </a:p>
        </p:txBody>
      </p:sp>
      <p:sp>
        <p:nvSpPr>
          <p:cNvPr id="7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6" name="Rectangle 7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Content Placeholder 2">
            <a:extLst>
              <a:ext uri="{FF2B5EF4-FFF2-40B4-BE49-F238E27FC236}">
                <a16:creationId xmlns:a16="http://schemas.microsoft.com/office/drawing/2014/main" id="{8772D1C1-67F6-4820-BFD8-72E71238F755}"/>
              </a:ext>
            </a:extLst>
          </p:cNvPr>
          <p:cNvSpPr>
            <a:spLocks noGrp="1"/>
          </p:cNvSpPr>
          <p:nvPr>
            <p:ph idx="1"/>
          </p:nvPr>
        </p:nvSpPr>
        <p:spPr>
          <a:xfrm>
            <a:off x="5287854" y="818606"/>
            <a:ext cx="6219103" cy="5415780"/>
          </a:xfrm>
        </p:spPr>
        <p:txBody>
          <a:bodyPr anchor="ctr">
            <a:normAutofit lnSpcReduction="10000"/>
          </a:bodyPr>
          <a:lstStyle/>
          <a:p>
            <a:pPr>
              <a:lnSpc>
                <a:spcPct val="90000"/>
              </a:lnSpc>
            </a:pPr>
            <a:r>
              <a:rPr lang="en-US" dirty="0">
                <a:latin typeface="Calibri" panose="020F0502020204030204" pitchFamily="34" charset="0"/>
                <a:ea typeface="Calibri" panose="020F0502020204030204" pitchFamily="34" charset="0"/>
                <a:cs typeface="Times New Roman" panose="02020603050405020304" pitchFamily="18" charset="0"/>
              </a:rPr>
              <a:t>When an individual performs an action that is satisfying to a need or fulfills a desire, dopamine is released into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a:t>
            </a:r>
            <a:r>
              <a:rPr lang="en-US" dirty="0">
                <a:latin typeface="Calibri" panose="020F0502020204030204" pitchFamily="34" charset="0"/>
                <a:ea typeface="Calibri" panose="020F0502020204030204" pitchFamily="34" charset="0"/>
                <a:cs typeface="Times New Roman" panose="02020603050405020304" pitchFamily="18" charset="0"/>
              </a:rPr>
              <a:t>, a cluster of nerve cells beneath the cerebral hemispheres that are specifically associated with reward and pleasure. This is also known as the brain’s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center.” </a:t>
            </a:r>
          </a:p>
          <a:p>
            <a:pPr>
              <a:lnSpc>
                <a:spcPct val="90000"/>
              </a:lnSpc>
            </a:pP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dopaminergic activities</a:t>
            </a:r>
            <a:r>
              <a:rPr lang="en-US" dirty="0">
                <a:latin typeface="Calibri" panose="020F0502020204030204" pitchFamily="34" charset="0"/>
                <a:ea typeface="Calibri" panose="020F0502020204030204" pitchFamily="34" charset="0"/>
                <a:cs typeface="Times New Roman" panose="02020603050405020304" pitchFamily="18" charset="0"/>
              </a:rPr>
              <a:t>, such as eating and sex, usually come after effort and delay and serve a survival function.</a:t>
            </a:r>
          </a:p>
          <a:p>
            <a:pPr>
              <a:lnSpc>
                <a:spcPct val="90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latin typeface="Calibri" panose="020F0502020204030204" pitchFamily="34" charset="0"/>
                <a:ea typeface="Calibri" panose="020F0502020204030204" pitchFamily="34" charset="0"/>
                <a:cs typeface="Times New Roman" panose="02020603050405020304" pitchFamily="18" charset="0"/>
              </a:rPr>
              <a:t>These are called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rewards” </a:t>
            </a:r>
            <a:r>
              <a:rPr lang="en-US" dirty="0">
                <a:latin typeface="Calibri" panose="020F0502020204030204" pitchFamily="34" charset="0"/>
                <a:ea typeface="Calibri" panose="020F0502020204030204" pitchFamily="34" charset="0"/>
                <a:cs typeface="Times New Roman" panose="02020603050405020304" pitchFamily="18" charset="0"/>
              </a:rPr>
              <a:t>as contrasted with addictive chemicals/behaviors (which can highjack the same circuity). </a:t>
            </a:r>
          </a:p>
          <a:p>
            <a:pPr>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Addictive drugs and behaviors, such as gambling and video gaming, actually offer a</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short-circuit</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to this process which only ends up flooding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 </a:t>
            </a:r>
            <a:r>
              <a:rPr lang="en-US" dirty="0">
                <a:latin typeface="Calibri" panose="020F0502020204030204" pitchFamily="34" charset="0"/>
                <a:ea typeface="Calibri" panose="020F0502020204030204" pitchFamily="34" charset="0"/>
                <a:cs typeface="Times New Roman" panose="02020603050405020304" pitchFamily="18" charset="0"/>
              </a:rPr>
              <a:t>with dopamine and does not serve any biological function.  </a:t>
            </a:r>
          </a:p>
          <a:p>
            <a:pPr>
              <a:lnSpc>
                <a:spcPct val="90000"/>
              </a:lnSpc>
            </a:pPr>
            <a:endParaRPr lang="en-US" dirty="0"/>
          </a:p>
        </p:txBody>
      </p:sp>
      <p:pic>
        <p:nvPicPr>
          <p:cNvPr id="5124" name="Picture 4" descr="Image result for picture of dopamine">
            <a:extLst>
              <a:ext uri="{FF2B5EF4-FFF2-40B4-BE49-F238E27FC236}">
                <a16:creationId xmlns:a16="http://schemas.microsoft.com/office/drawing/2014/main" id="{61CE750E-B595-4D31-AAC2-11C9F4ED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402" y="4025024"/>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15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2" name="Rectangle 134">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03" name="Group 136">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204"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05"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40"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06"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42"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43"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44"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45"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46"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47"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48"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49"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8710586C-822E-44FF-8847-9DCC8003273F}"/>
              </a:ext>
            </a:extLst>
          </p:cNvPr>
          <p:cNvSpPr>
            <a:spLocks noGrp="1"/>
          </p:cNvSpPr>
          <p:nvPr>
            <p:ph type="title"/>
          </p:nvPr>
        </p:nvSpPr>
        <p:spPr>
          <a:xfrm>
            <a:off x="1217056" y="424543"/>
            <a:ext cx="3068182" cy="5340077"/>
          </a:xfrm>
        </p:spPr>
        <p:txBody>
          <a:bodyPr anchor="ctr">
            <a:normAutofit/>
          </a:bodyPr>
          <a:lstStyle/>
          <a:p>
            <a:pPr algn="r"/>
            <a:r>
              <a:rPr lang="en-US"/>
              <a:t>Dopamine vs Endogenous Opioids</a:t>
            </a:r>
          </a:p>
        </p:txBody>
      </p:sp>
      <p:sp>
        <p:nvSpPr>
          <p:cNvPr id="207"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08" name="Rectangle 152">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EA2AEA3E-4E6A-4CB0-9F65-8330471830E0}"/>
              </a:ext>
            </a:extLst>
          </p:cNvPr>
          <p:cNvSpPr>
            <a:spLocks noGrp="1"/>
          </p:cNvSpPr>
          <p:nvPr>
            <p:ph idx="1"/>
          </p:nvPr>
        </p:nvSpPr>
        <p:spPr>
          <a:xfrm>
            <a:off x="5285509" y="424543"/>
            <a:ext cx="6219103" cy="5897979"/>
          </a:xfrm>
        </p:spPr>
        <p:txBody>
          <a:bodyPr anchor="ctr">
            <a:normAutofit/>
          </a:bodyPr>
          <a:lstStyle/>
          <a:p>
            <a:pPr>
              <a:lnSpc>
                <a:spcPct val="90000"/>
              </a:lnSpc>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600">
                <a:latin typeface="Calibri" panose="020F0502020204030204" pitchFamily="34" charset="0"/>
                <a:ea typeface="Calibri" panose="020F0502020204030204" pitchFamily="34" charset="0"/>
                <a:cs typeface="Times New Roman" panose="02020603050405020304" pitchFamily="18" charset="0"/>
              </a:rPr>
              <a:t>Although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1600">
                <a:latin typeface="Calibri" panose="020F0502020204030204" pitchFamily="34" charset="0"/>
                <a:ea typeface="Calibri" panose="020F0502020204030204" pitchFamily="34" charset="0"/>
                <a:cs typeface="Times New Roman" panose="02020603050405020304" pitchFamily="18" charset="0"/>
              </a:rPr>
              <a:t>has been referred to as</a:t>
            </a:r>
            <a:r>
              <a:rPr lang="en-US" sz="1600">
                <a:solidFill>
                  <a:schemeClr val="tx1"/>
                </a:solidFill>
                <a:latin typeface="Calibri" panose="020F0502020204030204" pitchFamily="34" charset="0"/>
                <a:ea typeface="Calibri" panose="020F0502020204030204" pitchFamily="34" charset="0"/>
                <a:cs typeface="Times New Roman" panose="02020603050405020304" pitchFamily="18" charset="0"/>
              </a:rPr>
              <a:t> the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“pleasure molecule,”</a:t>
            </a:r>
            <a:r>
              <a:rPr lang="en-US" sz="1600" b="1">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600">
                <a:latin typeface="Calibri" panose="020F0502020204030204" pitchFamily="34" charset="0"/>
                <a:ea typeface="Calibri" panose="020F0502020204030204" pitchFamily="34" charset="0"/>
                <a:cs typeface="Times New Roman" panose="02020603050405020304" pitchFamily="18" charset="0"/>
              </a:rPr>
              <a:t>it is in actuality more about seeking and searching for pleasure, rather than pleasure itself. Dopamine is more involved in drive and motivation to seek. </a:t>
            </a:r>
          </a:p>
          <a:p>
            <a:pPr>
              <a:lnSpc>
                <a:spcPct val="90000"/>
              </a:lnSpc>
            </a:pPr>
            <a:endParaRPr lang="en-US" sz="16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600">
                <a:latin typeface="Calibri" panose="020F0502020204030204" pitchFamily="34" charset="0"/>
                <a:ea typeface="Calibri" panose="020F0502020204030204" pitchFamily="34" charset="0"/>
                <a:cs typeface="Times New Roman" panose="02020603050405020304" pitchFamily="18" charset="0"/>
              </a:rPr>
              <a:t>The “final reward” or what we experience as feelings of pleasure, Wilson (2014) writes, involve the release of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endogenous opioids</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sz="16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600">
                <a:latin typeface="Calibri" panose="020F0502020204030204" pitchFamily="34" charset="0"/>
                <a:ea typeface="Calibri" panose="020F0502020204030204" pitchFamily="34" charset="0"/>
                <a:cs typeface="Times New Roman" panose="02020603050405020304" pitchFamily="18" charset="0"/>
              </a:rPr>
              <a:t>You can think of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1600">
                <a:latin typeface="Calibri" panose="020F0502020204030204" pitchFamily="34" charset="0"/>
                <a:ea typeface="Calibri" panose="020F0502020204030204" pitchFamily="34" charset="0"/>
                <a:cs typeface="Times New Roman" panose="02020603050405020304" pitchFamily="18" charset="0"/>
              </a:rPr>
              <a:t> as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“wanting” </a:t>
            </a:r>
            <a:r>
              <a:rPr lang="en-US" sz="1600">
                <a:latin typeface="Calibri" panose="020F0502020204030204" pitchFamily="34" charset="0"/>
                <a:ea typeface="Calibri" panose="020F0502020204030204" pitchFamily="34" charset="0"/>
                <a:cs typeface="Times New Roman" panose="02020603050405020304" pitchFamily="18" charset="0"/>
              </a:rPr>
              <a:t>and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opioids </a:t>
            </a:r>
            <a:r>
              <a:rPr lang="en-US" sz="1600">
                <a:latin typeface="Calibri" panose="020F0502020204030204" pitchFamily="34" charset="0"/>
                <a:ea typeface="Calibri" panose="020F0502020204030204" pitchFamily="34" charset="0"/>
                <a:cs typeface="Times New Roman" panose="02020603050405020304" pitchFamily="18" charset="0"/>
              </a:rPr>
              <a:t>as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“liking.”</a:t>
            </a:r>
          </a:p>
          <a:p>
            <a:pPr>
              <a:lnSpc>
                <a:spcPct val="90000"/>
              </a:lnSpc>
            </a:pPr>
            <a:endParaRPr lang="en-US" sz="1600" b="1">
              <a:latin typeface="Calibri" panose="020F0502020204030204" pitchFamily="34" charset="0"/>
              <a:cs typeface="Times New Roman" panose="02020603050405020304" pitchFamily="18" charset="0"/>
            </a:endParaRPr>
          </a:p>
          <a:p>
            <a:pPr>
              <a:lnSpc>
                <a:spcPct val="90000"/>
              </a:lnSpc>
            </a:pPr>
            <a:r>
              <a:rPr lang="en-US" sz="1600">
                <a:latin typeface="Calibri" panose="020F0502020204030204" pitchFamily="34" charset="0"/>
                <a:ea typeface="Calibri" panose="020F0502020204030204" pitchFamily="34" charset="0"/>
                <a:cs typeface="Times New Roman" panose="02020603050405020304" pitchFamily="18" charset="0"/>
              </a:rPr>
              <a:t>As psychologist Dr. Weinschenk explains, “Dopamine causes us to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want, desire, seek out and, search</a:t>
            </a:r>
            <a:r>
              <a:rPr lang="en-US" sz="1600">
                <a:latin typeface="Calibri" panose="020F0502020204030204" pitchFamily="34" charset="0"/>
                <a:ea typeface="Calibri" panose="020F0502020204030204" pitchFamily="34" charset="0"/>
                <a:cs typeface="Times New Roman" panose="02020603050405020304" pitchFamily="18" charset="0"/>
              </a:rPr>
              <a:t>; however, the dopamine system is stronger than the opioid system and we hence seek more than we are as satisfied…” (Weinschenk, 2009).</a:t>
            </a:r>
          </a:p>
          <a:p>
            <a:pPr>
              <a:lnSpc>
                <a:spcPct val="90000"/>
              </a:lnSpc>
            </a:pPr>
            <a:endParaRPr lang="en-US" sz="160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1600">
                <a:latin typeface="Calibri" panose="020F0502020204030204" pitchFamily="34" charset="0"/>
                <a:ea typeface="Calibri" panose="020F0502020204030204" pitchFamily="34" charset="0"/>
                <a:cs typeface="Times New Roman" panose="02020603050405020304" pitchFamily="18" charset="0"/>
              </a:rPr>
              <a:t>“Addicts want it more but gradually like it less. Addiction might be</a:t>
            </a:r>
          </a:p>
          <a:p>
            <a:pPr marL="0" indent="0">
              <a:lnSpc>
                <a:spcPct val="90000"/>
              </a:lnSpc>
              <a:spcBef>
                <a:spcPts val="0"/>
              </a:spcBef>
              <a:buNone/>
            </a:pPr>
            <a:r>
              <a:rPr lang="en-US" sz="1600">
                <a:latin typeface="Calibri" panose="020F0502020204030204" pitchFamily="34" charset="0"/>
                <a:ea typeface="Calibri" panose="020F0502020204030204" pitchFamily="34" charset="0"/>
                <a:cs typeface="Times New Roman" panose="02020603050405020304" pitchFamily="18" charset="0"/>
              </a:rPr>
              <a:t>         thought of as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1600" i="1">
                <a:solidFill>
                  <a:srgbClr val="FFFF00"/>
                </a:solidFill>
                <a:latin typeface="Calibri" panose="020F0502020204030204" pitchFamily="34" charset="0"/>
                <a:ea typeface="Calibri" panose="020F0502020204030204" pitchFamily="34" charset="0"/>
                <a:cs typeface="Times New Roman" panose="02020603050405020304" pitchFamily="18" charset="0"/>
              </a:rPr>
              <a:t>wanting gone amok.</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1600">
                <a:latin typeface="Calibri" panose="020F0502020204030204" pitchFamily="34" charset="0"/>
                <a:ea typeface="Calibri" panose="020F0502020204030204" pitchFamily="34" charset="0"/>
                <a:cs typeface="Times New Roman" panose="02020603050405020304" pitchFamily="18" charset="0"/>
              </a:rPr>
              <a:t>(Wilson, 2014).</a:t>
            </a:r>
          </a:p>
          <a:p>
            <a:pPr>
              <a:lnSpc>
                <a:spcPct val="90000"/>
              </a:lnSpc>
            </a:pPr>
            <a:endParaRPr lang="en-US" sz="160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a:latin typeface="Calibri" panose="020F0502020204030204" pitchFamily="34" charset="0"/>
              <a:cs typeface="Times New Roman" panose="02020603050405020304" pitchFamily="18" charset="0"/>
            </a:endParaRPr>
          </a:p>
        </p:txBody>
      </p:sp>
      <p:pic>
        <p:nvPicPr>
          <p:cNvPr id="4098" name="Picture 2" descr="Image result for picture of endogenous opioids">
            <a:extLst>
              <a:ext uri="{FF2B5EF4-FFF2-40B4-BE49-F238E27FC236}">
                <a16:creationId xmlns:a16="http://schemas.microsoft.com/office/drawing/2014/main" id="{C709A3CF-D074-447F-9D5D-524E51918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601" y="4824443"/>
            <a:ext cx="184785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5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9A83-447A-4F33-A38E-BC3FACE16B8E}"/>
              </a:ext>
            </a:extLst>
          </p:cNvPr>
          <p:cNvSpPr>
            <a:spLocks noGrp="1"/>
          </p:cNvSpPr>
          <p:nvPr>
            <p:ph type="title"/>
          </p:nvPr>
        </p:nvSpPr>
        <p:spPr>
          <a:xfrm>
            <a:off x="2592925" y="624110"/>
            <a:ext cx="8911687" cy="1280890"/>
          </a:xfrm>
        </p:spPr>
        <p:txBody>
          <a:bodyPr/>
          <a:lstStyle/>
          <a:p>
            <a:r>
              <a:rPr lang="en-US" b="1" dirty="0">
                <a:latin typeface="Algerian" panose="04020705040A02060702" pitchFamily="82" charset="0"/>
              </a:rPr>
              <a:t>Bought the </a:t>
            </a:r>
            <a:r>
              <a:rPr lang="en-US" b="1" dirty="0">
                <a:solidFill>
                  <a:srgbClr val="FF0000"/>
                </a:solidFill>
                <a:latin typeface="Algerian" panose="04020705040A02060702" pitchFamily="82" charset="0"/>
              </a:rPr>
              <a:t>BMW</a:t>
            </a:r>
            <a:r>
              <a:rPr lang="en-US" b="1" dirty="0">
                <a:latin typeface="Algerian" panose="04020705040A02060702" pitchFamily="82" charset="0"/>
              </a:rPr>
              <a:t> but still </a:t>
            </a:r>
            <a:r>
              <a:rPr lang="en-US" b="1" dirty="0" err="1">
                <a:latin typeface="Algerian" panose="04020705040A02060702" pitchFamily="82" charset="0"/>
              </a:rPr>
              <a:t>wANTING</a:t>
            </a:r>
            <a:r>
              <a:rPr lang="en-US" b="1" dirty="0">
                <a:latin typeface="Algerian" panose="04020705040A02060702" pitchFamily="82" charset="0"/>
              </a:rPr>
              <a:t> the </a:t>
            </a:r>
            <a:r>
              <a:rPr lang="en-US" b="1" dirty="0">
                <a:solidFill>
                  <a:srgbClr val="FF0000"/>
                </a:solidFill>
                <a:latin typeface="Algerian" panose="04020705040A02060702" pitchFamily="82" charset="0"/>
              </a:rPr>
              <a:t>Ducati</a:t>
            </a:r>
            <a:r>
              <a:rPr lang="en-US" b="1" dirty="0">
                <a:latin typeface="Algerian" panose="04020705040A02060702" pitchFamily="82" charset="0"/>
              </a:rPr>
              <a:t> </a:t>
            </a:r>
            <a:r>
              <a:rPr lang="en-US" b="1" dirty="0" err="1">
                <a:latin typeface="Algerian" panose="04020705040A02060702" pitchFamily="82" charset="0"/>
              </a:rPr>
              <a:t>Diavel</a:t>
            </a:r>
            <a:endParaRPr lang="en-US" b="1" dirty="0">
              <a:latin typeface="Algerian" panose="04020705040A02060702" pitchFamily="82" charset="0"/>
            </a:endParaRPr>
          </a:p>
        </p:txBody>
      </p:sp>
      <p:pic>
        <p:nvPicPr>
          <p:cNvPr id="4" name="Content Placeholder 3">
            <a:extLst>
              <a:ext uri="{FF2B5EF4-FFF2-40B4-BE49-F238E27FC236}">
                <a16:creationId xmlns:a16="http://schemas.microsoft.com/office/drawing/2014/main" id="{24A489F8-2273-4ECB-B459-626CA565A2F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5206"/>
          <a:stretch/>
        </p:blipFill>
        <p:spPr bwMode="auto">
          <a:xfrm>
            <a:off x="983848" y="2858947"/>
            <a:ext cx="6064920" cy="2796169"/>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7E71A4F-CDFC-45C0-B634-815A4118B2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80166" y="2858947"/>
            <a:ext cx="4124446" cy="2796169"/>
          </a:xfrm>
          <a:prstGeom prst="rect">
            <a:avLst/>
          </a:prstGeom>
          <a:noFill/>
          <a:ln>
            <a:noFill/>
          </a:ln>
        </p:spPr>
      </p:pic>
    </p:spTree>
    <p:extLst>
      <p:ext uri="{BB962C8B-B14F-4D97-AF65-F5344CB8AC3E}">
        <p14:creationId xmlns:p14="http://schemas.microsoft.com/office/powerpoint/2010/main" val="353189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57"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5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B500420-7EB1-4840-BDCC-486D248066B1}"/>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dirty="0">
                <a:solidFill>
                  <a:srgbClr val="FEFFFF"/>
                </a:solidFill>
              </a:rPr>
              <a:t>Dopamine and DeltaFosB “Keep doing it!”</a:t>
            </a:r>
          </a:p>
        </p:txBody>
      </p:sp>
      <p:sp>
        <p:nvSpPr>
          <p:cNvPr id="3" name="Content Placeholder 2">
            <a:extLst>
              <a:ext uri="{FF2B5EF4-FFF2-40B4-BE49-F238E27FC236}">
                <a16:creationId xmlns:a16="http://schemas.microsoft.com/office/drawing/2014/main" id="{560F8DFE-5669-4C58-A63F-A50FBA46B0B9}"/>
              </a:ext>
            </a:extLst>
          </p:cNvPr>
          <p:cNvSpPr>
            <a:spLocks noGrp="1"/>
          </p:cNvSpPr>
          <p:nvPr>
            <p:ph idx="1"/>
          </p:nvPr>
        </p:nvSpPr>
        <p:spPr>
          <a:xfrm>
            <a:off x="541866" y="2032000"/>
            <a:ext cx="7145867" cy="3879222"/>
          </a:xfrm>
        </p:spPr>
        <p:txBody>
          <a:bodyPr>
            <a:normAutofit/>
          </a:bodyPr>
          <a:lstStyle/>
          <a:p>
            <a:pPr>
              <a:lnSpc>
                <a:spcPct val="90000"/>
              </a:lnSpc>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Highly salient activities, in this case addiction, lead to the accumulation</a:t>
            </a:r>
            <a:r>
              <a:rPr lang="en-US" sz="150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a protein that activates the genes involved with addiction. The molecular changes it potentiates are almost identical for both sexual conditioning and chronic drug use. Specifically, DeltaFosB rewires the brain to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crave IT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whatever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IT</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is. </a:t>
            </a:r>
          </a:p>
          <a:p>
            <a:pPr marL="0" indent="0">
              <a:lnSpc>
                <a:spcPct val="90000"/>
              </a:lnSpc>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In a sense,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15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is like the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foreman</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on a construction site barking orders and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is the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worker</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on the site.  </a:t>
            </a:r>
            <a:r>
              <a:rPr lang="en-US" sz="1500">
                <a:solidFill>
                  <a:schemeClr val="bg1"/>
                </a:solidFill>
                <a:latin typeface="Calibri" panose="020F0502020204030204" pitchFamily="34" charset="0"/>
                <a:ea typeface="Calibri" panose="020F0502020204030204" pitchFamily="34" charset="0"/>
                <a:cs typeface="Times New Roman" panose="02020603050405020304" pitchFamily="18" charset="0"/>
              </a:rPr>
              <a:t>Dopamine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is yelling, “This activity is really important, and you should do it again and again.” </a:t>
            </a:r>
          </a:p>
          <a:p>
            <a:pPr>
              <a:lnSpc>
                <a:spcPct val="90000"/>
              </a:lnSpc>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DeltaFosB</a:t>
            </a:r>
            <a:r>
              <a:rPr lang="en-US" sz="1500" i="1">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is responsible for ensuring that you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remember and repeat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the activity. </a:t>
            </a:r>
          </a:p>
          <a:p>
            <a:pPr marL="0" indent="0">
              <a:lnSpc>
                <a:spcPct val="90000"/>
              </a:lnSpc>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This repeated process produces what is called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sensitization</a:t>
            </a:r>
            <a:r>
              <a:rPr lang="en-US" sz="15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which is based on the</a:t>
            </a:r>
          </a:p>
          <a:p>
            <a:pPr marL="0" indent="0">
              <a:lnSpc>
                <a:spcPct val="90000"/>
              </a:lnSpc>
              <a:spcBef>
                <a:spcPts val="0"/>
              </a:spcBef>
              <a:buNone/>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principle,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“Nerve cells that fire together wire together”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by Canadian </a:t>
            </a:r>
          </a:p>
          <a:p>
            <a:pPr marL="0" indent="0">
              <a:lnSpc>
                <a:spcPct val="90000"/>
              </a:lnSpc>
              <a:spcBef>
                <a:spcPts val="0"/>
              </a:spcBef>
              <a:buNone/>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researcher Donald Hebb in 1949. Repeated activity strengthens</a:t>
            </a:r>
          </a:p>
          <a:p>
            <a:pPr marL="0" indent="0">
              <a:lnSpc>
                <a:spcPct val="90000"/>
              </a:lnSpc>
              <a:spcBef>
                <a:spcPts val="0"/>
              </a:spcBef>
              <a:buNone/>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cell connections. </a:t>
            </a:r>
          </a:p>
          <a:p>
            <a:pPr>
              <a:lnSpc>
                <a:spcPct val="90000"/>
              </a:lnSpc>
            </a:pPr>
            <a:endParaRPr lang="en-US" sz="1500">
              <a:solidFill>
                <a:srgbClr val="FEFFFF"/>
              </a:solidFill>
              <a:latin typeface="Calibri" panose="020F0502020204030204" pitchFamily="34" charset="0"/>
              <a:cs typeface="Times New Roman" panose="02020603050405020304" pitchFamily="18" charset="0"/>
            </a:endParaRPr>
          </a:p>
        </p:txBody>
      </p:sp>
      <p:pic>
        <p:nvPicPr>
          <p:cNvPr id="2050" name="Picture 2" descr="Image result for cartoon of go signs">
            <a:extLst>
              <a:ext uri="{FF2B5EF4-FFF2-40B4-BE49-F238E27FC236}">
                <a16:creationId xmlns:a16="http://schemas.microsoft.com/office/drawing/2014/main" id="{3373D7AF-E8B3-4CF3-9574-0D08C8A13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465" y="1925267"/>
            <a:ext cx="3001931" cy="300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87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b="1" dirty="0" err="1">
                <a:latin typeface="Algerian" panose="04020705040A02060702" pitchFamily="82" charset="0"/>
              </a:rPr>
              <a:t>Dopanergic</a:t>
            </a:r>
            <a:r>
              <a:rPr lang="en-US" b="1" dirty="0">
                <a:latin typeface="Algerian" panose="04020705040A02060702" pitchFamily="82" charset="0"/>
              </a:rPr>
              <a:t> Downregulation at the Synaptic Level</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2578" y="2811689"/>
            <a:ext cx="2904932" cy="2844043"/>
          </a:xfrm>
          <a:prstGeom prst="rect">
            <a:avLst/>
          </a:prstGeom>
          <a:noFill/>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61539" t="36336" r="14262" b="39611"/>
          <a:stretch/>
        </p:blipFill>
        <p:spPr bwMode="auto">
          <a:xfrm>
            <a:off x="5621867" y="2731911"/>
            <a:ext cx="2731911" cy="2923821"/>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61539" t="62175" r="14262" b="13583"/>
          <a:stretch/>
        </p:blipFill>
        <p:spPr bwMode="auto">
          <a:xfrm>
            <a:off x="8471649" y="2811689"/>
            <a:ext cx="2731911" cy="2844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45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87FC-4723-44DF-9B49-3958D7558B63}"/>
              </a:ext>
            </a:extLst>
          </p:cNvPr>
          <p:cNvSpPr>
            <a:spLocks noGrp="1"/>
          </p:cNvSpPr>
          <p:nvPr>
            <p:ph type="title"/>
          </p:nvPr>
        </p:nvSpPr>
        <p:spPr>
          <a:xfrm>
            <a:off x="1843391" y="624109"/>
            <a:ext cx="9383408" cy="1682585"/>
          </a:xfrm>
        </p:spPr>
        <p:txBody>
          <a:bodyPr>
            <a:noAutofit/>
          </a:bodyPr>
          <a:lstStyle/>
          <a:p>
            <a:pPr lvl="0" indent="-342900">
              <a:lnSpc>
                <a:spcPct val="90000"/>
              </a:lnSpc>
              <a:spcBef>
                <a:spcPts val="0"/>
              </a:spcBef>
            </a:pPr>
            <a:r>
              <a:rPr lang="en-US" sz="4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So, we see that chronic overstimulation can lead to two opposite effects:</a:t>
            </a:r>
            <a:br>
              <a:rPr lang="en-US" sz="4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en-US" sz="4400" b="1" dirty="0">
              <a:solidFill>
                <a:schemeClr val="tx1"/>
              </a:solidFill>
            </a:endParaRPr>
          </a:p>
        </p:txBody>
      </p:sp>
      <p:graphicFrame>
        <p:nvGraphicFramePr>
          <p:cNvPr id="19" name="Content Placeholder 2">
            <a:extLst>
              <a:ext uri="{FF2B5EF4-FFF2-40B4-BE49-F238E27FC236}">
                <a16:creationId xmlns:a16="http://schemas.microsoft.com/office/drawing/2014/main" id="{F24E3115-8CD9-46A6-99D3-D4BA1586FAE9}"/>
              </a:ext>
            </a:extLst>
          </p:cNvPr>
          <p:cNvGraphicFramePr>
            <a:graphicFrameLocks noGrp="1"/>
          </p:cNvGraphicFramePr>
          <p:nvPr>
            <p:ph idx="1"/>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97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2BED-BA82-459B-8C5A-296875A0BAAD}"/>
              </a:ext>
            </a:extLst>
          </p:cNvPr>
          <p:cNvSpPr>
            <a:spLocks noGrp="1"/>
          </p:cNvSpPr>
          <p:nvPr>
            <p:ph type="title"/>
          </p:nvPr>
        </p:nvSpPr>
        <p:spPr/>
        <p:txBody>
          <a:bodyPr/>
          <a:lstStyle/>
          <a:p>
            <a:r>
              <a:rPr lang="en-US" b="1" dirty="0"/>
              <a:t>What Cranks Us Up</a:t>
            </a:r>
          </a:p>
        </p:txBody>
      </p:sp>
      <p:pic>
        <p:nvPicPr>
          <p:cNvPr id="4" name="Content Placeholder 3">
            <a:extLst>
              <a:ext uri="{FF2B5EF4-FFF2-40B4-BE49-F238E27FC236}">
                <a16:creationId xmlns:a16="http://schemas.microsoft.com/office/drawing/2014/main" id="{2E1BD720-78A7-4A64-94A0-5C5F1863C18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49359" t="45447" r="6250" b="26195"/>
          <a:stretch/>
        </p:blipFill>
        <p:spPr bwMode="auto">
          <a:xfrm>
            <a:off x="4511842" y="1816768"/>
            <a:ext cx="7134726" cy="5041231"/>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D5C1F3B7-1722-432F-AAA5-8707746CD2E7}"/>
              </a:ext>
            </a:extLst>
          </p:cNvPr>
          <p:cNvSpPr/>
          <p:nvPr/>
        </p:nvSpPr>
        <p:spPr>
          <a:xfrm>
            <a:off x="545432" y="3429000"/>
            <a:ext cx="3797968" cy="3477875"/>
          </a:xfrm>
          <a:prstGeom prst="rect">
            <a:avLst/>
          </a:prstGeom>
        </p:spPr>
        <p:txBody>
          <a:bodyPr wrap="square">
            <a:sp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Summary of dopamine increases:</a:t>
            </a:r>
          </a:p>
          <a:p>
            <a:pPr marL="342900" marR="0" lvl="0" indent="-342900">
              <a:spcBef>
                <a:spcPts val="0"/>
              </a:spcBef>
              <a:spcAft>
                <a:spcPts val="0"/>
              </a:spcAft>
              <a:buFont typeface="Symbol" panose="05050102010706020507" pitchFamily="18" charset="2"/>
              <a:buChar char=""/>
            </a:pPr>
            <a:r>
              <a:rPr lang="en-US" sz="20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Food </a:t>
            </a:r>
            <a:r>
              <a:rPr lang="en-US" sz="2000" b="1" dirty="0">
                <a:latin typeface="Calibri" panose="020F0502020204030204" pitchFamily="34" charset="0"/>
                <a:ea typeface="Calibri" panose="020F0502020204030204" pitchFamily="34" charset="0"/>
                <a:cs typeface="Times New Roman" panose="02020603050405020304" pitchFamily="18" charset="0"/>
              </a:rPr>
              <a:t>– 150% increase</a:t>
            </a:r>
          </a:p>
          <a:p>
            <a:pPr marL="342900" marR="0" lvl="0" indent="-342900">
              <a:spcBef>
                <a:spcPts val="0"/>
              </a:spcBef>
              <a:spcAft>
                <a:spcPts val="0"/>
              </a:spcAft>
              <a:buFont typeface="Symbol" panose="05050102010706020507" pitchFamily="18" charset="2"/>
              <a:buChar char=""/>
            </a:pPr>
            <a:r>
              <a:rPr lang="en-US" sz="2000" b="1"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Nicotine </a:t>
            </a:r>
            <a:r>
              <a:rPr lang="en-US" sz="2000" b="1" dirty="0">
                <a:latin typeface="Calibri" panose="020F0502020204030204" pitchFamily="34" charset="0"/>
                <a:ea typeface="Calibri" panose="020F0502020204030204" pitchFamily="34" charset="0"/>
                <a:cs typeface="Times New Roman" panose="02020603050405020304" pitchFamily="18" charset="0"/>
              </a:rPr>
              <a:t>– 200% increase</a:t>
            </a:r>
          </a:p>
          <a:p>
            <a:pPr marL="342900" marR="0" lvl="0" indent="-342900">
              <a:spcBef>
                <a:spcPts val="0"/>
              </a:spcBef>
              <a:spcAft>
                <a:spcPts val="0"/>
              </a:spcAft>
              <a:buFont typeface="Symbol" panose="05050102010706020507" pitchFamily="18" charset="2"/>
              <a:buChar char=""/>
            </a:pPr>
            <a:r>
              <a:rPr lang="en-US"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Snorting cocaine </a:t>
            </a:r>
            <a:r>
              <a:rPr lang="en-US" sz="2000" b="1" dirty="0">
                <a:latin typeface="Calibri" panose="020F0502020204030204" pitchFamily="34" charset="0"/>
                <a:ea typeface="Calibri" panose="020F0502020204030204" pitchFamily="34" charset="0"/>
                <a:cs typeface="Times New Roman" panose="02020603050405020304" pitchFamily="18" charset="0"/>
              </a:rPr>
              <a:t>– 350% increase</a:t>
            </a:r>
          </a:p>
          <a:p>
            <a:pPr marL="342900" marR="0" lvl="0" indent="-342900">
              <a:spcBef>
                <a:spcPts val="0"/>
              </a:spcBef>
              <a:spcAft>
                <a:spcPts val="0"/>
              </a:spcAft>
              <a:buFont typeface="Symbol" panose="05050102010706020507" pitchFamily="18" charset="2"/>
              <a:buChar char=""/>
            </a:pPr>
            <a:r>
              <a:rPr lang="en-US"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Sexual intimacy </a:t>
            </a:r>
            <a:r>
              <a:rPr lang="en-US" sz="2000" b="1" dirty="0">
                <a:latin typeface="Calibri" panose="020F0502020204030204" pitchFamily="34" charset="0"/>
                <a:ea typeface="Calibri" panose="020F0502020204030204" pitchFamily="34" charset="0"/>
                <a:cs typeface="Times New Roman" panose="02020603050405020304" pitchFamily="18" charset="0"/>
              </a:rPr>
              <a:t>– 250% increase</a:t>
            </a:r>
          </a:p>
          <a:p>
            <a:pPr marL="342900" marR="0" lvl="0" indent="-342900">
              <a:spcBef>
                <a:spcPts val="0"/>
              </a:spcBef>
              <a:spcAft>
                <a:spcPts val="0"/>
              </a:spcAft>
              <a:buFont typeface="Symbol" panose="05050102010706020507" pitchFamily="18" charset="2"/>
              <a:buChar cha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Pornography </a:t>
            </a:r>
            <a:r>
              <a:rPr lang="en-US" sz="2000" b="1" dirty="0">
                <a:latin typeface="Calibri" panose="020F0502020204030204" pitchFamily="34" charset="0"/>
                <a:ea typeface="Calibri" panose="020F0502020204030204" pitchFamily="34" charset="0"/>
                <a:cs typeface="Times New Roman" panose="02020603050405020304" pitchFamily="18" charset="0"/>
              </a:rPr>
              <a:t>– 250% increases and stays elevated for longer – even when compared to cocaine</a:t>
            </a:r>
          </a:p>
        </p:txBody>
      </p:sp>
    </p:spTree>
    <p:extLst>
      <p:ext uri="{BB962C8B-B14F-4D97-AF65-F5344CB8AC3E}">
        <p14:creationId xmlns:p14="http://schemas.microsoft.com/office/powerpoint/2010/main" val="214155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0" name="Rectangle 3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accent1">
              <a:alpha val="30000"/>
            </a:schemeClr>
          </a:solidFill>
        </p:grpSpPr>
        <p:sp>
          <p:nvSpPr>
            <p:cNvPr id="4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4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4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a:extLst>
              <a:ext uri="{FF2B5EF4-FFF2-40B4-BE49-F238E27FC236}">
                <a16:creationId xmlns:a16="http://schemas.microsoft.com/office/drawing/2014/main" id="{5FC34F98-0466-42AE-8BA1-97BB826BD44E}"/>
              </a:ext>
            </a:extLst>
          </p:cNvPr>
          <p:cNvSpPr>
            <a:spLocks noGrp="1"/>
          </p:cNvSpPr>
          <p:nvPr>
            <p:ph type="title"/>
          </p:nvPr>
        </p:nvSpPr>
        <p:spPr>
          <a:xfrm>
            <a:off x="7839756" y="1159566"/>
            <a:ext cx="3662939" cy="4568264"/>
          </a:xfrm>
        </p:spPr>
        <p:txBody>
          <a:bodyPr vert="horz" lIns="91440" tIns="45720" rIns="91440" bIns="45720" rtlCol="0" anchor="ctr">
            <a:normAutofit/>
          </a:bodyPr>
          <a:lstStyle/>
          <a:p>
            <a:r>
              <a:rPr lang="en-US" sz="8800" b="1" dirty="0">
                <a:solidFill>
                  <a:srgbClr val="FFFF00"/>
                </a:solidFill>
              </a:rPr>
              <a:t>The Toll</a:t>
            </a:r>
          </a:p>
        </p:txBody>
      </p:sp>
      <p:sp>
        <p:nvSpPr>
          <p:cNvPr id="5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3" name="Rectangle 2">
            <a:extLst>
              <a:ext uri="{FF2B5EF4-FFF2-40B4-BE49-F238E27FC236}">
                <a16:creationId xmlns:a16="http://schemas.microsoft.com/office/drawing/2014/main" id="{72B5F9F5-21EC-44B7-82ED-CFF79113F508}"/>
              </a:ext>
            </a:extLst>
          </p:cNvPr>
          <p:cNvSpPr/>
          <p:nvPr/>
        </p:nvSpPr>
        <p:spPr>
          <a:xfrm>
            <a:off x="350960" y="857365"/>
            <a:ext cx="5578786" cy="4996093"/>
          </a:xfrm>
          <a:prstGeom prst="rect">
            <a:avLst/>
          </a:prstGeom>
        </p:spPr>
        <p:txBody>
          <a:bodyPr vert="horz" lIns="91440" tIns="45720" rIns="91440" bIns="45720" rtlCol="0" anchor="ctr">
            <a:normAutofit/>
          </a:bodyPr>
          <a:lstStyle/>
          <a:p>
            <a:pPr marL="285750" indent="-285750">
              <a:lnSpc>
                <a:spcPct val="90000"/>
              </a:lnSpc>
              <a:spcBef>
                <a:spcPts val="1000"/>
              </a:spcBef>
              <a:buClr>
                <a:schemeClr val="accent1"/>
              </a:buClr>
              <a:buFont typeface="Wingdings 3" charset="2"/>
              <a:buChar char=""/>
            </a:pPr>
            <a:r>
              <a:rPr lang="en-US" sz="1600" dirty="0">
                <a:solidFill>
                  <a:srgbClr val="FFFFFF"/>
                </a:solidFill>
                <a:latin typeface="Calibri" panose="020F0502020204030204" pitchFamily="34" charset="0"/>
              </a:rPr>
              <a:t>I have seen boys as young as 11 attempt to rape children as young as 3 after getting steamed up on porn. </a:t>
            </a:r>
          </a:p>
          <a:p>
            <a:pPr marL="285750" indent="-285750">
              <a:lnSpc>
                <a:spcPct val="90000"/>
              </a:lnSpc>
              <a:spcBef>
                <a:spcPts val="1000"/>
              </a:spcBef>
              <a:buClr>
                <a:schemeClr val="accent1"/>
              </a:buClr>
              <a:buFont typeface="Wingdings 3" charset="2"/>
              <a:buChar char=""/>
            </a:pPr>
            <a:endParaRPr lang="en-US" sz="1600" dirty="0">
              <a:solidFill>
                <a:srgbClr val="FFFFFF"/>
              </a:solidFill>
              <a:latin typeface="Calibri" panose="020F0502020204030204" pitchFamily="34" charset="0"/>
            </a:endParaRPr>
          </a:p>
          <a:p>
            <a:pPr marL="285750" indent="-285750">
              <a:lnSpc>
                <a:spcPct val="90000"/>
              </a:lnSpc>
              <a:spcBef>
                <a:spcPts val="1000"/>
              </a:spcBef>
              <a:buClr>
                <a:schemeClr val="accent1"/>
              </a:buClr>
              <a:buFont typeface="Wingdings 3" charset="2"/>
              <a:buChar char=""/>
            </a:pPr>
            <a:r>
              <a:rPr lang="en-US" sz="1600" dirty="0">
                <a:solidFill>
                  <a:srgbClr val="FFFFFF"/>
                </a:solidFill>
                <a:latin typeface="Calibri" panose="020F0502020204030204" pitchFamily="34" charset="0"/>
              </a:rPr>
              <a:t>I have seen normal adolescent sexuality be hijacked and rewritten from something wonderful to something perverse.</a:t>
            </a:r>
          </a:p>
          <a:p>
            <a:pPr marL="285750" indent="-285750">
              <a:lnSpc>
                <a:spcPct val="90000"/>
              </a:lnSpc>
              <a:spcBef>
                <a:spcPts val="1000"/>
              </a:spcBef>
              <a:buClr>
                <a:schemeClr val="accent1"/>
              </a:buClr>
              <a:buFont typeface="Wingdings 3" charset="2"/>
              <a:buChar char=""/>
            </a:pPr>
            <a:endParaRPr lang="en-US" sz="1600" dirty="0">
              <a:solidFill>
                <a:srgbClr val="FFFFFF"/>
              </a:solidFill>
              <a:latin typeface="Calibri" panose="020F0502020204030204" pitchFamily="34" charset="0"/>
            </a:endParaRPr>
          </a:p>
          <a:p>
            <a:pPr marL="285750" indent="-285750">
              <a:lnSpc>
                <a:spcPct val="90000"/>
              </a:lnSpc>
              <a:spcBef>
                <a:spcPts val="1000"/>
              </a:spcBef>
              <a:buClr>
                <a:schemeClr val="accent1"/>
              </a:buClr>
              <a:buFont typeface="Wingdings 3" charset="2"/>
              <a:buChar char=""/>
            </a:pPr>
            <a:r>
              <a:rPr lang="en-US" sz="1600" dirty="0">
                <a:solidFill>
                  <a:srgbClr val="FFFFFF"/>
                </a:solidFill>
                <a:latin typeface="Calibri" panose="020F0502020204030204" pitchFamily="34" charset="0"/>
              </a:rPr>
              <a:t>I have seen men go to jail and lose their careers.</a:t>
            </a:r>
          </a:p>
          <a:p>
            <a:pPr marL="285750" indent="-285750">
              <a:lnSpc>
                <a:spcPct val="90000"/>
              </a:lnSpc>
              <a:spcBef>
                <a:spcPts val="1000"/>
              </a:spcBef>
              <a:buClr>
                <a:schemeClr val="accent1"/>
              </a:buClr>
              <a:buFont typeface="Wingdings 3" charset="2"/>
              <a:buChar char=""/>
            </a:pPr>
            <a:endParaRPr lang="en-US" sz="1600" dirty="0">
              <a:solidFill>
                <a:srgbClr val="FFFFFF"/>
              </a:solidFill>
              <a:latin typeface="Calibri" panose="020F0502020204030204" pitchFamily="34" charset="0"/>
            </a:endParaRPr>
          </a:p>
          <a:p>
            <a:pPr marL="285750" indent="-285750">
              <a:lnSpc>
                <a:spcPct val="90000"/>
              </a:lnSpc>
              <a:spcBef>
                <a:spcPts val="1000"/>
              </a:spcBef>
              <a:buClr>
                <a:schemeClr val="accent1"/>
              </a:buClr>
              <a:buFont typeface="Wingdings 3" charset="2"/>
              <a:buChar char=""/>
            </a:pPr>
            <a:r>
              <a:rPr lang="en-US" sz="1600" dirty="0">
                <a:solidFill>
                  <a:srgbClr val="FFFFFF"/>
                </a:solidFill>
                <a:latin typeface="Calibri" panose="020F0502020204030204" pitchFamily="34" charset="0"/>
              </a:rPr>
              <a:t>I have seen countless marriages fail – the toll is enormous and is mounting every day.  </a:t>
            </a:r>
          </a:p>
          <a:p>
            <a:pPr marL="285750" indent="-285750">
              <a:lnSpc>
                <a:spcPct val="90000"/>
              </a:lnSpc>
              <a:spcBef>
                <a:spcPts val="1000"/>
              </a:spcBef>
              <a:buClr>
                <a:schemeClr val="accent1"/>
              </a:buClr>
              <a:buFont typeface="Wingdings 3" charset="2"/>
              <a:buChar char=""/>
            </a:pPr>
            <a:endParaRPr lang="en-US" sz="1600" dirty="0">
              <a:solidFill>
                <a:srgbClr val="FFFFFF"/>
              </a:solidFill>
              <a:latin typeface="Calibri" panose="020F0502020204030204" pitchFamily="34" charset="0"/>
            </a:endParaRPr>
          </a:p>
          <a:p>
            <a:pPr marL="285750" indent="-285750">
              <a:lnSpc>
                <a:spcPct val="90000"/>
              </a:lnSpc>
              <a:spcBef>
                <a:spcPts val="1000"/>
              </a:spcBef>
              <a:buClr>
                <a:schemeClr val="accent1"/>
              </a:buClr>
              <a:buFont typeface="Wingdings 3" charset="2"/>
              <a:buChar char=""/>
            </a:pPr>
            <a:r>
              <a:rPr lang="en-US" sz="1600" dirty="0">
                <a:solidFill>
                  <a:srgbClr val="FFFFFF"/>
                </a:solidFill>
                <a:latin typeface="Calibri" panose="020F0502020204030204" pitchFamily="34" charset="0"/>
              </a:rPr>
              <a:t>The Utah state legislature has wisely declared pornography a national epidemic that is ripping the fabric of our society (Barta, 2018). </a:t>
            </a:r>
          </a:p>
        </p:txBody>
      </p:sp>
    </p:spTree>
    <p:extLst>
      <p:ext uri="{BB962C8B-B14F-4D97-AF65-F5344CB8AC3E}">
        <p14:creationId xmlns:p14="http://schemas.microsoft.com/office/powerpoint/2010/main" val="2502063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453" y="624110"/>
            <a:ext cx="10010273" cy="1280890"/>
          </a:xfrm>
        </p:spPr>
        <p:txBody>
          <a:bodyPr>
            <a:normAutofit fontScale="90000"/>
          </a:bodyPr>
          <a:lstStyle/>
          <a:p>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Impact of Hypofrontality – not a good thing:</a:t>
            </a:r>
            <a:b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br>
              <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300" b="1" dirty="0"/>
              <a:t>Two areas of the brain, the </a:t>
            </a:r>
            <a:r>
              <a:rPr lang="en-US" sz="1300" b="1" dirty="0">
                <a:solidFill>
                  <a:srgbClr val="FF0000"/>
                </a:solidFill>
              </a:rPr>
              <a:t>anterior cingulate </a:t>
            </a:r>
            <a:r>
              <a:rPr lang="en-US" sz="1300" b="1" dirty="0"/>
              <a:t>and the </a:t>
            </a:r>
            <a:r>
              <a:rPr lang="en-US" sz="1300" b="1" dirty="0">
                <a:solidFill>
                  <a:srgbClr val="FF0000"/>
                </a:solidFill>
              </a:rPr>
              <a:t>orbital frontal cortex</a:t>
            </a:r>
            <a:r>
              <a:rPr lang="en-US" sz="1300" b="1" dirty="0"/>
              <a:t>, serve as a protective mechanism to override the reward system’s desire for ever increasing dopamine increase. </a:t>
            </a:r>
            <a:r>
              <a:rPr lang="en-US" sz="1400" b="1" dirty="0">
                <a:latin typeface="Calibri" panose="020F0502020204030204" pitchFamily="34" charset="0"/>
                <a:ea typeface="Calibri" panose="020F0502020204030204" pitchFamily="34" charset="0"/>
                <a:cs typeface="Times New Roman" panose="02020603050405020304" pitchFamily="18" charset="0"/>
              </a:rPr>
              <a:t>Sadly, hypofrontality involves the rewiring of our brains so that when an impulse to engage in a dopamine-related behavior activated, the brain ends up shutting down its ability to override the reward system. This is the breeding ground for horrible choices an  impacts on social development.</a:t>
            </a:r>
            <a:endParaRPr lang="en-US" sz="1300" b="1" dirty="0">
              <a:solidFill>
                <a:srgbClr val="FF0000"/>
              </a:solidFill>
            </a:endParaRP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2727435" y="2800350"/>
            <a:ext cx="3583558" cy="2883119"/>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1923" t="60806" r="58493" b="13536"/>
          <a:stretch/>
        </p:blipFill>
        <p:spPr bwMode="auto">
          <a:xfrm>
            <a:off x="6899023" y="2800350"/>
            <a:ext cx="5108493" cy="3576387"/>
          </a:xfrm>
          <a:prstGeom prst="rect">
            <a:avLst/>
          </a:prstGeom>
          <a:noFill/>
          <a:ln>
            <a:noFill/>
          </a:ln>
          <a:extLst>
            <a:ext uri="{53640926-AAD7-44D8-BBD7-CCE9431645EC}">
              <a14:shadowObscured xmlns:a14="http://schemas.microsoft.com/office/drawing/2010/main"/>
            </a:ext>
          </a:extLst>
        </p:spPr>
      </p:pic>
      <p:pic>
        <p:nvPicPr>
          <p:cNvPr id="6" name="Content Placeholder 3">
            <a:extLst>
              <a:ext uri="{FF2B5EF4-FFF2-40B4-BE49-F238E27FC236}">
                <a16:creationId xmlns:a16="http://schemas.microsoft.com/office/drawing/2014/main" id="{832188AA-C505-4617-B6E7-4D2DF743121F}"/>
              </a:ext>
            </a:extLst>
          </p:cNvPr>
          <p:cNvPicPr>
            <a:picLocks/>
          </p:cNvPicPr>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1202500" y="2800350"/>
            <a:ext cx="5108494" cy="36606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432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144BC7D-0A18-4819-BCA6-48F867182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72BA806-8ABB-4BF2-97AA-319CA231F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140">
            <a:extLst>
              <a:ext uri="{FF2B5EF4-FFF2-40B4-BE49-F238E27FC236}">
                <a16:creationId xmlns:a16="http://schemas.microsoft.com/office/drawing/2014/main" id="{F49A5648-CC99-46B6-95CD-2653E5673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4835" y="484632"/>
            <a:ext cx="3006343" cy="588873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D1CBA22-D12B-4B60-BCB3-0E55D6D3D47E}"/>
              </a:ext>
            </a:extLst>
          </p:cNvPr>
          <p:cNvPicPr/>
          <p:nvPr/>
        </p:nvPicPr>
        <p:blipFill rotWithShape="1">
          <a:blip r:embed="rId3">
            <a:extLst>
              <a:ext uri="{28A0092B-C50C-407E-A947-70E740481C1C}">
                <a14:useLocalDpi xmlns:a14="http://schemas.microsoft.com/office/drawing/2010/main" val="0"/>
              </a:ext>
            </a:extLst>
          </a:blip>
          <a:srcRect t="13780" r="1" b="34207"/>
          <a:stretch/>
        </p:blipFill>
        <p:spPr bwMode="auto">
          <a:xfrm>
            <a:off x="8873544" y="774070"/>
            <a:ext cx="2676765" cy="1528905"/>
          </a:xfrm>
          <a:prstGeom prst="rect">
            <a:avLst/>
          </a:prstGeom>
          <a:noFill/>
        </p:spPr>
      </p:pic>
      <p:sp>
        <p:nvSpPr>
          <p:cNvPr id="143" name="Freeform 5">
            <a:extLst>
              <a:ext uri="{FF2B5EF4-FFF2-40B4-BE49-F238E27FC236}">
                <a16:creationId xmlns:a16="http://schemas.microsoft.com/office/drawing/2014/main" id="{5169FF0D-14EA-4AB1-9E2F-39CB85EBF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4DFB8FD-9954-4709-8344-210E127E0759}"/>
              </a:ext>
            </a:extLst>
          </p:cNvPr>
          <p:cNvSpPr>
            <a:spLocks noGrp="1"/>
          </p:cNvSpPr>
          <p:nvPr>
            <p:ph type="title"/>
          </p:nvPr>
        </p:nvSpPr>
        <p:spPr>
          <a:xfrm>
            <a:off x="541866" y="787400"/>
            <a:ext cx="8162967" cy="778933"/>
          </a:xfrm>
        </p:spPr>
        <p:txBody>
          <a:bodyPr anchor="ctr">
            <a:noAutofit/>
          </a:bodyPr>
          <a:lstStyle/>
          <a:p>
            <a:pPr>
              <a:lnSpc>
                <a:spcPct val="90000"/>
              </a:lnSpc>
            </a:pPr>
            <a:r>
              <a:rPr lang="en-US" sz="2200" b="1" dirty="0">
                <a:solidFill>
                  <a:srgbClr val="FEFFFF"/>
                </a:solidFill>
              </a:rPr>
              <a:t>The </a:t>
            </a:r>
            <a:r>
              <a:rPr lang="en-US" sz="2200" b="1" dirty="0">
                <a:solidFill>
                  <a:srgbClr val="FFFF00"/>
                </a:solidFill>
              </a:rPr>
              <a:t>Marriage</a:t>
            </a:r>
            <a:r>
              <a:rPr lang="en-US" sz="2200" b="1" dirty="0">
                <a:solidFill>
                  <a:srgbClr val="FEFFFF"/>
                </a:solidFill>
              </a:rPr>
              <a:t> of Triune Brain Theory and Polyvagal Theory</a:t>
            </a:r>
            <a:br>
              <a:rPr lang="en-US" sz="2000" dirty="0">
                <a:solidFill>
                  <a:srgbClr val="FEFFFF"/>
                </a:solidFill>
              </a:rPr>
            </a:br>
            <a:endParaRPr lang="en-US" sz="2000" dirty="0">
              <a:solidFill>
                <a:srgbClr val="FEFFFF"/>
              </a:solidFill>
            </a:endParaRPr>
          </a:p>
        </p:txBody>
      </p:sp>
      <p:sp>
        <p:nvSpPr>
          <p:cNvPr id="3" name="Content Placeholder 2">
            <a:extLst>
              <a:ext uri="{FF2B5EF4-FFF2-40B4-BE49-F238E27FC236}">
                <a16:creationId xmlns:a16="http://schemas.microsoft.com/office/drawing/2014/main" id="{20C19104-05E1-4387-98E0-59A3D6AB3A88}"/>
              </a:ext>
            </a:extLst>
          </p:cNvPr>
          <p:cNvSpPr>
            <a:spLocks noGrp="1"/>
          </p:cNvSpPr>
          <p:nvPr>
            <p:ph idx="1"/>
          </p:nvPr>
        </p:nvSpPr>
        <p:spPr>
          <a:xfrm>
            <a:off x="541866" y="2032000"/>
            <a:ext cx="7145867" cy="3879222"/>
          </a:xfrm>
        </p:spPr>
        <p:txBody>
          <a:bodyPr>
            <a:normAutofit/>
          </a:bodyPr>
          <a:lstStyle/>
          <a:p>
            <a:r>
              <a:rPr lang="en-US" sz="1600" b="1" dirty="0">
                <a:solidFill>
                  <a:srgbClr val="FEFFFF"/>
                </a:solidFill>
              </a:rPr>
              <a:t>Barta (2018) proposes a model that demonstrates how the brain and the nervous system work together to fuel addiction. In his model which he calls TINSA (Trauma Induced Sexual Addiction), he pairs some of the greatest minds in neurology and psychology to include:</a:t>
            </a:r>
          </a:p>
          <a:p>
            <a:pPr marL="0" indent="0">
              <a:buNone/>
            </a:pPr>
            <a:r>
              <a:rPr lang="en-US" sz="1600" b="1" dirty="0">
                <a:solidFill>
                  <a:srgbClr val="FEFFFF"/>
                </a:solidFill>
              </a:rPr>
              <a:t>             </a:t>
            </a:r>
          </a:p>
          <a:p>
            <a:pPr marL="0" indent="0">
              <a:buNone/>
            </a:pPr>
            <a:r>
              <a:rPr lang="en-US" sz="1600" b="1" dirty="0">
                <a:solidFill>
                  <a:srgbClr val="FEFFFF"/>
                </a:solidFill>
              </a:rPr>
              <a:t>                   </a:t>
            </a:r>
            <a:r>
              <a:rPr lang="en-US" sz="2000" b="1" dirty="0">
                <a:solidFill>
                  <a:srgbClr val="00B0F0"/>
                </a:solidFill>
                <a:latin typeface="Calibri" panose="020F0502020204030204" pitchFamily="34" charset="0"/>
              </a:rPr>
              <a:t>Dr. Stephen Porges’ Polyvagal Theory </a:t>
            </a:r>
          </a:p>
          <a:p>
            <a:pPr marL="0" indent="0">
              <a:buNone/>
            </a:pPr>
            <a:r>
              <a:rPr lang="en-US" sz="2000" b="1" dirty="0">
                <a:solidFill>
                  <a:srgbClr val="FEFFFF"/>
                </a:solidFill>
                <a:latin typeface="Calibri" panose="020F0502020204030204" pitchFamily="34" charset="0"/>
              </a:rPr>
              <a:t>              </a:t>
            </a:r>
          </a:p>
          <a:p>
            <a:pPr marL="0" indent="0">
              <a:buNone/>
            </a:pPr>
            <a:r>
              <a:rPr lang="en-US" sz="2000" b="1" dirty="0">
                <a:solidFill>
                  <a:srgbClr val="FEFFFF"/>
                </a:solidFill>
                <a:latin typeface="Calibri" panose="020F0502020204030204" pitchFamily="34" charset="0"/>
              </a:rPr>
              <a:t>                   </a:t>
            </a:r>
            <a:r>
              <a:rPr lang="en-US" sz="2000" b="1" dirty="0">
                <a:solidFill>
                  <a:srgbClr val="00B0F0"/>
                </a:solidFill>
                <a:latin typeface="Calibri" panose="020F0502020204030204" pitchFamily="34" charset="0"/>
              </a:rPr>
              <a:t>Dr. Paul Maclean’s Triune Brain Theory’  </a:t>
            </a:r>
          </a:p>
          <a:p>
            <a:endParaRPr lang="en-US" dirty="0">
              <a:solidFill>
                <a:srgbClr val="FEFFFF"/>
              </a:solidFill>
            </a:endParaRPr>
          </a:p>
        </p:txBody>
      </p:sp>
      <p:pic>
        <p:nvPicPr>
          <p:cNvPr id="2052" name="Picture 4" descr="Image result for image of paul maclean">
            <a:extLst>
              <a:ext uri="{FF2B5EF4-FFF2-40B4-BE49-F238E27FC236}">
                <a16:creationId xmlns:a16="http://schemas.microsoft.com/office/drawing/2014/main" id="{73C1DCAD-EEB6-4832-BBE1-85B36AB75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921" r="2" b="16152"/>
          <a:stretch/>
        </p:blipFill>
        <p:spPr bwMode="auto">
          <a:xfrm>
            <a:off x="8873544" y="4524212"/>
            <a:ext cx="2676765" cy="16426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image of marriage">
            <a:extLst>
              <a:ext uri="{FF2B5EF4-FFF2-40B4-BE49-F238E27FC236}">
                <a16:creationId xmlns:a16="http://schemas.microsoft.com/office/drawing/2014/main" id="{5D942E0E-3F63-4B0C-9F8B-3143A6DC41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11" r="2" b="6244"/>
          <a:stretch/>
        </p:blipFill>
        <p:spPr bwMode="auto">
          <a:xfrm>
            <a:off x="8893642" y="2592413"/>
            <a:ext cx="2676765" cy="149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8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6EEE7-90D9-4DCF-9EC0-D0DF5D4D5E09}"/>
              </a:ext>
            </a:extLst>
          </p:cNvPr>
          <p:cNvSpPr>
            <a:spLocks noGrp="1"/>
          </p:cNvSpPr>
          <p:nvPr>
            <p:ph type="title"/>
          </p:nvPr>
        </p:nvSpPr>
        <p:spPr>
          <a:xfrm>
            <a:off x="7534655" y="646148"/>
            <a:ext cx="4092173" cy="1324340"/>
          </a:xfrm>
        </p:spPr>
        <p:txBody>
          <a:bodyPr anchor="b">
            <a:normAutofit/>
          </a:bodyPr>
          <a:lstStyle/>
          <a:p>
            <a:r>
              <a:rPr lang="en-US" sz="2800" b="1" dirty="0"/>
              <a:t>Triune Brain Theory</a:t>
            </a:r>
            <a:br>
              <a:rPr lang="en-US" sz="2800" b="1" dirty="0"/>
            </a:br>
            <a:endParaRPr lang="en-US" sz="2800" b="1" dirty="0"/>
          </a:p>
        </p:txBody>
      </p:sp>
      <p:sp>
        <p:nvSpPr>
          <p:cNvPr id="18"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2425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Found on Bing from drandersonweb.wordpress.com">
            <a:extLst>
              <a:ext uri="{FF2B5EF4-FFF2-40B4-BE49-F238E27FC236}">
                <a16:creationId xmlns:a16="http://schemas.microsoft.com/office/drawing/2014/main" id="{9FB2D9C3-382B-432A-9260-73CDF5E7D8E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643262" y="1332873"/>
            <a:ext cx="5247068" cy="3791006"/>
          </a:xfrm>
          <a:prstGeom prst="rect">
            <a:avLst/>
          </a:prstGeom>
          <a:noFill/>
        </p:spPr>
      </p:pic>
      <p:sp>
        <p:nvSpPr>
          <p:cNvPr id="3" name="Content Placeholder 2">
            <a:extLst>
              <a:ext uri="{FF2B5EF4-FFF2-40B4-BE49-F238E27FC236}">
                <a16:creationId xmlns:a16="http://schemas.microsoft.com/office/drawing/2014/main" id="{CB3FED0F-26BA-4693-A4C9-C09DB8B1F718}"/>
              </a:ext>
            </a:extLst>
          </p:cNvPr>
          <p:cNvSpPr>
            <a:spLocks noGrp="1"/>
          </p:cNvSpPr>
          <p:nvPr>
            <p:ph idx="1"/>
          </p:nvPr>
        </p:nvSpPr>
        <p:spPr>
          <a:xfrm>
            <a:off x="7532950" y="2255492"/>
            <a:ext cx="4093878" cy="3521740"/>
          </a:xfrm>
        </p:spPr>
        <p:txBody>
          <a:bodyPr>
            <a:normAutofit/>
          </a:bodyPr>
          <a:lstStyle/>
          <a:p>
            <a:pPr>
              <a:lnSpc>
                <a:spcPct val="90000"/>
              </a:lnSpc>
            </a:pPr>
            <a:r>
              <a:rPr lang="en-US" sz="1500" b="1"/>
              <a:t>MacLean proposed that there are there are three distinct formations in our brain which are used in different situations for everyday survival purposes.  These specific structures developed sequentially on top of each other at different times during the evolution of the brain for the purposes of giving the organism the ability to survive during that period of time. Even though the brain became more advanced and adaptive, the older more primitive structures of the brain still play a very important role in thought, process, and behavior. </a:t>
            </a:r>
          </a:p>
        </p:txBody>
      </p:sp>
    </p:spTree>
    <p:extLst>
      <p:ext uri="{BB962C8B-B14F-4D97-AF65-F5344CB8AC3E}">
        <p14:creationId xmlns:p14="http://schemas.microsoft.com/office/powerpoint/2010/main" val="2657571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148"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49"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50"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C37157D-0109-4B62-B97A-5DAD54990367}"/>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Triune Brain Theory</a:t>
            </a:r>
            <a:endParaRPr lang="en-US" sz="3200">
              <a:solidFill>
                <a:srgbClr val="FEFFFF"/>
              </a:solidFill>
            </a:endParaRPr>
          </a:p>
        </p:txBody>
      </p:sp>
      <p:sp>
        <p:nvSpPr>
          <p:cNvPr id="3" name="Content Placeholder 2">
            <a:extLst>
              <a:ext uri="{FF2B5EF4-FFF2-40B4-BE49-F238E27FC236}">
                <a16:creationId xmlns:a16="http://schemas.microsoft.com/office/drawing/2014/main" id="{A5891415-FE24-462C-A5C2-F21F41305B24}"/>
              </a:ext>
            </a:extLst>
          </p:cNvPr>
          <p:cNvSpPr>
            <a:spLocks noGrp="1"/>
          </p:cNvSpPr>
          <p:nvPr>
            <p:ph idx="1"/>
          </p:nvPr>
        </p:nvSpPr>
        <p:spPr>
          <a:xfrm>
            <a:off x="259080" y="2032000"/>
            <a:ext cx="7428653" cy="4551680"/>
          </a:xfrm>
        </p:spPr>
        <p:txBody>
          <a:bodyPr>
            <a:normAutofit/>
          </a:bodyPr>
          <a:lstStyle/>
          <a:p>
            <a:r>
              <a:rPr lang="en-US" sz="2000" dirty="0">
                <a:solidFill>
                  <a:srgbClr val="FEFFFF"/>
                </a:solidFill>
                <a:latin typeface="Calibri" panose="020F0502020204030204" pitchFamily="34" charset="0"/>
              </a:rPr>
              <a:t>For my Christian friends who might worry about this model contradicting sensitivities about creationism – not to worry.</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 As explained by </a:t>
            </a:r>
            <a:r>
              <a:rPr lang="en-US" sz="2000" b="1" dirty="0">
                <a:solidFill>
                  <a:srgbClr val="FFFF00"/>
                </a:solidFill>
                <a:latin typeface="Calibri" panose="020F0502020204030204" pitchFamily="34" charset="0"/>
              </a:rPr>
              <a:t>Dr. Andy Doan, M.D. </a:t>
            </a:r>
            <a:r>
              <a:rPr lang="en-US" sz="2000" dirty="0">
                <a:solidFill>
                  <a:srgbClr val="FEFFFF"/>
                </a:solidFill>
                <a:latin typeface="Calibri" panose="020F0502020204030204" pitchFamily="34" charset="0"/>
              </a:rPr>
              <a:t>Ph.D., Christian Ophthalmology surgeon and neuroscience researcher, by personal communication and paraphrased by me, “God is very efficient, and He included in our more developed brain substructures that He already designed for lower life forms/animals. </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No need to re-do what was already perfect and efficient”.</a:t>
            </a:r>
          </a:p>
        </p:txBody>
      </p:sp>
      <p:pic>
        <p:nvPicPr>
          <p:cNvPr id="6146" name="Picture 2" descr="Image result for image of christian worry">
            <a:extLst>
              <a:ext uri="{FF2B5EF4-FFF2-40B4-BE49-F238E27FC236}">
                <a16:creationId xmlns:a16="http://schemas.microsoft.com/office/drawing/2014/main" id="{F51B66A2-2BB3-4523-AB90-C97257434D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838973"/>
            <a:ext cx="3001931" cy="22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46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078" name="Rectangle 7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079" name="Rectangle 7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ADCE44-3BF1-40DB-8A2E-FB19248543ED}"/>
              </a:ext>
            </a:extLst>
          </p:cNvPr>
          <p:cNvSpPr>
            <a:spLocks noGrp="1"/>
          </p:cNvSpPr>
          <p:nvPr>
            <p:ph type="title"/>
          </p:nvPr>
        </p:nvSpPr>
        <p:spPr>
          <a:xfrm>
            <a:off x="276833" y="946778"/>
            <a:ext cx="7145866" cy="623855"/>
          </a:xfrm>
        </p:spPr>
        <p:txBody>
          <a:bodyPr anchor="ctr">
            <a:normAutofit fontScale="90000"/>
          </a:bodyPr>
          <a:lstStyle/>
          <a:p>
            <a:pPr>
              <a:lnSpc>
                <a:spcPct val="90000"/>
              </a:lnSpc>
            </a:pPr>
            <a:r>
              <a:rPr lang="en-US" sz="3100" b="1" dirty="0"/>
              <a:t>Triune Brain Theory </a:t>
            </a:r>
            <a:br>
              <a:rPr lang="en-US" sz="2400" b="1" dirty="0"/>
            </a:br>
            <a:r>
              <a:rPr lang="en-US" sz="2400" b="1" dirty="0"/>
              <a:t>       </a:t>
            </a:r>
            <a:r>
              <a:rPr lang="en-US" sz="2200" b="1" dirty="0">
                <a:solidFill>
                  <a:srgbClr val="FEFFFF"/>
                </a:solidFill>
              </a:rPr>
              <a:t>The Reptilian Brain (or Reptilian Complex)</a:t>
            </a:r>
            <a:br>
              <a:rPr lang="en-US" sz="2200" b="1" dirty="0">
                <a:solidFill>
                  <a:srgbClr val="FEFFFF"/>
                </a:solidFill>
              </a:rPr>
            </a:br>
            <a:endParaRPr lang="en-US" sz="2200" b="1" dirty="0">
              <a:solidFill>
                <a:srgbClr val="FEFFFF"/>
              </a:solidFill>
            </a:endParaRPr>
          </a:p>
        </p:txBody>
      </p:sp>
      <p:sp>
        <p:nvSpPr>
          <p:cNvPr id="3" name="Content Placeholder 2">
            <a:extLst>
              <a:ext uri="{FF2B5EF4-FFF2-40B4-BE49-F238E27FC236}">
                <a16:creationId xmlns:a16="http://schemas.microsoft.com/office/drawing/2014/main" id="{1F3D0E05-6817-4055-BC0E-4FFC52C371F0}"/>
              </a:ext>
            </a:extLst>
          </p:cNvPr>
          <p:cNvSpPr>
            <a:spLocks noGrp="1"/>
          </p:cNvSpPr>
          <p:nvPr>
            <p:ph idx="1"/>
          </p:nvPr>
        </p:nvSpPr>
        <p:spPr>
          <a:xfrm>
            <a:off x="541866" y="2032000"/>
            <a:ext cx="7145867" cy="3879222"/>
          </a:xfrm>
        </p:spPr>
        <p:txBody>
          <a:bodyPr>
            <a:normAutofit lnSpcReduction="10000"/>
          </a:bodyPr>
          <a:lstStyle/>
          <a:p>
            <a:pPr>
              <a:lnSpc>
                <a:spcPct val="90000"/>
              </a:lnSpc>
            </a:pPr>
            <a:r>
              <a:rPr lang="en-US" dirty="0">
                <a:solidFill>
                  <a:srgbClr val="FEFFFF"/>
                </a:solidFill>
                <a:latin typeface="Calibri" panose="020F0502020204030204" pitchFamily="34" charset="0"/>
              </a:rPr>
              <a:t>As the name suggests, this is the most primitive brain and it developed about </a:t>
            </a:r>
            <a:r>
              <a:rPr lang="en-US" b="1" dirty="0">
                <a:solidFill>
                  <a:srgbClr val="FFFF00"/>
                </a:solidFill>
                <a:latin typeface="Calibri" panose="020F0502020204030204" pitchFamily="34" charset="0"/>
              </a:rPr>
              <a:t>500 million years ago </a:t>
            </a:r>
            <a:r>
              <a:rPr lang="en-US" dirty="0">
                <a:solidFill>
                  <a:srgbClr val="FEFFFF"/>
                </a:solidFill>
                <a:latin typeface="Calibri" panose="020F0502020204030204" pitchFamily="34" charset="0"/>
              </a:rPr>
              <a:t>in fish and later reptiles. </a:t>
            </a:r>
          </a:p>
          <a:p>
            <a:pPr>
              <a:lnSpc>
                <a:spcPct val="90000"/>
              </a:lnSpc>
            </a:pPr>
            <a:r>
              <a:rPr lang="en-US" dirty="0">
                <a:solidFill>
                  <a:srgbClr val="FEFFFF"/>
                </a:solidFill>
                <a:latin typeface="Calibri" panose="020F0502020204030204" pitchFamily="34" charset="0"/>
              </a:rPr>
              <a:t>Its roles include sensation, instinctual reaction, breathing, temperature regulation. </a:t>
            </a:r>
          </a:p>
          <a:p>
            <a:pPr>
              <a:lnSpc>
                <a:spcPct val="90000"/>
              </a:lnSpc>
            </a:pPr>
            <a:r>
              <a:rPr lang="en-US" dirty="0">
                <a:solidFill>
                  <a:srgbClr val="FEFFFF"/>
                </a:solidFill>
                <a:latin typeface="Calibri" panose="020F0502020204030204" pitchFamily="34" charset="0"/>
              </a:rPr>
              <a:t>TINSA hypothesizes that the reptilian complex promotes certain survival functions as well, most specifically, </a:t>
            </a:r>
            <a:r>
              <a:rPr lang="en-US" b="1" dirty="0">
                <a:solidFill>
                  <a:srgbClr val="FFFF00"/>
                </a:solidFill>
                <a:latin typeface="Calibri" panose="020F0502020204030204" pitchFamily="34" charset="0"/>
              </a:rPr>
              <a:t>immobilization or freeze.</a:t>
            </a:r>
          </a:p>
          <a:p>
            <a:pPr>
              <a:lnSpc>
                <a:spcPct val="90000"/>
              </a:lnSpc>
            </a:pPr>
            <a:r>
              <a:rPr lang="en-US" dirty="0">
                <a:solidFill>
                  <a:srgbClr val="FEFFFF"/>
                </a:solidFill>
                <a:latin typeface="Calibri" panose="020F0502020204030204" pitchFamily="34" charset="0"/>
              </a:rPr>
              <a:t>We often see lizards, for example, freeze in the face of danger such as a lunch-starved predator in an instinctive reaction that can be life-saving (sadly for the lizard, it doesn’t always work, and he sometimes ends up being snack anyway). We also see this in humans in the face of terrifying situations.  </a:t>
            </a:r>
          </a:p>
          <a:p>
            <a:pPr>
              <a:lnSpc>
                <a:spcPct val="90000"/>
              </a:lnSpc>
            </a:pPr>
            <a:r>
              <a:rPr lang="en-US" dirty="0">
                <a:solidFill>
                  <a:srgbClr val="FEFFFF"/>
                </a:solidFill>
                <a:latin typeface="Calibri" panose="020F0502020204030204" pitchFamily="34" charset="0"/>
              </a:rPr>
              <a:t>Like our lizard friends, it sometimes works, and other times gets us killed.  </a:t>
            </a:r>
          </a:p>
          <a:p>
            <a:pPr marL="0" indent="0">
              <a:lnSpc>
                <a:spcPct val="90000"/>
              </a:lnSpc>
              <a:buNone/>
            </a:pPr>
            <a:r>
              <a:rPr lang="en-US" dirty="0">
                <a:solidFill>
                  <a:srgbClr val="FEFFFF"/>
                </a:solidFill>
                <a:latin typeface="Calibri" panose="020F0502020204030204" pitchFamily="34" charset="0"/>
              </a:rPr>
              <a:t> </a:t>
            </a:r>
          </a:p>
          <a:p>
            <a:pPr marL="0" indent="0">
              <a:lnSpc>
                <a:spcPct val="90000"/>
              </a:lnSpc>
              <a:buNone/>
            </a:pPr>
            <a:endParaRPr lang="en-US" sz="1500" dirty="0">
              <a:solidFill>
                <a:srgbClr val="FEFFFF"/>
              </a:solidFill>
            </a:endParaRPr>
          </a:p>
        </p:txBody>
      </p:sp>
      <p:pic>
        <p:nvPicPr>
          <p:cNvPr id="3076" name="Picture 4" descr="Image result for image of the lizard brain">
            <a:extLst>
              <a:ext uri="{FF2B5EF4-FFF2-40B4-BE49-F238E27FC236}">
                <a16:creationId xmlns:a16="http://schemas.microsoft.com/office/drawing/2014/main" id="{2D1AF785-E083-485C-94FB-740ED54C1D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574758"/>
            <a:ext cx="3001931" cy="197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54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6629250-4652-4151-AAC2-E6BFD147EABC}"/>
              </a:ext>
            </a:extLst>
          </p:cNvPr>
          <p:cNvSpPr>
            <a:spLocks noGrp="1"/>
          </p:cNvSpPr>
          <p:nvPr>
            <p:ph type="title"/>
          </p:nvPr>
        </p:nvSpPr>
        <p:spPr>
          <a:xfrm>
            <a:off x="541867" y="787400"/>
            <a:ext cx="7145866" cy="1035152"/>
          </a:xfrm>
        </p:spPr>
        <p:txBody>
          <a:bodyPr anchor="ctr">
            <a:noAutofit/>
          </a:bodyPr>
          <a:lstStyle/>
          <a:p>
            <a:pPr>
              <a:lnSpc>
                <a:spcPct val="90000"/>
              </a:lnSpc>
            </a:pPr>
            <a:r>
              <a:rPr lang="en-US" sz="2800" b="1" dirty="0">
                <a:solidFill>
                  <a:srgbClr val="FEFFFF"/>
                </a:solidFill>
              </a:rPr>
              <a:t>Triune Brain Theory</a:t>
            </a:r>
            <a:br>
              <a:rPr lang="en-US" sz="2400" b="1" dirty="0">
                <a:solidFill>
                  <a:srgbClr val="FEFFFF"/>
                </a:solidFill>
              </a:rPr>
            </a:br>
            <a:r>
              <a:rPr lang="en-US" sz="2000" b="1" dirty="0">
                <a:solidFill>
                  <a:srgbClr val="FEFFFF"/>
                </a:solidFill>
              </a:rPr>
              <a:t>     The Mammalian Brain (or Limbic System</a:t>
            </a:r>
            <a:r>
              <a:rPr lang="en-US" sz="2400" b="1" dirty="0">
                <a:solidFill>
                  <a:srgbClr val="FEFFFF"/>
                </a:solidFill>
              </a:rPr>
              <a:t>)</a:t>
            </a:r>
            <a:br>
              <a:rPr lang="en-US" sz="2400" b="1" dirty="0">
                <a:solidFill>
                  <a:srgbClr val="FEFFFF"/>
                </a:solidFill>
              </a:rPr>
            </a:br>
            <a:endParaRPr lang="en-US" sz="2400" b="1" dirty="0">
              <a:solidFill>
                <a:srgbClr val="FEFFFF"/>
              </a:solidFill>
            </a:endParaRPr>
          </a:p>
        </p:txBody>
      </p:sp>
      <p:sp>
        <p:nvSpPr>
          <p:cNvPr id="3" name="Content Placeholder 2">
            <a:extLst>
              <a:ext uri="{FF2B5EF4-FFF2-40B4-BE49-F238E27FC236}">
                <a16:creationId xmlns:a16="http://schemas.microsoft.com/office/drawing/2014/main" id="{F92CA964-E1DE-43E8-A66B-934EDDFF83F3}"/>
              </a:ext>
            </a:extLst>
          </p:cNvPr>
          <p:cNvSpPr>
            <a:spLocks noGrp="1"/>
          </p:cNvSpPr>
          <p:nvPr>
            <p:ph idx="1"/>
          </p:nvPr>
        </p:nvSpPr>
        <p:spPr>
          <a:xfrm>
            <a:off x="344384" y="1694179"/>
            <a:ext cx="7343349" cy="5159073"/>
          </a:xfrm>
        </p:spPr>
        <p:txBody>
          <a:bodyPr>
            <a:normAutofit lnSpcReduction="10000"/>
          </a:bodyPr>
          <a:lstStyle/>
          <a:p>
            <a:pPr marL="0" indent="0">
              <a:lnSpc>
                <a:spcPct val="90000"/>
              </a:lnSpc>
              <a:buNone/>
            </a:pPr>
            <a:endParaRPr lang="en-US" sz="1500" b="1" dirty="0">
              <a:solidFill>
                <a:srgbClr val="FEFFFF"/>
              </a:solidFill>
            </a:endParaRPr>
          </a:p>
          <a:p>
            <a:pPr>
              <a:lnSpc>
                <a:spcPct val="90000"/>
              </a:lnSpc>
            </a:pPr>
            <a:r>
              <a:rPr lang="en-US" dirty="0">
                <a:solidFill>
                  <a:srgbClr val="FEFFFF"/>
                </a:solidFill>
                <a:latin typeface="Calibri" panose="020F0502020204030204" pitchFamily="34" charset="0"/>
              </a:rPr>
              <a:t>Later, about </a:t>
            </a:r>
            <a:r>
              <a:rPr lang="en-US" dirty="0">
                <a:solidFill>
                  <a:srgbClr val="FFFF00"/>
                </a:solidFill>
                <a:latin typeface="Calibri" panose="020F0502020204030204" pitchFamily="34" charset="0"/>
              </a:rPr>
              <a:t>150 million years </a:t>
            </a:r>
            <a:r>
              <a:rPr lang="en-US" dirty="0">
                <a:solidFill>
                  <a:srgbClr val="FEFFFF"/>
                </a:solidFill>
                <a:latin typeface="Calibri" panose="020F0502020204030204" pitchFamily="34" charset="0"/>
              </a:rPr>
              <a:t>ago, the limbic system first appeared in small animals.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This system developed as critters were able to move more freely about as they were now equipped with extremities.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As such, it often became necessary to either fight off or flee from would-be predators.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In addition, the capacity to have </a:t>
            </a:r>
            <a:r>
              <a:rPr lang="en-US" dirty="0">
                <a:solidFill>
                  <a:srgbClr val="FFFF00"/>
                </a:solidFill>
                <a:latin typeface="Calibri" panose="020F0502020204030204" pitchFamily="34" charset="0"/>
              </a:rPr>
              <a:t>memory and emotions</a:t>
            </a:r>
            <a:r>
              <a:rPr lang="en-US" dirty="0">
                <a:solidFill>
                  <a:srgbClr val="FEFFFF"/>
                </a:solidFill>
                <a:latin typeface="Calibri" panose="020F0502020204030204" pitchFamily="34" charset="0"/>
              </a:rPr>
              <a:t> developed. This enabled the animal to control the body’s response to danger and to remember that danger as well as the ability to be vigilant and scan the surrounding environment for potential dangers.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Like critters, we often revert to this neurological system when we act instinctively.</a:t>
            </a:r>
          </a:p>
          <a:p>
            <a:pPr>
              <a:lnSpc>
                <a:spcPct val="90000"/>
              </a:lnSpc>
            </a:pPr>
            <a:endParaRPr lang="en-US" sz="1500" dirty="0">
              <a:solidFill>
                <a:srgbClr val="FEFFFF"/>
              </a:solidFill>
            </a:endParaRPr>
          </a:p>
        </p:txBody>
      </p:sp>
      <p:pic>
        <p:nvPicPr>
          <p:cNvPr id="4" name="Picture 3" descr="Image result for funny image of the mammalian brain">
            <a:extLst>
              <a:ext uri="{FF2B5EF4-FFF2-40B4-BE49-F238E27FC236}">
                <a16:creationId xmlns:a16="http://schemas.microsoft.com/office/drawing/2014/main" id="{0122961B-88D0-4E49-AD7F-A59187F592A1}"/>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13057" y="3122707"/>
            <a:ext cx="3001931" cy="1681081"/>
          </a:xfrm>
          <a:prstGeom prst="rect">
            <a:avLst/>
          </a:prstGeom>
          <a:noFill/>
        </p:spPr>
      </p:pic>
    </p:spTree>
    <p:extLst>
      <p:ext uri="{BB962C8B-B14F-4D97-AF65-F5344CB8AC3E}">
        <p14:creationId xmlns:p14="http://schemas.microsoft.com/office/powerpoint/2010/main" val="3957096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E5C3177-54EF-45BC-8E85-9126716DC7E7}"/>
              </a:ext>
            </a:extLst>
          </p:cNvPr>
          <p:cNvSpPr>
            <a:spLocks noGrp="1"/>
          </p:cNvSpPr>
          <p:nvPr>
            <p:ph type="title"/>
          </p:nvPr>
        </p:nvSpPr>
        <p:spPr>
          <a:xfrm>
            <a:off x="948413" y="700503"/>
            <a:ext cx="7145866" cy="778933"/>
          </a:xfrm>
        </p:spPr>
        <p:txBody>
          <a:bodyPr anchor="ctr">
            <a:noAutofit/>
          </a:bodyPr>
          <a:lstStyle/>
          <a:p>
            <a:pPr>
              <a:lnSpc>
                <a:spcPct val="90000"/>
              </a:lnSpc>
            </a:pPr>
            <a:br>
              <a:rPr lang="en-US" sz="2400" b="1" dirty="0">
                <a:solidFill>
                  <a:srgbClr val="FEFFFF"/>
                </a:solidFill>
              </a:rPr>
            </a:br>
            <a:br>
              <a:rPr lang="en-US" sz="2400" b="1" dirty="0">
                <a:solidFill>
                  <a:srgbClr val="FEFFFF"/>
                </a:solidFill>
              </a:rPr>
            </a:br>
            <a:r>
              <a:rPr lang="en-US" sz="2800" b="1" dirty="0">
                <a:solidFill>
                  <a:srgbClr val="FEFFFF"/>
                </a:solidFill>
              </a:rPr>
              <a:t>Triune Brain Theory</a:t>
            </a:r>
            <a:br>
              <a:rPr lang="en-US" sz="2800" b="1" dirty="0">
                <a:solidFill>
                  <a:srgbClr val="FEFFFF"/>
                </a:solidFill>
              </a:rPr>
            </a:br>
            <a:r>
              <a:rPr lang="en-US" sz="2800" b="1" dirty="0">
                <a:solidFill>
                  <a:srgbClr val="FEFFFF"/>
                </a:solidFill>
              </a:rPr>
              <a:t>     </a:t>
            </a:r>
            <a:r>
              <a:rPr lang="en-US" sz="2000" b="1" dirty="0">
                <a:solidFill>
                  <a:srgbClr val="FEFFFF"/>
                </a:solidFill>
              </a:rPr>
              <a:t>The Frontal Lobe (or Neocortex)</a:t>
            </a:r>
            <a:br>
              <a:rPr lang="en-US" sz="2000" b="1" dirty="0">
                <a:solidFill>
                  <a:srgbClr val="FEFFFF"/>
                </a:solidFill>
              </a:rPr>
            </a:br>
            <a:r>
              <a:rPr lang="en-US" sz="2000" dirty="0">
                <a:solidFill>
                  <a:srgbClr val="FEFFFF"/>
                </a:solidFill>
              </a:rPr>
              <a:t> </a:t>
            </a:r>
            <a:br>
              <a:rPr lang="en-US" sz="2000" dirty="0">
                <a:solidFill>
                  <a:srgbClr val="FEFFFF"/>
                </a:solidFill>
              </a:rPr>
            </a:br>
            <a:endParaRPr lang="en-US" sz="2000" dirty="0">
              <a:solidFill>
                <a:srgbClr val="FEFFFF"/>
              </a:solidFill>
            </a:endParaRPr>
          </a:p>
        </p:txBody>
      </p:sp>
      <p:sp>
        <p:nvSpPr>
          <p:cNvPr id="3" name="Content Placeholder 2">
            <a:extLst>
              <a:ext uri="{FF2B5EF4-FFF2-40B4-BE49-F238E27FC236}">
                <a16:creationId xmlns:a16="http://schemas.microsoft.com/office/drawing/2014/main" id="{7AE37309-7D6D-49AC-826A-D17B05FA086D}"/>
              </a:ext>
            </a:extLst>
          </p:cNvPr>
          <p:cNvSpPr>
            <a:spLocks noGrp="1"/>
          </p:cNvSpPr>
          <p:nvPr>
            <p:ph idx="1"/>
          </p:nvPr>
        </p:nvSpPr>
        <p:spPr>
          <a:xfrm>
            <a:off x="156118" y="1735655"/>
            <a:ext cx="7531616" cy="4877018"/>
          </a:xfrm>
        </p:spPr>
        <p:txBody>
          <a:bodyPr>
            <a:normAutofit lnSpcReduction="10000"/>
          </a:bodyPr>
          <a:lstStyle/>
          <a:p>
            <a:pPr marL="0" indent="0">
              <a:lnSpc>
                <a:spcPct val="90000"/>
              </a:lnSpc>
              <a:buNone/>
            </a:pPr>
            <a:endParaRPr lang="en-US" sz="1500" b="1" dirty="0">
              <a:solidFill>
                <a:srgbClr val="FEFFFF"/>
              </a:solidFill>
            </a:endParaRPr>
          </a:p>
          <a:p>
            <a:pPr>
              <a:lnSpc>
                <a:spcPct val="90000"/>
              </a:lnSpc>
            </a:pPr>
            <a:r>
              <a:rPr lang="en-US" dirty="0">
                <a:solidFill>
                  <a:srgbClr val="FEFFFF"/>
                </a:solidFill>
                <a:latin typeface="Calibri" panose="020F0502020204030204" pitchFamily="34" charset="0"/>
              </a:rPr>
              <a:t>According to MacLean (1990), the frontal lobe came on board only about </a:t>
            </a:r>
            <a:r>
              <a:rPr lang="en-US" dirty="0">
                <a:solidFill>
                  <a:srgbClr val="FFFF00"/>
                </a:solidFill>
                <a:latin typeface="Calibri" panose="020F0502020204030204" pitchFamily="34" charset="0"/>
              </a:rPr>
              <a:t>2 or 3 million years ago.</a:t>
            </a:r>
          </a:p>
          <a:p>
            <a:pPr marL="0" indent="0">
              <a:lnSpc>
                <a:spcPct val="90000"/>
              </a:lnSpc>
              <a:buNone/>
            </a:pPr>
            <a:endParaRPr lang="en-US" dirty="0">
              <a:solidFill>
                <a:srgbClr val="FFFF00"/>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As in the reptilian brain and the limbic system, the purpose of this brain formation is to react to and protect us from danger.</a:t>
            </a:r>
          </a:p>
          <a:p>
            <a:pPr marL="0" indent="0">
              <a:lnSpc>
                <a:spcPct val="90000"/>
              </a:lnSpc>
              <a:buNone/>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But unlike or more primitive neighbors, this system reacts </a:t>
            </a:r>
            <a:r>
              <a:rPr lang="en-US" dirty="0">
                <a:solidFill>
                  <a:srgbClr val="FFFF00"/>
                </a:solidFill>
                <a:latin typeface="Calibri" panose="020F0502020204030204" pitchFamily="34" charset="0"/>
              </a:rPr>
              <a:t>consciously.</a:t>
            </a:r>
            <a:r>
              <a:rPr lang="en-US" dirty="0">
                <a:solidFill>
                  <a:srgbClr val="FEFFFF"/>
                </a:solidFill>
                <a:latin typeface="Calibri" panose="020F0502020204030204" pitchFamily="34" charset="0"/>
              </a:rPr>
              <a:t> Very importantly, there was a need to develop a system that made possible more </a:t>
            </a:r>
            <a:r>
              <a:rPr lang="en-US" dirty="0">
                <a:solidFill>
                  <a:srgbClr val="FFFF00"/>
                </a:solidFill>
                <a:latin typeface="Calibri" panose="020F0502020204030204" pitchFamily="34" charset="0"/>
              </a:rPr>
              <a:t>“civilized” </a:t>
            </a:r>
            <a:r>
              <a:rPr lang="en-US" dirty="0">
                <a:solidFill>
                  <a:srgbClr val="FEFFFF"/>
                </a:solidFill>
                <a:latin typeface="Calibri" panose="020F0502020204030204" pitchFamily="34" charset="0"/>
              </a:rPr>
              <a:t>responses to threats and at the same time one that offered the possibility to </a:t>
            </a:r>
            <a:r>
              <a:rPr lang="en-US" i="1" dirty="0">
                <a:solidFill>
                  <a:srgbClr val="FEFFFF"/>
                </a:solidFill>
                <a:latin typeface="Calibri" panose="020F0502020204030204" pitchFamily="34" charset="0"/>
              </a:rPr>
              <a:t>connect </a:t>
            </a:r>
            <a:r>
              <a:rPr lang="en-US" dirty="0">
                <a:solidFill>
                  <a:srgbClr val="FEFFFF"/>
                </a:solidFill>
                <a:latin typeface="Calibri" panose="020F0502020204030204" pitchFamily="34" charset="0"/>
              </a:rPr>
              <a:t>to others for safety.</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Therefore, the frontal lobe allows us to access a new way of surviving based on </a:t>
            </a:r>
            <a:r>
              <a:rPr lang="en-US" dirty="0">
                <a:solidFill>
                  <a:srgbClr val="FFFF00"/>
                </a:solidFill>
                <a:latin typeface="Calibri" panose="020F0502020204030204" pitchFamily="34" charset="0"/>
              </a:rPr>
              <a:t>socialization. </a:t>
            </a:r>
            <a:r>
              <a:rPr lang="en-US" dirty="0">
                <a:solidFill>
                  <a:srgbClr val="FEFFFF"/>
                </a:solidFill>
                <a:latin typeface="Calibri" panose="020F0502020204030204" pitchFamily="34" charset="0"/>
              </a:rPr>
              <a:t>This makes it possible for us to use analysis, logic and decision-making, and this is what specifically separates us from other lower-ordered animals that rely on instincts alone for survival. </a:t>
            </a:r>
          </a:p>
          <a:p>
            <a:pPr>
              <a:lnSpc>
                <a:spcPct val="90000"/>
              </a:lnSpc>
            </a:pPr>
            <a:endParaRPr lang="en-US" sz="1500" dirty="0">
              <a:solidFill>
                <a:srgbClr val="FEFFFF"/>
              </a:solidFill>
            </a:endParaRPr>
          </a:p>
        </p:txBody>
      </p:sp>
      <p:pic>
        <p:nvPicPr>
          <p:cNvPr id="4" name="Picture 3" descr="Image result for image of the neocortex">
            <a:extLst>
              <a:ext uri="{FF2B5EF4-FFF2-40B4-BE49-F238E27FC236}">
                <a16:creationId xmlns:a16="http://schemas.microsoft.com/office/drawing/2014/main" id="{39FC5DE1-8AFD-49C5-80F5-8AF5BC57FA4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13057" y="2534068"/>
            <a:ext cx="3001931" cy="2858360"/>
          </a:xfrm>
          <a:prstGeom prst="rect">
            <a:avLst/>
          </a:prstGeom>
          <a:noFill/>
        </p:spPr>
      </p:pic>
    </p:spTree>
    <p:extLst>
      <p:ext uri="{BB962C8B-B14F-4D97-AF65-F5344CB8AC3E}">
        <p14:creationId xmlns:p14="http://schemas.microsoft.com/office/powerpoint/2010/main" val="1493501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BDE41F-5EDB-4D2A-89F4-779F2A14D847}"/>
              </a:ext>
            </a:extLst>
          </p:cNvPr>
          <p:cNvSpPr>
            <a:spLocks noGrp="1"/>
          </p:cNvSpPr>
          <p:nvPr>
            <p:ph type="title"/>
          </p:nvPr>
        </p:nvSpPr>
        <p:spPr>
          <a:xfrm>
            <a:off x="1259893" y="1211283"/>
            <a:ext cx="2454052" cy="4919154"/>
          </a:xfrm>
        </p:spPr>
        <p:txBody>
          <a:bodyPr>
            <a:normAutofit/>
          </a:bodyPr>
          <a:lstStyle/>
          <a:p>
            <a:r>
              <a:rPr lang="en-US" sz="3200" b="1" dirty="0">
                <a:solidFill>
                  <a:schemeClr val="bg1"/>
                </a:solidFill>
              </a:rPr>
              <a:t>Triune Brain Theory </a:t>
            </a:r>
            <a:br>
              <a:rPr lang="en-US" sz="3200" b="1" dirty="0">
                <a:solidFill>
                  <a:schemeClr val="bg1"/>
                </a:solidFill>
              </a:rPr>
            </a:br>
            <a:br>
              <a:rPr lang="en-US" sz="3200" b="1" dirty="0">
                <a:solidFill>
                  <a:schemeClr val="bg1"/>
                </a:solidFill>
              </a:rPr>
            </a:br>
            <a:r>
              <a:rPr lang="en-US" sz="3200" b="1" dirty="0">
                <a:solidFill>
                  <a:schemeClr val="bg1"/>
                </a:solidFill>
              </a:rPr>
              <a:t>To bring it home:</a:t>
            </a:r>
            <a:br>
              <a:rPr lang="en-US" sz="3200" dirty="0">
                <a:solidFill>
                  <a:schemeClr val="bg1"/>
                </a:solidFill>
              </a:rPr>
            </a:br>
            <a:endParaRPr lang="en-US" sz="3200" dirty="0">
              <a:solidFill>
                <a:schemeClr val="bg1"/>
              </a:solidFill>
            </a:endParaRPr>
          </a:p>
        </p:txBody>
      </p:sp>
      <p:sp>
        <p:nvSpPr>
          <p:cNvPr id="30"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31" name="Rectangle 2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EFEAE04-CE32-4A67-9139-4546F2FCF37B}"/>
              </a:ext>
            </a:extLst>
          </p:cNvPr>
          <p:cNvGraphicFramePr>
            <a:graphicFrameLocks noGrp="1"/>
          </p:cNvGraphicFramePr>
          <p:nvPr>
            <p:ph idx="1"/>
            <p:extLst>
              <p:ext uri="{D42A27DB-BD31-4B8C-83A1-F6EECF244321}">
                <p14:modId xmlns:p14="http://schemas.microsoft.com/office/powerpoint/2010/main" val="531096113"/>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Image result for image of home">
            <a:extLst>
              <a:ext uri="{FF2B5EF4-FFF2-40B4-BE49-F238E27FC236}">
                <a16:creationId xmlns:a16="http://schemas.microsoft.com/office/drawing/2014/main" id="{18527A47-0371-4922-9622-5C2B20E0E0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035" y="41302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6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E514E-6D67-4AEA-9EED-427B4B05BC98}"/>
              </a:ext>
            </a:extLst>
          </p:cNvPr>
          <p:cNvSpPr>
            <a:spLocks noGrp="1"/>
          </p:cNvSpPr>
          <p:nvPr>
            <p:ph type="title"/>
          </p:nvPr>
        </p:nvSpPr>
        <p:spPr>
          <a:xfrm>
            <a:off x="1259893" y="3101093"/>
            <a:ext cx="2454052" cy="3029344"/>
          </a:xfrm>
        </p:spPr>
        <p:txBody>
          <a:bodyPr>
            <a:normAutofit/>
          </a:bodyPr>
          <a:lstStyle/>
          <a:p>
            <a:br>
              <a:rPr lang="en-US" b="1" dirty="0">
                <a:solidFill>
                  <a:schemeClr val="bg1"/>
                </a:solidFill>
              </a:rPr>
            </a:br>
            <a:br>
              <a:rPr lang="en-US" b="1" dirty="0">
                <a:solidFill>
                  <a:schemeClr val="bg1"/>
                </a:solidFill>
              </a:rPr>
            </a:br>
            <a:r>
              <a:rPr lang="en-US" b="1" dirty="0">
                <a:solidFill>
                  <a:schemeClr val="bg1"/>
                </a:solidFill>
              </a:rPr>
              <a:t>Polyvagal Theory</a:t>
            </a:r>
            <a:br>
              <a:rPr lang="en-US" b="1" dirty="0">
                <a:solidFill>
                  <a:schemeClr val="bg1"/>
                </a:solidFill>
              </a:rPr>
            </a:br>
            <a:endParaRPr lang="en-US" b="1" dirty="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60A458-E028-45E5-B81E-7AEAD0379A6A}"/>
              </a:ext>
            </a:extLst>
          </p:cNvPr>
          <p:cNvSpPr>
            <a:spLocks noGrp="1"/>
          </p:cNvSpPr>
          <p:nvPr>
            <p:ph idx="1"/>
          </p:nvPr>
        </p:nvSpPr>
        <p:spPr>
          <a:xfrm>
            <a:off x="4059080" y="0"/>
            <a:ext cx="7445531" cy="6858000"/>
          </a:xfrm>
        </p:spPr>
        <p:txBody>
          <a:bodyPr anchor="ctr">
            <a:normAutofit/>
          </a:bodyPr>
          <a:lstStyle/>
          <a:p>
            <a:endParaRPr lang="en-US" sz="2200" dirty="0">
              <a:latin typeface="Calibri" panose="020F0502020204030204" pitchFamily="34" charset="0"/>
            </a:endParaRPr>
          </a:p>
          <a:p>
            <a:endParaRPr lang="en-US" sz="2200" dirty="0">
              <a:latin typeface="Calibri" panose="020F0502020204030204" pitchFamily="34" charset="0"/>
            </a:endParaRPr>
          </a:p>
          <a:p>
            <a:r>
              <a:rPr lang="en-US" sz="2200" dirty="0">
                <a:latin typeface="Calibri" panose="020F0502020204030204" pitchFamily="34" charset="0"/>
              </a:rPr>
              <a:t>In order to move forward in our understanding of what his happening to us as we progress toward addiction, we must understand the </a:t>
            </a:r>
            <a:r>
              <a:rPr lang="en-US" sz="2200" b="1" dirty="0">
                <a:solidFill>
                  <a:srgbClr val="FF0000"/>
                </a:solidFill>
                <a:latin typeface="Calibri" panose="020F0502020204030204" pitchFamily="34" charset="0"/>
              </a:rPr>
              <a:t>Steven Porges’ Polyvagal Theory</a:t>
            </a:r>
            <a:r>
              <a:rPr lang="en-US" sz="2200" dirty="0">
                <a:solidFill>
                  <a:srgbClr val="FF0000"/>
                </a:solidFill>
                <a:latin typeface="Calibri" panose="020F0502020204030204" pitchFamily="34" charset="0"/>
              </a:rPr>
              <a:t> </a:t>
            </a:r>
            <a:r>
              <a:rPr lang="en-US" sz="2200" dirty="0">
                <a:latin typeface="Calibri" panose="020F0502020204030204" pitchFamily="34" charset="0"/>
              </a:rPr>
              <a:t>and then integrate this knowledge with Triune Brain Theory.  </a:t>
            </a:r>
          </a:p>
          <a:p>
            <a:endParaRPr lang="en-US" sz="2200" dirty="0">
              <a:latin typeface="Calibri" panose="020F0502020204030204" pitchFamily="34" charset="0"/>
            </a:endParaRPr>
          </a:p>
          <a:p>
            <a:r>
              <a:rPr lang="en-US" sz="2200" dirty="0">
                <a:latin typeface="Calibri" panose="020F0502020204030204" pitchFamily="34" charset="0"/>
              </a:rPr>
              <a:t>So, first a little anatomy. </a:t>
            </a:r>
          </a:p>
          <a:p>
            <a:endParaRPr lang="en-US" sz="2200" dirty="0">
              <a:latin typeface="Calibri" panose="020F0502020204030204" pitchFamily="34" charset="0"/>
            </a:endParaRPr>
          </a:p>
          <a:p>
            <a:r>
              <a:rPr lang="en-US" sz="2200" dirty="0">
                <a:latin typeface="Calibri" panose="020F0502020204030204" pitchFamily="34" charset="0"/>
              </a:rPr>
              <a:t>The Autonomic Nervous System is a control system that acts largely unconsciously and regulates bodily functions such as heart rate, digestion, respiratory rate, pupillary response, urination, and even sexual arousal. It has two main subdivisions: </a:t>
            </a:r>
          </a:p>
          <a:p>
            <a:pPr marL="1257300" lvl="3" indent="0">
              <a:buNone/>
            </a:pPr>
            <a:r>
              <a:rPr lang="en-US" sz="2200" b="1" dirty="0">
                <a:solidFill>
                  <a:srgbClr val="FF0000"/>
                </a:solidFill>
                <a:latin typeface="Calibri" panose="020F0502020204030204" pitchFamily="34" charset="0"/>
              </a:rPr>
              <a:t>Sympathetic </a:t>
            </a:r>
          </a:p>
          <a:p>
            <a:pPr marL="1257300" lvl="3" indent="0">
              <a:buNone/>
            </a:pPr>
            <a:r>
              <a:rPr lang="en-US" sz="2200" b="1" dirty="0">
                <a:solidFill>
                  <a:srgbClr val="00B050"/>
                </a:solidFill>
                <a:latin typeface="Calibri" panose="020F0502020204030204" pitchFamily="34" charset="0"/>
              </a:rPr>
              <a:t>Parasympathetic</a:t>
            </a:r>
          </a:p>
          <a:p>
            <a:endParaRPr lang="en-US" sz="2200" dirty="0">
              <a:solidFill>
                <a:srgbClr val="0070C0"/>
              </a:solidFill>
              <a:latin typeface="Calibri" panose="020F0502020204030204" pitchFamily="34" charset="0"/>
            </a:endParaRPr>
          </a:p>
          <a:p>
            <a:endParaRPr lang="en-US" dirty="0"/>
          </a:p>
        </p:txBody>
      </p:sp>
      <p:pic>
        <p:nvPicPr>
          <p:cNvPr id="1026" name="Picture 2" descr="Image result for image of polyvagal theory">
            <a:extLst>
              <a:ext uri="{FF2B5EF4-FFF2-40B4-BE49-F238E27FC236}">
                <a16:creationId xmlns:a16="http://schemas.microsoft.com/office/drawing/2014/main" id="{DBC0C80E-E250-49AB-A441-4EC821AD4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389" y="900461"/>
            <a:ext cx="174307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6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8045-197F-4F15-8CD0-A3DC9A8FECFA}"/>
              </a:ext>
            </a:extLst>
          </p:cNvPr>
          <p:cNvSpPr>
            <a:spLocks noGrp="1"/>
          </p:cNvSpPr>
          <p:nvPr>
            <p:ph type="title"/>
          </p:nvPr>
        </p:nvSpPr>
        <p:spPr>
          <a:xfrm>
            <a:off x="2414506" y="-116146"/>
            <a:ext cx="8911687" cy="1798122"/>
          </a:xfrm>
        </p:spPr>
        <p:txBody>
          <a:bodyPr/>
          <a:lstStyle/>
          <a:p>
            <a:r>
              <a:rPr lang="en-US" b="1" dirty="0"/>
              <a:t>Polyvagal Theory</a:t>
            </a:r>
            <a:br>
              <a:rPr lang="en-US" b="1" dirty="0"/>
            </a:br>
            <a:r>
              <a:rPr lang="en-US" b="1" dirty="0"/>
              <a:t>    </a:t>
            </a:r>
            <a:r>
              <a:rPr lang="en-US" sz="2800" b="1" dirty="0"/>
              <a:t>Autonomic Nervous System</a:t>
            </a:r>
          </a:p>
        </p:txBody>
      </p:sp>
      <p:pic>
        <p:nvPicPr>
          <p:cNvPr id="4" name="Content Placeholder 3" descr="Image result for autonomic nervous system">
            <a:extLst>
              <a:ext uri="{FF2B5EF4-FFF2-40B4-BE49-F238E27FC236}">
                <a16:creationId xmlns:a16="http://schemas.microsoft.com/office/drawing/2014/main" id="{2C87C972-440C-422E-B877-DF77AE13665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3792" y="1223158"/>
            <a:ext cx="10058400" cy="4688692"/>
          </a:xfrm>
          <a:prstGeom prst="rect">
            <a:avLst/>
          </a:prstGeom>
          <a:noFill/>
          <a:ln>
            <a:noFill/>
          </a:ln>
        </p:spPr>
      </p:pic>
    </p:spTree>
    <p:extLst>
      <p:ext uri="{BB962C8B-B14F-4D97-AF65-F5344CB8AC3E}">
        <p14:creationId xmlns:p14="http://schemas.microsoft.com/office/powerpoint/2010/main" val="165995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6" name="Group 15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0" name="Rectangle 16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74" name="Rectangle 173">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B63AAC2-2E4C-45C6-A16E-896491AAC6F2}"/>
              </a:ext>
            </a:extLst>
          </p:cNvPr>
          <p:cNvSpPr>
            <a:spLocks noGrp="1"/>
          </p:cNvSpPr>
          <p:nvPr>
            <p:ph type="title"/>
          </p:nvPr>
        </p:nvSpPr>
        <p:spPr>
          <a:xfrm>
            <a:off x="541867" y="787400"/>
            <a:ext cx="7145866" cy="1138071"/>
          </a:xfrm>
        </p:spPr>
        <p:txBody>
          <a:bodyPr vert="horz" lIns="91440" tIns="45720" rIns="91440" bIns="45720" rtlCol="0" anchor="ctr">
            <a:normAutofit fontScale="90000"/>
          </a:bodyPr>
          <a:lstStyle/>
          <a:p>
            <a:pPr>
              <a:lnSpc>
                <a:spcPct val="90000"/>
              </a:lnSpc>
            </a:pPr>
            <a:br>
              <a:rPr lang="en-US" sz="4800" b="1" dirty="0">
                <a:solidFill>
                  <a:srgbClr val="FEFFFF"/>
                </a:solidFill>
              </a:rPr>
            </a:br>
            <a:r>
              <a:rPr lang="en-US" sz="4800" b="1" dirty="0">
                <a:solidFill>
                  <a:srgbClr val="FEFFFF"/>
                </a:solidFill>
              </a:rPr>
              <a:t>Let me go first:</a:t>
            </a:r>
            <a:br>
              <a:rPr lang="en-US" sz="4800" b="1" dirty="0">
                <a:solidFill>
                  <a:srgbClr val="FEFFFF"/>
                </a:solidFill>
              </a:rPr>
            </a:br>
            <a:br>
              <a:rPr lang="en-US" sz="4800" b="1" dirty="0">
                <a:solidFill>
                  <a:srgbClr val="FEFFFF"/>
                </a:solidFill>
              </a:rPr>
            </a:br>
            <a:br>
              <a:rPr lang="en-US" sz="1000" b="1" dirty="0">
                <a:solidFill>
                  <a:srgbClr val="FEFFFF"/>
                </a:solidFill>
              </a:rPr>
            </a:br>
            <a:br>
              <a:rPr lang="en-US" sz="1000" b="1" dirty="0">
                <a:solidFill>
                  <a:srgbClr val="FEFFFF"/>
                </a:solidFill>
              </a:rPr>
            </a:br>
            <a:endParaRPr lang="en-US" sz="1000" b="1" dirty="0">
              <a:solidFill>
                <a:srgbClr val="FEFFFF"/>
              </a:solidFill>
            </a:endParaRPr>
          </a:p>
        </p:txBody>
      </p:sp>
      <p:sp>
        <p:nvSpPr>
          <p:cNvPr id="3" name="Rectangle 2">
            <a:extLst>
              <a:ext uri="{FF2B5EF4-FFF2-40B4-BE49-F238E27FC236}">
                <a16:creationId xmlns:a16="http://schemas.microsoft.com/office/drawing/2014/main" id="{32750E55-F70F-47D3-8484-59432F1CB993}"/>
              </a:ext>
            </a:extLst>
          </p:cNvPr>
          <p:cNvSpPr/>
          <p:nvPr/>
        </p:nvSpPr>
        <p:spPr>
          <a:xfrm>
            <a:off x="283531" y="2031999"/>
            <a:ext cx="7765315" cy="4183995"/>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Font typeface="Wingdings 3" charset="2"/>
              <a:buChar char=""/>
            </a:pPr>
            <a:endParaRPr lang="en-US" sz="1400" dirty="0">
              <a:solidFill>
                <a:srgbClr val="FEFFFF"/>
              </a:solidFill>
            </a:endParaRPr>
          </a:p>
          <a:p>
            <a:pPr>
              <a:lnSpc>
                <a:spcPct val="90000"/>
              </a:lnSpc>
              <a:spcBef>
                <a:spcPts val="1000"/>
              </a:spcBef>
              <a:buClr>
                <a:schemeClr val="accent1"/>
              </a:buClr>
              <a:buFont typeface="Wingdings 3" charset="2"/>
              <a:buChar char=""/>
            </a:pPr>
            <a:endParaRPr lang="en-US" sz="1400" dirty="0">
              <a:solidFill>
                <a:srgbClr val="FEFFFF"/>
              </a:solidFill>
            </a:endParaRPr>
          </a:p>
          <a:p>
            <a:pPr>
              <a:lnSpc>
                <a:spcPct val="90000"/>
              </a:lnSpc>
              <a:spcBef>
                <a:spcPts val="1000"/>
              </a:spcBef>
              <a:buClr>
                <a:schemeClr val="accent1"/>
              </a:buClr>
              <a:buFont typeface="Wingdings 3" charset="2"/>
              <a:buChar char=""/>
            </a:pPr>
            <a:r>
              <a:rPr lang="en-US" sz="1600" dirty="0">
                <a:solidFill>
                  <a:srgbClr val="FEFFFF"/>
                </a:solidFill>
              </a:rPr>
              <a:t>You may or may not be struggling with pornography, but even if you aren’t, you undoubtedly know someone who is and your knowledge of fact from fiction and how to become free can possibly save the mind, body, and soul of that person.</a:t>
            </a:r>
          </a:p>
          <a:p>
            <a:pPr>
              <a:lnSpc>
                <a:spcPct val="90000"/>
              </a:lnSpc>
              <a:spcBef>
                <a:spcPts val="1000"/>
              </a:spcBef>
              <a:buClr>
                <a:schemeClr val="accent1"/>
              </a:buClr>
              <a:buFont typeface="Wingdings 3" charset="2"/>
              <a:buChar char=""/>
            </a:pPr>
            <a:endParaRPr lang="en-US" sz="1600" dirty="0">
              <a:solidFill>
                <a:srgbClr val="FEFFFF"/>
              </a:solidFill>
            </a:endParaRPr>
          </a:p>
          <a:p>
            <a:pPr>
              <a:lnSpc>
                <a:spcPct val="90000"/>
              </a:lnSpc>
              <a:spcBef>
                <a:spcPts val="1000"/>
              </a:spcBef>
              <a:buClr>
                <a:schemeClr val="accent1"/>
              </a:buClr>
              <a:buFont typeface="Wingdings 3" charset="2"/>
              <a:buChar char=""/>
            </a:pPr>
            <a:r>
              <a:rPr lang="en-US" sz="1600" dirty="0">
                <a:solidFill>
                  <a:srgbClr val="FEFFFF"/>
                </a:solidFill>
              </a:rPr>
              <a:t>I want you to know that </a:t>
            </a:r>
            <a:r>
              <a:rPr lang="en-US" sz="1600" dirty="0">
                <a:solidFill>
                  <a:srgbClr val="FFFF00"/>
                </a:solidFill>
              </a:rPr>
              <a:t>I offer no judgement </a:t>
            </a:r>
            <a:r>
              <a:rPr lang="en-US" sz="1600" dirty="0">
                <a:solidFill>
                  <a:srgbClr val="FEFFFF"/>
                </a:solidFill>
              </a:rPr>
              <a:t>for those who struggle. </a:t>
            </a:r>
            <a:r>
              <a:rPr lang="en-US" sz="1600" dirty="0">
                <a:solidFill>
                  <a:srgbClr val="FFFF00"/>
                </a:solidFill>
              </a:rPr>
              <a:t>I, myself, struggled with soft porn magazine addiction </a:t>
            </a:r>
            <a:r>
              <a:rPr lang="en-US" sz="1600" dirty="0">
                <a:solidFill>
                  <a:srgbClr val="FEFFFF"/>
                </a:solidFill>
              </a:rPr>
              <a:t>as a teen and as a young man, a problem that carried into my marriage which it almost destroyed. </a:t>
            </a:r>
          </a:p>
          <a:p>
            <a:pPr>
              <a:lnSpc>
                <a:spcPct val="90000"/>
              </a:lnSpc>
              <a:spcBef>
                <a:spcPts val="1000"/>
              </a:spcBef>
              <a:buClr>
                <a:schemeClr val="accent1"/>
              </a:buClr>
              <a:buFont typeface="Wingdings 3" charset="2"/>
              <a:buChar char=""/>
            </a:pPr>
            <a:endParaRPr lang="en-US" sz="1600" dirty="0">
              <a:solidFill>
                <a:srgbClr val="FEFFFF"/>
              </a:solidFill>
            </a:endParaRPr>
          </a:p>
          <a:p>
            <a:pPr>
              <a:lnSpc>
                <a:spcPct val="90000"/>
              </a:lnSpc>
              <a:spcBef>
                <a:spcPts val="1000"/>
              </a:spcBef>
              <a:buClr>
                <a:schemeClr val="accent1"/>
              </a:buClr>
              <a:buFont typeface="Wingdings 3" charset="2"/>
              <a:buChar char=""/>
            </a:pPr>
            <a:r>
              <a:rPr lang="en-US" sz="1600" dirty="0">
                <a:solidFill>
                  <a:srgbClr val="FEFFFF"/>
                </a:solidFill>
              </a:rPr>
              <a:t>I was lucky enough to have a wonderful wife who chose to not leave me and instead helped me engage in a life-saving therapy experience with a man who did not judge me and showed me the way out.  I will forever be thankful and fully indebted to my wife and to Dr. Ebeye. </a:t>
            </a:r>
          </a:p>
        </p:txBody>
      </p:sp>
      <p:pic>
        <p:nvPicPr>
          <p:cNvPr id="4" name="Picture 4" descr="Image result for image of confession">
            <a:extLst>
              <a:ext uri="{FF2B5EF4-FFF2-40B4-BE49-F238E27FC236}">
                <a16:creationId xmlns:a16="http://schemas.microsoft.com/office/drawing/2014/main" id="{9A5B1C21-523E-4474-8019-54AC30C00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010" y="2575043"/>
            <a:ext cx="4006533" cy="249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51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098D072-3B69-4EDE-8F5B-73738300B803}"/>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Polyvagal Theory</a:t>
            </a:r>
            <a:br>
              <a:rPr lang="en-US" sz="2500" b="1">
                <a:solidFill>
                  <a:srgbClr val="FEFFFF"/>
                </a:solidFill>
              </a:rPr>
            </a:br>
            <a:r>
              <a:rPr lang="en-US" sz="2500" b="1">
                <a:solidFill>
                  <a:srgbClr val="FEFFFF"/>
                </a:solidFill>
              </a:rPr>
              <a:t>    Autonomic Nervous System</a:t>
            </a:r>
            <a:endParaRPr lang="en-US" sz="2500">
              <a:solidFill>
                <a:srgbClr val="FEFFFF"/>
              </a:solidFill>
            </a:endParaRPr>
          </a:p>
        </p:txBody>
      </p:sp>
      <p:sp>
        <p:nvSpPr>
          <p:cNvPr id="3" name="Content Placeholder 2">
            <a:extLst>
              <a:ext uri="{FF2B5EF4-FFF2-40B4-BE49-F238E27FC236}">
                <a16:creationId xmlns:a16="http://schemas.microsoft.com/office/drawing/2014/main" id="{D026437A-B48E-4A54-B168-50A066A78E96}"/>
              </a:ext>
            </a:extLst>
          </p:cNvPr>
          <p:cNvSpPr>
            <a:spLocks noGrp="1"/>
          </p:cNvSpPr>
          <p:nvPr>
            <p:ph idx="1"/>
          </p:nvPr>
        </p:nvSpPr>
        <p:spPr>
          <a:xfrm>
            <a:off x="56520" y="2032000"/>
            <a:ext cx="8116560" cy="4826000"/>
          </a:xfrm>
        </p:spPr>
        <p:txBody>
          <a:bodyPr>
            <a:normAutofit/>
          </a:bodyPr>
          <a:lstStyle/>
          <a:p>
            <a:pPr lvl="0">
              <a:lnSpc>
                <a:spcPct val="90000"/>
              </a:lnSpc>
            </a:pPr>
            <a:r>
              <a:rPr lang="en-US" sz="2400" b="1" u="sng" dirty="0">
                <a:solidFill>
                  <a:srgbClr val="FF0000"/>
                </a:solidFill>
                <a:latin typeface="Calibri" panose="020F0502020204030204" pitchFamily="34" charset="0"/>
              </a:rPr>
              <a:t>Sympathetic Division</a:t>
            </a:r>
            <a:r>
              <a:rPr lang="en-US" sz="2400" b="1" dirty="0">
                <a:solidFill>
                  <a:srgbClr val="FF0000"/>
                </a:solidFill>
                <a:latin typeface="Calibri" panose="020F0502020204030204" pitchFamily="34" charset="0"/>
              </a:rPr>
              <a:t>: </a:t>
            </a:r>
            <a:r>
              <a:rPr lang="en-US" dirty="0">
                <a:solidFill>
                  <a:srgbClr val="FEFFFF"/>
                </a:solidFill>
                <a:latin typeface="Calibri" panose="020F0502020204030204" pitchFamily="34" charset="0"/>
              </a:rPr>
              <a:t>Prepares the body for </a:t>
            </a:r>
            <a:r>
              <a:rPr lang="en-US" dirty="0">
                <a:solidFill>
                  <a:srgbClr val="FFFF00"/>
                </a:solidFill>
                <a:latin typeface="Calibri" panose="020F0502020204030204" pitchFamily="34" charset="0"/>
              </a:rPr>
              <a:t>stressful or emergency situations – fight or flight.  </a:t>
            </a:r>
            <a:r>
              <a:rPr lang="en-US" dirty="0">
                <a:solidFill>
                  <a:srgbClr val="FEFFFF"/>
                </a:solidFill>
                <a:latin typeface="Calibri" panose="020F0502020204030204" pitchFamily="34" charset="0"/>
              </a:rPr>
              <a:t>Thus, the sympathetic division increases heart rate and the force of heart contractions and widens (dilates) the airways to make breathing easier. It causes the body to release stored energy. Muscular strength is increased. This division also causes palms to sweat, pupils to dilate, and hair to stand on end. It slows body processes that are less important in emergencies, such as digestion and urination (Merck Manual).</a:t>
            </a:r>
          </a:p>
          <a:p>
            <a:pPr marL="0" indent="0">
              <a:lnSpc>
                <a:spcPct val="90000"/>
              </a:lnSpc>
              <a:buNone/>
            </a:pPr>
            <a:endParaRPr lang="en-US" dirty="0">
              <a:solidFill>
                <a:srgbClr val="FEFFFF"/>
              </a:solidFill>
              <a:latin typeface="Calibri" panose="020F0502020204030204" pitchFamily="34" charset="0"/>
            </a:endParaRPr>
          </a:p>
          <a:p>
            <a:pPr marL="0" indent="0">
              <a:lnSpc>
                <a:spcPct val="90000"/>
              </a:lnSpc>
              <a:buNone/>
            </a:pPr>
            <a:endParaRPr lang="en-US" dirty="0">
              <a:solidFill>
                <a:srgbClr val="FEFFFF"/>
              </a:solidFill>
              <a:latin typeface="Calibri" panose="020F0502020204030204" pitchFamily="34" charset="0"/>
            </a:endParaRPr>
          </a:p>
          <a:p>
            <a:pPr lvl="0">
              <a:lnSpc>
                <a:spcPct val="90000"/>
              </a:lnSpc>
            </a:pPr>
            <a:r>
              <a:rPr lang="en-US" sz="2400" b="1" u="sng" dirty="0">
                <a:solidFill>
                  <a:srgbClr val="00B050"/>
                </a:solidFill>
                <a:latin typeface="Calibri" panose="020F0502020204030204" pitchFamily="34" charset="0"/>
              </a:rPr>
              <a:t>Parasympathetic Division</a:t>
            </a:r>
            <a:r>
              <a:rPr lang="en-US" sz="2400" b="1" dirty="0">
                <a:solidFill>
                  <a:srgbClr val="00B050"/>
                </a:solidFill>
                <a:latin typeface="Calibri" panose="020F0502020204030204" pitchFamily="34" charset="0"/>
              </a:rPr>
              <a:t>: </a:t>
            </a:r>
            <a:r>
              <a:rPr lang="en-US" dirty="0">
                <a:solidFill>
                  <a:srgbClr val="FEFFFF"/>
                </a:solidFill>
                <a:latin typeface="Calibri" panose="020F0502020204030204" pitchFamily="34" charset="0"/>
              </a:rPr>
              <a:t>Generally, the parasympathetic division </a:t>
            </a:r>
            <a:r>
              <a:rPr lang="en-US" dirty="0">
                <a:solidFill>
                  <a:srgbClr val="FFFF00"/>
                </a:solidFill>
                <a:latin typeface="Calibri" panose="020F0502020204030204" pitchFamily="34" charset="0"/>
              </a:rPr>
              <a:t>conserves and restores calm/homeostasis. </a:t>
            </a:r>
            <a:r>
              <a:rPr lang="en-US" dirty="0">
                <a:solidFill>
                  <a:srgbClr val="FEFFFF"/>
                </a:solidFill>
                <a:latin typeface="Calibri" panose="020F0502020204030204" pitchFamily="34" charset="0"/>
              </a:rPr>
              <a:t>It slows the heart rate and decreases blood pressure. It stimulates the digestive tract to process food and eliminate wastes. Energy from the processed food is used to restore and build tissues (Merck Manual).</a:t>
            </a:r>
          </a:p>
          <a:p>
            <a:pPr marL="0" indent="0">
              <a:lnSpc>
                <a:spcPct val="90000"/>
              </a:lnSpc>
              <a:buNone/>
            </a:pPr>
            <a:r>
              <a:rPr lang="en-US" dirty="0">
                <a:solidFill>
                  <a:srgbClr val="FEFFFF"/>
                </a:solidFill>
                <a:latin typeface="Calibri" panose="020F0502020204030204" pitchFamily="34" charset="0"/>
              </a:rPr>
              <a:t> </a:t>
            </a:r>
          </a:p>
          <a:p>
            <a:pPr>
              <a:lnSpc>
                <a:spcPct val="90000"/>
              </a:lnSpc>
            </a:pPr>
            <a:endParaRPr lang="en-US" sz="1400" dirty="0">
              <a:solidFill>
                <a:srgbClr val="FEFFFF"/>
              </a:solidFill>
            </a:endParaRPr>
          </a:p>
        </p:txBody>
      </p:sp>
      <p:pic>
        <p:nvPicPr>
          <p:cNvPr id="2050" name="Picture 2" descr="Related image">
            <a:extLst>
              <a:ext uri="{FF2B5EF4-FFF2-40B4-BE49-F238E27FC236}">
                <a16:creationId xmlns:a16="http://schemas.microsoft.com/office/drawing/2014/main" id="{F609801E-90CA-427D-9871-3053A77A18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29599" y="2353206"/>
            <a:ext cx="3972278" cy="246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44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689DA-7658-4C32-8DCE-43B818DDD6BF}"/>
              </a:ext>
            </a:extLst>
          </p:cNvPr>
          <p:cNvSpPr>
            <a:spLocks noGrp="1"/>
          </p:cNvSpPr>
          <p:nvPr>
            <p:ph type="title"/>
          </p:nvPr>
        </p:nvSpPr>
        <p:spPr>
          <a:xfrm>
            <a:off x="950027" y="136566"/>
            <a:ext cx="10676802" cy="694707"/>
          </a:xfrm>
        </p:spPr>
        <p:txBody>
          <a:bodyPr anchor="b">
            <a:normAutofit/>
          </a:bodyPr>
          <a:lstStyle/>
          <a:p>
            <a:pPr>
              <a:lnSpc>
                <a:spcPct val="90000"/>
              </a:lnSpc>
            </a:pPr>
            <a:r>
              <a:rPr lang="en-US" b="1" dirty="0"/>
              <a:t>Polyvagal Theory    </a:t>
            </a:r>
            <a:r>
              <a:rPr lang="en-US" sz="2800" b="1" dirty="0"/>
              <a:t>Autonomic Nervous System</a:t>
            </a:r>
            <a:endParaRPr lang="en-US" sz="2800" dirty="0"/>
          </a:p>
        </p:txBody>
      </p:sp>
      <p:sp>
        <p:nvSpPr>
          <p:cNvPr id="73" name="Rectangle 7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6176A"/>
          </a:solidFill>
          <a:ln>
            <a:noFill/>
          </a:ln>
          <a:effectLst/>
        </p:spPr>
        <p:style>
          <a:lnRef idx="1">
            <a:schemeClr val="accent1"/>
          </a:lnRef>
          <a:fillRef idx="3">
            <a:schemeClr val="accent1"/>
          </a:fillRef>
          <a:effectRef idx="2">
            <a:schemeClr val="accent1"/>
          </a:effectRef>
          <a:fontRef idx="minor">
            <a:schemeClr val="lt1"/>
          </a:fontRef>
        </p:style>
      </p:sp>
      <p:pic>
        <p:nvPicPr>
          <p:cNvPr id="3074" name="Picture 2" descr="Image result for image of the vagus nerve">
            <a:extLst>
              <a:ext uri="{FF2B5EF4-FFF2-40B4-BE49-F238E27FC236}">
                <a16:creationId xmlns:a16="http://schemas.microsoft.com/office/drawing/2014/main" id="{EB5604A3-F51B-4D56-B4B2-AA848201E4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880" y="1686296"/>
            <a:ext cx="5013959" cy="38001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0728D8-3066-4B19-A284-D2789F5DB48A}"/>
              </a:ext>
            </a:extLst>
          </p:cNvPr>
          <p:cNvSpPr>
            <a:spLocks noGrp="1"/>
          </p:cNvSpPr>
          <p:nvPr>
            <p:ph idx="1"/>
          </p:nvPr>
        </p:nvSpPr>
        <p:spPr>
          <a:xfrm>
            <a:off x="5532120" y="1187532"/>
            <a:ext cx="6659880" cy="5533902"/>
          </a:xfrm>
        </p:spPr>
        <p:txBody>
          <a:bodyPr>
            <a:normAutofit/>
          </a:bodyPr>
          <a:lstStyle/>
          <a:p>
            <a:pPr marL="0" indent="0">
              <a:lnSpc>
                <a:spcPct val="90000"/>
              </a:lnSpc>
              <a:buNone/>
            </a:pPr>
            <a:endParaRPr lang="en-US" sz="1300" dirty="0"/>
          </a:p>
          <a:p>
            <a:pPr>
              <a:lnSpc>
                <a:spcPct val="90000"/>
              </a:lnSpc>
            </a:pPr>
            <a:r>
              <a:rPr lang="en-US" sz="2000" b="1" dirty="0">
                <a:solidFill>
                  <a:srgbClr val="FFFF00"/>
                </a:solidFill>
                <a:latin typeface="Calibri" panose="020F0502020204030204" pitchFamily="34" charset="0"/>
              </a:rPr>
              <a:t>Steven Porges </a:t>
            </a:r>
            <a:r>
              <a:rPr lang="en-US" sz="2000" dirty="0">
                <a:latin typeface="Calibri" panose="020F0502020204030204" pitchFamily="34" charset="0"/>
              </a:rPr>
              <a:t>discovered that the parasympathetic division of the Autonomic Nervous System consists of </a:t>
            </a:r>
            <a:r>
              <a:rPr lang="en-US" sz="2000" dirty="0">
                <a:solidFill>
                  <a:srgbClr val="FFFF00"/>
                </a:solidFill>
                <a:latin typeface="Calibri" panose="020F0502020204030204" pitchFamily="34" charset="0"/>
              </a:rPr>
              <a:t>two branches </a:t>
            </a:r>
            <a:r>
              <a:rPr lang="en-US" sz="2000" dirty="0">
                <a:latin typeface="Calibri" panose="020F0502020204030204" pitchFamily="34" charset="0"/>
              </a:rPr>
              <a:t>which lead to two different responses. </a:t>
            </a:r>
          </a:p>
          <a:p>
            <a:pPr>
              <a:lnSpc>
                <a:spcPct val="90000"/>
              </a:lnSpc>
            </a:pPr>
            <a:endParaRPr lang="en-US" sz="2000" dirty="0">
              <a:latin typeface="Calibri" panose="020F0502020204030204" pitchFamily="34" charset="0"/>
            </a:endParaRPr>
          </a:p>
          <a:p>
            <a:pPr>
              <a:lnSpc>
                <a:spcPct val="90000"/>
              </a:lnSpc>
            </a:pPr>
            <a:r>
              <a:rPr lang="en-US" sz="2000" dirty="0">
                <a:latin typeface="Calibri" panose="020F0502020204030204" pitchFamily="34" charset="0"/>
              </a:rPr>
              <a:t>The main nerve in the parasympathetic nervous system is the </a:t>
            </a:r>
            <a:r>
              <a:rPr lang="en-US" sz="2000" b="1" dirty="0">
                <a:solidFill>
                  <a:srgbClr val="FFFF00"/>
                </a:solidFill>
                <a:latin typeface="Calibri" panose="020F0502020204030204" pitchFamily="34" charset="0"/>
              </a:rPr>
              <a:t>10th cranial nerve, aka vagus nerve, </a:t>
            </a:r>
            <a:r>
              <a:rPr lang="en-US" sz="2000" dirty="0">
                <a:latin typeface="Calibri" panose="020F0502020204030204" pitchFamily="34" charset="0"/>
              </a:rPr>
              <a:t>which is the largest of the 12 cranial nerves and has huge implications for our well-being and health. </a:t>
            </a:r>
          </a:p>
          <a:p>
            <a:pPr>
              <a:lnSpc>
                <a:spcPct val="90000"/>
              </a:lnSpc>
            </a:pPr>
            <a:endParaRPr lang="en-US" sz="2000" dirty="0">
              <a:latin typeface="Calibri" panose="020F0502020204030204" pitchFamily="34" charset="0"/>
            </a:endParaRPr>
          </a:p>
          <a:p>
            <a:pPr>
              <a:lnSpc>
                <a:spcPct val="90000"/>
              </a:lnSpc>
            </a:pPr>
            <a:r>
              <a:rPr lang="en-US" sz="2000" dirty="0">
                <a:latin typeface="Calibri" panose="020F0502020204030204" pitchFamily="34" charset="0"/>
              </a:rPr>
              <a:t>The vagus nerve has two very distinct branches: </a:t>
            </a:r>
          </a:p>
          <a:p>
            <a:pPr marL="1371600" lvl="3" indent="0">
              <a:lnSpc>
                <a:spcPct val="90000"/>
              </a:lnSpc>
              <a:buNone/>
            </a:pPr>
            <a:r>
              <a:rPr lang="en-US" sz="2000" b="1" dirty="0">
                <a:solidFill>
                  <a:srgbClr val="00B0F0"/>
                </a:solidFill>
                <a:latin typeface="Calibri" panose="020F0502020204030204" pitchFamily="34" charset="0"/>
              </a:rPr>
              <a:t>Dorsal vagal nerve  </a:t>
            </a:r>
          </a:p>
          <a:p>
            <a:pPr marL="1371600" lvl="3" indent="0">
              <a:lnSpc>
                <a:spcPct val="90000"/>
              </a:lnSpc>
              <a:buNone/>
            </a:pPr>
            <a:r>
              <a:rPr lang="en-US" sz="2000" b="1" dirty="0">
                <a:solidFill>
                  <a:srgbClr val="00B0F0"/>
                </a:solidFill>
                <a:latin typeface="Calibri" panose="020F0502020204030204" pitchFamily="34" charset="0"/>
              </a:rPr>
              <a:t>Ventral vagal nerve</a:t>
            </a:r>
          </a:p>
          <a:p>
            <a:pPr>
              <a:lnSpc>
                <a:spcPct val="90000"/>
              </a:lnSpc>
            </a:pPr>
            <a:endParaRPr lang="en-US" sz="2000" b="1" dirty="0">
              <a:latin typeface="Calibri" panose="020F0502020204030204" pitchFamily="34" charset="0"/>
            </a:endParaRPr>
          </a:p>
          <a:p>
            <a:pPr>
              <a:lnSpc>
                <a:spcPct val="90000"/>
              </a:lnSpc>
            </a:pPr>
            <a:endParaRPr lang="en-US" sz="1300" dirty="0"/>
          </a:p>
        </p:txBody>
      </p:sp>
    </p:spTree>
    <p:extLst>
      <p:ext uri="{BB962C8B-B14F-4D97-AF65-F5344CB8AC3E}">
        <p14:creationId xmlns:p14="http://schemas.microsoft.com/office/powerpoint/2010/main" val="2975692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6637E50-2C6D-4AF8-96D1-8D2FF38C0F39}"/>
              </a:ext>
            </a:extLst>
          </p:cNvPr>
          <p:cNvSpPr>
            <a:spLocks noGrp="1"/>
          </p:cNvSpPr>
          <p:nvPr>
            <p:ph type="title"/>
          </p:nvPr>
        </p:nvSpPr>
        <p:spPr>
          <a:xfrm>
            <a:off x="541867" y="365760"/>
            <a:ext cx="7145866" cy="1447800"/>
          </a:xfrm>
        </p:spPr>
        <p:txBody>
          <a:bodyPr anchor="ctr">
            <a:normAutofit/>
          </a:bodyPr>
          <a:lstStyle/>
          <a:p>
            <a:pPr>
              <a:lnSpc>
                <a:spcPct val="90000"/>
              </a:lnSpc>
            </a:pPr>
            <a:r>
              <a:rPr lang="en-US" sz="3200" b="1" dirty="0">
                <a:solidFill>
                  <a:srgbClr val="FEFFFF"/>
                </a:solidFill>
              </a:rPr>
              <a:t>Polyvagal Theory</a:t>
            </a:r>
            <a:br>
              <a:rPr lang="en-US" sz="2500" b="1" dirty="0">
                <a:solidFill>
                  <a:srgbClr val="FEFFFF"/>
                </a:solidFill>
              </a:rPr>
            </a:br>
            <a:r>
              <a:rPr lang="en-US" sz="2500" b="1" dirty="0">
                <a:solidFill>
                  <a:srgbClr val="FEFFFF"/>
                </a:solidFill>
              </a:rPr>
              <a:t>    Autonomic Nervous System</a:t>
            </a:r>
            <a:endParaRPr lang="en-US" sz="2500" dirty="0">
              <a:solidFill>
                <a:srgbClr val="FEFFFF"/>
              </a:solidFill>
            </a:endParaRPr>
          </a:p>
        </p:txBody>
      </p:sp>
      <p:sp>
        <p:nvSpPr>
          <p:cNvPr id="3" name="Content Placeholder 2">
            <a:extLst>
              <a:ext uri="{FF2B5EF4-FFF2-40B4-BE49-F238E27FC236}">
                <a16:creationId xmlns:a16="http://schemas.microsoft.com/office/drawing/2014/main" id="{5CADC04F-9704-4E99-B235-58220832FE06}"/>
              </a:ext>
            </a:extLst>
          </p:cNvPr>
          <p:cNvSpPr>
            <a:spLocks noGrp="1"/>
          </p:cNvSpPr>
          <p:nvPr>
            <p:ph idx="1"/>
          </p:nvPr>
        </p:nvSpPr>
        <p:spPr>
          <a:xfrm>
            <a:off x="541866" y="1694179"/>
            <a:ext cx="7145867" cy="5651501"/>
          </a:xfrm>
        </p:spPr>
        <p:txBody>
          <a:bodyPr>
            <a:normAutofit/>
          </a:bodyPr>
          <a:lstStyle/>
          <a:p>
            <a:pPr lvl="0">
              <a:lnSpc>
                <a:spcPct val="90000"/>
              </a:lnSpc>
            </a:pPr>
            <a:endParaRPr lang="en-US" sz="1500" b="1" u="sng" dirty="0">
              <a:solidFill>
                <a:srgbClr val="FFFF00"/>
              </a:solidFill>
            </a:endParaRPr>
          </a:p>
          <a:p>
            <a:pPr lvl="0">
              <a:lnSpc>
                <a:spcPct val="90000"/>
              </a:lnSpc>
            </a:pPr>
            <a:r>
              <a:rPr lang="en-US" u="sng" dirty="0">
                <a:solidFill>
                  <a:srgbClr val="FFFF00"/>
                </a:solidFill>
                <a:latin typeface="Calibri" panose="020F0502020204030204" pitchFamily="34" charset="0"/>
              </a:rPr>
              <a:t>Dorsal Vagal Nerve</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Barta (2018) notes that the </a:t>
            </a:r>
            <a:r>
              <a:rPr lang="en-US" dirty="0">
                <a:solidFill>
                  <a:srgbClr val="00B0F0"/>
                </a:solidFill>
                <a:latin typeface="Calibri" panose="020F0502020204030204" pitchFamily="34" charset="0"/>
              </a:rPr>
              <a:t>most primitive form of defense </a:t>
            </a:r>
            <a:r>
              <a:rPr lang="en-US" dirty="0">
                <a:solidFill>
                  <a:srgbClr val="FEFFFF"/>
                </a:solidFill>
                <a:latin typeface="Calibri" panose="020F0502020204030204" pitchFamily="34" charset="0"/>
              </a:rPr>
              <a:t>occurs when the dorsal vagal nerve is activated. When activated, the dorsal vagal nerve promotes shutdown, freeze, and collapse. An example of this shutdown is when a gazelle, for example, is being stalked by a lion and when trapped with no possible way to flee, drops down and appears to be deader than a doornail. This not a conscious process but is, rather, a very primitive and unconscious one.</a:t>
            </a:r>
          </a:p>
          <a:p>
            <a:pPr lvl="0">
              <a:lnSpc>
                <a:spcPct val="90000"/>
              </a:lnSpc>
            </a:pPr>
            <a:r>
              <a:rPr lang="en-US" u="sng" dirty="0">
                <a:solidFill>
                  <a:srgbClr val="FFFF00"/>
                </a:solidFill>
                <a:latin typeface="Calibri" panose="020F0502020204030204" pitchFamily="34" charset="0"/>
              </a:rPr>
              <a:t>Ventral Vagal Nerve</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Barta (2018) writes that the second response of our parasympathetic nervous system (the first being freeze and collapse as noted above) is responsible for our ability to </a:t>
            </a:r>
            <a:r>
              <a:rPr lang="en-US" dirty="0">
                <a:solidFill>
                  <a:srgbClr val="00B0F0"/>
                </a:solidFill>
                <a:latin typeface="Calibri" panose="020F0502020204030204" pitchFamily="34" charset="0"/>
              </a:rPr>
              <a:t>engage socially and to handle social relationships.</a:t>
            </a:r>
            <a:r>
              <a:rPr lang="en-US" dirty="0">
                <a:solidFill>
                  <a:srgbClr val="FEFFFF"/>
                </a:solidFill>
                <a:latin typeface="Calibri" panose="020F0502020204030204" pitchFamily="34" charset="0"/>
              </a:rPr>
              <a:t> According to Barta, the social engagement system is controlled by our ventral vagus nerve which is a very </a:t>
            </a:r>
            <a:r>
              <a:rPr lang="en-US" dirty="0">
                <a:solidFill>
                  <a:srgbClr val="00B0F0"/>
                </a:solidFill>
                <a:latin typeface="Calibri" panose="020F0502020204030204" pitchFamily="34" charset="0"/>
              </a:rPr>
              <a:t>smart nerve </a:t>
            </a:r>
            <a:r>
              <a:rPr lang="en-US" dirty="0">
                <a:solidFill>
                  <a:srgbClr val="FEFFFF"/>
                </a:solidFill>
                <a:latin typeface="Calibri" panose="020F0502020204030204" pitchFamily="34" charset="0"/>
              </a:rPr>
              <a:t>with a rapid response time. As such, it allows us to “know” if we are safe enough so we can calm our defenses through a process of “neuroception” which is roughly translated as the brain’s ability to sense safety. This serves not only bonding needs but allows us to shift out of sympathetic arousal and move into parasympathetic calm or to downshift from activation to calm.</a:t>
            </a:r>
          </a:p>
          <a:p>
            <a:pPr>
              <a:lnSpc>
                <a:spcPct val="90000"/>
              </a:lnSpc>
            </a:pPr>
            <a:endParaRPr lang="en-US" sz="1400" dirty="0">
              <a:solidFill>
                <a:srgbClr val="FEFFFF"/>
              </a:solidFill>
            </a:endParaRPr>
          </a:p>
        </p:txBody>
      </p:sp>
      <p:pic>
        <p:nvPicPr>
          <p:cNvPr id="4098" name="Picture 2" descr="Image result for image of dorsal vagal and ventral vagal nerves">
            <a:extLst>
              <a:ext uri="{FF2B5EF4-FFF2-40B4-BE49-F238E27FC236}">
                <a16:creationId xmlns:a16="http://schemas.microsoft.com/office/drawing/2014/main" id="{1EC51CAC-AF03-4905-9CA5-75D5EFF249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29599" y="2353206"/>
            <a:ext cx="3905882" cy="215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764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985D-0123-48A1-BCAF-A89FB9ED3B30}"/>
              </a:ext>
            </a:extLst>
          </p:cNvPr>
          <p:cNvSpPr>
            <a:spLocks noGrp="1"/>
          </p:cNvSpPr>
          <p:nvPr>
            <p:ph type="title"/>
          </p:nvPr>
        </p:nvSpPr>
        <p:spPr>
          <a:xfrm>
            <a:off x="2592925" y="167268"/>
            <a:ext cx="8911687" cy="1737732"/>
          </a:xfrm>
        </p:spPr>
        <p:txBody>
          <a:bodyPr/>
          <a:lstStyle/>
          <a:p>
            <a:r>
              <a:rPr lang="en-US" b="1" dirty="0"/>
              <a:t>Polyvagal Theory</a:t>
            </a:r>
            <a:br>
              <a:rPr lang="en-US" b="1" dirty="0"/>
            </a:br>
            <a:r>
              <a:rPr lang="en-US" b="1" dirty="0"/>
              <a:t>    </a:t>
            </a:r>
            <a:r>
              <a:rPr lang="en-US" sz="2800" b="1" dirty="0"/>
              <a:t>Autonomic Nervous System</a:t>
            </a:r>
            <a:endParaRPr lang="en-US" sz="2800" dirty="0"/>
          </a:p>
        </p:txBody>
      </p:sp>
      <p:pic>
        <p:nvPicPr>
          <p:cNvPr id="4" name="Content Placeholder 3">
            <a:extLst>
              <a:ext uri="{FF2B5EF4-FFF2-40B4-BE49-F238E27FC236}">
                <a16:creationId xmlns:a16="http://schemas.microsoft.com/office/drawing/2014/main" id="{9583DDE7-43A6-4891-95A2-9982189517C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4747" y="1338146"/>
            <a:ext cx="10582506" cy="5519854"/>
          </a:xfrm>
          <a:prstGeom prst="rect">
            <a:avLst/>
          </a:prstGeom>
          <a:noFill/>
          <a:ln>
            <a:noFill/>
          </a:ln>
        </p:spPr>
      </p:pic>
    </p:spTree>
    <p:extLst>
      <p:ext uri="{BB962C8B-B14F-4D97-AF65-F5344CB8AC3E}">
        <p14:creationId xmlns:p14="http://schemas.microsoft.com/office/powerpoint/2010/main" val="298998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DAE908-B7E8-479A-B379-6DCB3C0ED178}"/>
              </a:ext>
            </a:extLst>
          </p:cNvPr>
          <p:cNvSpPr>
            <a:spLocks noGrp="1"/>
          </p:cNvSpPr>
          <p:nvPr>
            <p:ph type="title"/>
          </p:nvPr>
        </p:nvSpPr>
        <p:spPr>
          <a:xfrm>
            <a:off x="1794897" y="624110"/>
            <a:ext cx="9712998" cy="1280890"/>
          </a:xfrm>
        </p:spPr>
        <p:txBody>
          <a:bodyPr>
            <a:normAutofit/>
          </a:bodyPr>
          <a:lstStyle/>
          <a:p>
            <a:r>
              <a:rPr lang="en-US" b="1"/>
              <a:t>The Marriage of Maclean’s Triune Brain Theory with Porges’ Polyvagal Theory</a:t>
            </a:r>
          </a:p>
        </p:txBody>
      </p:sp>
      <p:sp>
        <p:nvSpPr>
          <p:cNvPr id="12" name="Rectangle 11">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3549F83A-B7A5-4AF4-821D-E81FAE05B7A4}"/>
              </a:ext>
            </a:extLst>
          </p:cNvPr>
          <p:cNvGraphicFramePr>
            <a:graphicFrameLocks noGrp="1"/>
          </p:cNvGraphicFramePr>
          <p:nvPr>
            <p:ph idx="1"/>
            <p:extLst>
              <p:ext uri="{D42A27DB-BD31-4B8C-83A1-F6EECF244321}">
                <p14:modId xmlns:p14="http://schemas.microsoft.com/office/powerpoint/2010/main" val="2431076432"/>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452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C3B6-6815-4F55-B859-075891D7B2B3}"/>
              </a:ext>
            </a:extLst>
          </p:cNvPr>
          <p:cNvSpPr>
            <a:spLocks noGrp="1"/>
          </p:cNvSpPr>
          <p:nvPr>
            <p:ph type="title"/>
          </p:nvPr>
        </p:nvSpPr>
        <p:spPr/>
        <p:txBody>
          <a:bodyPr>
            <a:normAutofit/>
          </a:bodyPr>
          <a:lstStyle/>
          <a:p>
            <a:r>
              <a:rPr lang="en-US" sz="2800" b="1" dirty="0"/>
              <a:t>The Marriage of Maclean’s Triune Brain Theory with Porges’ Polyvagal Theory</a:t>
            </a:r>
            <a:endParaRPr lang="en-US" sz="2800" dirty="0"/>
          </a:p>
        </p:txBody>
      </p:sp>
      <p:pic>
        <p:nvPicPr>
          <p:cNvPr id="4" name="Content Placeholder 3">
            <a:extLst>
              <a:ext uri="{FF2B5EF4-FFF2-40B4-BE49-F238E27FC236}">
                <a16:creationId xmlns:a16="http://schemas.microsoft.com/office/drawing/2014/main" id="{BF46E9C1-E163-491B-A45E-C4B50FDD3122}"/>
              </a:ext>
            </a:extLst>
          </p:cNvPr>
          <p:cNvPicPr>
            <a:picLocks noGrp="1" noChangeAspect="1"/>
          </p:cNvPicPr>
          <p:nvPr>
            <p:ph idx="1"/>
          </p:nvPr>
        </p:nvPicPr>
        <p:blipFill>
          <a:blip r:embed="rId2"/>
          <a:stretch>
            <a:fillRect/>
          </a:stretch>
        </p:blipFill>
        <p:spPr>
          <a:xfrm>
            <a:off x="2592925" y="2417515"/>
            <a:ext cx="7426911" cy="4172856"/>
          </a:xfrm>
          <a:prstGeom prst="rect">
            <a:avLst/>
          </a:prstGeom>
        </p:spPr>
      </p:pic>
    </p:spTree>
    <p:extLst>
      <p:ext uri="{BB962C8B-B14F-4D97-AF65-F5344CB8AC3E}">
        <p14:creationId xmlns:p14="http://schemas.microsoft.com/office/powerpoint/2010/main" val="23584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00A9-A792-4FBB-9AB6-3CC44343825B}"/>
              </a:ext>
            </a:extLst>
          </p:cNvPr>
          <p:cNvSpPr>
            <a:spLocks noGrp="1"/>
          </p:cNvSpPr>
          <p:nvPr>
            <p:ph type="title"/>
          </p:nvPr>
        </p:nvSpPr>
        <p:spPr/>
        <p:txBody>
          <a:bodyPr/>
          <a:lstStyle/>
          <a:p>
            <a:r>
              <a:rPr lang="en-US" b="1" dirty="0"/>
              <a:t>In</a:t>
            </a:r>
          </a:p>
        </p:txBody>
      </p:sp>
      <p:sp>
        <p:nvSpPr>
          <p:cNvPr id="3" name="Content Placeholder 2">
            <a:extLst>
              <a:ext uri="{FF2B5EF4-FFF2-40B4-BE49-F238E27FC236}">
                <a16:creationId xmlns:a16="http://schemas.microsoft.com/office/drawing/2014/main" id="{C0858625-0E03-4018-84F1-64AA2EB6EBBB}"/>
              </a:ext>
            </a:extLst>
          </p:cNvPr>
          <p:cNvSpPr>
            <a:spLocks noGrp="1"/>
          </p:cNvSpPr>
          <p:nvPr>
            <p:ph idx="1"/>
          </p:nvPr>
        </p:nvSpPr>
        <p:spPr/>
        <p:txBody>
          <a:bodyPr/>
          <a:lstStyle/>
          <a:p>
            <a:r>
              <a:rPr lang="en-US" b="1" dirty="0"/>
              <a:t>Excessive media and specifically pornography serve to dangerously pull us out of the neocortex (wise thinking and conscious state) and into our reptilian brain (reflexive and unconscious state). </a:t>
            </a:r>
          </a:p>
          <a:p>
            <a:r>
              <a:rPr lang="en-US" b="1" dirty="0"/>
              <a:t>At the same, this behavioral addiction shuts down much needed parasympathetic calmness and safety as well as connection and social engagement</a:t>
            </a:r>
          </a:p>
          <a:p>
            <a:r>
              <a:rPr lang="en-US" b="1" dirty="0"/>
              <a:t> It artificially fires up sympathetic arousal which impacts on our health emotionally, physically, and spiritually. </a:t>
            </a:r>
          </a:p>
          <a:p>
            <a:pPr marL="0" indent="0">
              <a:buNone/>
            </a:pPr>
            <a:br>
              <a:rPr lang="en-US" b="1" dirty="0"/>
            </a:br>
            <a:r>
              <a:rPr lang="en-US" b="1" dirty="0"/>
              <a:t> </a:t>
            </a:r>
          </a:p>
          <a:p>
            <a:endParaRPr lang="en-US" dirty="0"/>
          </a:p>
        </p:txBody>
      </p:sp>
      <p:pic>
        <p:nvPicPr>
          <p:cNvPr id="4" name="Picture 3" descr="Image result for image of summary">
            <a:extLst>
              <a:ext uri="{FF2B5EF4-FFF2-40B4-BE49-F238E27FC236}">
                <a16:creationId xmlns:a16="http://schemas.microsoft.com/office/drawing/2014/main" id="{B2F249BC-3EA6-4B65-88E3-8738AA959F0E}"/>
              </a:ext>
            </a:extLst>
          </p:cNvPr>
          <p:cNvPicPr/>
          <p:nvPr/>
        </p:nvPicPr>
        <p:blipFill rotWithShape="1">
          <a:blip r:embed="rId2">
            <a:extLst>
              <a:ext uri="{28A0092B-C50C-407E-A947-70E740481C1C}">
                <a14:useLocalDpi xmlns:a14="http://schemas.microsoft.com/office/drawing/2010/main" val="0"/>
              </a:ext>
            </a:extLst>
          </a:blip>
          <a:srcRect t="9099" b="23530"/>
          <a:stretch/>
        </p:blipFill>
        <p:spPr bwMode="auto">
          <a:xfrm>
            <a:off x="3222703" y="243711"/>
            <a:ext cx="3574802" cy="11837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384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5" name="Rectangle 7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122" name="Picture 2" descr="How Pornography Harms">
            <a:extLst>
              <a:ext uri="{FF2B5EF4-FFF2-40B4-BE49-F238E27FC236}">
                <a16:creationId xmlns:a16="http://schemas.microsoft.com/office/drawing/2014/main" id="{A601910C-E7B7-4071-89E7-5A19E7262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2" r="5929" b="1"/>
          <a:stretch/>
        </p:blipFill>
        <p:spPr bwMode="auto">
          <a:xfrm>
            <a:off x="8237218" y="10"/>
            <a:ext cx="3954781"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FEBF824-673B-4B92-85F1-8A3E82AC7F7A}"/>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Part Three – The Impact of Pornography</a:t>
            </a:r>
            <a:endParaRPr lang="en-US" sz="2700" dirty="0">
              <a:solidFill>
                <a:srgbClr val="FEFFFF"/>
              </a:solidFill>
            </a:endParaRPr>
          </a:p>
        </p:txBody>
      </p:sp>
      <p:graphicFrame>
        <p:nvGraphicFramePr>
          <p:cNvPr id="5" name="Content Placeholder 2">
            <a:extLst>
              <a:ext uri="{FF2B5EF4-FFF2-40B4-BE49-F238E27FC236}">
                <a16:creationId xmlns:a16="http://schemas.microsoft.com/office/drawing/2014/main" id="{C74B61D6-F3A5-4782-BE88-8B355DB55600}"/>
              </a:ext>
            </a:extLst>
          </p:cNvPr>
          <p:cNvGraphicFramePr>
            <a:graphicFrameLocks noGrp="1"/>
          </p:cNvGraphicFramePr>
          <p:nvPr>
            <p:ph idx="1"/>
            <p:extLst>
              <p:ext uri="{D42A27DB-BD31-4B8C-83A1-F6EECF244321}">
                <p14:modId xmlns:p14="http://schemas.microsoft.com/office/powerpoint/2010/main" val="1622568266"/>
              </p:ext>
            </p:extLst>
          </p:nvPr>
        </p:nvGraphicFramePr>
        <p:xfrm>
          <a:off x="234176" y="2031999"/>
          <a:ext cx="7805853" cy="4413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841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ED2DB-1E7E-4355-B76B-95CF4A900F4D}"/>
              </a:ext>
            </a:extLst>
          </p:cNvPr>
          <p:cNvSpPr>
            <a:spLocks noGrp="1"/>
          </p:cNvSpPr>
          <p:nvPr>
            <p:ph type="title"/>
          </p:nvPr>
        </p:nvSpPr>
        <p:spPr>
          <a:xfrm>
            <a:off x="649223" y="290500"/>
            <a:ext cx="9216672" cy="1614500"/>
          </a:xfrm>
        </p:spPr>
        <p:txBody>
          <a:bodyPr>
            <a:normAutofit/>
          </a:bodyPr>
          <a:lstStyle/>
          <a:p>
            <a:r>
              <a:rPr lang="en-US" b="1" dirty="0"/>
              <a:t>           The Three  </a:t>
            </a:r>
            <a:r>
              <a:rPr lang="en-US" b="1" dirty="0">
                <a:solidFill>
                  <a:srgbClr val="FF0000"/>
                </a:solidFill>
              </a:rPr>
              <a:t>C’s </a:t>
            </a:r>
            <a:r>
              <a:rPr lang="en-US" b="1" dirty="0"/>
              <a:t>of Addiction</a:t>
            </a:r>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EFB3196-5A83-4376-8C1E-ED4F790DA2E2}"/>
              </a:ext>
            </a:extLst>
          </p:cNvPr>
          <p:cNvSpPr>
            <a:spLocks noGrp="1"/>
          </p:cNvSpPr>
          <p:nvPr>
            <p:ph idx="1"/>
          </p:nvPr>
        </p:nvSpPr>
        <p:spPr>
          <a:xfrm>
            <a:off x="182879" y="1552074"/>
            <a:ext cx="8359541" cy="5015426"/>
          </a:xfrm>
        </p:spPr>
        <p:txBody>
          <a:bodyPr>
            <a:normAutofit lnSpcReduction="10000"/>
          </a:bodyPr>
          <a:lstStyle/>
          <a:p>
            <a:pPr marL="0">
              <a:lnSpc>
                <a:spcPct val="90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Wilson (2014) notes that all addictions, regardless of their differences, result in an established set of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“core brain changes” </a:t>
            </a:r>
            <a:r>
              <a:rPr lang="en-US" sz="2000" dirty="0">
                <a:latin typeface="Calibri" panose="020F0502020204030204" pitchFamily="34" charset="0"/>
                <a:ea typeface="Calibri" panose="020F0502020204030204" pitchFamily="34" charset="0"/>
                <a:cs typeface="Times New Roman" panose="02020603050405020304" pitchFamily="18" charset="0"/>
              </a:rPr>
              <a:t>which, in turn, present as recognized signs, symptoms, and behaviors such as those listed in the </a:t>
            </a:r>
            <a:r>
              <a:rPr lang="en-US" sz="2000" b="1" dirty="0">
                <a:latin typeface="Calibri" panose="020F0502020204030204" pitchFamily="34" charset="0"/>
                <a:ea typeface="Calibri" panose="020F0502020204030204" pitchFamily="34" charset="0"/>
                <a:cs typeface="Times New Roman" panose="02020603050405020304" pitchFamily="18" charset="0"/>
              </a:rPr>
              <a:t>Three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C’s</a:t>
            </a:r>
            <a:r>
              <a:rPr lang="en-US" sz="2000" b="1" dirty="0">
                <a:latin typeface="Calibri" panose="020F0502020204030204" pitchFamily="34" charset="0"/>
                <a:ea typeface="Calibri" panose="020F0502020204030204" pitchFamily="34" charset="0"/>
                <a:cs typeface="Times New Roman" panose="02020603050405020304" pitchFamily="18" charset="0"/>
              </a:rPr>
              <a:t>:</a:t>
            </a:r>
          </a:p>
          <a:p>
            <a:pPr marL="0">
              <a:lnSpc>
                <a:spcPct val="90000"/>
              </a:lnSpc>
              <a:spcBef>
                <a:spcPts val="0"/>
              </a:spcBef>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raving and Preoccupation</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with obtaining, engaging in or recovering from the use of the substance or behaviors in question.</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Loss of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ontrol </a:t>
            </a:r>
            <a:r>
              <a:rPr lang="en-US" sz="2000" dirty="0">
                <a:latin typeface="Calibri" panose="020F0502020204030204" pitchFamily="34" charset="0"/>
                <a:ea typeface="Calibri" panose="020F0502020204030204" pitchFamily="34" charset="0"/>
                <a:cs typeface="Times New Roman" panose="02020603050405020304" pitchFamily="18" charset="0"/>
              </a:rPr>
              <a:t>in using the substance or of engaging in the behavior and noted by increasing frequency or duration, larger amounts or intensity, and/or increasing the risk and behavior in an effort to obtain the desired effect.</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Negative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onsequences </a:t>
            </a:r>
            <a:r>
              <a:rPr lang="en-US" sz="2000" dirty="0">
                <a:latin typeface="Calibri" panose="020F0502020204030204" pitchFamily="34" charset="0"/>
                <a:ea typeface="Calibri" panose="020F0502020204030204" pitchFamily="34" charset="0"/>
                <a:cs typeface="Times New Roman" panose="02020603050405020304" pitchFamily="18" charset="0"/>
              </a:rPr>
              <a:t>in physical, social, occupational, financial, or psychological areas. </a:t>
            </a:r>
          </a:p>
          <a:p>
            <a:pPr marL="0" indent="0">
              <a:lnSpc>
                <a:spcPct val="90000"/>
              </a:lnSpc>
              <a:spcBef>
                <a:spcPts val="0"/>
              </a:spcBef>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p>
        </p:txBody>
      </p:sp>
      <p:pic>
        <p:nvPicPr>
          <p:cNvPr id="2050" name="Picture 2" descr="Image result for image of craving">
            <a:extLst>
              <a:ext uri="{FF2B5EF4-FFF2-40B4-BE49-F238E27FC236}">
                <a16:creationId xmlns:a16="http://schemas.microsoft.com/office/drawing/2014/main" id="{E421B802-F494-486D-A888-5879F0D8CE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2115" y="2755891"/>
            <a:ext cx="1496598" cy="818147"/>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image of loss of control">
            <a:extLst>
              <a:ext uri="{FF2B5EF4-FFF2-40B4-BE49-F238E27FC236}">
                <a16:creationId xmlns:a16="http://schemas.microsoft.com/office/drawing/2014/main" id="{3A873E92-04A4-4B84-B98A-E6FAD5E847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000"/>
          <a:stretch/>
        </p:blipFill>
        <p:spPr bwMode="auto">
          <a:xfrm>
            <a:off x="8786727" y="3870411"/>
            <a:ext cx="1773324" cy="8181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mage o negative consequences">
            <a:extLst>
              <a:ext uri="{FF2B5EF4-FFF2-40B4-BE49-F238E27FC236}">
                <a16:creationId xmlns:a16="http://schemas.microsoft.com/office/drawing/2014/main" id="{A139E308-3268-431B-8691-C82023C8EF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2115" y="5216957"/>
            <a:ext cx="1577304" cy="98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8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73451-502E-453D-BBF4-B4D238A32264}"/>
              </a:ext>
            </a:extLst>
          </p:cNvPr>
          <p:cNvSpPr>
            <a:spLocks noGrp="1"/>
          </p:cNvSpPr>
          <p:nvPr>
            <p:ph type="title"/>
          </p:nvPr>
        </p:nvSpPr>
        <p:spPr>
          <a:xfrm>
            <a:off x="903250" y="1182029"/>
            <a:ext cx="3077736" cy="3300761"/>
          </a:xfrm>
        </p:spPr>
        <p:txBody>
          <a:bodyPr>
            <a:noAutofit/>
          </a:bodyPr>
          <a:lstStyle/>
          <a:p>
            <a:r>
              <a:rPr lang="en-US" b="1" dirty="0">
                <a:solidFill>
                  <a:schemeClr val="bg1"/>
                </a:solidFill>
              </a:rPr>
              <a:t>The Impact of Pornography on the Body</a:t>
            </a:r>
            <a:br>
              <a:rPr lang="en-US" b="1" dirty="0">
                <a:solidFill>
                  <a:schemeClr val="bg1"/>
                </a:solidFill>
              </a:rPr>
            </a:br>
            <a:endParaRPr lang="en-US" b="1"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513C763-E826-495A-95E3-3ECB3DD19B07}"/>
              </a:ext>
            </a:extLst>
          </p:cNvPr>
          <p:cNvGraphicFramePr>
            <a:graphicFrameLocks noGrp="1"/>
          </p:cNvGraphicFramePr>
          <p:nvPr>
            <p:ph idx="1"/>
            <p:extLst>
              <p:ext uri="{D42A27DB-BD31-4B8C-83A1-F6EECF244321}">
                <p14:modId xmlns:p14="http://schemas.microsoft.com/office/powerpoint/2010/main" val="3543340218"/>
              </p:ext>
            </p:extLst>
          </p:nvPr>
        </p:nvGraphicFramePr>
        <p:xfrm>
          <a:off x="4713144" y="390293"/>
          <a:ext cx="6832212" cy="6110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Image result for funny image of the body">
            <a:extLst>
              <a:ext uri="{FF2B5EF4-FFF2-40B4-BE49-F238E27FC236}">
                <a16:creationId xmlns:a16="http://schemas.microsoft.com/office/drawing/2014/main" id="{4A07FCEC-59CA-42FB-A8B6-3091C820B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740" y="4052012"/>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61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2" descr="Image result for image of book">
            <a:extLst>
              <a:ext uri="{FF2B5EF4-FFF2-40B4-BE49-F238E27FC236}">
                <a16:creationId xmlns:a16="http://schemas.microsoft.com/office/drawing/2014/main" id="{665C3284-9DF1-4D48-9B39-37ECE9C35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15" r="28763"/>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4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16D3B2C-12B1-4B00-80F0-3EB15B04B120}"/>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b="1">
                <a:solidFill>
                  <a:srgbClr val="FEFFFF"/>
                </a:solidFill>
              </a:rPr>
              <a:t>My Favorite Authors Deserve Credit</a:t>
            </a:r>
          </a:p>
        </p:txBody>
      </p:sp>
      <p:sp>
        <p:nvSpPr>
          <p:cNvPr id="3" name="Rectangle 2">
            <a:extLst>
              <a:ext uri="{FF2B5EF4-FFF2-40B4-BE49-F238E27FC236}">
                <a16:creationId xmlns:a16="http://schemas.microsoft.com/office/drawing/2014/main" id="{3A95FF00-9C8F-45EB-8BC0-A8496D6ABE2B}"/>
              </a:ext>
            </a:extLst>
          </p:cNvPr>
          <p:cNvSpPr/>
          <p:nvPr/>
        </p:nvSpPr>
        <p:spPr>
          <a:xfrm>
            <a:off x="63376" y="1871533"/>
            <a:ext cx="8158601" cy="4829983"/>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1200" dirty="0">
                <a:solidFill>
                  <a:srgbClr val="FEFFFF"/>
                </a:solidFill>
              </a:rPr>
              <a:t>                            </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Barta, M. (2018). </a:t>
            </a:r>
            <a:r>
              <a:rPr lang="en-US" sz="1400" i="1" dirty="0">
                <a:solidFill>
                  <a:srgbClr val="FEFFFF"/>
                </a:solidFill>
              </a:rPr>
              <a:t>TINSA: Trauma Induced Sexual Addiction</a:t>
            </a:r>
            <a:r>
              <a:rPr lang="en-US" sz="1400" dirty="0">
                <a:solidFill>
                  <a:srgbClr val="FEFFFF"/>
                </a:solidFill>
              </a:rPr>
              <a:t>. North Charleston, SC: CreateSpace Independent Publishing Platform.</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Doan, A. (2012). </a:t>
            </a:r>
            <a:r>
              <a:rPr lang="en-US" sz="1400" i="1" dirty="0">
                <a:solidFill>
                  <a:srgbClr val="FEFFFF"/>
                </a:solidFill>
              </a:rPr>
              <a:t>Hooked on Games. </a:t>
            </a:r>
            <a:r>
              <a:rPr lang="en-US" sz="1400" dirty="0">
                <a:solidFill>
                  <a:srgbClr val="FEFFFF"/>
                </a:solidFill>
              </a:rPr>
              <a:t>Coralville, IA: F.E.P. International, Inc.</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Fradd, M. (2017). </a:t>
            </a:r>
            <a:r>
              <a:rPr lang="en-US" sz="1400" i="1" dirty="0">
                <a:solidFill>
                  <a:srgbClr val="FEFFFF"/>
                </a:solidFill>
              </a:rPr>
              <a:t>The Porn Myth: Exposing the Reality Behind the Fantasy of Pornography. </a:t>
            </a:r>
            <a:r>
              <a:rPr lang="en-US" sz="1400" dirty="0">
                <a:solidFill>
                  <a:srgbClr val="FEFFFF"/>
                </a:solidFill>
              </a:rPr>
              <a:t>San Francisco, CA: Ignatius Press. </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Foubert, J. (2017). </a:t>
            </a:r>
            <a:r>
              <a:rPr lang="en-US" sz="1400" i="1" dirty="0">
                <a:solidFill>
                  <a:srgbClr val="FEFFFF"/>
                </a:solidFill>
              </a:rPr>
              <a:t>How Pornography Harms: What Today’s Teens, Young Adults, Parents, and Pastors Need to Know</a:t>
            </a:r>
            <a:r>
              <a:rPr lang="en-US" sz="1400" dirty="0">
                <a:solidFill>
                  <a:srgbClr val="FEFFFF"/>
                </a:solidFill>
              </a:rPr>
              <a:t>. Bloomington, IN: LifeRich Publishing.</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Dines, G. (2010).</a:t>
            </a:r>
            <a:r>
              <a:rPr lang="en-US" sz="1400" b="1" i="1" dirty="0">
                <a:solidFill>
                  <a:srgbClr val="FFFF00"/>
                </a:solidFill>
              </a:rPr>
              <a:t> </a:t>
            </a:r>
            <a:r>
              <a:rPr lang="en-US" sz="1400" i="1" dirty="0">
                <a:solidFill>
                  <a:srgbClr val="FEFFFF"/>
                </a:solidFill>
              </a:rPr>
              <a:t>Pornland: How Porn has Hijacked our Sexuality</a:t>
            </a:r>
            <a:r>
              <a:rPr lang="en-US" sz="1400" dirty="0">
                <a:solidFill>
                  <a:srgbClr val="FEFFFF"/>
                </a:solidFill>
              </a:rPr>
              <a:t>. Boston, MA: Beacon Press.</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Skinner, K. (2005). </a:t>
            </a:r>
            <a:r>
              <a:rPr lang="en-US" sz="1400" i="1" dirty="0">
                <a:solidFill>
                  <a:srgbClr val="FEFFFF"/>
                </a:solidFill>
              </a:rPr>
              <a:t>Treating Pornography Addiction: The Essential Tools for Recovery. </a:t>
            </a:r>
            <a:r>
              <a:rPr lang="en-US" sz="1400" dirty="0">
                <a:solidFill>
                  <a:srgbClr val="FEFFFF"/>
                </a:solidFill>
              </a:rPr>
              <a:t>Lindon, UT: K. Skinner Corporation. </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Turner, A. (2017). </a:t>
            </a:r>
            <a:r>
              <a:rPr lang="en-US" sz="1400" i="1" dirty="0">
                <a:solidFill>
                  <a:srgbClr val="FEFFFF"/>
                </a:solidFill>
              </a:rPr>
              <a:t>Breaking the Feedback Loop: How I Liberated myself from Internet Addiction and you can too</a:t>
            </a:r>
            <a:r>
              <a:rPr lang="en-US" sz="1400" dirty="0">
                <a:solidFill>
                  <a:srgbClr val="FEFFFF"/>
                </a:solidFill>
              </a:rPr>
              <a:t>. Lexington, KY: Phanarian II. </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Zimbardo, P. and Coulombe, N. </a:t>
            </a:r>
            <a:r>
              <a:rPr lang="en-US" sz="1400" dirty="0">
                <a:solidFill>
                  <a:srgbClr val="FEFFFF"/>
                </a:solidFill>
              </a:rPr>
              <a:t>(2016). </a:t>
            </a:r>
            <a:r>
              <a:rPr lang="en-US" sz="1400" i="1" dirty="0">
                <a:solidFill>
                  <a:srgbClr val="FEFFFF"/>
                </a:solidFill>
              </a:rPr>
              <a:t>Man Interrupted</a:t>
            </a:r>
            <a:r>
              <a:rPr lang="en-US" sz="1400" dirty="0">
                <a:solidFill>
                  <a:srgbClr val="FEFFFF"/>
                </a:solidFill>
              </a:rPr>
              <a:t>. Newburyport, MA: Red Wheel/Weiser, LLC.</a:t>
            </a:r>
          </a:p>
          <a:p>
            <a:pPr marL="342900" marR="0" lvl="0" indent="-342900">
              <a:lnSpc>
                <a:spcPct val="90000"/>
              </a:lnSpc>
              <a:spcBef>
                <a:spcPts val="1000"/>
              </a:spcBef>
              <a:buClr>
                <a:schemeClr val="accent1"/>
              </a:buClr>
              <a:buFont typeface="Wingdings 3" charset="2"/>
              <a:buChar char=""/>
            </a:pPr>
            <a:r>
              <a:rPr lang="en-US" sz="1400" b="1" dirty="0">
                <a:solidFill>
                  <a:srgbClr val="FFFF00"/>
                </a:solidFill>
              </a:rPr>
              <a:t>Wilson, G. (2014). </a:t>
            </a:r>
            <a:r>
              <a:rPr lang="en-US" sz="1400" i="1" dirty="0">
                <a:solidFill>
                  <a:srgbClr val="FEFFFF"/>
                </a:solidFill>
              </a:rPr>
              <a:t>Your Brain on Porn</a:t>
            </a:r>
            <a:r>
              <a:rPr lang="en-US" sz="1400" dirty="0">
                <a:solidFill>
                  <a:srgbClr val="FEFFFF"/>
                </a:solidFill>
              </a:rPr>
              <a:t>. UK: Commonwealth Publishing.</a:t>
            </a:r>
          </a:p>
        </p:txBody>
      </p:sp>
    </p:spTree>
    <p:extLst>
      <p:ext uri="{BB962C8B-B14F-4D97-AF65-F5344CB8AC3E}">
        <p14:creationId xmlns:p14="http://schemas.microsoft.com/office/powerpoint/2010/main" val="242140915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7434-6E4A-4F0F-9D64-034E865CBDB5}"/>
              </a:ext>
            </a:extLst>
          </p:cNvPr>
          <p:cNvSpPr>
            <a:spLocks noGrp="1"/>
          </p:cNvSpPr>
          <p:nvPr>
            <p:ph type="title"/>
          </p:nvPr>
        </p:nvSpPr>
        <p:spPr>
          <a:xfrm>
            <a:off x="1906859" y="624110"/>
            <a:ext cx="9597753" cy="923330"/>
          </a:xfrm>
        </p:spPr>
        <p:txBody>
          <a:bodyPr/>
          <a:lstStyle/>
          <a:p>
            <a:r>
              <a:rPr lang="en-US" b="1" dirty="0">
                <a:solidFill>
                  <a:srgbClr val="FF0000"/>
                </a:solidFill>
              </a:rPr>
              <a:t>The Impact of Pornography on the Body</a:t>
            </a:r>
            <a:endParaRPr lang="en-US" dirty="0">
              <a:solidFill>
                <a:srgbClr val="FF0000"/>
              </a:solidFill>
            </a:endParaRPr>
          </a:p>
        </p:txBody>
      </p:sp>
      <p:pic>
        <p:nvPicPr>
          <p:cNvPr id="4" name="Content Placeholder 3" descr="Image result for image of a stupid person">
            <a:extLst>
              <a:ext uri="{FF2B5EF4-FFF2-40B4-BE49-F238E27FC236}">
                <a16:creationId xmlns:a16="http://schemas.microsoft.com/office/drawing/2014/main" id="{0DD64133-C03A-41FA-A067-651652F3B16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87269" y="4613024"/>
            <a:ext cx="3028950" cy="1514475"/>
          </a:xfrm>
          <a:prstGeom prst="rect">
            <a:avLst/>
          </a:prstGeom>
          <a:noFill/>
          <a:ln>
            <a:noFill/>
          </a:ln>
        </p:spPr>
      </p:pic>
      <p:sp>
        <p:nvSpPr>
          <p:cNvPr id="5" name="Rectangle 4">
            <a:extLst>
              <a:ext uri="{FF2B5EF4-FFF2-40B4-BE49-F238E27FC236}">
                <a16:creationId xmlns:a16="http://schemas.microsoft.com/office/drawing/2014/main" id="{2D98AF02-49C4-4E8F-8195-0DF145E28B33}"/>
              </a:ext>
            </a:extLst>
          </p:cNvPr>
          <p:cNvSpPr/>
          <p:nvPr/>
        </p:nvSpPr>
        <p:spPr>
          <a:xfrm>
            <a:off x="2370221" y="2828836"/>
            <a:ext cx="9360568"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It is frightening that you don’t even have to be “addicted” to porn but that merely using it begins to change the brain in negative ways. So, if you ever thought that pornography was making you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dumber</a:t>
            </a:r>
            <a:r>
              <a:rPr lang="en-US" dirty="0">
                <a:latin typeface="Calibri" panose="020F0502020204030204" pitchFamily="34" charset="0"/>
                <a:ea typeface="Calibri" panose="020F0502020204030204" pitchFamily="34" charset="0"/>
                <a:cs typeface="Times New Roman" panose="02020603050405020304" pitchFamily="18" charset="0"/>
              </a:rPr>
              <a:t>, you were absolutely right.</a:t>
            </a:r>
          </a:p>
        </p:txBody>
      </p:sp>
    </p:spTree>
    <p:extLst>
      <p:ext uri="{BB962C8B-B14F-4D97-AF65-F5344CB8AC3E}">
        <p14:creationId xmlns:p14="http://schemas.microsoft.com/office/powerpoint/2010/main" val="197610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p:cNvSpPr>
            <a:spLocks noGrp="1"/>
          </p:cNvSpPr>
          <p:nvPr>
            <p:ph type="title"/>
          </p:nvPr>
        </p:nvSpPr>
        <p:spPr>
          <a:xfrm>
            <a:off x="541867" y="787400"/>
            <a:ext cx="8048680" cy="778933"/>
          </a:xfrm>
        </p:spPr>
        <p:txBody>
          <a:bodyPr anchor="ctr">
            <a:normAutofit/>
          </a:bodyPr>
          <a:lstStyle/>
          <a:p>
            <a:pPr>
              <a:lnSpc>
                <a:spcPct val="90000"/>
              </a:lnSpc>
            </a:pPr>
            <a:r>
              <a:rPr lang="en-US" sz="2700" b="1" dirty="0">
                <a:solidFill>
                  <a:srgbClr val="FEFFFF"/>
                </a:solidFill>
              </a:rPr>
              <a:t>Impact of Excessive Pornography  on the Body</a:t>
            </a:r>
          </a:p>
        </p:txBody>
      </p:sp>
      <p:sp>
        <p:nvSpPr>
          <p:cNvPr id="3" name="Content Placeholder 2"/>
          <p:cNvSpPr>
            <a:spLocks noGrp="1"/>
          </p:cNvSpPr>
          <p:nvPr>
            <p:ph idx="1"/>
          </p:nvPr>
        </p:nvSpPr>
        <p:spPr>
          <a:xfrm>
            <a:off x="541866" y="2032000"/>
            <a:ext cx="7145867" cy="3879222"/>
          </a:xfrm>
        </p:spPr>
        <p:txBody>
          <a:bodyPr>
            <a:normAutofit/>
          </a:bodyPr>
          <a:lstStyle/>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Excessive pornography use can trigger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Metabolic syndrome is a combination of the following (Dunckley, 2015):</a:t>
            </a:r>
          </a:p>
          <a:p>
            <a:pPr marL="400050" lvl="1" indent="0">
              <a:lnSpc>
                <a:spcPct val="90000"/>
              </a:lnSpc>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blood pressure</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Midsection weight gain (spare tire)</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Abnormal cholesterol levels</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fasting blood sugar</a:t>
            </a:r>
          </a:p>
          <a:p>
            <a:pPr marL="400050" lvl="1">
              <a:lnSpc>
                <a:spcPct val="90000"/>
              </a:lnSpc>
              <a:spcBef>
                <a:spcPts val="0"/>
              </a:spcBef>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a serious condition and, if left unchecked,  can  </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promote:</a:t>
            </a:r>
          </a:p>
          <a:p>
            <a:pPr marL="0" indent="0">
              <a:lnSpc>
                <a:spcPct val="90000"/>
              </a:lnSpc>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Diabetes</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Heart disease</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Stroke</a:t>
            </a:r>
          </a:p>
          <a:p>
            <a:pPr marL="0" indent="0">
              <a:lnSpc>
                <a:spcPct val="90000"/>
              </a:lnSpc>
              <a:buNone/>
            </a:pPr>
            <a:endParaRPr lang="en-US" dirty="0">
              <a:solidFill>
                <a:srgbClr val="FEFFFF"/>
              </a:solidFill>
              <a:latin typeface="Calibri" panose="020F0502020204030204" pitchFamily="34" charset="0"/>
              <a:cs typeface="Times New Roman" panose="02020603050405020304" pitchFamily="18" charset="0"/>
            </a:endParaRPr>
          </a:p>
        </p:txBody>
      </p:sp>
      <p:pic>
        <p:nvPicPr>
          <p:cNvPr id="4100" name="Picture 4" descr="Image result for funny image of the body">
            <a:extLst>
              <a:ext uri="{FF2B5EF4-FFF2-40B4-BE49-F238E27FC236}">
                <a16:creationId xmlns:a16="http://schemas.microsoft.com/office/drawing/2014/main" id="{A3A59FF4-BA6A-4537-B587-7CA170D99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1" t="9170" r="-1651" b="-5030"/>
          <a:stretch/>
        </p:blipFill>
        <p:spPr bwMode="auto">
          <a:xfrm>
            <a:off x="8342810" y="2152999"/>
            <a:ext cx="3849189" cy="313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5242910-D3FA-4AE9-B8BF-82786D7474BF}"/>
              </a:ext>
            </a:extLst>
          </p:cNvPr>
          <p:cNvSpPr>
            <a:spLocks noGrp="1"/>
          </p:cNvSpPr>
          <p:nvPr>
            <p:ph type="title"/>
          </p:nvPr>
        </p:nvSpPr>
        <p:spPr>
          <a:xfrm>
            <a:off x="1259893" y="589723"/>
            <a:ext cx="2454052" cy="3464920"/>
          </a:xfrm>
        </p:spPr>
        <p:txBody>
          <a:bodyPr>
            <a:normAutofit/>
          </a:bodyPr>
          <a:lstStyle/>
          <a:p>
            <a:r>
              <a:rPr lang="en-US" sz="3200" b="1" dirty="0">
                <a:solidFill>
                  <a:schemeClr val="bg1"/>
                </a:solidFill>
              </a:rPr>
              <a:t>In the words of Dr. Andrew Doan</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12907472-FB54-447F-89B8-727B10AB9B81}"/>
              </a:ext>
            </a:extLst>
          </p:cNvPr>
          <p:cNvSpPr>
            <a:spLocks noGrp="1"/>
          </p:cNvSpPr>
          <p:nvPr>
            <p:ph idx="1"/>
          </p:nvPr>
        </p:nvSpPr>
        <p:spPr>
          <a:xfrm>
            <a:off x="4706578" y="589722"/>
            <a:ext cx="6798033" cy="5838510"/>
          </a:xfrm>
        </p:spPr>
        <p:txBody>
          <a:bodyPr anchor="ctr">
            <a:normAutofit/>
          </a:bodyPr>
          <a:lstStyle/>
          <a:p>
            <a:pPr marL="0">
              <a:spcBef>
                <a:spcPts val="0"/>
              </a:spcBef>
            </a:pPr>
            <a:r>
              <a:rPr lang="en-US" i="1" dirty="0">
                <a:latin typeface="Calibri" panose="020F0502020204030204" pitchFamily="34" charset="0"/>
                <a:ea typeface="Calibri" panose="020F0502020204030204" pitchFamily="34" charset="0"/>
                <a:cs typeface="Times New Roman" panose="02020603050405020304" pitchFamily="18" charset="0"/>
              </a:rPr>
              <a:t>“I had pain from my clicking finger all the way up to my forearm. And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i="1" dirty="0">
                <a:latin typeface="Calibri" panose="020F0502020204030204" pitchFamily="34" charset="0"/>
                <a:ea typeface="Calibri" panose="020F0502020204030204" pitchFamily="34" charset="0"/>
                <a:cs typeface="Times New Roman" panose="02020603050405020304" pitchFamily="18" charset="0"/>
              </a:rPr>
              <a:t>were shot - through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hypothalamic-adrenal-pituitary axis (HPA)</a:t>
            </a:r>
            <a:r>
              <a:rPr lang="en-US" i="1" dirty="0">
                <a:latin typeface="Calibri" panose="020F0502020204030204" pitchFamily="34" charset="0"/>
                <a:ea typeface="Calibri" panose="020F0502020204030204" pitchFamily="34" charset="0"/>
                <a:cs typeface="Times New Roman" panose="02020603050405020304" pitchFamily="18" charset="0"/>
              </a:rPr>
              <a:t>, so I was getting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fat</a:t>
            </a:r>
            <a:r>
              <a:rPr lang="en-US" i="1" dirty="0">
                <a:latin typeface="Calibri" panose="020F0502020204030204" pitchFamily="34" charset="0"/>
                <a:ea typeface="Calibri" panose="020F0502020204030204" pitchFamily="34" charset="0"/>
                <a:cs typeface="Times New Roman" panose="02020603050405020304" pitchFamily="18" charset="0"/>
              </a:rPr>
              <a:t> because I had all of this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a:t>
            </a:r>
            <a:r>
              <a:rPr lang="en-US" i="1" dirty="0">
                <a:latin typeface="Calibri" panose="020F0502020204030204" pitchFamily="34" charset="0"/>
                <a:ea typeface="Calibri" panose="020F0502020204030204" pitchFamily="34" charset="0"/>
                <a:cs typeface="Times New Roman" panose="02020603050405020304" pitchFamily="18" charset="0"/>
              </a:rPr>
              <a:t>floating around. I didn’t exercise, so I was retaining more body fat. And then finally my HPA axis was all dysregulated so I was more prone to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infection</a:t>
            </a:r>
            <a:r>
              <a:rPr lang="en-US" i="1" dirty="0">
                <a:latin typeface="Calibri" panose="020F0502020204030204" pitchFamily="34" charset="0"/>
                <a:ea typeface="Calibri" panose="020F0502020204030204" pitchFamily="34" charset="0"/>
                <a:cs typeface="Times New Roman" panose="02020603050405020304" pitchFamily="18" charset="0"/>
              </a:rPr>
              <a:t> - I had pimples all over my face, I had stretch marks beginning. And then, finally, I got an infection in my armpit!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i="1" dirty="0">
                <a:latin typeface="Calibri" panose="020F0502020204030204" pitchFamily="34" charset="0"/>
                <a:ea typeface="Calibri" panose="020F0502020204030204" pitchFamily="34" charset="0"/>
                <a:cs typeface="Times New Roman" panose="02020603050405020304" pitchFamily="18" charset="0"/>
              </a:rPr>
              <a:t>So, in addition to the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carpel tunnel</a:t>
            </a:r>
            <a:r>
              <a:rPr lang="en-US" i="1" dirty="0">
                <a:latin typeface="Calibri" panose="020F0502020204030204" pitchFamily="34" charset="0"/>
                <a:ea typeface="Calibri" panose="020F0502020204030204" pitchFamily="34" charset="0"/>
                <a:cs typeface="Times New Roman" panose="02020603050405020304" pitchFamily="18" charset="0"/>
              </a:rPr>
              <a:t>, I had this armpit infection that was streaking down my arm. And on top of that, because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blood pressure </a:t>
            </a:r>
            <a:r>
              <a:rPr lang="en-US" i="1" dirty="0">
                <a:latin typeface="Calibri" panose="020F0502020204030204" pitchFamily="34" charset="0"/>
                <a:ea typeface="Calibri" panose="020F0502020204030204" pitchFamily="34" charset="0"/>
                <a:cs typeface="Times New Roman" panose="02020603050405020304" pitchFamily="18" charset="0"/>
              </a:rPr>
              <a:t>was going up because of the gaming adrenaline rush - my blood pressure was high,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cholesterol</a:t>
            </a:r>
            <a:r>
              <a:rPr lang="en-US" i="1" dirty="0">
                <a:latin typeface="Calibri" panose="020F0502020204030204" pitchFamily="34" charset="0"/>
                <a:ea typeface="Calibri" panose="020F0502020204030204" pitchFamily="34" charset="0"/>
                <a:cs typeface="Times New Roman" panose="02020603050405020304" pitchFamily="18" charset="0"/>
              </a:rPr>
              <a:t> was high. And because my blood pressure was high, and I was sitting all of the time, I had hemorrhoids the size of walnuts. - I mean, literally! I was a young man - I was pissed off. Why do I have hemorrhoids like some pregnant women do? We’re talking about bloody, painful hemorrhoids…So I’m convinced that if people are addicted to this thing,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it’s going to ruin their lives</a:t>
            </a:r>
            <a:r>
              <a:rPr lang="en-US" i="1" dirty="0">
                <a:latin typeface="Calibri" panose="020F0502020204030204" pitchFamily="34" charset="0"/>
                <a:ea typeface="Calibri" panose="020F0502020204030204" pitchFamily="34" charset="0"/>
                <a:cs typeface="Times New Roman" panose="02020603050405020304" pitchFamily="18" charset="0"/>
              </a:rPr>
              <a:t>. It almost ruined mine - and it almost ruined my son and almost destroyed his confidence and his opportunities” </a:t>
            </a:r>
            <a:r>
              <a:rPr lang="en-US" dirty="0">
                <a:latin typeface="Calibri" panose="020F0502020204030204" pitchFamily="34" charset="0"/>
                <a:ea typeface="Calibri" panose="020F0502020204030204" pitchFamily="34" charset="0"/>
                <a:cs typeface="Times New Roman" panose="02020603050405020304" pitchFamily="18" charset="0"/>
              </a:rPr>
              <a:t>(Kardaras, 2016).</a:t>
            </a:r>
          </a:p>
          <a:p>
            <a:endParaRPr lang="en-US" dirty="0"/>
          </a:p>
        </p:txBody>
      </p:sp>
      <p:pic>
        <p:nvPicPr>
          <p:cNvPr id="3074" name="Picture 2" descr="Image result for image of andy doan">
            <a:extLst>
              <a:ext uri="{FF2B5EF4-FFF2-40B4-BE49-F238E27FC236}">
                <a16:creationId xmlns:a16="http://schemas.microsoft.com/office/drawing/2014/main" id="{ABEC7143-F85E-4351-A93D-B18236778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035" y="3693967"/>
            <a:ext cx="2574758" cy="283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69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3"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p:cNvSpPr>
            <a:spLocks noGrp="1"/>
          </p:cNvSpPr>
          <p:nvPr>
            <p:ph type="title"/>
          </p:nvPr>
        </p:nvSpPr>
        <p:spPr>
          <a:xfrm>
            <a:off x="7879186" y="-657921"/>
            <a:ext cx="3915137" cy="6400630"/>
          </a:xfrm>
        </p:spPr>
        <p:txBody>
          <a:bodyPr anchor="ctr">
            <a:normAutofit/>
          </a:bodyPr>
          <a:lstStyle/>
          <a:p>
            <a:pPr marL="0" marR="0">
              <a:spcBef>
                <a:spcPts val="0"/>
              </a:spcBef>
              <a:spcAft>
                <a:spcPts val="0"/>
              </a:spcAft>
            </a:pPr>
            <a:r>
              <a:rPr lang="en-US" sz="4000"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Excessive Pornography Promotes Hyperarousal </a:t>
            </a:r>
            <a:br>
              <a:rPr lang="en-US"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bg1">
                  <a:lumMod val="95000"/>
                  <a:lumOff val="5000"/>
                </a:schemeClr>
              </a:solidFill>
            </a:endParaRP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3" name="Content Placeholder 2"/>
          <p:cNvSpPr>
            <a:spLocks noGrp="1"/>
          </p:cNvSpPr>
          <p:nvPr>
            <p:ph idx="1"/>
          </p:nvPr>
        </p:nvSpPr>
        <p:spPr>
          <a:xfrm>
            <a:off x="53498" y="914399"/>
            <a:ext cx="6072510" cy="5165939"/>
          </a:xfrm>
        </p:spPr>
        <p:txBody>
          <a:bodyPr anchor="ctr">
            <a:noAutofit/>
          </a:bodyPr>
          <a:lstStyle/>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Blood Flow Shifts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a person is under stress, blood flow to the brain is shunted away from the higher regions of the brain, i.e., the cortex, and directed to the more primitive parts of the brain, i.e., the limbic or old brain in an effort to promote survival. </a:t>
            </a:r>
          </a:p>
          <a:p>
            <a:pPr>
              <a:lnSpc>
                <a:spcPct val="90000"/>
              </a:lnSpc>
            </a:pPr>
            <a:endParaRPr lang="en-US" dirty="0">
              <a:solidFill>
                <a:srgbClr val="FFFFFF"/>
              </a:solidFill>
              <a:latin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Elevated Cortisol</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Chronically elevated cortisol is associated with obesity, diabetes, hormone imbalance, metabolic syndrome, and high blood pressure as previously noted (</a:t>
            </a:r>
            <a:r>
              <a:rPr lang="en-US"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Pervanidou</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 et al., 2011). </a:t>
            </a:r>
          </a:p>
          <a:p>
            <a:pPr marL="114300" indent="0">
              <a:lnSpc>
                <a:spcPct val="90000"/>
              </a:lnSpc>
              <a:spcBef>
                <a:spcPts val="0"/>
              </a:spcBef>
              <a:buNone/>
            </a:pP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Oxidative Stress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the cell’s natural defenses are overwhelmed due to excessive stress, the antioxidants or scavengers are depleted, and oxidative stress or excessive free radicals develop. Free radicals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cause inflammation, tissue damage, and decreased efficiency.</a:t>
            </a:r>
          </a:p>
        </p:txBody>
      </p:sp>
      <p:pic>
        <p:nvPicPr>
          <p:cNvPr id="2050" name="Picture 2" descr="Image result for picture of overloaded brain">
            <a:extLst>
              <a:ext uri="{FF2B5EF4-FFF2-40B4-BE49-F238E27FC236}">
                <a16:creationId xmlns:a16="http://schemas.microsoft.com/office/drawing/2014/main" id="{5AC31904-4B80-494A-819B-D2CD13952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502" y="4004080"/>
            <a:ext cx="3358460" cy="254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37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E1C8-5AA7-4174-8424-94C6CF00F672}"/>
              </a:ext>
            </a:extLst>
          </p:cNvPr>
          <p:cNvSpPr>
            <a:spLocks noGrp="1"/>
          </p:cNvSpPr>
          <p:nvPr>
            <p:ph type="title"/>
          </p:nvPr>
        </p:nvSpPr>
        <p:spPr/>
        <p:txBody>
          <a:bodyPr/>
          <a:lstStyle/>
          <a:p>
            <a:r>
              <a:rPr lang="en-US" b="1" dirty="0"/>
              <a:t>The Impact of Media on Depression</a:t>
            </a:r>
            <a:endParaRPr lang="en-US" dirty="0"/>
          </a:p>
        </p:txBody>
      </p:sp>
      <p:pic>
        <p:nvPicPr>
          <p:cNvPr id="1026" name="Picture 2" descr="Image result for an turner beaking the feedback loop">
            <a:extLst>
              <a:ext uri="{FF2B5EF4-FFF2-40B4-BE49-F238E27FC236}">
                <a16:creationId xmlns:a16="http://schemas.microsoft.com/office/drawing/2014/main" id="{60F03D61-980A-4699-A00D-566999798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28" y="3010828"/>
            <a:ext cx="1260088" cy="232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 turner beaking the feedback loop">
            <a:extLst>
              <a:ext uri="{FF2B5EF4-FFF2-40B4-BE49-F238E27FC236}">
                <a16:creationId xmlns:a16="http://schemas.microsoft.com/office/drawing/2014/main" id="{915C5F8B-802A-408C-A115-DB74C7734D2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295477" y="3010828"/>
            <a:ext cx="1495949" cy="23272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FB9401-54CF-4428-BCB1-0B3DFC83374F}"/>
              </a:ext>
            </a:extLst>
          </p:cNvPr>
          <p:cNvSpPr/>
          <p:nvPr/>
        </p:nvSpPr>
        <p:spPr>
          <a:xfrm>
            <a:off x="2518849" y="1633141"/>
            <a:ext cx="7363875" cy="60631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A.N. Turner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(2017) writes of his own struggle with depression secondary to media/porn overconsumption,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“My relationship with the Internet was not alleviating feelings of loneliness; it was amplifying my </a:t>
            </a:r>
            <a:r>
              <a:rPr kumimoji="0" lang="en-US" sz="22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loneliness,</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bringing me to a state of </a:t>
            </a:r>
            <a:r>
              <a:rPr kumimoji="0" lang="en-US" sz="22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frustrated depression. </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felt boxed in, unable to breathe, trapped in an inescapable thought bubble of my own f*ed up, addictive desires. I conditioned myself to need constant stimulation. I couldn’t read, talk, study, or play the piano – all things that I love – because it all seemed too slow, too one-note…I was always tired, yet always racing in a mad frenzy.  I couldn’t focus. I was anxious. I was unable to engage in solitude. My thoughts were a jumble.”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9175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4738D29-052B-497D-BD32-DF9F5DCD9F3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p>
        </p:txBody>
      </p:sp>
      <p:sp>
        <p:nvSpPr>
          <p:cNvPr id="3" name="Content Placeholder 2">
            <a:extLst>
              <a:ext uri="{FF2B5EF4-FFF2-40B4-BE49-F238E27FC236}">
                <a16:creationId xmlns:a16="http://schemas.microsoft.com/office/drawing/2014/main" id="{C3C69EC4-CAF6-44C4-8951-8882A493298F}"/>
              </a:ext>
            </a:extLst>
          </p:cNvPr>
          <p:cNvSpPr>
            <a:spLocks noGrp="1"/>
          </p:cNvSpPr>
          <p:nvPr>
            <p:ph idx="1"/>
          </p:nvPr>
        </p:nvSpPr>
        <p:spPr>
          <a:xfrm>
            <a:off x="541866" y="2032000"/>
            <a:ext cx="7145867" cy="3879222"/>
          </a:xfrm>
        </p:spPr>
        <p:txBody>
          <a:bodyPr>
            <a:normAutofit/>
          </a:bodyPr>
          <a:lstStyle/>
          <a:p>
            <a:r>
              <a:rPr lang="en-US" dirty="0">
                <a:solidFill>
                  <a:srgbClr val="FEFFFF"/>
                </a:solidFill>
                <a:latin typeface="Calibri" panose="020F0502020204030204" pitchFamily="34" charset="0"/>
              </a:rPr>
              <a:t>We are, on a surface level, the most connected society that has ever walked the planet. </a:t>
            </a:r>
          </a:p>
          <a:p>
            <a:r>
              <a:rPr lang="en-US" dirty="0">
                <a:solidFill>
                  <a:srgbClr val="FEFFFF"/>
                </a:solidFill>
                <a:latin typeface="Calibri" panose="020F0502020204030204" pitchFamily="34" charset="0"/>
              </a:rPr>
              <a:t>Each second, we send over 7,500 tweets, 1,394 Instagram photos, and over two million emails and view over 119,000 YouTube videos (Internet Live Stats, website, </a:t>
            </a:r>
            <a:r>
              <a:rPr lang="en-US" u="sng"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www.internetlivestats.com</a:t>
            </a:r>
            <a:r>
              <a:rPr lang="en-US" dirty="0">
                <a:solidFill>
                  <a:schemeClr val="tx1"/>
                </a:solidFill>
                <a:latin typeface="Calibri" panose="020F0502020204030204" pitchFamily="34" charset="0"/>
              </a:rPr>
              <a:t>). </a:t>
            </a:r>
          </a:p>
          <a:p>
            <a:r>
              <a:rPr lang="en-US" dirty="0">
                <a:solidFill>
                  <a:srgbClr val="FEFFFF"/>
                </a:solidFill>
                <a:latin typeface="Calibri" panose="020F0502020204030204" pitchFamily="34" charset="0"/>
              </a:rPr>
              <a:t>Americans send 69,000 texts a second, which translates to over six billion texts sent out in the US daily. Paradoxically, the more </a:t>
            </a:r>
            <a:r>
              <a:rPr lang="en-US" b="1" dirty="0">
                <a:solidFill>
                  <a:srgbClr val="FF0000"/>
                </a:solidFill>
                <a:latin typeface="Calibri" panose="020F0502020204030204" pitchFamily="34" charset="0"/>
              </a:rPr>
              <a:t>connected</a:t>
            </a:r>
            <a:r>
              <a:rPr lang="en-US" dirty="0">
                <a:solidFill>
                  <a:srgbClr val="FF0000"/>
                </a:solidFill>
                <a:latin typeface="Calibri" panose="020F0502020204030204" pitchFamily="34" charset="0"/>
              </a:rPr>
              <a:t> </a:t>
            </a:r>
            <a:r>
              <a:rPr lang="en-US" dirty="0">
                <a:solidFill>
                  <a:srgbClr val="FEFFFF"/>
                </a:solidFill>
                <a:latin typeface="Calibri" panose="020F0502020204030204" pitchFamily="34" charset="0"/>
              </a:rPr>
              <a:t>we think we are with the façade of the Internet, the more </a:t>
            </a:r>
            <a:r>
              <a:rPr lang="en-US" b="1" dirty="0">
                <a:solidFill>
                  <a:srgbClr val="FF0000"/>
                </a:solidFill>
                <a:latin typeface="Calibri" panose="020F0502020204030204" pitchFamily="34" charset="0"/>
              </a:rPr>
              <a:t>disconnected</a:t>
            </a:r>
            <a:r>
              <a:rPr lang="en-US" dirty="0">
                <a:solidFill>
                  <a:srgbClr val="FF0000"/>
                </a:solidFill>
                <a:latin typeface="Calibri" panose="020F0502020204030204" pitchFamily="34" charset="0"/>
              </a:rPr>
              <a:t> </a:t>
            </a:r>
            <a:r>
              <a:rPr lang="en-US" dirty="0">
                <a:solidFill>
                  <a:srgbClr val="FEFFFF"/>
                </a:solidFill>
                <a:latin typeface="Calibri" panose="020F0502020204030204" pitchFamily="34" charset="0"/>
              </a:rPr>
              <a:t>and depressed we actually become. </a:t>
            </a:r>
          </a:p>
          <a:p>
            <a:r>
              <a:rPr lang="en-US" dirty="0">
                <a:solidFill>
                  <a:srgbClr val="FEFFFF"/>
                </a:solidFill>
                <a:latin typeface="Calibri" panose="020F0502020204030204" pitchFamily="34" charset="0"/>
              </a:rPr>
              <a:t>As Johann Hari (2015) said in a Ted Talk, “We are the most disconnected society that has ever been, surely.”</a:t>
            </a:r>
          </a:p>
        </p:txBody>
      </p:sp>
      <p:pic>
        <p:nvPicPr>
          <p:cNvPr id="5122" name="Picture 2" descr="Image result for image of depressed porn user">
            <a:extLst>
              <a:ext uri="{FF2B5EF4-FFF2-40B4-BE49-F238E27FC236}">
                <a16:creationId xmlns:a16="http://schemas.microsoft.com/office/drawing/2014/main" id="{2C556A6E-CBD0-417A-A3D3-097CF3CD54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13057" y="3212765"/>
            <a:ext cx="3001931" cy="150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770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275124-3787-4263-8D98-B749A16AAF79}"/>
              </a:ext>
            </a:extLst>
          </p:cNvPr>
          <p:cNvSpPr>
            <a:spLocks noGrp="1"/>
          </p:cNvSpPr>
          <p:nvPr>
            <p:ph type="title"/>
          </p:nvPr>
        </p:nvSpPr>
        <p:spPr>
          <a:xfrm>
            <a:off x="649224" y="645106"/>
            <a:ext cx="3650279" cy="1259894"/>
          </a:xfrm>
        </p:spPr>
        <p:txBody>
          <a:bodyPr>
            <a:normAutofit/>
          </a:bodyPr>
          <a:lstStyle/>
          <a:p>
            <a:pPr>
              <a:lnSpc>
                <a:spcPct val="90000"/>
              </a:lnSpc>
            </a:pPr>
            <a:r>
              <a:rPr lang="en-US" sz="2800" b="1"/>
              <a:t>Excessive Pornography and Depression</a:t>
            </a:r>
            <a:endParaRPr lang="en-US" sz="2800"/>
          </a:p>
        </p:txBody>
      </p:sp>
      <p:sp>
        <p:nvSpPr>
          <p:cNvPr id="3" name="Content Placeholder 2">
            <a:extLst>
              <a:ext uri="{FF2B5EF4-FFF2-40B4-BE49-F238E27FC236}">
                <a16:creationId xmlns:a16="http://schemas.microsoft.com/office/drawing/2014/main" id="{16607F41-8CFB-452B-A32A-FA1D0C805C5D}"/>
              </a:ext>
            </a:extLst>
          </p:cNvPr>
          <p:cNvSpPr>
            <a:spLocks noGrp="1"/>
          </p:cNvSpPr>
          <p:nvPr>
            <p:ph idx="1"/>
          </p:nvPr>
        </p:nvSpPr>
        <p:spPr>
          <a:xfrm>
            <a:off x="649225" y="2133600"/>
            <a:ext cx="3650278" cy="3759253"/>
          </a:xfrm>
        </p:spPr>
        <p:txBody>
          <a:bodyPr>
            <a:normAutofit/>
          </a:bodyPr>
          <a:lstStyle/>
          <a:p>
            <a:r>
              <a:rPr lang="en-US" dirty="0">
                <a:latin typeface="Calibri" panose="020F0502020204030204" pitchFamily="34" charset="0"/>
              </a:rPr>
              <a:t>A 2018 study conducted by </a:t>
            </a:r>
            <a:r>
              <a:rPr lang="en-US" dirty="0">
                <a:solidFill>
                  <a:srgbClr val="0070C0"/>
                </a:solidFill>
                <a:latin typeface="Calibri" panose="020F0502020204030204" pitchFamily="34" charset="0"/>
              </a:rPr>
              <a:t>Blue Cross and Blue Shield </a:t>
            </a:r>
            <a:r>
              <a:rPr lang="en-US" dirty="0">
                <a:latin typeface="Calibri" panose="020F0502020204030204" pitchFamily="34" charset="0"/>
              </a:rPr>
              <a:t>revealed that that the highest rate of growth in depression has occurred in the youngest and the most digitally connected age bracket (see chart below). </a:t>
            </a:r>
            <a:endParaRPr lang="en-US" dirty="0"/>
          </a:p>
        </p:txBody>
      </p:sp>
      <p:pic>
        <p:nvPicPr>
          <p:cNvPr id="4" name="Content Placeholder 3" descr="Image result for cdc U&gt;S. Suicide rates % change: comparison of most digitally connected generation vs less connected 2000 - 2006">
            <a:extLst>
              <a:ext uri="{FF2B5EF4-FFF2-40B4-BE49-F238E27FC236}">
                <a16:creationId xmlns:a16="http://schemas.microsoft.com/office/drawing/2014/main" id="{4121B56C-446C-4C4C-89E0-6A06FF49A59D}"/>
              </a:ext>
            </a:extLst>
          </p:cNvPr>
          <p:cNvPicPr>
            <a:picLocks/>
          </p:cNvPicPr>
          <p:nvPr/>
        </p:nvPicPr>
        <p:blipFill rotWithShape="1">
          <a:blip r:embed="rId3">
            <a:extLst>
              <a:ext uri="{28A0092B-C50C-407E-A947-70E740481C1C}">
                <a14:useLocalDpi xmlns:a14="http://schemas.microsoft.com/office/drawing/2010/main" val="0"/>
              </a:ext>
            </a:extLst>
          </a:blip>
          <a:srcRect t="503" r="-1" b="3406"/>
          <a:stretch/>
        </p:blipFill>
        <p:spPr bwMode="auto">
          <a:xfrm>
            <a:off x="4619543" y="-785"/>
            <a:ext cx="7747493" cy="6858786"/>
          </a:xfrm>
          <a:prstGeom prst="rect">
            <a:avLst/>
          </a:prstGeom>
          <a:noFill/>
        </p:spPr>
      </p:pic>
      <p:pic>
        <p:nvPicPr>
          <p:cNvPr id="7" name="Picture 6" descr="C:\Users\Jeff Hansen\AppData\Local\Microsoft\Windows\Temporary Internet Files\Content.MSO\BF3CA430.tmp">
            <a:extLst>
              <a:ext uri="{FF2B5EF4-FFF2-40B4-BE49-F238E27FC236}">
                <a16:creationId xmlns:a16="http://schemas.microsoft.com/office/drawing/2014/main" id="{2883F278-67B9-4814-A4DC-5C5C6CF3C8B5}"/>
              </a:ext>
            </a:extLst>
          </p:cNvPr>
          <p:cNvPicPr/>
          <p:nvPr/>
        </p:nvPicPr>
        <p:blipFill rotWithShape="1">
          <a:blip r:embed="rId4">
            <a:extLst>
              <a:ext uri="{28A0092B-C50C-407E-A947-70E740481C1C}">
                <a14:useLocalDpi xmlns:a14="http://schemas.microsoft.com/office/drawing/2010/main" val="0"/>
              </a:ext>
            </a:extLst>
          </a:blip>
          <a:srcRect b="10237"/>
          <a:stretch/>
        </p:blipFill>
        <p:spPr bwMode="auto">
          <a:xfrm>
            <a:off x="1197720" y="4728411"/>
            <a:ext cx="2255343" cy="15218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2767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 name="Rectangle 8">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5" name="Group 10">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2"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6"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4"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5"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6"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7"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8"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9"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0"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1"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2"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3"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p:cNvSpPr>
            <a:spLocks noGrp="1"/>
          </p:cNvSpPr>
          <p:nvPr>
            <p:ph type="title"/>
          </p:nvPr>
        </p:nvSpPr>
        <p:spPr>
          <a:xfrm>
            <a:off x="1217056" y="1093380"/>
            <a:ext cx="3068182" cy="4671240"/>
          </a:xfrm>
        </p:spPr>
        <p:txBody>
          <a:bodyPr anchor="ctr">
            <a:normAutofit/>
          </a:bodyPr>
          <a:lstStyle/>
          <a:p>
            <a:pPr algn="r"/>
            <a:r>
              <a:rPr lang="en-US" b="1" dirty="0">
                <a:solidFill>
                  <a:srgbClr val="FEFFFF"/>
                </a:solidFill>
              </a:rPr>
              <a:t>Excessive Pornography and Depression</a:t>
            </a:r>
            <a:endParaRPr lang="en-US" dirty="0"/>
          </a:p>
        </p:txBody>
      </p:sp>
      <p:sp>
        <p:nvSpPr>
          <p:cNvPr id="25"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67" name="Rectangle 26">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p:cNvSpPr>
            <a:spLocks noGrp="1"/>
          </p:cNvSpPr>
          <p:nvPr>
            <p:ph idx="1"/>
          </p:nvPr>
        </p:nvSpPr>
        <p:spPr>
          <a:xfrm>
            <a:off x="4980743" y="475889"/>
            <a:ext cx="6219103" cy="5339822"/>
          </a:xfrm>
        </p:spPr>
        <p:txBody>
          <a:bodyPr anchor="ctr">
            <a:normAutofit fontScale="92500" lnSpcReduction="20000"/>
          </a:bodyPr>
          <a:lstStyle/>
          <a:p>
            <a:pPr marL="0" indent="0">
              <a:buNone/>
            </a:pPr>
            <a:r>
              <a:rPr lang="en-US" sz="1900" dirty="0">
                <a:latin typeface="Calibri" panose="020F0502020204030204" pitchFamily="34" charset="0"/>
              </a:rPr>
              <a:t>The connection between general media consumption to include gaming and social media and depression is well-established by </a:t>
            </a:r>
            <a:r>
              <a:rPr lang="en-US" sz="1900" dirty="0">
                <a:latin typeface="Calibri" panose="020F0502020204030204" pitchFamily="34" charset="0"/>
                <a:ea typeface="Calibri" panose="020F0502020204030204" pitchFamily="34" charset="0"/>
                <a:cs typeface="Times New Roman" panose="02020603050405020304" pitchFamily="18" charset="0"/>
              </a:rPr>
              <a:t>Kardaras (2016)</a:t>
            </a:r>
          </a:p>
          <a:p>
            <a:pPr marL="0" indent="0">
              <a:buNone/>
            </a:pPr>
            <a:endParaRPr lang="en-US" sz="1900" dirty="0">
              <a:latin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2012 Missouri State University study </a:t>
            </a:r>
            <a:r>
              <a:rPr lang="en-US" dirty="0">
                <a:latin typeface="Calibri" panose="020F0502020204030204" pitchFamily="34" charset="0"/>
                <a:ea typeface="Calibri" panose="020F0502020204030204" pitchFamily="34" charset="0"/>
                <a:cs typeface="Times New Roman" panose="02020603050405020304" pitchFamily="18" charset="0"/>
              </a:rPr>
              <a:t>of 216 students revealed that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30 percent </a:t>
            </a:r>
            <a:r>
              <a:rPr lang="en-US" dirty="0">
                <a:latin typeface="Calibri" panose="020F0502020204030204" pitchFamily="34" charset="0"/>
                <a:ea typeface="Calibri" panose="020F0502020204030204" pitchFamily="34" charset="0"/>
                <a:cs typeface="Times New Roman" panose="02020603050405020304" pitchFamily="18" charset="0"/>
              </a:rPr>
              <a:t>of Internet users showed signs of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a:t>
            </a:r>
            <a:r>
              <a:rPr lang="en-US" dirty="0">
                <a:latin typeface="Calibri" panose="020F0502020204030204" pitchFamily="34" charset="0"/>
                <a:ea typeface="Calibri" panose="020F0502020204030204" pitchFamily="34" charset="0"/>
                <a:cs typeface="Times New Roman" panose="02020603050405020304" pitchFamily="18" charset="0"/>
              </a:rPr>
              <a:t> and that the depressed kids were more intense web users.</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2014 study looked at 2,293 seventh-graders and found that Internet addiction led to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increased depression, hostility, and anxiety.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2014 study conducted in Pakistan with 300 graduate students found a positive correlation between Internet addiction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 and anxiety</a:t>
            </a:r>
            <a:r>
              <a:rPr lang="en-US" dirty="0">
                <a:latin typeface="Calibri" panose="020F0502020204030204" pitchFamily="34" charset="0"/>
                <a:ea typeface="Calibri" panose="020F0502020204030204" pitchFamily="34" charset="0"/>
                <a:cs typeface="Times New Roman" panose="02020603050405020304" pitchFamily="18" charset="0"/>
              </a:rPr>
              <a:t>.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2006 Korean study involving 1,573 high school students found a correlation between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Internet addiction, depression, and thoughts of suicide.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Recently, the term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Facebook Depression </a:t>
            </a:r>
            <a:r>
              <a:rPr lang="en-US" dirty="0">
                <a:latin typeface="Calibri" panose="020F0502020204030204" pitchFamily="34" charset="0"/>
                <a:ea typeface="Calibri" panose="020F0502020204030204" pitchFamily="34" charset="0"/>
                <a:cs typeface="Times New Roman" panose="02020603050405020304" pitchFamily="18" charset="0"/>
              </a:rPr>
              <a:t>has emerged – namely, the more “friends” one has on Facebook, the higher the likelihood of depressive symptoms (Kardaras, 2016). </a:t>
            </a:r>
          </a:p>
          <a:p>
            <a:pPr marL="0" indent="0">
              <a:lnSpc>
                <a:spcPct val="90000"/>
              </a:lnSpc>
              <a:buNone/>
            </a:pPr>
            <a:endParaRPr lang="en-US" dirty="0"/>
          </a:p>
        </p:txBody>
      </p:sp>
      <p:sp>
        <p:nvSpPr>
          <p:cNvPr id="4" name="Rectangle 3"/>
          <p:cNvSpPr/>
          <p:nvPr/>
        </p:nvSpPr>
        <p:spPr>
          <a:xfrm>
            <a:off x="3048000" y="2828836"/>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63454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A2C8635-33D3-4054-95B3-865F8D4CCA0A}"/>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endParaRPr lang="en-US" sz="2700" dirty="0">
              <a:solidFill>
                <a:srgbClr val="FEFFFF"/>
              </a:solidFill>
            </a:endParaRPr>
          </a:p>
        </p:txBody>
      </p:sp>
      <p:sp>
        <p:nvSpPr>
          <p:cNvPr id="3" name="Content Placeholder 2">
            <a:extLst>
              <a:ext uri="{FF2B5EF4-FFF2-40B4-BE49-F238E27FC236}">
                <a16:creationId xmlns:a16="http://schemas.microsoft.com/office/drawing/2014/main" id="{BD632993-5369-414B-BE0F-70FFFCD84F15}"/>
              </a:ext>
            </a:extLst>
          </p:cNvPr>
          <p:cNvSpPr>
            <a:spLocks noGrp="1"/>
          </p:cNvSpPr>
          <p:nvPr>
            <p:ph idx="1"/>
          </p:nvPr>
        </p:nvSpPr>
        <p:spPr>
          <a:xfrm>
            <a:off x="541866" y="2032000"/>
            <a:ext cx="7145867" cy="3879222"/>
          </a:xfrm>
        </p:spPr>
        <p:txBody>
          <a:bodyPr>
            <a:normAutofit/>
          </a:bodyPr>
          <a:lstStyle/>
          <a:p>
            <a:pPr marL="0" indent="0">
              <a:buNone/>
            </a:pPr>
            <a:r>
              <a:rPr lang="en-US" b="1" dirty="0">
                <a:solidFill>
                  <a:srgbClr val="FFFF00"/>
                </a:solidFill>
                <a:latin typeface="cathic (Body)"/>
              </a:rPr>
              <a:t>Dr. David Skinner</a:t>
            </a:r>
            <a:r>
              <a:rPr lang="en-US" dirty="0">
                <a:solidFill>
                  <a:srgbClr val="FFFF00"/>
                </a:solidFill>
                <a:latin typeface="cathic (Body)"/>
              </a:rPr>
              <a:t>, </a:t>
            </a:r>
            <a:r>
              <a:rPr lang="en-US" dirty="0">
                <a:solidFill>
                  <a:srgbClr val="FEFFFF"/>
                </a:solidFill>
                <a:latin typeface="cathic (Body)"/>
              </a:rPr>
              <a:t>a sexual addiction expert, wrote about a non-peer-reviewed online study in his blog comprised of 450 subjects, mostly men, and </a:t>
            </a:r>
          </a:p>
          <a:p>
            <a:r>
              <a:rPr lang="en-US" dirty="0">
                <a:solidFill>
                  <a:srgbClr val="FEFFFF"/>
                </a:solidFill>
                <a:latin typeface="cathic (Body)"/>
              </a:rPr>
              <a:t>He found that individuals who viewed pornography three to five times per week and/or daily scored much higher on a standard measurement for depression and included it as a part of a free online survey found at </a:t>
            </a:r>
            <a:r>
              <a:rPr lang="en-US" u="sng" dirty="0">
                <a:solidFill>
                  <a:srgbClr val="FEFFFF"/>
                </a:solidFill>
                <a:latin typeface="cathic (Body)"/>
                <a:hlinkClick r:id="rId2"/>
              </a:rPr>
              <a:t>growthclimate.com</a:t>
            </a:r>
            <a:r>
              <a:rPr lang="en-US" dirty="0">
                <a:solidFill>
                  <a:srgbClr val="FEFFFF"/>
                </a:solidFill>
                <a:latin typeface="cathic (Body)"/>
              </a:rPr>
              <a:t>. </a:t>
            </a:r>
          </a:p>
          <a:p>
            <a:r>
              <a:rPr lang="en-US" dirty="0">
                <a:solidFill>
                  <a:srgbClr val="FEFFFF"/>
                </a:solidFill>
                <a:latin typeface="cathic (Body)"/>
              </a:rPr>
              <a:t>The individuals who viewed pornography </a:t>
            </a:r>
            <a:r>
              <a:rPr lang="en-US" dirty="0">
                <a:solidFill>
                  <a:srgbClr val="FFFF00"/>
                </a:solidFill>
                <a:latin typeface="cathic (Body)"/>
              </a:rPr>
              <a:t>three to five times </a:t>
            </a:r>
            <a:r>
              <a:rPr lang="en-US" dirty="0">
                <a:solidFill>
                  <a:srgbClr val="FEFFFF"/>
                </a:solidFill>
                <a:latin typeface="cathic (Body)"/>
              </a:rPr>
              <a:t>per day scored on average nearly </a:t>
            </a:r>
            <a:r>
              <a:rPr lang="en-US" dirty="0">
                <a:solidFill>
                  <a:srgbClr val="FFFF00"/>
                </a:solidFill>
                <a:latin typeface="cathic (Body)"/>
              </a:rPr>
              <a:t>15 on the depression survey </a:t>
            </a:r>
            <a:r>
              <a:rPr lang="en-US" dirty="0">
                <a:solidFill>
                  <a:srgbClr val="FEFFFF"/>
                </a:solidFill>
                <a:latin typeface="cathic (Body)"/>
              </a:rPr>
              <a:t>and those who viewed it daily scored on average </a:t>
            </a:r>
            <a:r>
              <a:rPr lang="en-US" dirty="0">
                <a:solidFill>
                  <a:srgbClr val="FFFF00"/>
                </a:solidFill>
                <a:latin typeface="cathic (Body)"/>
              </a:rPr>
              <a:t>21 compared </a:t>
            </a:r>
            <a:r>
              <a:rPr lang="en-US" dirty="0">
                <a:solidFill>
                  <a:srgbClr val="FEFFFF"/>
                </a:solidFill>
                <a:latin typeface="cathic (Body)"/>
              </a:rPr>
              <a:t>to the general population score of 6.5. </a:t>
            </a:r>
          </a:p>
          <a:p>
            <a:pPr marL="0" indent="0">
              <a:buNone/>
            </a:pPr>
            <a:endParaRPr lang="en-US" dirty="0">
              <a:solidFill>
                <a:srgbClr val="FEFFFF"/>
              </a:solidFill>
              <a:latin typeface="cathic (Body)"/>
            </a:endParaRPr>
          </a:p>
          <a:p>
            <a:endParaRPr lang="en-US" dirty="0">
              <a:solidFill>
                <a:srgbClr val="FEFFFF"/>
              </a:solidFill>
            </a:endParaRPr>
          </a:p>
        </p:txBody>
      </p:sp>
      <p:pic>
        <p:nvPicPr>
          <p:cNvPr id="6146" name="Picture 2" descr="Treating Pornography Addiction: The Essential Tools for Recovery">
            <a:extLst>
              <a:ext uri="{FF2B5EF4-FFF2-40B4-BE49-F238E27FC236}">
                <a16:creationId xmlns:a16="http://schemas.microsoft.com/office/drawing/2014/main" id="{3E73176A-1FD0-4AF1-AA45-9C67AE6E5A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0348" y="2032000"/>
            <a:ext cx="2427348"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978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F74FD-B55D-4F86-A47D-78015FA1FBF6}"/>
              </a:ext>
            </a:extLst>
          </p:cNvPr>
          <p:cNvSpPr>
            <a:spLocks noGrp="1"/>
          </p:cNvSpPr>
          <p:nvPr>
            <p:ph type="title"/>
          </p:nvPr>
        </p:nvSpPr>
        <p:spPr>
          <a:xfrm>
            <a:off x="770021" y="1094874"/>
            <a:ext cx="2943924" cy="5035563"/>
          </a:xfrm>
        </p:spPr>
        <p:txBody>
          <a:bodyPr>
            <a:normAutofit/>
          </a:bodyPr>
          <a:lstStyle/>
          <a:p>
            <a:r>
              <a:rPr lang="en-US" sz="3200" b="1" dirty="0">
                <a:solidFill>
                  <a:schemeClr val="bg1"/>
                </a:solidFill>
              </a:rPr>
              <a:t>Excessive Pornography and Depression</a:t>
            </a:r>
            <a:endParaRPr lang="en-US" sz="3200"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30EFB33-3FED-4EDD-BBB6-2ADA0DB07631}"/>
              </a:ext>
            </a:extLst>
          </p:cNvPr>
          <p:cNvGraphicFramePr>
            <a:graphicFrameLocks noGrp="1"/>
          </p:cNvGraphicFramePr>
          <p:nvPr>
            <p:ph idx="1"/>
            <p:extLst>
              <p:ext uri="{D42A27DB-BD31-4B8C-83A1-F6EECF244321}">
                <p14:modId xmlns:p14="http://schemas.microsoft.com/office/powerpoint/2010/main" val="4091968944"/>
              </p:ext>
            </p:extLst>
          </p:nvPr>
        </p:nvGraphicFramePr>
        <p:xfrm>
          <a:off x="4713144" y="641551"/>
          <a:ext cx="6832212" cy="5614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Image result for image of depressed person viewing porn">
            <a:extLst>
              <a:ext uri="{FF2B5EF4-FFF2-40B4-BE49-F238E27FC236}">
                <a16:creationId xmlns:a16="http://schemas.microsoft.com/office/drawing/2014/main" id="{F14531C4-C3F3-4B17-81CE-364217585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078" y="4158109"/>
            <a:ext cx="297180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4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F317-D819-4110-8941-0FF20DE13676}"/>
              </a:ext>
            </a:extLst>
          </p:cNvPr>
          <p:cNvSpPr>
            <a:spLocks noGrp="1"/>
          </p:cNvSpPr>
          <p:nvPr>
            <p:ph type="title"/>
          </p:nvPr>
        </p:nvSpPr>
        <p:spPr>
          <a:xfrm>
            <a:off x="2592924" y="624110"/>
            <a:ext cx="8911687" cy="870153"/>
          </a:xfrm>
        </p:spPr>
        <p:txBody>
          <a:bodyPr>
            <a:noAutofit/>
          </a:bodyPr>
          <a:lstStyle/>
          <a:p>
            <a:r>
              <a:rPr lang="en-US" sz="4000" b="1" dirty="0"/>
              <a:t>So How                    is it?</a:t>
            </a:r>
            <a:endParaRPr lang="en-US" sz="4000" dirty="0"/>
          </a:p>
        </p:txBody>
      </p:sp>
      <p:sp>
        <p:nvSpPr>
          <p:cNvPr id="3" name="Rectangle 2">
            <a:extLst>
              <a:ext uri="{FF2B5EF4-FFF2-40B4-BE49-F238E27FC236}">
                <a16:creationId xmlns:a16="http://schemas.microsoft.com/office/drawing/2014/main" id="{3129B5A2-62C8-4AB2-A2BD-0282B3D93D1D}"/>
              </a:ext>
            </a:extLst>
          </p:cNvPr>
          <p:cNvSpPr/>
          <p:nvPr/>
        </p:nvSpPr>
        <p:spPr>
          <a:xfrm>
            <a:off x="1543796" y="1774814"/>
            <a:ext cx="9505507" cy="7448193"/>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40 million </a:t>
            </a:r>
            <a:r>
              <a:rPr lang="en-US" sz="1600" dirty="0">
                <a:latin typeface="Calibri" panose="020F0502020204030204" pitchFamily="34" charset="0"/>
                <a:ea typeface="Calibri" panose="020F0502020204030204" pitchFamily="34" charset="0"/>
                <a:cs typeface="Times New Roman" panose="02020603050405020304" pitchFamily="18" charset="0"/>
              </a:rPr>
              <a:t>American people regularly visit porn sites (Webroot, 2019).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35% </a:t>
            </a:r>
            <a:r>
              <a:rPr lang="en-US" sz="1600" dirty="0">
                <a:latin typeface="Calibri" panose="020F0502020204030204" pitchFamily="34" charset="0"/>
                <a:ea typeface="Calibri" panose="020F0502020204030204" pitchFamily="34" charset="0"/>
                <a:cs typeface="Times New Roman" panose="02020603050405020304" pitchFamily="18" charset="0"/>
              </a:rPr>
              <a:t>of all internet downloads are related to pornography (Webroot, 2019).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34% of internet users </a:t>
            </a:r>
            <a:r>
              <a:rPr lang="en-US" sz="1600" dirty="0">
                <a:latin typeface="Calibri" panose="020F0502020204030204" pitchFamily="34" charset="0"/>
                <a:ea typeface="Calibri" panose="020F0502020204030204" pitchFamily="34" charset="0"/>
                <a:cs typeface="Times New Roman" panose="02020603050405020304" pitchFamily="18" charset="0"/>
              </a:rPr>
              <a:t>have experienced unwanted exposure to pornographic content through ads, pop up ads, misdirected links or emails (Webroot, 2019).</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The societal costs of pornography are staggering. The financial cost to business productivity in the U.S. alone is estimated at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$16.9 Billion annually</a:t>
            </a:r>
            <a:r>
              <a:rPr lang="en-US" sz="1600" dirty="0">
                <a:latin typeface="Calibri" panose="020F0502020204030204" pitchFamily="34" charset="0"/>
                <a:ea typeface="Calibri" panose="020F0502020204030204" pitchFamily="34" charset="0"/>
                <a:cs typeface="Times New Roman" panose="02020603050405020304" pitchFamily="18" charset="0"/>
              </a:rPr>
              <a:t>; but the human toll, particularly among our youth and in our families, is far greater (Weebroot, 2019).</a:t>
            </a:r>
          </a:p>
          <a:p>
            <a:pPr marR="0" lvl="0">
              <a:spcBef>
                <a:spcPts val="0"/>
              </a:spcBef>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40 million American </a:t>
            </a:r>
            <a:r>
              <a:rPr lang="en-US" sz="1600" dirty="0">
                <a:latin typeface="Calibri" panose="020F0502020204030204" pitchFamily="34" charset="0"/>
                <a:ea typeface="Calibri" panose="020F0502020204030204" pitchFamily="34" charset="0"/>
                <a:cs typeface="Times New Roman" panose="02020603050405020304" pitchFamily="18" charset="0"/>
              </a:rPr>
              <a:t>people regularly visit porn sites (Webroot, 2019).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35% of all internet downloads </a:t>
            </a:r>
            <a:r>
              <a:rPr lang="en-US" sz="1600" dirty="0">
                <a:latin typeface="Calibri" panose="020F0502020204030204" pitchFamily="34" charset="0"/>
                <a:ea typeface="Calibri" panose="020F0502020204030204" pitchFamily="34" charset="0"/>
                <a:cs typeface="Times New Roman" panose="02020603050405020304" pitchFamily="18" charset="0"/>
              </a:rPr>
              <a:t>are related to pornography (Webroot, 2019).</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One-third </a:t>
            </a:r>
            <a:r>
              <a:rPr lang="en-US" sz="1600" dirty="0">
                <a:latin typeface="Calibri" panose="020F0502020204030204" pitchFamily="34" charset="0"/>
                <a:ea typeface="Calibri" panose="020F0502020204030204" pitchFamily="34" charset="0"/>
                <a:cs typeface="Times New Roman" panose="02020603050405020304" pitchFamily="18" charset="0"/>
              </a:rPr>
              <a:t>of porn viewers are women (Webroot, 2019).</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Between 2008 and 2011, exposure to porn among boys under the age of 13 jumped from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to 49%. </a:t>
            </a:r>
            <a:r>
              <a:rPr lang="en-US" sz="1600" dirty="0">
                <a:latin typeface="Calibri" panose="020F0502020204030204" pitchFamily="34" charset="0"/>
                <a:ea typeface="Calibri" panose="020F0502020204030204" pitchFamily="34" charset="0"/>
                <a:cs typeface="Times New Roman" panose="02020603050405020304" pitchFamily="18" charset="0"/>
              </a:rPr>
              <a:t>Boys’ daily use more than doubled. (Sun et al. 2016) </a:t>
            </a:r>
          </a:p>
          <a:p>
            <a:pPr marL="45720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Image result for image of bad">
            <a:extLst>
              <a:ext uri="{FF2B5EF4-FFF2-40B4-BE49-F238E27FC236}">
                <a16:creationId xmlns:a16="http://schemas.microsoft.com/office/drawing/2014/main" id="{4816D097-2E55-4CBC-A009-4D2028A58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776" y="166685"/>
            <a:ext cx="2619375" cy="146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55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16AC6C2-5FC0-4B1F-A20D-9117C6557FA5}"/>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endParaRPr lang="en-US" sz="2700" dirty="0">
              <a:solidFill>
                <a:srgbClr val="FEFFFF"/>
              </a:solidFill>
            </a:endParaRPr>
          </a:p>
        </p:txBody>
      </p:sp>
      <p:sp>
        <p:nvSpPr>
          <p:cNvPr id="3" name="Content Placeholder 2">
            <a:extLst>
              <a:ext uri="{FF2B5EF4-FFF2-40B4-BE49-F238E27FC236}">
                <a16:creationId xmlns:a16="http://schemas.microsoft.com/office/drawing/2014/main" id="{7998C1A9-5BD5-45E1-9DB7-43840FD133B7}"/>
              </a:ext>
            </a:extLst>
          </p:cNvPr>
          <p:cNvSpPr>
            <a:spLocks noGrp="1"/>
          </p:cNvSpPr>
          <p:nvPr>
            <p:ph idx="1"/>
          </p:nvPr>
        </p:nvSpPr>
        <p:spPr>
          <a:xfrm>
            <a:off x="268704" y="2032000"/>
            <a:ext cx="7419029" cy="4038600"/>
          </a:xfrm>
        </p:spPr>
        <p:txBody>
          <a:bodyPr>
            <a:normAutofit/>
          </a:bodyPr>
          <a:lstStyle/>
          <a:p>
            <a:pPr marL="0" indent="0">
              <a:buNone/>
            </a:pPr>
            <a:r>
              <a:rPr lang="en-US" b="1" dirty="0">
                <a:solidFill>
                  <a:srgbClr val="FFFF00"/>
                </a:solidFill>
                <a:latin typeface="cathic (Body)"/>
              </a:rPr>
              <a:t>Dr. Gail Dines</a:t>
            </a:r>
            <a:r>
              <a:rPr lang="en-US" b="1" dirty="0">
                <a:solidFill>
                  <a:srgbClr val="FEFFFF"/>
                </a:solidFill>
                <a:latin typeface="cathic (Body)"/>
              </a:rPr>
              <a:t> </a:t>
            </a:r>
            <a:r>
              <a:rPr lang="en-US" dirty="0">
                <a:solidFill>
                  <a:srgbClr val="FEFFFF"/>
                </a:solidFill>
                <a:latin typeface="cathic (Body)"/>
              </a:rPr>
              <a:t>concluded that studies indicate that porn users experience:  </a:t>
            </a:r>
          </a:p>
          <a:p>
            <a:pPr marL="400050" lvl="1" indent="0">
              <a:buNone/>
            </a:pPr>
            <a:r>
              <a:rPr lang="en-US" dirty="0">
                <a:solidFill>
                  <a:srgbClr val="FEFFFF"/>
                </a:solidFill>
                <a:latin typeface="cathic (Body)"/>
              </a:rPr>
              <a:t>• </a:t>
            </a:r>
            <a:r>
              <a:rPr lang="en-US" sz="1800" dirty="0">
                <a:solidFill>
                  <a:srgbClr val="FEFFFF"/>
                </a:solidFill>
                <a:latin typeface="Calibri" panose="020F0502020204030204" pitchFamily="34" charset="0"/>
              </a:rPr>
              <a:t>higher incidence of depressive symptoms</a:t>
            </a:r>
          </a:p>
          <a:p>
            <a:pPr marL="400050" lvl="1" indent="0">
              <a:buNone/>
            </a:pPr>
            <a:r>
              <a:rPr lang="en-US" sz="1800" dirty="0">
                <a:solidFill>
                  <a:srgbClr val="FEFFFF"/>
                </a:solidFill>
                <a:latin typeface="Calibri" panose="020F0502020204030204" pitchFamily="34" charset="0"/>
              </a:rPr>
              <a:t>• lower degrees of social integration </a:t>
            </a:r>
          </a:p>
          <a:p>
            <a:pPr marL="400050" lvl="1" indent="0">
              <a:buNone/>
            </a:pPr>
            <a:r>
              <a:rPr lang="en-US" sz="1800" dirty="0">
                <a:solidFill>
                  <a:srgbClr val="FEFFFF"/>
                </a:solidFill>
                <a:latin typeface="Calibri" panose="020F0502020204030204" pitchFamily="34" charset="0"/>
              </a:rPr>
              <a:t>• decreased emotional bonding with caregivers </a:t>
            </a:r>
          </a:p>
          <a:p>
            <a:pPr marL="400050" lvl="1" indent="0">
              <a:buNone/>
            </a:pPr>
            <a:r>
              <a:rPr lang="en-US" sz="1800" dirty="0">
                <a:solidFill>
                  <a:srgbClr val="FEFFFF"/>
                </a:solidFill>
                <a:latin typeface="Calibri" panose="020F0502020204030204" pitchFamily="34" charset="0"/>
              </a:rPr>
              <a:t>• increased conduct problems </a:t>
            </a:r>
          </a:p>
          <a:p>
            <a:pPr marL="400050" lvl="1" indent="0">
              <a:buNone/>
            </a:pPr>
            <a:r>
              <a:rPr lang="en-US" sz="1800" dirty="0">
                <a:solidFill>
                  <a:srgbClr val="FEFFFF"/>
                </a:solidFill>
                <a:latin typeface="Calibri" panose="020F0502020204030204" pitchFamily="34" charset="0"/>
              </a:rPr>
              <a:t>• higher levels of delinquent behavior </a:t>
            </a:r>
          </a:p>
          <a:p>
            <a:pPr marL="400050" lvl="1" indent="0">
              <a:buNone/>
            </a:pPr>
            <a:r>
              <a:rPr lang="en-US" sz="1800" dirty="0">
                <a:solidFill>
                  <a:srgbClr val="FEFFFF"/>
                </a:solidFill>
                <a:latin typeface="Calibri" panose="020F0502020204030204" pitchFamily="34" charset="0"/>
              </a:rPr>
              <a:t> </a:t>
            </a:r>
          </a:p>
          <a:p>
            <a:pPr marL="0" indent="0">
              <a:buNone/>
            </a:pPr>
            <a:r>
              <a:rPr lang="en-US" u="sng" dirty="0">
                <a:solidFill>
                  <a:srgbClr val="FEFFFF"/>
                </a:solidFill>
                <a:latin typeface="Calibri" panose="020F0502020204030204" pitchFamily="34" charset="0"/>
                <a:hlinkClick r:id="rId2"/>
              </a:rPr>
              <a:t>https://www.culturer</a:t>
            </a:r>
            <a:r>
              <a:rPr lang="en-US" u="sng" dirty="0">
                <a:solidFill>
                  <a:srgbClr val="FEFFFF"/>
                </a:solidFill>
                <a:latin typeface="cathic (Body)"/>
                <a:hlinkClick r:id="rId2"/>
              </a:rPr>
              <a:t>eframed.org/</a:t>
            </a:r>
            <a:endParaRPr lang="en-US" dirty="0">
              <a:solidFill>
                <a:srgbClr val="FEFFFF"/>
              </a:solidFill>
              <a:latin typeface="cathic (Body)"/>
            </a:endParaRPr>
          </a:p>
          <a:p>
            <a:r>
              <a:rPr lang="en-US" sz="1000" dirty="0"/>
              <a:t>Dr. Dines is professor emerita of sociology and women’s studies at Wheelock College in Boston.</a:t>
            </a:r>
            <a:endParaRPr lang="en-US" sz="1000" dirty="0">
              <a:solidFill>
                <a:srgbClr val="FEFFFF"/>
              </a:solidFill>
            </a:endParaRPr>
          </a:p>
        </p:txBody>
      </p:sp>
      <p:pic>
        <p:nvPicPr>
          <p:cNvPr id="7172" name="Picture 4" descr="Image result for image of dr. gail dines">
            <a:extLst>
              <a:ext uri="{FF2B5EF4-FFF2-40B4-BE49-F238E27FC236}">
                <a16:creationId xmlns:a16="http://schemas.microsoft.com/office/drawing/2014/main" id="{E7A8D057-88D7-42F5-B5C7-F96B08E2F7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8303" y="2709746"/>
            <a:ext cx="3556165" cy="208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38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09E68B-7411-4D3A-92D6-4F5F5AEC106E}"/>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dirty="0">
                <a:solidFill>
                  <a:srgbClr val="FEFFFF"/>
                </a:solidFill>
              </a:rPr>
              <a:t>The Impact of Pornography on Sexual Aggression and Violence</a:t>
            </a:r>
            <a:endParaRPr lang="en-US" sz="2500" dirty="0">
              <a:solidFill>
                <a:srgbClr val="FEFFFF"/>
              </a:solidFill>
            </a:endParaRPr>
          </a:p>
        </p:txBody>
      </p:sp>
      <p:sp>
        <p:nvSpPr>
          <p:cNvPr id="3" name="Content Placeholder 2">
            <a:extLst>
              <a:ext uri="{FF2B5EF4-FFF2-40B4-BE49-F238E27FC236}">
                <a16:creationId xmlns:a16="http://schemas.microsoft.com/office/drawing/2014/main" id="{5EFAA422-A319-432F-939F-3730D30C7A00}"/>
              </a:ext>
            </a:extLst>
          </p:cNvPr>
          <p:cNvSpPr>
            <a:spLocks noGrp="1"/>
          </p:cNvSpPr>
          <p:nvPr>
            <p:ph idx="1"/>
          </p:nvPr>
        </p:nvSpPr>
        <p:spPr>
          <a:xfrm>
            <a:off x="541866" y="2032000"/>
            <a:ext cx="7145867" cy="3879222"/>
          </a:xfrm>
        </p:spPr>
        <p:txBody>
          <a:bodyPr>
            <a:normAutofit/>
          </a:bodyPr>
          <a:lstStyle/>
          <a:p>
            <a:pPr marL="114300" indent="0">
              <a:spcBef>
                <a:spcPts val="0"/>
              </a:spcBef>
              <a:buNone/>
            </a:pP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the chilling  words of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Ted Bundy,</a:t>
            </a: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serial murder:</a:t>
            </a:r>
          </a:p>
          <a:p>
            <a:pPr marL="114300" indent="0">
              <a:spcBef>
                <a:spcPts val="0"/>
              </a:spcBef>
              <a:buNone/>
            </a:pPr>
            <a:endPar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"I think people need to recognize that those of us who have been influenced by … pornographic violence-are not some kind of inherent monsters. We are your sons and we are your husbands. … Any pornography can reach out and snatch a kid out of any house to-day."</a:t>
            </a: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"I've lived in prison for a long time … and I've met a lot of men who were motivated to commit violence just like me. And without exception every one of them was deeply involved in pornography -- deeply influenced by an addiction. There is no question about it. The FBI's own study shows that the most common interest among serial killers is pornography." (Dobson interview, 1989). </a:t>
            </a: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EFFFF"/>
              </a:solidFill>
            </a:endParaRPr>
          </a:p>
        </p:txBody>
      </p:sp>
      <p:pic>
        <p:nvPicPr>
          <p:cNvPr id="15362" name="Picture 2" descr="Image result for image of ted bundy">
            <a:extLst>
              <a:ext uri="{FF2B5EF4-FFF2-40B4-BE49-F238E27FC236}">
                <a16:creationId xmlns:a16="http://schemas.microsoft.com/office/drawing/2014/main" id="{86241C2A-417A-4A4D-9039-652394FBDF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3122707"/>
            <a:ext cx="3001931" cy="168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09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8" name="Rectangle 11">
            <a:extLst>
              <a:ext uri="{FF2B5EF4-FFF2-40B4-BE49-F238E27FC236}">
                <a16:creationId xmlns:a16="http://schemas.microsoft.com/office/drawing/2014/main" id="{D9851E3A-A987-4859-9987-B13096D97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Group 13">
            <a:extLst>
              <a:ext uri="{FF2B5EF4-FFF2-40B4-BE49-F238E27FC236}">
                <a16:creationId xmlns:a16="http://schemas.microsoft.com/office/drawing/2014/main" id="{BB12D296-A22C-4E21-9C75-3E67301E74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5" name="Freeform 11">
              <a:extLst>
                <a:ext uri="{FF2B5EF4-FFF2-40B4-BE49-F238E27FC236}">
                  <a16:creationId xmlns:a16="http://schemas.microsoft.com/office/drawing/2014/main" id="{1A1238F3-0B39-40D0-8C3F-BDBAAE1E3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a16="http://schemas.microsoft.com/office/drawing/2014/main" id="{604D379A-6934-4295-9EF2-BDD404CB5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a:extLst>
                <a:ext uri="{FF2B5EF4-FFF2-40B4-BE49-F238E27FC236}">
                  <a16:creationId xmlns:a16="http://schemas.microsoft.com/office/drawing/2014/main" id="{3C1E9A55-61F7-4040-8274-782A429D8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a16="http://schemas.microsoft.com/office/drawing/2014/main" id="{6DBD7D8E-F59B-4CA6-93DC-2D936BC79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a16="http://schemas.microsoft.com/office/drawing/2014/main" id="{5A2E5C3E-887D-4D86-8D20-C306EEA89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a16="http://schemas.microsoft.com/office/drawing/2014/main" id="{983E4218-35DF-4531-9FFB-196FE4A70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a16="http://schemas.microsoft.com/office/drawing/2014/main" id="{8D0B9266-FB4F-4A11-9906-D88930267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a16="http://schemas.microsoft.com/office/drawing/2014/main" id="{4D68D567-E1FF-4421-A5A7-0FB5B6CCF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a16="http://schemas.microsoft.com/office/drawing/2014/main" id="{162E82F3-E7FB-46D6-A67C-19F349F67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a16="http://schemas.microsoft.com/office/drawing/2014/main" id="{29237D49-4974-49A3-ADFD-719D2A377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a16="http://schemas.microsoft.com/office/drawing/2014/main" id="{15684C6D-1CAF-400F-AFB5-24C18BE66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a16="http://schemas.microsoft.com/office/drawing/2014/main" id="{D71E86AF-F2C2-497D-8C63-1A633C056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0" name="Group 27">
            <a:extLst>
              <a:ext uri="{FF2B5EF4-FFF2-40B4-BE49-F238E27FC236}">
                <a16:creationId xmlns:a16="http://schemas.microsoft.com/office/drawing/2014/main" id="{8FCB706A-A0EA-484D-93DC-B2CED03BD2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9" name="Freeform 27">
              <a:extLst>
                <a:ext uri="{FF2B5EF4-FFF2-40B4-BE49-F238E27FC236}">
                  <a16:creationId xmlns:a16="http://schemas.microsoft.com/office/drawing/2014/main" id="{A78D4A50-94B5-4EAE-B4AF-79D6DE9A2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a16="http://schemas.microsoft.com/office/drawing/2014/main" id="{F465FEEF-4A9D-48D0-AD78-3F03C5153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a16="http://schemas.microsoft.com/office/drawing/2014/main" id="{0B9FF3DB-CBEC-4D4E-B28F-CABCB9980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a16="http://schemas.microsoft.com/office/drawing/2014/main" id="{45BC3B0B-20C8-4F1E-8120-9E6C5BA8D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a16="http://schemas.microsoft.com/office/drawing/2014/main" id="{C2D0EEAB-704C-4DBC-A730-7F8FFBEFC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a16="http://schemas.microsoft.com/office/drawing/2014/main" id="{8ADC598E-AAD3-4049-A1F7-D6BA27876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a16="http://schemas.microsoft.com/office/drawing/2014/main" id="{080514FC-72C0-4BBE-8376-E2DD52C79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a16="http://schemas.microsoft.com/office/drawing/2014/main" id="{B76B3E91-F388-454F-8306-D64D08895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a16="http://schemas.microsoft.com/office/drawing/2014/main" id="{A24F85CC-2609-497D-A3BE-D128CE9E2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a16="http://schemas.microsoft.com/office/drawing/2014/main" id="{026D0D91-F7BF-49FB-90D4-56B7B0FF8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a16="http://schemas.microsoft.com/office/drawing/2014/main" id="{E3F29555-7107-4106-81BD-CA8763BD6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a16="http://schemas.microsoft.com/office/drawing/2014/main" id="{68AF4D70-6597-4A7A-ABDD-30A8178BB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4659520" y="624110"/>
            <a:ext cx="6845092" cy="1280890"/>
          </a:xfrm>
        </p:spPr>
        <p:txBody>
          <a:bodyPr>
            <a:normAutofit/>
          </a:bodyPr>
          <a:lstStyle/>
          <a:p>
            <a:r>
              <a:rPr lang="en-US" sz="3300" b="1"/>
              <a:t>The Impact of Pornography on Sexual Aggression and Violence</a:t>
            </a:r>
            <a:endParaRPr lang="en-US" sz="3300"/>
          </a:p>
        </p:txBody>
      </p:sp>
      <p:sp>
        <p:nvSpPr>
          <p:cNvPr id="51" name="Rectangle 41">
            <a:extLst>
              <a:ext uri="{FF2B5EF4-FFF2-40B4-BE49-F238E27FC236}">
                <a16:creationId xmlns:a16="http://schemas.microsoft.com/office/drawing/2014/main" id="{771D8553-2EA7-406A-A46F-8B3986C25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2" name="Freeform 11">
            <a:extLst>
              <a:ext uri="{FF2B5EF4-FFF2-40B4-BE49-F238E27FC236}">
                <a16:creationId xmlns:a16="http://schemas.microsoft.com/office/drawing/2014/main" id="{5DE9A097-EFD3-4BA8-A9ED-6A278D3C8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Picture 5"/>
          <p:cNvPicPr>
            <a:picLocks noChangeAspect="1"/>
          </p:cNvPicPr>
          <p:nvPr/>
        </p:nvPicPr>
        <p:blipFill rotWithShape="1">
          <a:blip r:embed="rId2"/>
          <a:srcRect l="17200" r="3323" b="-6"/>
          <a:stretch/>
        </p:blipFill>
        <p:spPr>
          <a:xfrm>
            <a:off x="20" y="10"/>
            <a:ext cx="2725091" cy="3428990"/>
          </a:xfrm>
          <a:prstGeom prst="rect">
            <a:avLst/>
          </a:prstGeom>
        </p:spPr>
      </p:pic>
      <p:pic>
        <p:nvPicPr>
          <p:cNvPr id="7" name="Picture 6"/>
          <p:cNvPicPr>
            <a:picLocks noChangeAspect="1"/>
          </p:cNvPicPr>
          <p:nvPr/>
        </p:nvPicPr>
        <p:blipFill rotWithShape="1">
          <a:blip r:embed="rId3"/>
          <a:srcRect l="24995" r="17745"/>
          <a:stretch/>
        </p:blipFill>
        <p:spPr>
          <a:xfrm>
            <a:off x="20" y="3429000"/>
            <a:ext cx="2717581" cy="3429000"/>
          </a:xfrm>
          <a:prstGeom prst="rect">
            <a:avLst/>
          </a:prstGeom>
        </p:spPr>
      </p:pic>
      <p:cxnSp>
        <p:nvCxnSpPr>
          <p:cNvPr id="53" name="Straight Connector 45">
            <a:extLst>
              <a:ext uri="{FF2B5EF4-FFF2-40B4-BE49-F238E27FC236}">
                <a16:creationId xmlns:a16="http://schemas.microsoft.com/office/drawing/2014/main" id="{8ED4CAA9-D1DB-4EAE-88BD-A149B54FE4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087813" y="2133600"/>
            <a:ext cx="7416798" cy="3777622"/>
          </a:xfrm>
        </p:spPr>
        <p:txBody>
          <a:bodyPr>
            <a:normAutofit lnSpcReduction="10000"/>
          </a:bodyPr>
          <a:lstStyle/>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In the words of </a:t>
            </a:r>
            <a:r>
              <a:rPr lang="en-US" sz="2400" b="1" dirty="0">
                <a:latin typeface="Calibri" panose="020F0502020204030204" pitchFamily="34" charset="0"/>
                <a:cs typeface="Calibri" panose="020F0502020204030204" pitchFamily="34" charset="0"/>
              </a:rPr>
              <a:t>Jeffrey Dahmer, serial killer </a:t>
            </a:r>
            <a:r>
              <a:rPr lang="en-US" sz="2400" dirty="0">
                <a:latin typeface="Calibri" panose="020F0502020204030204" pitchFamily="34" charset="0"/>
                <a:cs typeface="Calibri" panose="020F0502020204030204" pitchFamily="34" charset="0"/>
              </a:rPr>
              <a:t>who drugged and killed 17 men and boys as related in a confession to the FBI in 1992: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i="1" dirty="0">
                <a:latin typeface="Calibri" panose="020F0502020204030204" pitchFamily="34" charset="0"/>
                <a:cs typeface="Calibri" panose="020F0502020204030204" pitchFamily="34" charset="0"/>
              </a:rPr>
              <a:t>"heavy drinking, pornography, and masturbation"</a:t>
            </a:r>
            <a:r>
              <a:rPr lang="en-US" sz="2400" dirty="0">
                <a:latin typeface="Calibri" panose="020F0502020204030204" pitchFamily="34" charset="0"/>
                <a:cs typeface="Calibri" panose="020F0502020204030204" pitchFamily="34" charset="0"/>
              </a:rPr>
              <a:t> -- admitting while in the U.S. Army he found graphic porn in Germany and spent thousands of dollars on it. He admitted to killing as often as once a week. (APB News, 2000). </a:t>
            </a:r>
          </a:p>
          <a:p>
            <a:pPr marL="0" indent="0">
              <a:buNone/>
            </a:pPr>
            <a:endParaRPr lang="en-US" dirty="0">
              <a:latin typeface="Calibri" panose="020F0502020204030204" pitchFamily="34" charset="0"/>
              <a:cs typeface="Calibri" panose="020F0502020204030204" pitchFamily="34" charset="0"/>
            </a:endParaRPr>
          </a:p>
        </p:txBody>
      </p:sp>
      <p:sp>
        <p:nvSpPr>
          <p:cNvPr id="4" name="AutoShape 2" descr="Image result for image of jeffrey dahm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 of jeffrey dahm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157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p>
        </p:txBody>
      </p:sp>
      <p:sp>
        <p:nvSpPr>
          <p:cNvPr id="3" name="Content Placeholder 2"/>
          <p:cNvSpPr>
            <a:spLocks noGrp="1"/>
          </p:cNvSpPr>
          <p:nvPr>
            <p:ph idx="1"/>
          </p:nvPr>
        </p:nvSpPr>
        <p:spPr>
          <a:xfrm>
            <a:off x="56520" y="2031999"/>
            <a:ext cx="8040734" cy="4501147"/>
          </a:xfrm>
        </p:spPr>
        <p:txBody>
          <a:bodyPr>
            <a:normAutofit/>
          </a:bodyPr>
          <a:lstStyle/>
          <a:p>
            <a:pPr marL="0" indent="0">
              <a:lnSpc>
                <a:spcPct val="90000"/>
              </a:lnSpc>
              <a:buNone/>
            </a:pPr>
            <a:r>
              <a:rPr lang="en-US" sz="2400" u="sng" dirty="0">
                <a:solidFill>
                  <a:srgbClr val="FEFFFF"/>
                </a:solidFill>
                <a:latin typeface="Calibri" panose="020F0502020204030204" pitchFamily="34" charset="0"/>
                <a:cs typeface="Calibri" panose="020F0502020204030204" pitchFamily="34" charset="0"/>
              </a:rPr>
              <a:t>Inability to achieve orgasm during sex: </a:t>
            </a:r>
          </a:p>
          <a:p>
            <a:pPr marL="0" indent="0">
              <a:lnSpc>
                <a:spcPct val="90000"/>
              </a:lnSpc>
              <a:buNone/>
            </a:pPr>
            <a:endParaRPr lang="en-US" sz="1600" u="sng" dirty="0">
              <a:solidFill>
                <a:srgbClr val="FEFFFF"/>
              </a:solidFill>
              <a:latin typeface="Calibri" panose="020F0502020204030204" pitchFamily="34" charset="0"/>
              <a:cs typeface="Calibri" panose="020F0502020204030204" pitchFamily="34" charset="0"/>
            </a:endParaRPr>
          </a:p>
          <a:p>
            <a:pPr>
              <a:lnSpc>
                <a:spcPct val="90000"/>
              </a:lnSpc>
            </a:pPr>
            <a:r>
              <a:rPr lang="en-US" b="1" dirty="0">
                <a:solidFill>
                  <a:srgbClr val="FFFF00"/>
                </a:solidFill>
                <a:latin typeface="Calibri" panose="020F0502020204030204" pitchFamily="34" charset="0"/>
                <a:cs typeface="Calibri" panose="020F0502020204030204" pitchFamily="34" charset="0"/>
              </a:rPr>
              <a:t>Gary Wilson (2017) in </a:t>
            </a:r>
            <a:r>
              <a:rPr lang="en-US" b="1" i="1" dirty="0">
                <a:solidFill>
                  <a:srgbClr val="FFFF00"/>
                </a:solidFill>
                <a:latin typeface="Calibri" panose="020F0502020204030204" pitchFamily="34" charset="0"/>
                <a:cs typeface="Calibri" panose="020F0502020204030204" pitchFamily="34" charset="0"/>
              </a:rPr>
              <a:t>Your Brain on Porn, </a:t>
            </a:r>
            <a:r>
              <a:rPr lang="en-US" dirty="0">
                <a:solidFill>
                  <a:srgbClr val="FEFFFF"/>
                </a:solidFill>
                <a:latin typeface="Calibri" panose="020F0502020204030204" pitchFamily="34" charset="0"/>
                <a:cs typeface="Calibri" panose="020F0502020204030204" pitchFamily="34" charset="0"/>
              </a:rPr>
              <a:t>one of the best books on the neurological impact of pornography addiction, writes that years of porn use can cause a variety of sexual symptoms which lie on a spectrum. Often porn users report that delayed ejaculation or inability to orgasm (anorgasmia) was a prelude to full blown erectile dysfunction.</a:t>
            </a:r>
          </a:p>
          <a:p>
            <a:pPr>
              <a:lnSpc>
                <a:spcPct val="90000"/>
              </a:lnSpc>
            </a:pPr>
            <a:r>
              <a:rPr lang="en-US" dirty="0">
                <a:solidFill>
                  <a:srgbClr val="FEFFFF"/>
                </a:solidFill>
                <a:latin typeface="Calibri" panose="020F0502020204030204" pitchFamily="34" charset="0"/>
                <a:cs typeface="Calibri" panose="020F0502020204030204" pitchFamily="34" charset="0"/>
              </a:rPr>
              <a:t>Citing one 29-year-old young man from Gary Wilson’s forum stated, “</a:t>
            </a:r>
            <a:r>
              <a:rPr lang="en-US" i="1" dirty="0">
                <a:solidFill>
                  <a:srgbClr val="FEFFFF"/>
                </a:solidFill>
                <a:latin typeface="Calibri" panose="020F0502020204030204" pitchFamily="34" charset="0"/>
                <a:cs typeface="Calibri" panose="020F0502020204030204" pitchFamily="34" charset="0"/>
              </a:rPr>
              <a:t>17 years of masturbation and 12 years of escalating to extreme/fetish porn. I started </a:t>
            </a:r>
            <a:r>
              <a:rPr lang="en-US" i="1" dirty="0">
                <a:solidFill>
                  <a:srgbClr val="FFFF00"/>
                </a:solidFill>
                <a:latin typeface="Calibri" panose="020F0502020204030204" pitchFamily="34" charset="0"/>
                <a:cs typeface="Calibri" panose="020F0502020204030204" pitchFamily="34" charset="0"/>
              </a:rPr>
              <a:t>to lose interest in real sex. </a:t>
            </a:r>
            <a:r>
              <a:rPr lang="en-US" i="1" dirty="0">
                <a:solidFill>
                  <a:srgbClr val="FEFFFF"/>
                </a:solidFill>
                <a:latin typeface="Calibri" panose="020F0502020204030204" pitchFamily="34" charset="0"/>
                <a:cs typeface="Calibri" panose="020F0502020204030204" pitchFamily="34" charset="0"/>
              </a:rPr>
              <a:t>The buildup and release from porn became stronger than it was from sex. Porn offers unlimited variety. I could choose what I wanted to see in the moment. My delayed ejaculation during sex became so bad that sometimes I could not orgasm at all. </a:t>
            </a:r>
            <a:r>
              <a:rPr lang="en-US" i="1" dirty="0">
                <a:solidFill>
                  <a:srgbClr val="FFFF00"/>
                </a:solidFill>
                <a:latin typeface="Calibri" panose="020F0502020204030204" pitchFamily="34" charset="0"/>
                <a:cs typeface="Calibri" panose="020F0502020204030204" pitchFamily="34" charset="0"/>
              </a:rPr>
              <a:t>This killed m y last desire to have sex”</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(Wilson, 2017, p. 41).</a:t>
            </a:r>
          </a:p>
          <a:p>
            <a:pPr>
              <a:lnSpc>
                <a:spcPct val="90000"/>
              </a:lnSpc>
            </a:pPr>
            <a:endParaRPr lang="en-US" sz="1700" dirty="0">
              <a:solidFill>
                <a:srgbClr val="FEFFFF"/>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8398042" y="2574758"/>
            <a:ext cx="3633537" cy="2095315"/>
          </a:xfrm>
          <a:prstGeom prst="rect">
            <a:avLst/>
          </a:prstGeom>
        </p:spPr>
      </p:pic>
    </p:spTree>
    <p:extLst>
      <p:ext uri="{BB962C8B-B14F-4D97-AF65-F5344CB8AC3E}">
        <p14:creationId xmlns:p14="http://schemas.microsoft.com/office/powerpoint/2010/main" val="3653464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276"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277"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278"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56520" y="2032000"/>
            <a:ext cx="8173080" cy="4368800"/>
          </a:xfrm>
        </p:spPr>
        <p:txBody>
          <a:bodyPr>
            <a:normAutofit/>
          </a:bodyPr>
          <a:lstStyle/>
          <a:p>
            <a:pPr marL="0" indent="0">
              <a:lnSpc>
                <a:spcPct val="90000"/>
              </a:lnSpc>
              <a:spcBef>
                <a:spcPts val="0"/>
              </a:spcBef>
              <a:buNone/>
            </a:pPr>
            <a:r>
              <a:rPr lang="en-US" sz="2400" u="sng" dirty="0">
                <a:solidFill>
                  <a:srgbClr val="FEFFFF"/>
                </a:solidFill>
                <a:latin typeface="Calibri" panose="020F0502020204030204" pitchFamily="34" charset="0"/>
                <a:ea typeface="Calibri" panose="020F0502020204030204" pitchFamily="34" charset="0"/>
                <a:cs typeface="Arial" panose="020B0604020202020204" pitchFamily="34" charset="0"/>
              </a:rPr>
              <a:t>Unreliable erections during sexual encounters</a:t>
            </a:r>
            <a:r>
              <a:rPr lang="en-US" sz="2400" dirty="0">
                <a:solidFill>
                  <a:srgbClr val="FEFFFF"/>
                </a:solidFill>
                <a:latin typeface="Calibri" panose="020F0502020204030204" pitchFamily="34" charset="0"/>
                <a:ea typeface="Calibri" panose="020F0502020204030204" pitchFamily="34" charset="0"/>
                <a:cs typeface="Arial" panose="020B0604020202020204" pitchFamily="34" charset="0"/>
              </a:rPr>
              <a:t>: </a:t>
            </a:r>
          </a:p>
          <a:p>
            <a:pPr marL="0" indent="0">
              <a:lnSpc>
                <a:spcPct val="90000"/>
              </a:lnSpc>
              <a:spcBef>
                <a:spcPts val="0"/>
              </a:spcBef>
              <a:buNone/>
            </a:pPr>
            <a:endParaRPr lang="en-US" sz="1500" dirty="0">
              <a:solidFill>
                <a:srgbClr val="FEFFFF"/>
              </a:solidFill>
              <a:latin typeface="Calibri" panose="020F0502020204030204" pitchFamily="34" charset="0"/>
              <a:ea typeface="Calibri" panose="020F0502020204030204" pitchFamily="34" charset="0"/>
              <a:cs typeface="Arial" panose="020B0604020202020204" pitchFamily="34" charset="0"/>
            </a:endParaRPr>
          </a:p>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Between 1948 and 2002, the historical rates for ED in men under 40 were consistently around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2% to 3%</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did not go up very much until age 40. (de Boer, B. et al. (2004). However, as noted by Wilson (2017), at least six studies have found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ED rates of about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14% to 33%</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in young men,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constitutes a staggering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1000% increase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just the last 15 years (Park, 2016). </a:t>
            </a:r>
          </a:p>
          <a:p>
            <a:pPr>
              <a:lnSpc>
                <a:spcPct val="90000"/>
              </a:lnSpc>
              <a:spcBef>
                <a:spcPts val="0"/>
              </a:spcBef>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fact, adolescents are suffering disproportionately as noted by in a Canadian study which showed that problems in sexual functioning are sadly higher in adolescent males than in adult males. In a two-year period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78.6% of males aged 16-21</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reported a sexual problem during partnered sexual activity (O’Sullivan et. al., 2016):</a:t>
            </a:r>
          </a:p>
          <a:p>
            <a:pPr marL="400050" lvl="1" indent="0">
              <a:lnSpc>
                <a:spcPct val="90000"/>
              </a:lnSpc>
              <a:spcBef>
                <a:spcPts val="0"/>
              </a:spcBef>
              <a:buNone/>
            </a:pPr>
            <a:endPar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Erectile dysfunction - 45%</a:t>
            </a:r>
          </a:p>
          <a:p>
            <a:pPr lvl="1">
              <a:lnSpc>
                <a:spcPct val="90000"/>
              </a:lnSpc>
              <a:spcBef>
                <a:spcPts val="0"/>
              </a:spcBef>
              <a:buFont typeface="Symbol" panose="05050102010706020507" pitchFamily="18" charset="2"/>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Low sexual desire - 46%</a:t>
            </a:r>
          </a:p>
          <a:p>
            <a:pPr lvl="1">
              <a:lnSpc>
                <a:spcPct val="90000"/>
              </a:lnSpc>
              <a:spcBef>
                <a:spcPts val="0"/>
              </a:spcBef>
              <a:buFont typeface="Symbol" panose="05050102010706020507" pitchFamily="18" charset="2"/>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Difficulty climaxing – 24%</a:t>
            </a:r>
          </a:p>
          <a:p>
            <a:pPr>
              <a:lnSpc>
                <a:spcPct val="90000"/>
              </a:lnSpc>
            </a:pPr>
            <a:endParaRPr lang="en-US" sz="1500" dirty="0">
              <a:solidFill>
                <a:srgbClr val="FEFFFF"/>
              </a:solidFill>
            </a:endParaRPr>
          </a:p>
        </p:txBody>
      </p:sp>
      <p:pic>
        <p:nvPicPr>
          <p:cNvPr id="11266" name="Picture 2" descr="Image result for cartoon of been dissatisfied sexually"/>
          <p:cNvPicPr>
            <a:picLocks noChangeAspect="1" noChangeArrowheads="1"/>
          </p:cNvPicPr>
          <p:nvPr/>
        </p:nvPicPr>
        <p:blipFill rotWithShape="1">
          <a:blip r:embed="rId2">
            <a:extLst>
              <a:ext uri="{28A0092B-C50C-407E-A947-70E740481C1C}">
                <a14:useLocalDpi xmlns:a14="http://schemas.microsoft.com/office/drawing/2010/main" val="0"/>
              </a:ext>
            </a:extLst>
          </a:blip>
          <a:srcRect l="9273" r="16881"/>
          <a:stretch/>
        </p:blipFill>
        <p:spPr bwMode="auto">
          <a:xfrm>
            <a:off x="8729530" y="2032000"/>
            <a:ext cx="2968984"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29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155575" y="2031999"/>
            <a:ext cx="8074023" cy="4501147"/>
          </a:xfrm>
        </p:spPr>
        <p:txBody>
          <a:bodyPr>
            <a:normAutofit lnSpcReduction="10000"/>
          </a:bodyPr>
          <a:lstStyle/>
          <a:p>
            <a:pPr marL="0" indent="0">
              <a:lnSpc>
                <a:spcPct val="90000"/>
              </a:lnSpc>
              <a:buNone/>
            </a:pPr>
            <a:r>
              <a:rPr lang="en-US" sz="2400" u="sng" dirty="0">
                <a:solidFill>
                  <a:srgbClr val="FEFFFF"/>
                </a:solidFill>
                <a:latin typeface="Calibri" panose="020F0502020204030204" pitchFamily="34" charset="0"/>
                <a:cs typeface="Calibri" panose="020F0502020204030204" pitchFamily="34" charset="0"/>
              </a:rPr>
              <a:t>Scary and alarming porn fetish tastes:</a:t>
            </a:r>
            <a:r>
              <a:rPr lang="en-US" sz="2400" dirty="0">
                <a:solidFill>
                  <a:srgbClr val="FEFFFF"/>
                </a:solidFill>
                <a:latin typeface="Calibri" panose="020F0502020204030204" pitchFamily="34" charset="0"/>
                <a:cs typeface="Calibri" panose="020F0502020204030204" pitchFamily="34" charset="0"/>
              </a:rPr>
              <a:t> </a:t>
            </a:r>
          </a:p>
          <a:p>
            <a:pPr>
              <a:lnSpc>
                <a:spcPct val="90000"/>
              </a:lnSpc>
            </a:pPr>
            <a:endParaRPr lang="en-US" sz="1400"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Gary Wilson (2017) </a:t>
            </a:r>
            <a:r>
              <a:rPr lang="en-US" dirty="0">
                <a:solidFill>
                  <a:srgbClr val="FEFFFF"/>
                </a:solidFill>
                <a:latin typeface="Calibri" panose="020F0502020204030204" pitchFamily="34" charset="0"/>
                <a:cs typeface="Calibri" panose="020F0502020204030204" pitchFamily="34" charset="0"/>
              </a:rPr>
              <a:t>writes that once upon a time, men could trust their penises to tell them everything they needed to know about their sexual preferences and orientation. However, our brains are very plastic (or able to change with experience).  As such, our brains change with experience with or without our conscious participation. </a:t>
            </a:r>
          </a:p>
          <a:p>
            <a:pPr>
              <a:lnSpc>
                <a:spcPct val="90000"/>
              </a:lnSpc>
            </a:pPr>
            <a:r>
              <a:rPr lang="en-US" dirty="0">
                <a:solidFill>
                  <a:srgbClr val="FEFFFF"/>
                </a:solidFill>
                <a:latin typeface="Calibri" panose="020F0502020204030204" pitchFamily="34" charset="0"/>
                <a:cs typeface="Calibri" panose="020F0502020204030204" pitchFamily="34" charset="0"/>
              </a:rPr>
              <a:t>Wilson notes, that as a function of porn involvement, porn users often </a:t>
            </a:r>
            <a:r>
              <a:rPr lang="en-US" dirty="0">
                <a:solidFill>
                  <a:srgbClr val="FFFF00"/>
                </a:solidFill>
                <a:latin typeface="Calibri" panose="020F0502020204030204" pitchFamily="34" charset="0"/>
                <a:cs typeface="Calibri" panose="020F0502020204030204" pitchFamily="34" charset="0"/>
              </a:rPr>
              <a:t>move from one genre to another </a:t>
            </a:r>
            <a:r>
              <a:rPr lang="en-US" dirty="0">
                <a:solidFill>
                  <a:srgbClr val="FEFFFF"/>
                </a:solidFill>
                <a:latin typeface="Calibri" panose="020F0502020204030204" pitchFamily="34" charset="0"/>
                <a:cs typeface="Calibri" panose="020F0502020204030204" pitchFamily="34" charset="0"/>
              </a:rPr>
              <a:t>and will often arrive in places that they find very disturbing and/or confusing. </a:t>
            </a:r>
          </a:p>
          <a:p>
            <a:pPr>
              <a:lnSpc>
                <a:spcPct val="90000"/>
              </a:lnSpc>
            </a:pPr>
            <a:r>
              <a:rPr lang="en-US" dirty="0">
                <a:solidFill>
                  <a:srgbClr val="FEFFFF"/>
                </a:solidFill>
                <a:latin typeface="Calibri" panose="020F0502020204030204" pitchFamily="34" charset="0"/>
                <a:cs typeface="Calibri" panose="020F0502020204030204" pitchFamily="34" charset="0"/>
              </a:rPr>
              <a:t>As a result, a previously defined </a:t>
            </a:r>
            <a:r>
              <a:rPr lang="en-US" dirty="0">
                <a:solidFill>
                  <a:srgbClr val="FFFF00"/>
                </a:solidFill>
                <a:latin typeface="Calibri" panose="020F0502020204030204" pitchFamily="34" charset="0"/>
                <a:cs typeface="Calibri" panose="020F0502020204030204" pitchFamily="34" charset="0"/>
              </a:rPr>
              <a:t>heterosexual boy </a:t>
            </a:r>
            <a:r>
              <a:rPr lang="en-US" dirty="0">
                <a:solidFill>
                  <a:srgbClr val="FEFFFF"/>
                </a:solidFill>
                <a:latin typeface="Calibri" panose="020F0502020204030204" pitchFamily="34" charset="0"/>
                <a:cs typeface="Calibri" panose="020F0502020204030204" pitchFamily="34" charset="0"/>
              </a:rPr>
              <a:t>might ultimately find himself enjoying </a:t>
            </a:r>
            <a:r>
              <a:rPr lang="en-US" dirty="0">
                <a:solidFill>
                  <a:srgbClr val="FFFF00"/>
                </a:solidFill>
                <a:latin typeface="Calibri" panose="020F0502020204030204" pitchFamily="34" charset="0"/>
                <a:cs typeface="Calibri" panose="020F0502020204030204" pitchFamily="34" charset="0"/>
              </a:rPr>
              <a:t>homosexual pornography </a:t>
            </a:r>
            <a:r>
              <a:rPr lang="en-US" dirty="0">
                <a:solidFill>
                  <a:srgbClr val="FEFFFF"/>
                </a:solidFill>
                <a:latin typeface="Calibri" panose="020F0502020204030204" pitchFamily="34" charset="0"/>
                <a:cs typeface="Calibri" panose="020F0502020204030204" pitchFamily="34" charset="0"/>
              </a:rPr>
              <a:t>and then begin to </a:t>
            </a:r>
            <a:r>
              <a:rPr lang="en-US" dirty="0">
                <a:solidFill>
                  <a:srgbClr val="FFFF00"/>
                </a:solidFill>
                <a:latin typeface="Calibri" panose="020F0502020204030204" pitchFamily="34" charset="0"/>
                <a:cs typeface="Calibri" panose="020F0502020204030204" pitchFamily="34" charset="0"/>
              </a:rPr>
              <a:t>question his sexuality. </a:t>
            </a:r>
          </a:p>
          <a:p>
            <a:pPr>
              <a:lnSpc>
                <a:spcPct val="90000"/>
              </a:lnSpc>
            </a:pPr>
            <a:r>
              <a:rPr lang="en-US" dirty="0">
                <a:solidFill>
                  <a:srgbClr val="FEFFFF"/>
                </a:solidFill>
                <a:latin typeface="Calibri" panose="020F0502020204030204" pitchFamily="34" charset="0"/>
                <a:cs typeface="Calibri" panose="020F0502020204030204" pitchFamily="34" charset="0"/>
              </a:rPr>
              <a:t>Additionally, many men end up viewing child pornography as they have habituated to everything else. As has been said, “I did it all and then got bored (habituated) with it all and thus </a:t>
            </a:r>
            <a:r>
              <a:rPr lang="en-US" dirty="0">
                <a:solidFill>
                  <a:srgbClr val="FFFF00"/>
                </a:solidFill>
                <a:latin typeface="Calibri" panose="020F0502020204030204" pitchFamily="34" charset="0"/>
                <a:cs typeface="Calibri" panose="020F0502020204030204" pitchFamily="34" charset="0"/>
              </a:rPr>
              <a:t>(child porn) was the final taboo that excited me.  </a:t>
            </a:r>
          </a:p>
          <a:p>
            <a:pPr marL="0" indent="0">
              <a:lnSpc>
                <a:spcPct val="90000"/>
              </a:lnSpc>
              <a:buNone/>
            </a:pPr>
            <a:r>
              <a:rPr lang="en-US" dirty="0">
                <a:solidFill>
                  <a:srgbClr val="FEFFFF"/>
                </a:solidFill>
              </a:rPr>
              <a:t> </a:t>
            </a:r>
          </a:p>
          <a:p>
            <a:pPr>
              <a:lnSpc>
                <a:spcPct val="90000"/>
              </a:lnSpc>
            </a:pPr>
            <a:endParaRPr lang="en-US" sz="1400" dirty="0">
              <a:solidFill>
                <a:srgbClr val="FEFFFF"/>
              </a:solidFill>
            </a:endParaRPr>
          </a:p>
        </p:txBody>
      </p:sp>
      <p:pic>
        <p:nvPicPr>
          <p:cNvPr id="5" name="Picture 4"/>
          <p:cNvPicPr>
            <a:picLocks noChangeAspect="1"/>
          </p:cNvPicPr>
          <p:nvPr/>
        </p:nvPicPr>
        <p:blipFill>
          <a:blip r:embed="rId2"/>
          <a:stretch>
            <a:fillRect/>
          </a:stretch>
        </p:blipFill>
        <p:spPr>
          <a:xfrm>
            <a:off x="8385173" y="2514600"/>
            <a:ext cx="3477964" cy="2443037"/>
          </a:xfrm>
          <a:prstGeom prst="rect">
            <a:avLst/>
          </a:prstGeom>
        </p:spPr>
      </p:pic>
      <p:sp>
        <p:nvSpPr>
          <p:cNvPr id="4" name="AutoShape 2" descr="Image result for image of fetis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4068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56520" y="1694179"/>
            <a:ext cx="8229600" cy="4826937"/>
          </a:xfrm>
        </p:spPr>
        <p:txBody>
          <a:bodyPr>
            <a:normAutofit/>
          </a:bodyPr>
          <a:lstStyle/>
          <a:p>
            <a:pPr>
              <a:lnSpc>
                <a:spcPct val="90000"/>
              </a:lnSpc>
            </a:pPr>
            <a:endParaRPr lang="en-US" sz="1500" dirty="0">
              <a:solidFill>
                <a:srgbClr val="FEFFFF"/>
              </a:solidFill>
            </a:endParaRPr>
          </a:p>
          <a:p>
            <a:pPr marL="0" indent="0">
              <a:lnSpc>
                <a:spcPct val="90000"/>
              </a:lnSpc>
              <a:buNone/>
            </a:pPr>
            <a:r>
              <a:rPr lang="en-US" sz="2400" u="sng" dirty="0">
                <a:solidFill>
                  <a:srgbClr val="FEFFFF"/>
                </a:solidFill>
                <a:latin typeface="Calibri" panose="020F0502020204030204" pitchFamily="34" charset="0"/>
                <a:cs typeface="Calibri" panose="020F0502020204030204" pitchFamily="34" charset="0"/>
              </a:rPr>
              <a:t>Scary and alarming porn fetish tastes - continued:</a:t>
            </a:r>
            <a:r>
              <a:rPr lang="en-US" sz="2400" dirty="0">
                <a:solidFill>
                  <a:srgbClr val="FEFFFF"/>
                </a:solidFill>
                <a:latin typeface="Calibri" panose="020F0502020204030204" pitchFamily="34" charset="0"/>
                <a:cs typeface="Calibri" panose="020F0502020204030204" pitchFamily="34" charset="0"/>
              </a:rPr>
              <a:t> </a:t>
            </a:r>
          </a:p>
          <a:p>
            <a:pPr marL="0" indent="0">
              <a:lnSpc>
                <a:spcPct val="90000"/>
              </a:lnSpc>
              <a:buNone/>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Downing et al. (2016) </a:t>
            </a:r>
            <a:r>
              <a:rPr lang="en-US" dirty="0">
                <a:solidFill>
                  <a:srgbClr val="FEFFFF"/>
                </a:solidFill>
                <a:latin typeface="Calibri" panose="020F0502020204030204" pitchFamily="34" charset="0"/>
                <a:cs typeface="Calibri" panose="020F0502020204030204" pitchFamily="34" charset="0"/>
              </a:rPr>
              <a:t>conducted a study that found that it is now quite common to find men who view porn that is </a:t>
            </a:r>
            <a:r>
              <a:rPr lang="en-US" dirty="0">
                <a:solidFill>
                  <a:srgbClr val="FFFF00"/>
                </a:solidFill>
                <a:latin typeface="Calibri" panose="020F0502020204030204" pitchFamily="34" charset="0"/>
                <a:cs typeface="Calibri" panose="020F0502020204030204" pitchFamily="34" charset="0"/>
              </a:rPr>
              <a:t>inconsistent with their sexuality.  </a:t>
            </a:r>
            <a:r>
              <a:rPr lang="en-US" dirty="0">
                <a:solidFill>
                  <a:srgbClr val="FEFFFF"/>
                </a:solidFill>
                <a:latin typeface="Calibri" panose="020F0502020204030204" pitchFamily="34" charset="0"/>
                <a:cs typeface="Calibri" panose="020F0502020204030204" pitchFamily="34" charset="0"/>
              </a:rPr>
              <a:t>Specifically, they reported that heterosexual-identified men in the study reported viewing porn containing male same-sex behavior (20.7%) and gay-identified men reported viewing heterosexual behavior in porn (55%).  </a:t>
            </a:r>
          </a:p>
          <a:p>
            <a:pPr>
              <a:lnSpc>
                <a:spcPct val="90000"/>
              </a:lnSpc>
            </a:pPr>
            <a:endParaRPr lang="en-US"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Wilson (2017) </a:t>
            </a:r>
            <a:r>
              <a:rPr lang="en-US" dirty="0">
                <a:solidFill>
                  <a:srgbClr val="FEFFFF"/>
                </a:solidFill>
                <a:latin typeface="Calibri" panose="020F0502020204030204" pitchFamily="34" charset="0"/>
                <a:cs typeface="Calibri" panose="020F0502020204030204" pitchFamily="34" charset="0"/>
              </a:rPr>
              <a:t>notes that it is very sad that porn users are ignorant of how common it is to escalate; often leaving porn users in the end, feeling very anxious, demoralized, and hopeless.  He adds that it can be especially distressing to escalate through </a:t>
            </a:r>
            <a:r>
              <a:rPr lang="en-US" b="1" dirty="0">
                <a:solidFill>
                  <a:srgbClr val="FFFF00"/>
                </a:solidFill>
                <a:latin typeface="Calibri" panose="020F0502020204030204" pitchFamily="34" charset="0"/>
                <a:cs typeface="Calibri" panose="020F0502020204030204" pitchFamily="34" charset="0"/>
              </a:rPr>
              <a:t>porn fetishes</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that ultimately </a:t>
            </a:r>
            <a:r>
              <a:rPr lang="en-US" dirty="0">
                <a:solidFill>
                  <a:srgbClr val="FFFF00"/>
                </a:solidFill>
                <a:latin typeface="Calibri" panose="020F0502020204030204" pitchFamily="34" charset="0"/>
                <a:cs typeface="Calibri" panose="020F0502020204030204" pitchFamily="34" charset="0"/>
              </a:rPr>
              <a:t>cast doubt on one’s sexual orientation. </a:t>
            </a:r>
          </a:p>
          <a:p>
            <a:pPr>
              <a:lnSpc>
                <a:spcPct val="90000"/>
              </a:lnSpc>
            </a:pPr>
            <a:endParaRPr lang="en-US" sz="1500" dirty="0">
              <a:solidFill>
                <a:srgbClr val="FEFFFF"/>
              </a:solidFill>
              <a:latin typeface="Calibri" panose="020F0502020204030204" pitchFamily="34" charset="0"/>
              <a:cs typeface="Calibri" panose="020F0502020204030204" pitchFamily="34" charset="0"/>
            </a:endParaRPr>
          </a:p>
        </p:txBody>
      </p:sp>
      <p:pic>
        <p:nvPicPr>
          <p:cNvPr id="7" name="Graphic 6" descr="Fingerprint">
            <a:extLst>
              <a:ext uri="{FF2B5EF4-FFF2-40B4-BE49-F238E27FC236}">
                <a16:creationId xmlns:a16="http://schemas.microsoft.com/office/drawing/2014/main" id="{344DDD62-F1FF-4D19-95A9-57CE11068B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13057" y="2462282"/>
            <a:ext cx="3001931" cy="3001931"/>
          </a:xfrm>
          <a:prstGeom prst="rect">
            <a:avLst/>
          </a:prstGeom>
        </p:spPr>
      </p:pic>
      <p:pic>
        <p:nvPicPr>
          <p:cNvPr id="9" name="Graphic 8" descr="Fingerprint">
            <a:extLst>
              <a:ext uri="{FF2B5EF4-FFF2-40B4-BE49-F238E27FC236}">
                <a16:creationId xmlns:a16="http://schemas.microsoft.com/office/drawing/2014/main" id="{91BB7457-36AE-4AD4-AF13-F383A56979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5457" y="2614682"/>
            <a:ext cx="3001931" cy="3001931"/>
          </a:xfrm>
          <a:prstGeom prst="rect">
            <a:avLst/>
          </a:prstGeom>
        </p:spPr>
      </p:pic>
      <p:pic>
        <p:nvPicPr>
          <p:cNvPr id="4" name="Picture 3">
            <a:extLst>
              <a:ext uri="{FF2B5EF4-FFF2-40B4-BE49-F238E27FC236}">
                <a16:creationId xmlns:a16="http://schemas.microsoft.com/office/drawing/2014/main" id="{496E1B21-93A4-4DAE-B18C-95FABA7F4883}"/>
              </a:ext>
            </a:extLst>
          </p:cNvPr>
          <p:cNvPicPr>
            <a:picLocks noChangeAspect="1"/>
          </p:cNvPicPr>
          <p:nvPr/>
        </p:nvPicPr>
        <p:blipFill>
          <a:blip r:embed="rId4"/>
          <a:stretch>
            <a:fillRect/>
          </a:stretch>
        </p:blipFill>
        <p:spPr>
          <a:xfrm>
            <a:off x="9057523" y="2609934"/>
            <a:ext cx="2540919" cy="2854279"/>
          </a:xfrm>
          <a:prstGeom prst="rect">
            <a:avLst/>
          </a:prstGeom>
        </p:spPr>
      </p:pic>
    </p:spTree>
    <p:extLst>
      <p:ext uri="{BB962C8B-B14F-4D97-AF65-F5344CB8AC3E}">
        <p14:creationId xmlns:p14="http://schemas.microsoft.com/office/powerpoint/2010/main" val="1996501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Image result for image of depressed person viewing porn"/>
          <p:cNvPicPr/>
          <p:nvPr/>
        </p:nvPicPr>
        <p:blipFill rotWithShape="1">
          <a:blip r:embed="rId2">
            <a:extLst>
              <a:ext uri="{28A0092B-C50C-407E-A947-70E740481C1C}">
                <a14:useLocalDpi xmlns:a14="http://schemas.microsoft.com/office/drawing/2010/main" val="0"/>
              </a:ext>
            </a:extLst>
          </a:blip>
          <a:srcRect l="7364" r="5496" b="1"/>
          <a:stretch/>
        </p:blipFill>
        <p:spPr bwMode="auto">
          <a:xfrm>
            <a:off x="8229598" y="10"/>
            <a:ext cx="3962401" cy="6857990"/>
          </a:xfrm>
          <a:prstGeom prst="rect">
            <a:avLst/>
          </a:prstGeom>
          <a:noFill/>
        </p:spPr>
      </p:pic>
      <p:sp>
        <p:nvSpPr>
          <p:cNvPr id="13"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906779"/>
          </a:xfrm>
        </p:spPr>
        <p:txBody>
          <a:bodyPr anchor="ctr">
            <a:noAutofit/>
          </a:bodyPr>
          <a:lstStyle/>
          <a:p>
            <a:pPr>
              <a:lnSpc>
                <a:spcPct val="90000"/>
              </a:lnSpc>
            </a:pPr>
            <a:r>
              <a:rPr lang="en-US" sz="2800" b="1" dirty="0">
                <a:solidFill>
                  <a:srgbClr val="FEFFFF"/>
                </a:solidFill>
              </a:rPr>
              <a:t>The Impact of Pornography on Women and How They are Viewed</a:t>
            </a:r>
            <a:br>
              <a:rPr lang="en-US" sz="2800" b="1" dirty="0">
                <a:solidFill>
                  <a:srgbClr val="FEFFFF"/>
                </a:solidFill>
              </a:rPr>
            </a:br>
            <a:endParaRPr lang="en-US" sz="2800" b="1" dirty="0">
              <a:solidFill>
                <a:srgbClr val="FEFFFF"/>
              </a:solidFill>
            </a:endParaRPr>
          </a:p>
        </p:txBody>
      </p:sp>
      <p:sp>
        <p:nvSpPr>
          <p:cNvPr id="3" name="Content Placeholder 2"/>
          <p:cNvSpPr>
            <a:spLocks noGrp="1"/>
          </p:cNvSpPr>
          <p:nvPr>
            <p:ph idx="1"/>
          </p:nvPr>
        </p:nvSpPr>
        <p:spPr>
          <a:xfrm>
            <a:off x="0" y="2032000"/>
            <a:ext cx="8061158" cy="4717716"/>
          </a:xfrm>
        </p:spPr>
        <p:txBody>
          <a:bodyPr>
            <a:normAutofit lnSpcReduction="10000"/>
          </a:bodyPr>
          <a:lstStyle/>
          <a:p>
            <a:pPr>
              <a:lnSpc>
                <a:spcPct val="90000"/>
              </a:lnSpc>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Dr. Foubert (2017)</a:t>
            </a:r>
            <a:r>
              <a:rPr lang="en-US" dirty="0">
                <a:solidFill>
                  <a:srgbClr val="FEFFFF"/>
                </a:solidFill>
                <a:latin typeface="Calibri" panose="020F0502020204030204" pitchFamily="34" charset="0"/>
                <a:cs typeface="Calibri" panose="020F0502020204030204" pitchFamily="34" charset="0"/>
              </a:rPr>
              <a:t> writes that the root of many acts of violence against women, to include sexual violence, lies in a process in which a person sees another person as more of an </a:t>
            </a:r>
            <a:r>
              <a:rPr lang="en-US" dirty="0">
                <a:solidFill>
                  <a:srgbClr val="FFFF00"/>
                </a:solidFill>
                <a:latin typeface="Calibri" panose="020F0502020204030204" pitchFamily="34" charset="0"/>
                <a:cs typeface="Calibri" panose="020F0502020204030204" pitchFamily="34" charset="0"/>
              </a:rPr>
              <a:t>object than a flesh-and-blood human being</a:t>
            </a:r>
            <a:r>
              <a:rPr lang="en-US" dirty="0">
                <a:solidFill>
                  <a:srgbClr val="FEFFFF"/>
                </a:solidFill>
                <a:latin typeface="Calibri" panose="020F0502020204030204" pitchFamily="34" charset="0"/>
                <a:cs typeface="Calibri" panose="020F0502020204030204" pitchFamily="34" charset="0"/>
              </a:rPr>
              <a:t>. In an effort to study this process, a research team from the Netherlands investigated the relationship between adolescents viewing pornography and whether or not they ended up believing that women were more objects than real people. The results revealed that the more that </a:t>
            </a:r>
            <a:r>
              <a:rPr lang="en-US" dirty="0">
                <a:solidFill>
                  <a:srgbClr val="FFFF00"/>
                </a:solidFill>
                <a:latin typeface="Calibri" panose="020F0502020204030204" pitchFamily="34" charset="0"/>
                <a:cs typeface="Calibri" panose="020F0502020204030204" pitchFamily="34" charset="0"/>
              </a:rPr>
              <a:t>young males and females viewed porn</a:t>
            </a:r>
            <a:r>
              <a:rPr lang="en-US" dirty="0">
                <a:solidFill>
                  <a:srgbClr val="FEFFFF"/>
                </a:solidFill>
                <a:latin typeface="Calibri" panose="020F0502020204030204" pitchFamily="34" charset="0"/>
                <a:cs typeface="Calibri" panose="020F0502020204030204" pitchFamily="34" charset="0"/>
              </a:rPr>
              <a:t>, the more they took on a </a:t>
            </a:r>
            <a:r>
              <a:rPr lang="en-US" dirty="0">
                <a:solidFill>
                  <a:srgbClr val="FFFF00"/>
                </a:solidFill>
                <a:latin typeface="Calibri" panose="020F0502020204030204" pitchFamily="34" charset="0"/>
                <a:cs typeface="Calibri" panose="020F0502020204030204" pitchFamily="34" charset="0"/>
              </a:rPr>
              <a:t>mindset that females indeed are objects </a:t>
            </a:r>
            <a:r>
              <a:rPr lang="en-US" dirty="0">
                <a:solidFill>
                  <a:srgbClr val="FEFFFF"/>
                </a:solidFill>
                <a:latin typeface="Calibri" panose="020F0502020204030204" pitchFamily="34" charset="0"/>
                <a:cs typeface="Calibri" panose="020F0502020204030204" pitchFamily="34" charset="0"/>
              </a:rPr>
              <a:t>(Peter et al., 2007; 2009).</a:t>
            </a:r>
          </a:p>
          <a:p>
            <a:pPr>
              <a:lnSpc>
                <a:spcPct val="90000"/>
              </a:lnSpc>
            </a:pPr>
            <a:r>
              <a:rPr lang="en-US" dirty="0">
                <a:solidFill>
                  <a:srgbClr val="FEFFFF"/>
                </a:solidFill>
                <a:latin typeface="Calibri" panose="020F0502020204030204" pitchFamily="34" charset="0"/>
                <a:cs typeface="Calibri" panose="020F0502020204030204" pitchFamily="34" charset="0"/>
              </a:rPr>
              <a:t>In a review of previous studies on the objectification of women, </a:t>
            </a:r>
            <a:r>
              <a:rPr lang="en-US" dirty="0">
                <a:solidFill>
                  <a:srgbClr val="FFFF00"/>
                </a:solidFill>
                <a:latin typeface="Calibri" panose="020F0502020204030204" pitchFamily="34" charset="0"/>
                <a:cs typeface="Calibri" panose="020F0502020204030204" pitchFamily="34" charset="0"/>
              </a:rPr>
              <a:t>Klassen and Peter (2015) </a:t>
            </a:r>
            <a:r>
              <a:rPr lang="en-US" dirty="0">
                <a:solidFill>
                  <a:srgbClr val="FEFFFF"/>
                </a:solidFill>
                <a:latin typeface="Calibri" panose="020F0502020204030204" pitchFamily="34" charset="0"/>
                <a:cs typeface="Calibri" panose="020F0502020204030204" pitchFamily="34" charset="0"/>
              </a:rPr>
              <a:t>noted that Internet pornography promotes gender inequality between the sexes because it treats women as sex objects, subordinates them, and depicts rape and violence against them. They conducted a content analysis of </a:t>
            </a:r>
            <a:r>
              <a:rPr lang="en-US" dirty="0">
                <a:solidFill>
                  <a:srgbClr val="FFFF00"/>
                </a:solidFill>
                <a:latin typeface="Calibri" panose="020F0502020204030204" pitchFamily="34" charset="0"/>
                <a:cs typeface="Calibri" panose="020F0502020204030204" pitchFamily="34" charset="0"/>
              </a:rPr>
              <a:t>400 popular pornographic Internet videos </a:t>
            </a:r>
            <a:r>
              <a:rPr lang="en-US" dirty="0">
                <a:solidFill>
                  <a:srgbClr val="FEFFFF"/>
                </a:solidFill>
                <a:latin typeface="Calibri" panose="020F0502020204030204" pitchFamily="34" charset="0"/>
                <a:cs typeface="Calibri" panose="020F0502020204030204" pitchFamily="34" charset="0"/>
              </a:rPr>
              <a:t>from the most visited pornographic Web sites and concluded that </a:t>
            </a:r>
            <a:r>
              <a:rPr lang="en-US" dirty="0">
                <a:solidFill>
                  <a:srgbClr val="FFFF00"/>
                </a:solidFill>
                <a:latin typeface="Calibri" panose="020F0502020204030204" pitchFamily="34" charset="0"/>
                <a:cs typeface="Calibri" panose="020F0502020204030204" pitchFamily="34" charset="0"/>
              </a:rPr>
              <a:t>objectification was depicted more often for women </a:t>
            </a:r>
            <a:r>
              <a:rPr lang="en-US" dirty="0">
                <a:solidFill>
                  <a:srgbClr val="FEFFFF"/>
                </a:solidFill>
                <a:latin typeface="Calibri" panose="020F0502020204030204" pitchFamily="34" charset="0"/>
                <a:cs typeface="Calibri" panose="020F0502020204030204" pitchFamily="34" charset="0"/>
              </a:rPr>
              <a:t>than for men and men were shown as dominant and women as submissive</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272821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noAutofit/>
          </a:bodyPr>
          <a:lstStyle/>
          <a:p>
            <a:r>
              <a:rPr lang="en-US" sz="2600" b="1" dirty="0"/>
              <a:t>The Impact of Pornography on Women and How They are Viewed</a:t>
            </a:r>
            <a:br>
              <a:rPr lang="en-US" sz="2600" b="1" dirty="0"/>
            </a:br>
            <a:endParaRPr lang="en-US" sz="2600" dirty="0"/>
          </a:p>
        </p:txBody>
      </p:sp>
      <p:sp>
        <p:nvSpPr>
          <p:cNvPr id="3" name="Content Placeholder 2"/>
          <p:cNvSpPr>
            <a:spLocks noGrp="1"/>
          </p:cNvSpPr>
          <p:nvPr>
            <p:ph idx="1"/>
          </p:nvPr>
        </p:nvSpPr>
        <p:spPr>
          <a:xfrm>
            <a:off x="2589212" y="2133600"/>
            <a:ext cx="8915400" cy="3777622"/>
          </a:xfrm>
        </p:spPr>
        <p:txBody>
          <a:bodyPr>
            <a:normAutofit fontScale="77500" lnSpcReduction="20000"/>
          </a:bodyPr>
          <a:lstStyle/>
          <a:p>
            <a:r>
              <a:rPr lang="en-US" sz="2100" dirty="0">
                <a:latin typeface="Calibri" panose="020F0502020204030204" pitchFamily="34" charset="0"/>
                <a:cs typeface="Calibri" panose="020F0502020204030204" pitchFamily="34" charset="0"/>
              </a:rPr>
              <a:t>Instead of a woman being seen as </a:t>
            </a:r>
            <a:r>
              <a:rPr lang="en-US" sz="2100" dirty="0">
                <a:solidFill>
                  <a:srgbClr val="FF0000"/>
                </a:solidFill>
                <a:latin typeface="Calibri" panose="020F0502020204030204" pitchFamily="34" charset="0"/>
                <a:cs typeface="Calibri" panose="020F0502020204030204" pitchFamily="34" charset="0"/>
              </a:rPr>
              <a:t>a lovely and beautiful human being, </a:t>
            </a:r>
            <a:r>
              <a:rPr lang="en-US" sz="2100" dirty="0">
                <a:latin typeface="Calibri" panose="020F0502020204030204" pitchFamily="34" charset="0"/>
                <a:cs typeface="Calibri" panose="020F0502020204030204" pitchFamily="34" charset="0"/>
              </a:rPr>
              <a:t>she is now far too often being devalued to nothing more than an object to satisfy basic animal desires that are triggered and then played out online. Men ask of their partners, and I use that term loosely, to play out their fantasies as spawned by what they have previously seen. There is little to no interest in satisfying the desires of their partners and leaving them happy and fulfilled. </a:t>
            </a:r>
          </a:p>
          <a:p>
            <a:r>
              <a:rPr lang="en-US" sz="2100" dirty="0">
                <a:latin typeface="Calibri" panose="020F0502020204030204" pitchFamily="34" charset="0"/>
                <a:cs typeface="Calibri" panose="020F0502020204030204" pitchFamily="34" charset="0"/>
              </a:rPr>
              <a:t>Sex is, hence, far too dopamine-driven, with too little oxytocin. </a:t>
            </a:r>
            <a:r>
              <a:rPr lang="en-US" sz="2100" b="1" dirty="0">
                <a:solidFill>
                  <a:srgbClr val="FF0000"/>
                </a:solidFill>
                <a:latin typeface="Calibri" panose="020F0502020204030204" pitchFamily="34" charset="0"/>
                <a:cs typeface="Calibri" panose="020F0502020204030204" pitchFamily="34" charset="0"/>
              </a:rPr>
              <a:t>Oxytocin </a:t>
            </a:r>
            <a:r>
              <a:rPr lang="en-US" sz="2100" dirty="0">
                <a:latin typeface="Calibri" panose="020F0502020204030204" pitchFamily="34" charset="0"/>
                <a:cs typeface="Calibri" panose="020F0502020204030204" pitchFamily="34" charset="0"/>
              </a:rPr>
              <a:t>has been called the </a:t>
            </a:r>
            <a:r>
              <a:rPr lang="en-US" sz="2100" b="1" dirty="0">
                <a:solidFill>
                  <a:srgbClr val="FF0000"/>
                </a:solidFill>
                <a:latin typeface="Calibri" panose="020F0502020204030204" pitchFamily="34" charset="0"/>
                <a:cs typeface="Calibri" panose="020F0502020204030204" pitchFamily="34" charset="0"/>
              </a:rPr>
              <a:t>“love hormone”</a:t>
            </a:r>
            <a:r>
              <a:rPr lang="en-US" sz="2100" dirty="0">
                <a:solidFill>
                  <a:srgbClr val="FF0000"/>
                </a:solidFill>
                <a:latin typeface="Calibri" panose="020F0502020204030204" pitchFamily="34" charset="0"/>
                <a:cs typeface="Calibri" panose="020F0502020204030204" pitchFamily="34" charset="0"/>
              </a:rPr>
              <a:t> </a:t>
            </a:r>
            <a:r>
              <a:rPr lang="en-US" sz="2100" dirty="0">
                <a:latin typeface="Calibri" panose="020F0502020204030204" pitchFamily="34" charset="0"/>
                <a:cs typeface="Calibri" panose="020F0502020204030204" pitchFamily="34" charset="0"/>
              </a:rPr>
              <a:t>that also acts as a powerful neurotransmitter in the brain. The body releases oxytocin during physical touch and skin-to-skin contact such as hugging, cuddling, kissing, and other sexual behaviors.</a:t>
            </a:r>
          </a:p>
          <a:p>
            <a:r>
              <a:rPr lang="en-US" sz="2100" dirty="0">
                <a:latin typeface="Calibri" panose="020F0502020204030204" pitchFamily="34" charset="0"/>
                <a:cs typeface="Calibri" panose="020F0502020204030204" pitchFamily="34" charset="0"/>
              </a:rPr>
              <a:t>Oxytocin brings on feelings of </a:t>
            </a:r>
            <a:r>
              <a:rPr lang="en-US" sz="2100" dirty="0">
                <a:solidFill>
                  <a:srgbClr val="0070C0"/>
                </a:solidFill>
                <a:latin typeface="Calibri" panose="020F0502020204030204" pitchFamily="34" charset="0"/>
                <a:cs typeface="Calibri" panose="020F0502020204030204" pitchFamily="34" charset="0"/>
              </a:rPr>
              <a:t>calmness, security, and contentment—feelings often associated with pair bonding.</a:t>
            </a:r>
            <a:r>
              <a:rPr lang="en-US" sz="2100" dirty="0">
                <a:latin typeface="Calibri" panose="020F0502020204030204" pitchFamily="34" charset="0"/>
                <a:cs typeface="Calibri" panose="020F0502020204030204" pitchFamily="34" charset="0"/>
              </a:rPr>
              <a:t> Oxytocin activates brain areas associated with pleasure and reward, likely because the body releases dopamine in coordination with oxytocin as the result of physical touch. Oxytocin also plays </a:t>
            </a:r>
            <a:r>
              <a:rPr lang="en-US" sz="2100" dirty="0">
                <a:solidFill>
                  <a:schemeClr val="tx1"/>
                </a:solidFill>
                <a:latin typeface="Calibri" panose="020F0502020204030204" pitchFamily="34" charset="0"/>
                <a:cs typeface="Calibri" panose="020F0502020204030204" pitchFamily="34" charset="0"/>
              </a:rPr>
              <a:t>a role in pregnancy and nursing, and </a:t>
            </a:r>
            <a:r>
              <a:rPr lang="en-US" sz="2100" dirty="0">
                <a:latin typeface="Calibri" panose="020F0502020204030204" pitchFamily="34" charset="0"/>
                <a:cs typeface="Calibri" panose="020F0502020204030204" pitchFamily="34" charset="0"/>
              </a:rPr>
              <a:t>mother-infant attachment (The neurobiology of romantic love, 2018).</a:t>
            </a:r>
          </a:p>
          <a:p>
            <a:pPr marL="0" indent="0">
              <a:buNone/>
            </a:pPr>
            <a:r>
              <a:rPr lang="en-US" sz="2100"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p:txBody>
      </p:sp>
      <p:sp>
        <p:nvSpPr>
          <p:cNvPr id="4" name="AutoShape 2" descr="Image result for image of cherishing a wom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 of cherishing a wom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60375" y="1975636"/>
            <a:ext cx="1897815" cy="3476879"/>
          </a:xfrm>
          <a:prstGeom prst="rect">
            <a:avLst/>
          </a:prstGeom>
        </p:spPr>
      </p:pic>
      <p:sp>
        <p:nvSpPr>
          <p:cNvPr id="7" name="AutoShape 6" descr="Image result for image of cherishing a wom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5292839" y="5452515"/>
            <a:ext cx="2962275" cy="1207230"/>
          </a:xfrm>
          <a:prstGeom prst="rect">
            <a:avLst/>
          </a:prstGeom>
        </p:spPr>
      </p:pic>
    </p:spTree>
    <p:extLst>
      <p:ext uri="{BB962C8B-B14F-4D97-AF65-F5344CB8AC3E}">
        <p14:creationId xmlns:p14="http://schemas.microsoft.com/office/powerpoint/2010/main" val="3345459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6570E43-787C-4CD0-868C-CA00D14D2940}"/>
              </a:ext>
            </a:extLst>
          </p:cNvPr>
          <p:cNvSpPr>
            <a:spLocks noGrp="1"/>
          </p:cNvSpPr>
          <p:nvPr>
            <p:ph type="title"/>
          </p:nvPr>
        </p:nvSpPr>
        <p:spPr>
          <a:xfrm>
            <a:off x="541867" y="863208"/>
            <a:ext cx="7145866" cy="778933"/>
          </a:xfrm>
        </p:spPr>
        <p:txBody>
          <a:bodyPr anchor="ctr">
            <a:normAutofit fontScale="90000"/>
          </a:bodyPr>
          <a:lstStyle/>
          <a:p>
            <a:pPr>
              <a:lnSpc>
                <a:spcPct val="90000"/>
              </a:lnSpc>
            </a:pPr>
            <a:r>
              <a:rPr lang="en-US" sz="2400" b="1" dirty="0">
                <a:solidFill>
                  <a:srgbClr val="FEFFFF"/>
                </a:solidFill>
              </a:rPr>
              <a:t>The Impact of Pornography on Sexual Aggression and Violence</a:t>
            </a:r>
            <a:br>
              <a:rPr lang="en-US" sz="1500" b="1" dirty="0">
                <a:solidFill>
                  <a:srgbClr val="FEFFFF"/>
                </a:solidFill>
              </a:rPr>
            </a:br>
            <a:endParaRPr lang="en-US" sz="1500" b="1" dirty="0">
              <a:solidFill>
                <a:srgbClr val="FEFFFF"/>
              </a:solidFill>
            </a:endParaRPr>
          </a:p>
        </p:txBody>
      </p:sp>
      <p:sp>
        <p:nvSpPr>
          <p:cNvPr id="3" name="Content Placeholder 2">
            <a:extLst>
              <a:ext uri="{FF2B5EF4-FFF2-40B4-BE49-F238E27FC236}">
                <a16:creationId xmlns:a16="http://schemas.microsoft.com/office/drawing/2014/main" id="{53D2A143-F72F-4BF5-980F-A58326454C91}"/>
              </a:ext>
            </a:extLst>
          </p:cNvPr>
          <p:cNvSpPr>
            <a:spLocks noGrp="1"/>
          </p:cNvSpPr>
          <p:nvPr>
            <p:ph idx="1"/>
          </p:nvPr>
        </p:nvSpPr>
        <p:spPr>
          <a:xfrm>
            <a:off x="223024" y="2115569"/>
            <a:ext cx="7363653" cy="4218323"/>
          </a:xfrm>
        </p:spPr>
        <p:txBody>
          <a:bodyPr>
            <a:normAutofit/>
          </a:bodyPr>
          <a:lstStyle/>
          <a:p>
            <a:pPr marL="0">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his book, </a:t>
            </a:r>
            <a:r>
              <a:rPr lang="en-US"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How Pornography Harms,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Dr. Foubert (2017)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notes that there are over </a:t>
            </a:r>
            <a:r>
              <a:rPr lang="en-US" dirty="0">
                <a:solidFill>
                  <a:srgbClr val="00B0F0"/>
                </a:solidFill>
                <a:latin typeface="Calibri" panose="020F0502020204030204" pitchFamily="34" charset="0"/>
                <a:ea typeface="Calibri" panose="020F0502020204030204" pitchFamily="34" charset="0"/>
                <a:cs typeface="Times New Roman" panose="02020603050405020304" pitchFamily="18" charset="0"/>
              </a:rPr>
              <a:t>100 studies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show that pornography is correlated with and is the cause of a </a:t>
            </a:r>
            <a:r>
              <a:rPr lang="en-US" dirty="0">
                <a:solidFill>
                  <a:srgbClr val="00B0F0"/>
                </a:solidFill>
                <a:latin typeface="Calibri" panose="020F0502020204030204" pitchFamily="34" charset="0"/>
                <a:ea typeface="Calibri" panose="020F0502020204030204" pitchFamily="34" charset="0"/>
                <a:cs typeface="Times New Roman" panose="02020603050405020304" pitchFamily="18" charset="0"/>
              </a:rPr>
              <a:t>wide range of violent behaviors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about </a:t>
            </a:r>
            <a:r>
              <a:rPr lang="en-US" dirty="0">
                <a:solidFill>
                  <a:srgbClr val="00B0F0"/>
                </a:solidFill>
                <a:latin typeface="Calibri" panose="020F0502020204030204" pitchFamily="34" charset="0"/>
                <a:ea typeface="Calibri" panose="020F0502020204030204" pitchFamily="34" charset="0"/>
                <a:cs typeface="Times New Roman" panose="02020603050405020304" pitchFamily="18" charset="0"/>
              </a:rPr>
              <a:t>50 studies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that show a strong relationship between pornography and </a:t>
            </a: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sexual violence</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(Peter et al., 2016 &amp; Malamuth, 2000). </a:t>
            </a:r>
          </a:p>
          <a:p>
            <a:pPr marL="0">
              <a:spcBef>
                <a:spcPts val="0"/>
              </a:spcBef>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Kingston et al. (2009)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write that researchers have also found that pornography use specifically increases the likelihood that a man will commit </a:t>
            </a:r>
            <a:r>
              <a:rPr lang="en-US" dirty="0">
                <a:solidFill>
                  <a:srgbClr val="00B0F0"/>
                </a:solidFill>
                <a:latin typeface="Calibri" panose="020F0502020204030204" pitchFamily="34" charset="0"/>
                <a:ea typeface="Calibri" panose="020F0502020204030204" pitchFamily="34" charset="0"/>
                <a:cs typeface="Times New Roman" panose="02020603050405020304" pitchFamily="18" charset="0"/>
              </a:rPr>
              <a:t>acts of sexual violence against women,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especially if the man in question has additional risk factors such as impulsivity and if the pornography use is frequent. </a:t>
            </a:r>
          </a:p>
          <a:p>
            <a:endParaRPr lang="en-US" dirty="0">
              <a:solidFill>
                <a:srgbClr val="FEFFFF"/>
              </a:solidFill>
            </a:endParaRPr>
          </a:p>
        </p:txBody>
      </p:sp>
      <p:pic>
        <p:nvPicPr>
          <p:cNvPr id="14" name="Picture 13" descr="Image result for sad person looking at pron">
            <a:extLst>
              <a:ext uri="{FF2B5EF4-FFF2-40B4-BE49-F238E27FC236}">
                <a16:creationId xmlns:a16="http://schemas.microsoft.com/office/drawing/2014/main" id="{8D0F0789-BF57-4EA1-8E89-FC59D9F3186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62737" y="2730907"/>
            <a:ext cx="3104147" cy="2418609"/>
          </a:xfrm>
          <a:prstGeom prst="rect">
            <a:avLst/>
          </a:prstGeom>
          <a:noFill/>
          <a:ln>
            <a:noFill/>
          </a:ln>
        </p:spPr>
      </p:pic>
    </p:spTree>
    <p:extLst>
      <p:ext uri="{BB962C8B-B14F-4D97-AF65-F5344CB8AC3E}">
        <p14:creationId xmlns:p14="http://schemas.microsoft.com/office/powerpoint/2010/main" val="1431710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0"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2" name="Rectangle 3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63" name="Group 4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4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4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4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a:extLst>
              <a:ext uri="{FF2B5EF4-FFF2-40B4-BE49-F238E27FC236}">
                <a16:creationId xmlns:a16="http://schemas.microsoft.com/office/drawing/2014/main" id="{D1A85A66-2225-47B5-A368-E485E8077E3A}"/>
              </a:ext>
            </a:extLst>
          </p:cNvPr>
          <p:cNvSpPr>
            <a:spLocks noGrp="1"/>
          </p:cNvSpPr>
          <p:nvPr>
            <p:ph type="title"/>
          </p:nvPr>
        </p:nvSpPr>
        <p:spPr>
          <a:xfrm>
            <a:off x="7872315" y="1272745"/>
            <a:ext cx="4191077" cy="4568264"/>
          </a:xfrm>
        </p:spPr>
        <p:txBody>
          <a:bodyPr vert="horz" lIns="91440" tIns="45720" rIns="91440" bIns="45720" rtlCol="0" anchor="ctr">
            <a:normAutofit fontScale="90000"/>
          </a:bodyPr>
          <a:lstStyle/>
          <a:p>
            <a:br>
              <a:rPr lang="en-US" sz="4000" b="1" dirty="0">
                <a:solidFill>
                  <a:schemeClr val="bg1">
                    <a:lumMod val="95000"/>
                    <a:lumOff val="5000"/>
                  </a:schemeClr>
                </a:solidFill>
              </a:rPr>
            </a:br>
            <a:br>
              <a:rPr lang="en-US" sz="4000" b="1" dirty="0">
                <a:solidFill>
                  <a:schemeClr val="bg1">
                    <a:lumMod val="95000"/>
                    <a:lumOff val="5000"/>
                  </a:schemeClr>
                </a:solidFill>
              </a:rPr>
            </a:br>
            <a:br>
              <a:rPr lang="en-US" sz="4000" b="1" dirty="0">
                <a:solidFill>
                  <a:schemeClr val="bg1">
                    <a:lumMod val="95000"/>
                    <a:lumOff val="5000"/>
                  </a:schemeClr>
                </a:solidFill>
              </a:rPr>
            </a:br>
            <a:br>
              <a:rPr lang="en-US" sz="4000" b="1" dirty="0">
                <a:solidFill>
                  <a:schemeClr val="bg1">
                    <a:lumMod val="95000"/>
                    <a:lumOff val="5000"/>
                  </a:schemeClr>
                </a:solidFill>
              </a:rPr>
            </a:br>
            <a:r>
              <a:rPr lang="en-US" sz="4400" b="1" dirty="0">
                <a:solidFill>
                  <a:schemeClr val="bg1">
                    <a:lumMod val="95000"/>
                    <a:lumOff val="5000"/>
                  </a:schemeClr>
                </a:solidFill>
              </a:rPr>
              <a:t>So How Did I get Addicted to Porn in the First Place?</a:t>
            </a:r>
            <a:br>
              <a:rPr lang="en-US" sz="4400" dirty="0">
                <a:solidFill>
                  <a:schemeClr val="bg1">
                    <a:lumMod val="95000"/>
                    <a:lumOff val="5000"/>
                  </a:schemeClr>
                </a:solidFill>
              </a:rPr>
            </a:br>
            <a:br>
              <a:rPr lang="en-US" sz="4400" dirty="0">
                <a:solidFill>
                  <a:schemeClr val="bg1">
                    <a:lumMod val="95000"/>
                    <a:lumOff val="5000"/>
                  </a:schemeClr>
                </a:solidFill>
              </a:rPr>
            </a:br>
            <a:br>
              <a:rPr lang="en-US" dirty="0">
                <a:solidFill>
                  <a:schemeClr val="bg1">
                    <a:lumMod val="95000"/>
                    <a:lumOff val="5000"/>
                  </a:schemeClr>
                </a:solidFill>
              </a:rPr>
            </a:br>
            <a:endParaRPr lang="en-US" dirty="0">
              <a:solidFill>
                <a:schemeClr val="bg1">
                  <a:lumMod val="95000"/>
                  <a:lumOff val="5000"/>
                </a:schemeClr>
              </a:solidFill>
            </a:endParaRPr>
          </a:p>
        </p:txBody>
      </p:sp>
      <p:sp>
        <p:nvSpPr>
          <p:cNvPr id="6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3" name="Rectangle 2">
            <a:extLst>
              <a:ext uri="{FF2B5EF4-FFF2-40B4-BE49-F238E27FC236}">
                <a16:creationId xmlns:a16="http://schemas.microsoft.com/office/drawing/2014/main" id="{F28EFE90-5F26-447F-91D4-55779B2AD020}"/>
              </a:ext>
            </a:extLst>
          </p:cNvPr>
          <p:cNvSpPr/>
          <p:nvPr/>
        </p:nvSpPr>
        <p:spPr>
          <a:xfrm>
            <a:off x="378917" y="1286933"/>
            <a:ext cx="5550829" cy="4601013"/>
          </a:xfrm>
          <a:prstGeom prst="rect">
            <a:avLst/>
          </a:prstGeom>
        </p:spPr>
        <p:txBody>
          <a:bodyPr vert="horz" lIns="91440" tIns="45720" rIns="91440" bIns="45720" rtlCol="0" anchor="ctr">
            <a:normAutofit/>
          </a:bodyPr>
          <a:lstStyle/>
          <a:p>
            <a:pPr>
              <a:spcBef>
                <a:spcPts val="1000"/>
              </a:spcBef>
              <a:buClr>
                <a:schemeClr val="accent1"/>
              </a:buClr>
            </a:pPr>
            <a:r>
              <a:rPr lang="en-US" sz="2400" b="1" dirty="0">
                <a:solidFill>
                  <a:srgbClr val="FFFFFF"/>
                </a:solidFill>
              </a:rPr>
              <a:t>Writers have described addiction as being a function of:</a:t>
            </a:r>
          </a:p>
          <a:p>
            <a:pPr marL="342900" marR="0" lvl="0" indent="-34290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Lack of connected living (Hari, 2015)</a:t>
            </a:r>
          </a:p>
          <a:p>
            <a:pPr marR="0" lvl="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Trauma (Barta, 2018)</a:t>
            </a:r>
          </a:p>
          <a:p>
            <a:pPr marR="0" lvl="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It started off as just plain fun</a:t>
            </a:r>
          </a:p>
          <a:p>
            <a:pPr marL="342900" marR="0" lvl="0" indent="-342900">
              <a:spcBef>
                <a:spcPts val="1000"/>
              </a:spcBef>
              <a:buClr>
                <a:schemeClr val="accent1"/>
              </a:buClr>
              <a:buFont typeface="Wingdings 3" charset="2"/>
              <a:buChar char=""/>
            </a:pPr>
            <a:endParaRPr lang="en-US" b="1" dirty="0">
              <a:solidFill>
                <a:srgbClr val="FFFFFF"/>
              </a:solidFill>
            </a:endParaRPr>
          </a:p>
          <a:p>
            <a:pPr marL="342900" lvl="0" indent="-342900">
              <a:spcBef>
                <a:spcPts val="1000"/>
              </a:spcBef>
              <a:buClr>
                <a:srgbClr val="A53010"/>
              </a:buClr>
              <a:buFont typeface="Wingdings 3" charset="2"/>
              <a:buChar char=""/>
            </a:pPr>
            <a:r>
              <a:rPr lang="en-US" b="1" dirty="0">
                <a:solidFill>
                  <a:srgbClr val="FFFFFF"/>
                </a:solidFill>
              </a:rPr>
              <a:t>Some blend of the above (emphasis mine)</a:t>
            </a:r>
          </a:p>
          <a:p>
            <a:pPr lvl="0">
              <a:spcBef>
                <a:spcPts val="1000"/>
              </a:spcBef>
              <a:buClr>
                <a:srgbClr val="A53010"/>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endParaRPr lang="en-US" b="1" dirty="0">
              <a:solidFill>
                <a:srgbClr val="FFFFFF"/>
              </a:solidFill>
            </a:endParaRPr>
          </a:p>
          <a:p>
            <a:pPr>
              <a:spcBef>
                <a:spcPts val="1000"/>
              </a:spcBef>
              <a:buClr>
                <a:schemeClr val="accent1"/>
              </a:buClr>
              <a:buFont typeface="Wingdings 3" charset="2"/>
              <a:buChar char=""/>
            </a:pPr>
            <a:endParaRPr lang="en-US" b="1" dirty="0">
              <a:solidFill>
                <a:srgbClr val="FFFFFF"/>
              </a:solidFill>
            </a:endParaRPr>
          </a:p>
        </p:txBody>
      </p:sp>
      <p:pic>
        <p:nvPicPr>
          <p:cNvPr id="6146" name="Picture 2" descr="Image result for image of questioning">
            <a:extLst>
              <a:ext uri="{FF2B5EF4-FFF2-40B4-BE49-F238E27FC236}">
                <a16:creationId xmlns:a16="http://schemas.microsoft.com/office/drawing/2014/main" id="{CF9924B5-0DFA-4597-BCFE-6C0BC61519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19" b="3933"/>
          <a:stretch/>
        </p:blipFill>
        <p:spPr bwMode="auto">
          <a:xfrm>
            <a:off x="8270687" y="511426"/>
            <a:ext cx="3026767" cy="205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73982"/>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591908E-25C7-4ABE-932C-DD285BF70A11}"/>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2800" b="1" dirty="0">
                <a:solidFill>
                  <a:srgbClr val="FEFFFF"/>
                </a:solidFill>
              </a:rPr>
              <a:t>The Impact of Pornography on Sexual    Aggression and Violence</a:t>
            </a:r>
            <a:br>
              <a:rPr lang="en-US" sz="1500" b="1" dirty="0">
                <a:solidFill>
                  <a:srgbClr val="FEFFFF"/>
                </a:solidFill>
              </a:rPr>
            </a:br>
            <a:endParaRPr lang="en-US" sz="1500" dirty="0">
              <a:solidFill>
                <a:srgbClr val="FEFFFF"/>
              </a:solidFill>
            </a:endParaRPr>
          </a:p>
        </p:txBody>
      </p:sp>
      <p:sp>
        <p:nvSpPr>
          <p:cNvPr id="3" name="Content Placeholder 2">
            <a:extLst>
              <a:ext uri="{FF2B5EF4-FFF2-40B4-BE49-F238E27FC236}">
                <a16:creationId xmlns:a16="http://schemas.microsoft.com/office/drawing/2014/main" id="{E6813EE4-A454-4113-8507-2F84A217BBAE}"/>
              </a:ext>
            </a:extLst>
          </p:cNvPr>
          <p:cNvSpPr>
            <a:spLocks noGrp="1"/>
          </p:cNvSpPr>
          <p:nvPr>
            <p:ph idx="1"/>
          </p:nvPr>
        </p:nvSpPr>
        <p:spPr>
          <a:xfrm>
            <a:off x="56518" y="2032000"/>
            <a:ext cx="7631215" cy="4714488"/>
          </a:xfrm>
        </p:spPr>
        <p:txBody>
          <a:bodyPr>
            <a:normAutofit/>
          </a:bodyPr>
          <a:lstStyle/>
          <a:p>
            <a:r>
              <a:rPr lang="en-US" dirty="0">
                <a:solidFill>
                  <a:srgbClr val="FFFF00"/>
                </a:solidFill>
                <a:latin typeface="Calibri" panose="020F0502020204030204" pitchFamily="34" charset="0"/>
              </a:rPr>
              <a:t>Dr. Mary Ann Layden </a:t>
            </a:r>
            <a:r>
              <a:rPr lang="en-US" dirty="0">
                <a:solidFill>
                  <a:srgbClr val="FEFFFF"/>
                </a:solidFill>
                <a:latin typeface="Calibri" panose="020F0502020204030204" pitchFamily="34" charset="0"/>
              </a:rPr>
              <a:t>found evidence of increased violent acts towards women by males who consume pornography. </a:t>
            </a:r>
          </a:p>
          <a:p>
            <a:r>
              <a:rPr lang="en-US" dirty="0">
                <a:solidFill>
                  <a:srgbClr val="FEFFFF"/>
                </a:solidFill>
                <a:latin typeface="Calibri" panose="020F0502020204030204" pitchFamily="34" charset="0"/>
              </a:rPr>
              <a:t>If men are hostile in attitude toward women, are promiscuous sexually, and are frequent consumers of pornography, they are much more prone to be both </a:t>
            </a:r>
            <a:r>
              <a:rPr lang="en-US" dirty="0">
                <a:solidFill>
                  <a:srgbClr val="FFFF00"/>
                </a:solidFill>
                <a:latin typeface="Calibri" panose="020F0502020204030204" pitchFamily="34" charset="0"/>
              </a:rPr>
              <a:t>physically and sexually aggressive</a:t>
            </a:r>
            <a:r>
              <a:rPr lang="en-US" dirty="0">
                <a:solidFill>
                  <a:srgbClr val="FEFFFF"/>
                </a:solidFill>
                <a:latin typeface="Calibri" panose="020F0502020204030204" pitchFamily="34" charset="0"/>
              </a:rPr>
              <a:t> toward women. </a:t>
            </a:r>
          </a:p>
          <a:p>
            <a:r>
              <a:rPr lang="en-US" dirty="0">
                <a:solidFill>
                  <a:srgbClr val="FEFFFF"/>
                </a:solidFill>
                <a:latin typeface="Calibri" panose="020F0502020204030204" pitchFamily="34" charset="0"/>
              </a:rPr>
              <a:t>Pornography </a:t>
            </a:r>
            <a:r>
              <a:rPr lang="en-US" dirty="0">
                <a:solidFill>
                  <a:srgbClr val="FFFF00"/>
                </a:solidFill>
                <a:latin typeface="Calibri" panose="020F0502020204030204" pitchFamily="34" charset="0"/>
              </a:rPr>
              <a:t>teaches, gives permission, and eventually triggers </a:t>
            </a:r>
            <a:r>
              <a:rPr lang="en-US" dirty="0">
                <a:solidFill>
                  <a:srgbClr val="FEFFFF"/>
                </a:solidFill>
                <a:latin typeface="Calibri" panose="020F0502020204030204" pitchFamily="34" charset="0"/>
              </a:rPr>
              <a:t>attitudes and behaviors that are destructive to both the user and to others. The damage is evident regardless of sex or of age. In her own words, “Pornography is a widely influential and very </a:t>
            </a:r>
            <a:r>
              <a:rPr lang="en-US" b="1" dirty="0">
                <a:solidFill>
                  <a:srgbClr val="FF0000"/>
                </a:solidFill>
                <a:latin typeface="Calibri" panose="020F0502020204030204" pitchFamily="34" charset="0"/>
              </a:rPr>
              <a:t>toxic teacher</a:t>
            </a:r>
            <a:r>
              <a:rPr lang="en-US" b="1" dirty="0">
                <a:solidFill>
                  <a:srgbClr val="FEFFFF"/>
                </a:solidFill>
                <a:latin typeface="Calibri" panose="020F0502020204030204" pitchFamily="34" charset="0"/>
              </a:rPr>
              <a:t>” </a:t>
            </a:r>
            <a:r>
              <a:rPr lang="en-US" dirty="0">
                <a:solidFill>
                  <a:srgbClr val="FEFFFF"/>
                </a:solidFill>
                <a:latin typeface="Calibri" panose="020F0502020204030204" pitchFamily="34" charset="0"/>
              </a:rPr>
              <a:t>Layden, 2010).</a:t>
            </a:r>
          </a:p>
          <a:p>
            <a:endParaRPr lang="en-US" dirty="0">
              <a:solidFill>
                <a:srgbClr val="FEFFFF"/>
              </a:solidFill>
            </a:endParaRPr>
          </a:p>
        </p:txBody>
      </p:sp>
      <p:pic>
        <p:nvPicPr>
          <p:cNvPr id="4" name="Picture 3" descr="C:\Users\Jeff Hansen\AppData\Local\Microsoft\Windows\Temporary Internet Files\Content.MSO\9C780DF9.tmp">
            <a:extLst>
              <a:ext uri="{FF2B5EF4-FFF2-40B4-BE49-F238E27FC236}">
                <a16:creationId xmlns:a16="http://schemas.microsoft.com/office/drawing/2014/main" id="{779EFCEA-0A5D-4F12-ABA0-D6267061F622}"/>
              </a:ext>
            </a:extLst>
          </p:cNvPr>
          <p:cNvPicPr/>
          <p:nvPr/>
        </p:nvPicPr>
        <p:blipFill rotWithShape="1">
          <a:blip r:embed="rId2">
            <a:extLst>
              <a:ext uri="{28A0092B-C50C-407E-A947-70E740481C1C}">
                <a14:useLocalDpi xmlns:a14="http://schemas.microsoft.com/office/drawing/2010/main" val="0"/>
              </a:ext>
            </a:extLst>
          </a:blip>
          <a:srcRect l="3027" t="-2760" r="-3027" b="10127"/>
          <a:stretch/>
        </p:blipFill>
        <p:spPr bwMode="auto">
          <a:xfrm>
            <a:off x="8530390" y="2574757"/>
            <a:ext cx="3605092" cy="2779295"/>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77471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F25EF-D288-41EB-9632-7329CA2379E1}"/>
              </a:ext>
            </a:extLst>
          </p:cNvPr>
          <p:cNvSpPr>
            <a:spLocks noGrp="1"/>
          </p:cNvSpPr>
          <p:nvPr>
            <p:ph type="title"/>
          </p:nvPr>
        </p:nvSpPr>
        <p:spPr>
          <a:xfrm>
            <a:off x="1098035" y="1650380"/>
            <a:ext cx="2615910" cy="4480057"/>
          </a:xfrm>
        </p:spPr>
        <p:txBody>
          <a:bodyPr>
            <a:normAutofit/>
          </a:bodyPr>
          <a:lstStyle/>
          <a:p>
            <a:pPr>
              <a:lnSpc>
                <a:spcPct val="90000"/>
              </a:lnSpc>
            </a:pPr>
            <a:r>
              <a:rPr lang="en-US" sz="2800" b="1" dirty="0">
                <a:solidFill>
                  <a:schemeClr val="bg1"/>
                </a:solidFill>
              </a:rPr>
              <a:t>The Impact of Pornography on Sexual Aggression and Violence</a:t>
            </a: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2C3E618-F256-4C66-AFE2-073A446FC851}"/>
              </a:ext>
            </a:extLst>
          </p:cNvPr>
          <p:cNvGraphicFramePr>
            <a:graphicFrameLocks noGrp="1"/>
          </p:cNvGraphicFramePr>
          <p:nvPr>
            <p:ph idx="1"/>
            <p:extLst>
              <p:ext uri="{D42A27DB-BD31-4B8C-83A1-F6EECF244321}">
                <p14:modId xmlns:p14="http://schemas.microsoft.com/office/powerpoint/2010/main" val="33398060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Image result for image of research studies">
            <a:extLst>
              <a:ext uri="{FF2B5EF4-FFF2-40B4-BE49-F238E27FC236}">
                <a16:creationId xmlns:a16="http://schemas.microsoft.com/office/drawing/2014/main" id="{9743737D-DCB5-4514-81C2-89868BE8C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703" y="4687122"/>
            <a:ext cx="3476625"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036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3" name="Group 7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7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8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6572C058-62E9-49C2-BEEF-A0C3F29A2700}"/>
              </a:ext>
            </a:extLst>
          </p:cNvPr>
          <p:cNvSpPr>
            <a:spLocks noGrp="1"/>
          </p:cNvSpPr>
          <p:nvPr>
            <p:ph type="title"/>
          </p:nvPr>
        </p:nvSpPr>
        <p:spPr>
          <a:xfrm>
            <a:off x="6483096" y="228600"/>
            <a:ext cx="5021516" cy="1676400"/>
          </a:xfrm>
        </p:spPr>
        <p:txBody>
          <a:bodyPr>
            <a:normAutofit fontScale="90000"/>
          </a:bodyPr>
          <a:lstStyle/>
          <a:p>
            <a:pPr>
              <a:lnSpc>
                <a:spcPct val="90000"/>
              </a:lnSpc>
            </a:pPr>
            <a:r>
              <a:rPr lang="en-US" sz="3100" b="1" dirty="0"/>
              <a:t>The Impact of Pornography on Sexual Aggression and Violence</a:t>
            </a:r>
            <a:br>
              <a:rPr lang="en-US" sz="2300" b="1" dirty="0"/>
            </a:br>
            <a:r>
              <a:rPr lang="en-US" sz="1200" b="1" dirty="0"/>
              <a:t>  </a:t>
            </a:r>
            <a:r>
              <a:rPr lang="en-US" sz="2300" b="1" dirty="0"/>
              <a:t> </a:t>
            </a:r>
            <a:br>
              <a:rPr lang="en-US" sz="2300" b="1" dirty="0"/>
            </a:br>
            <a:r>
              <a:rPr lang="en-US" sz="2300" b="1" dirty="0"/>
              <a:t>                </a:t>
            </a:r>
            <a:r>
              <a:rPr lang="en-US" sz="2300" b="1" dirty="0">
                <a:solidFill>
                  <a:srgbClr val="FF0000"/>
                </a:solidFill>
              </a:rPr>
              <a:t>The verdict is in!</a:t>
            </a:r>
            <a:endParaRPr lang="en-US" sz="2300" dirty="0">
              <a:solidFill>
                <a:srgbClr val="FF0000"/>
              </a:solidFill>
            </a:endParaRPr>
          </a:p>
        </p:txBody>
      </p:sp>
      <p:sp>
        <p:nvSpPr>
          <p:cNvPr id="101" name="Rectangle 10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4338" name="Picture 2" descr="Image result for image of jury deliberating">
            <a:extLst>
              <a:ext uri="{FF2B5EF4-FFF2-40B4-BE49-F238E27FC236}">
                <a16:creationId xmlns:a16="http://schemas.microsoft.com/office/drawing/2014/main" id="{4AB9BE82-04C4-4A3C-8B44-13B904D9F1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28" r="9642"/>
          <a:stretch/>
        </p:blipFill>
        <p:spPr bwMode="auto">
          <a:xfrm>
            <a:off x="-99177" y="-275191"/>
            <a:ext cx="4651123" cy="76590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26FD8D-CD5A-4050-8045-B090ABCC335C}"/>
              </a:ext>
            </a:extLst>
          </p:cNvPr>
          <p:cNvSpPr>
            <a:spLocks noGrp="1"/>
          </p:cNvSpPr>
          <p:nvPr>
            <p:ph idx="1"/>
          </p:nvPr>
        </p:nvSpPr>
        <p:spPr>
          <a:xfrm>
            <a:off x="5441348" y="2133599"/>
            <a:ext cx="6063263" cy="4712485"/>
          </a:xfrm>
        </p:spPr>
        <p:txBody>
          <a:bodyPr>
            <a:normAutofit/>
          </a:bodyPr>
          <a:lstStyle/>
          <a:p>
            <a:r>
              <a:rPr lang="en-US" sz="2000" b="1" dirty="0">
                <a:latin typeface="Calibri" panose="020F0502020204030204" pitchFamily="34" charset="0"/>
              </a:rPr>
              <a:t>Wright et al. (2016) </a:t>
            </a:r>
            <a:r>
              <a:rPr lang="en-US" sz="2000" dirty="0">
                <a:latin typeface="Calibri" panose="020F0502020204030204" pitchFamily="34" charset="0"/>
              </a:rPr>
              <a:t>conducted an excellent and exhaustive meta-analysis of 22 studies from 7 different countries and concluded:</a:t>
            </a:r>
            <a:endParaRPr lang="en-US" sz="2000" i="1" dirty="0">
              <a:latin typeface="Calibri" panose="020F0502020204030204" pitchFamily="34" charset="0"/>
            </a:endParaRPr>
          </a:p>
          <a:p>
            <a:pPr marL="0" indent="0">
              <a:buNone/>
            </a:pPr>
            <a:r>
              <a:rPr lang="en-US" sz="2000" i="1" dirty="0">
                <a:latin typeface="Calibri" panose="020F0502020204030204" pitchFamily="34" charset="0"/>
              </a:rPr>
              <a:t>“The accumulated data leave little doubt that, on the average, individuals who consume pornography more frequently are more likely to hold </a:t>
            </a:r>
            <a:r>
              <a:rPr lang="en-US" sz="2000" b="1" i="1" dirty="0">
                <a:solidFill>
                  <a:srgbClr val="0070C0"/>
                </a:solidFill>
                <a:latin typeface="Calibri" panose="020F0502020204030204" pitchFamily="34" charset="0"/>
              </a:rPr>
              <a:t>attitudes conducive to sexual aggression </a:t>
            </a:r>
            <a:r>
              <a:rPr lang="en-US" sz="2000" i="1" dirty="0">
                <a:latin typeface="Calibri" panose="020F0502020204030204" pitchFamily="34" charset="0"/>
              </a:rPr>
              <a:t>and engage in </a:t>
            </a:r>
            <a:r>
              <a:rPr lang="en-US" sz="2000" b="1" i="1" dirty="0">
                <a:solidFill>
                  <a:srgbClr val="0070C0"/>
                </a:solidFill>
                <a:latin typeface="Calibri" panose="020F0502020204030204" pitchFamily="34" charset="0"/>
              </a:rPr>
              <a:t>actual acts of sexual aggression </a:t>
            </a:r>
            <a:r>
              <a:rPr lang="en-US" sz="2000" i="1" dirty="0">
                <a:latin typeface="Calibri" panose="020F0502020204030204" pitchFamily="34" charset="0"/>
              </a:rPr>
              <a:t>than individuals who do not consume pornography or who consume pornography less frequently.”</a:t>
            </a:r>
            <a:endParaRPr lang="en-US" sz="2000" dirty="0">
              <a:latin typeface="Calibri" panose="020F0502020204030204" pitchFamily="34" charset="0"/>
            </a:endParaRPr>
          </a:p>
          <a:p>
            <a:endParaRPr lang="en-US" dirty="0"/>
          </a:p>
        </p:txBody>
      </p:sp>
    </p:spTree>
    <p:extLst>
      <p:ext uri="{BB962C8B-B14F-4D97-AF65-F5344CB8AC3E}">
        <p14:creationId xmlns:p14="http://schemas.microsoft.com/office/powerpoint/2010/main" val="109469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CDFA-CC7E-43C2-9B0A-43E6EA38C6BE}"/>
              </a:ext>
            </a:extLst>
          </p:cNvPr>
          <p:cNvSpPr>
            <a:spLocks noGrp="1"/>
          </p:cNvSpPr>
          <p:nvPr>
            <p:ph type="title"/>
          </p:nvPr>
        </p:nvSpPr>
        <p:spPr>
          <a:xfrm>
            <a:off x="2592925" y="624110"/>
            <a:ext cx="8911687" cy="1280890"/>
          </a:xfrm>
        </p:spPr>
        <p:txBody>
          <a:bodyPr>
            <a:normAutofit/>
          </a:bodyPr>
          <a:lstStyle/>
          <a:p>
            <a:r>
              <a:rPr lang="en-US" b="1" dirty="0"/>
              <a:t>The Impact of Pornography on the Soul</a:t>
            </a:r>
            <a:br>
              <a:rPr lang="en-US" b="1" dirty="0"/>
            </a:br>
            <a:endParaRPr lang="en-US" b="1" dirty="0"/>
          </a:p>
        </p:txBody>
      </p:sp>
      <p:sp>
        <p:nvSpPr>
          <p:cNvPr id="3" name="Content Placeholder 2">
            <a:extLst>
              <a:ext uri="{FF2B5EF4-FFF2-40B4-BE49-F238E27FC236}">
                <a16:creationId xmlns:a16="http://schemas.microsoft.com/office/drawing/2014/main" id="{C22795A3-57D0-4CC3-8847-C0E635C32050}"/>
              </a:ext>
            </a:extLst>
          </p:cNvPr>
          <p:cNvSpPr>
            <a:spLocks noGrp="1"/>
          </p:cNvSpPr>
          <p:nvPr>
            <p:ph idx="1"/>
          </p:nvPr>
        </p:nvSpPr>
        <p:spPr>
          <a:xfrm>
            <a:off x="404734" y="1463675"/>
            <a:ext cx="8305512" cy="4997086"/>
          </a:xfrm>
        </p:spPr>
        <p:txBody>
          <a:bodyPr>
            <a:normAutofit/>
          </a:bodyPr>
          <a:lstStyle/>
          <a:p>
            <a:pPr marL="0" indent="0">
              <a:lnSpc>
                <a:spcPct val="90000"/>
              </a:lnSpc>
              <a:spcBef>
                <a:spcPts val="0"/>
              </a:spcBef>
              <a:buNone/>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400" b="1" dirty="0">
              <a:latin typeface="Blackadder ITC" panose="04020505051007020D02" pitchFamily="82" charset="0"/>
              <a:ea typeface="Calibri" panose="020F0502020204030204" pitchFamily="34" charset="0"/>
              <a:cs typeface="Times New Roman" panose="02020603050405020304" pitchFamily="18" charset="0"/>
            </a:endParaRP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“The eye is the lamp of the body. So, if your eye is healthy, </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your whole body will be full of light, but if your eye is bad, </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your whole body will be full of darkness.</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 If then the light in you is darkness, how great is the darkness!”</a:t>
            </a:r>
          </a:p>
          <a:p>
            <a:pPr marL="0" indent="0" algn="ctr">
              <a:lnSpc>
                <a:spcPct val="90000"/>
              </a:lnSpc>
              <a:spcBef>
                <a:spcPts val="0"/>
              </a:spcBef>
              <a:buNone/>
            </a:pPr>
            <a:endParaRPr lang="en-US" sz="2400" b="1" dirty="0">
              <a:latin typeface="Blackadder ITC" panose="04020505051007020D02" pitchFamily="82" charset="0"/>
              <a:ea typeface="Calibri" panose="020F0502020204030204" pitchFamily="34" charset="0"/>
              <a:cs typeface="Times New Roman" panose="02020603050405020304" pitchFamily="18" charset="0"/>
            </a:endParaRPr>
          </a:p>
          <a:p>
            <a:pPr marL="0" marR="0" indent="0" algn="ctr">
              <a:lnSpc>
                <a:spcPct val="90000"/>
              </a:lnSpc>
              <a:spcBef>
                <a:spcPts val="0"/>
              </a:spcBef>
              <a:spcAft>
                <a:spcPts val="1000"/>
              </a:spcAft>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 Matthew 6:22-23</a:t>
            </a:r>
          </a:p>
          <a:p>
            <a:pPr marR="0">
              <a:lnSpc>
                <a:spcPct val="90000"/>
              </a:lnSpc>
              <a:spcBef>
                <a:spcPts val="0"/>
              </a:spcBef>
              <a:spcAft>
                <a:spcPts val="1000"/>
              </a:spcAft>
              <a:buFontTx/>
              <a:buChar char="-"/>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1700" dirty="0">
              <a:latin typeface="Calibri" panose="020F0502020204030204" pitchFamily="34" charset="0"/>
            </a:endParaRPr>
          </a:p>
          <a:p>
            <a:pPr marL="0" indent="0">
              <a:lnSpc>
                <a:spcPct val="90000"/>
              </a:lnSpc>
              <a:buNone/>
            </a:pPr>
            <a:endParaRPr lang="en-US" sz="1700" dirty="0">
              <a:latin typeface="Calibri" panose="020F0502020204030204" pitchFamily="34" charset="0"/>
            </a:endParaRPr>
          </a:p>
          <a:p>
            <a:pPr marL="0" indent="0">
              <a:lnSpc>
                <a:spcPct val="90000"/>
              </a:lnSpc>
              <a:buNone/>
            </a:pPr>
            <a:r>
              <a:rPr lang="en-US" sz="1700" dirty="0">
                <a:latin typeface="Calibri" panose="020F0502020204030204" pitchFamily="34" charset="0"/>
              </a:rPr>
              <a:t>I do not ascribe to </a:t>
            </a:r>
            <a:r>
              <a:rPr lang="en-US" sz="1700" b="1" dirty="0">
                <a:latin typeface="Calibri" panose="020F0502020204030204" pitchFamily="34" charset="0"/>
              </a:rPr>
              <a:t>blaming and shaming</a:t>
            </a:r>
            <a:r>
              <a:rPr lang="en-US" sz="1700" dirty="0">
                <a:latin typeface="Calibri" panose="020F0502020204030204" pitchFamily="34" charset="0"/>
              </a:rPr>
              <a:t> and am not of the belief that most people fall into addictive patterns primarily as a function of moral failure, That said, I do believe that the pursuit into pornography most inevitably leads us down a path that precipitates the </a:t>
            </a:r>
            <a:r>
              <a:rPr lang="en-US" sz="1700" b="1" dirty="0">
                <a:latin typeface="Calibri" panose="020F0502020204030204" pitchFamily="34" charset="0"/>
              </a:rPr>
              <a:t>demise of the soul.</a:t>
            </a:r>
            <a:r>
              <a:rPr lang="en-US" sz="1700" dirty="0">
                <a:latin typeface="Calibri" panose="020F0502020204030204" pitchFamily="34" charset="0"/>
              </a:rPr>
              <a:t>  </a:t>
            </a:r>
          </a:p>
          <a:p>
            <a:pPr>
              <a:lnSpc>
                <a:spcPct val="90000"/>
              </a:lnSpc>
            </a:pPr>
            <a:endParaRPr lang="en-US" sz="1700" dirty="0">
              <a:latin typeface="Calibri" panose="020F0502020204030204" pitchFamily="34" charset="0"/>
            </a:endParaRPr>
          </a:p>
          <a:p>
            <a:pPr marR="0">
              <a:lnSpc>
                <a:spcPct val="90000"/>
              </a:lnSpc>
              <a:spcBef>
                <a:spcPts val="0"/>
              </a:spcBef>
              <a:spcAft>
                <a:spcPts val="1000"/>
              </a:spcAft>
              <a:buFontTx/>
              <a:buChar char="-"/>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1700" dirty="0"/>
          </a:p>
        </p:txBody>
      </p:sp>
      <p:pic>
        <p:nvPicPr>
          <p:cNvPr id="9247" name="Picture 31" descr="Image result for image of eye and the soul">
            <a:extLst>
              <a:ext uri="{FF2B5EF4-FFF2-40B4-BE49-F238E27FC236}">
                <a16:creationId xmlns:a16="http://schemas.microsoft.com/office/drawing/2014/main" id="{98871BE1-DC60-4B8A-BD29-440BEBB18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9"/>
          <a:stretch/>
        </p:blipFill>
        <p:spPr bwMode="auto">
          <a:xfrm>
            <a:off x="9166389" y="1905000"/>
            <a:ext cx="2545874"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180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FE30-EC40-4ABF-A248-C6B9B1A9ADB3}"/>
              </a:ext>
            </a:extLst>
          </p:cNvPr>
          <p:cNvSpPr>
            <a:spLocks noGrp="1"/>
          </p:cNvSpPr>
          <p:nvPr>
            <p:ph type="title"/>
          </p:nvPr>
        </p:nvSpPr>
        <p:spPr>
          <a:xfrm>
            <a:off x="2592925" y="624110"/>
            <a:ext cx="8911687" cy="1280890"/>
          </a:xfrm>
        </p:spPr>
        <p:txBody>
          <a:bodyPr>
            <a:normAutofit/>
          </a:bodyPr>
          <a:lstStyle/>
          <a:p>
            <a:r>
              <a:rPr lang="en-US" b="1" dirty="0"/>
              <a:t>The Impact of Pornography on the Soul</a:t>
            </a:r>
            <a:br>
              <a:rPr lang="en-US" b="1" dirty="0"/>
            </a:br>
            <a:endParaRPr lang="en-US" dirty="0"/>
          </a:p>
        </p:txBody>
      </p:sp>
      <p:sp>
        <p:nvSpPr>
          <p:cNvPr id="3" name="Content Placeholder 2">
            <a:extLst>
              <a:ext uri="{FF2B5EF4-FFF2-40B4-BE49-F238E27FC236}">
                <a16:creationId xmlns:a16="http://schemas.microsoft.com/office/drawing/2014/main" id="{62A6D5A6-D063-4E45-83EC-3275CFA41A6B}"/>
              </a:ext>
            </a:extLst>
          </p:cNvPr>
          <p:cNvSpPr>
            <a:spLocks noGrp="1"/>
          </p:cNvSpPr>
          <p:nvPr>
            <p:ph idx="1"/>
          </p:nvPr>
        </p:nvSpPr>
        <p:spPr>
          <a:xfrm>
            <a:off x="316523" y="2129586"/>
            <a:ext cx="8107811" cy="4728414"/>
          </a:xfrm>
        </p:spPr>
        <p:txBody>
          <a:bodyPr>
            <a:normAutofit/>
          </a:bodyPr>
          <a:lstStyle/>
          <a:p>
            <a:pPr>
              <a:lnSpc>
                <a:spcPct val="90000"/>
              </a:lnSpc>
            </a:pPr>
            <a:r>
              <a:rPr lang="en-US" dirty="0">
                <a:latin typeface="Calibri" panose="020F0502020204030204" pitchFamily="34" charset="0"/>
              </a:rPr>
              <a:t>Anyone in the </a:t>
            </a:r>
            <a:r>
              <a:rPr lang="en-US" dirty="0">
                <a:solidFill>
                  <a:srgbClr val="FF0000"/>
                </a:solidFill>
                <a:latin typeface="Calibri" panose="020F0502020204030204" pitchFamily="34" charset="0"/>
              </a:rPr>
              <a:t>Jewish tradition </a:t>
            </a:r>
            <a:r>
              <a:rPr lang="en-US" dirty="0">
                <a:latin typeface="Calibri" panose="020F0502020204030204" pitchFamily="34" charset="0"/>
              </a:rPr>
              <a:t>will remember that a core belief in Judaism is that man and woman are created in the image of God and deserve to be treated with respect and dignity. Judaism sanctions, indeed hallows, the positive enjoyment of sexuality within the context of an overall relationship between husband and wife. </a:t>
            </a:r>
          </a:p>
          <a:p>
            <a:pPr>
              <a:lnSpc>
                <a:spcPct val="90000"/>
              </a:lnSpc>
            </a:pPr>
            <a:endParaRPr lang="en-US" dirty="0">
              <a:latin typeface="Calibri" panose="020F0502020204030204" pitchFamily="34" charset="0"/>
            </a:endParaRPr>
          </a:p>
          <a:p>
            <a:pPr>
              <a:lnSpc>
                <a:spcPct val="90000"/>
              </a:lnSpc>
            </a:pPr>
            <a:r>
              <a:rPr lang="en-US" dirty="0">
                <a:latin typeface="Calibri" panose="020F0502020204030204" pitchFamily="34" charset="0"/>
              </a:rPr>
              <a:t>Pornography represents the very </a:t>
            </a:r>
            <a:r>
              <a:rPr lang="en-US" dirty="0">
                <a:solidFill>
                  <a:srgbClr val="FF0000"/>
                </a:solidFill>
                <a:latin typeface="Calibri" panose="020F0502020204030204" pitchFamily="34" charset="0"/>
              </a:rPr>
              <a:t>antithesis</a:t>
            </a:r>
            <a:r>
              <a:rPr lang="en-US" dirty="0">
                <a:latin typeface="Calibri" panose="020F0502020204030204" pitchFamily="34" charset="0"/>
              </a:rPr>
              <a:t> of that tradition. It makes people into objects by reducing sex to an impersonal, mechanical activity. It denies the image of God within us.</a:t>
            </a:r>
          </a:p>
          <a:p>
            <a:pPr>
              <a:lnSpc>
                <a:spcPct val="90000"/>
              </a:lnSpc>
            </a:pPr>
            <a:endParaRPr lang="en-US" dirty="0">
              <a:latin typeface="Calibri" panose="020F0502020204030204" pitchFamily="34" charset="0"/>
            </a:endParaRPr>
          </a:p>
          <a:p>
            <a:pPr>
              <a:lnSpc>
                <a:spcPct val="90000"/>
              </a:lnSpc>
            </a:pPr>
            <a:r>
              <a:rPr lang="en-US" i="1" dirty="0">
                <a:solidFill>
                  <a:srgbClr val="FF0000"/>
                </a:solidFill>
                <a:latin typeface="Calibri" panose="020F0502020204030204" pitchFamily="34" charset="0"/>
              </a:rPr>
              <a:t>Pastor Driscoll (1989) </a:t>
            </a:r>
            <a:r>
              <a:rPr lang="en-US" dirty="0">
                <a:latin typeface="Calibri" panose="020F0502020204030204" pitchFamily="34" charset="0"/>
              </a:rPr>
              <a:t>notes that God tells us that people tend to satisfy their thirst not by drinking from His streams of living water but instead by drinking from man-made toilets. As a result, we lose what could have brought us refreshment to a poison that ultimately blackens us. </a:t>
            </a:r>
          </a:p>
          <a:p>
            <a:pPr marL="0" indent="0">
              <a:lnSpc>
                <a:spcPct val="90000"/>
              </a:lnSpc>
              <a:buNone/>
            </a:pPr>
            <a:endParaRPr lang="en-US" dirty="0">
              <a:latin typeface="Calibri" panose="020F0502020204030204" pitchFamily="34" charset="0"/>
            </a:endParaRPr>
          </a:p>
          <a:p>
            <a:pPr>
              <a:lnSpc>
                <a:spcPct val="90000"/>
              </a:lnSpc>
            </a:pPr>
            <a:endParaRPr lang="en-US" dirty="0">
              <a:latin typeface="Calibri" panose="020F0502020204030204" pitchFamily="34" charset="0"/>
            </a:endParaRPr>
          </a:p>
          <a:p>
            <a:pPr marL="0" indent="0">
              <a:lnSpc>
                <a:spcPct val="90000"/>
              </a:lnSpc>
              <a:buNone/>
            </a:pPr>
            <a:endParaRPr lang="en-US" sz="1500" dirty="0"/>
          </a:p>
        </p:txBody>
      </p:sp>
      <p:pic>
        <p:nvPicPr>
          <p:cNvPr id="10242" name="Picture 2" descr="Image result for image of god against pornography">
            <a:extLst>
              <a:ext uri="{FF2B5EF4-FFF2-40B4-BE49-F238E27FC236}">
                <a16:creationId xmlns:a16="http://schemas.microsoft.com/office/drawing/2014/main" id="{19C4AD50-330E-4697-982F-B1DEDD987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02" r="9633" b="3"/>
          <a:stretch/>
        </p:blipFill>
        <p:spPr bwMode="auto">
          <a:xfrm>
            <a:off x="8631452" y="2129586"/>
            <a:ext cx="2873159"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06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7E8B-DC56-481A-A2E3-C7B75374747D}"/>
              </a:ext>
            </a:extLst>
          </p:cNvPr>
          <p:cNvSpPr>
            <a:spLocks noGrp="1"/>
          </p:cNvSpPr>
          <p:nvPr>
            <p:ph type="title"/>
          </p:nvPr>
        </p:nvSpPr>
        <p:spPr>
          <a:xfrm>
            <a:off x="1884557" y="624110"/>
            <a:ext cx="9620056" cy="1280890"/>
          </a:xfrm>
        </p:spPr>
        <p:txBody>
          <a:bodyPr/>
          <a:lstStyle/>
          <a:p>
            <a:r>
              <a:rPr lang="en-US" b="1" dirty="0"/>
              <a:t>The Impact of Pornography on the Soul</a:t>
            </a:r>
            <a:endParaRPr lang="en-US" dirty="0"/>
          </a:p>
        </p:txBody>
      </p:sp>
      <p:sp>
        <p:nvSpPr>
          <p:cNvPr id="3" name="Content Placeholder 2">
            <a:extLst>
              <a:ext uri="{FF2B5EF4-FFF2-40B4-BE49-F238E27FC236}">
                <a16:creationId xmlns:a16="http://schemas.microsoft.com/office/drawing/2014/main" id="{288D03EC-87E6-4B33-AC32-8ED2A0C347E5}"/>
              </a:ext>
            </a:extLst>
          </p:cNvPr>
          <p:cNvSpPr>
            <a:spLocks noGrp="1"/>
          </p:cNvSpPr>
          <p:nvPr>
            <p:ph idx="1"/>
          </p:nvPr>
        </p:nvSpPr>
        <p:spPr>
          <a:xfrm>
            <a:off x="1648918" y="2386361"/>
            <a:ext cx="9855694" cy="4549698"/>
          </a:xfrm>
        </p:spPr>
        <p:txBody>
          <a:bodyPr>
            <a:normAutofit/>
          </a:bodyPr>
          <a:lstStyle/>
          <a:p>
            <a:pPr marL="0" indent="0">
              <a:buNone/>
            </a:pPr>
            <a:endParaRPr lang="en-US" dirty="0">
              <a:latin typeface="Calibri" panose="020F0502020204030204" pitchFamily="34" charset="0"/>
            </a:endParaRPr>
          </a:p>
          <a:p>
            <a:endParaRPr lang="en-US" dirty="0">
              <a:latin typeface="Calibri" panose="020F0502020204030204" pitchFamily="34" charset="0"/>
            </a:endParaRPr>
          </a:p>
          <a:p>
            <a:pPr>
              <a:buClr>
                <a:schemeClr val="tx1"/>
              </a:buClr>
              <a:buSzPct val="144000"/>
              <a:buFont typeface="Arial" panose="020B0604020202020204" pitchFamily="34" charset="0"/>
              <a:buChar char="•"/>
            </a:pPr>
            <a:r>
              <a:rPr lang="en-US" sz="1600" dirty="0">
                <a:latin typeface="Calibri" panose="020F0502020204030204" pitchFamily="34" charset="0"/>
              </a:rPr>
              <a:t>Aside from the question of sin, the </a:t>
            </a:r>
            <a:r>
              <a:rPr lang="en-US" sz="1600" b="1" dirty="0">
                <a:solidFill>
                  <a:srgbClr val="FF0000"/>
                </a:solidFill>
                <a:latin typeface="Calibri" panose="020F0502020204030204" pitchFamily="34" charset="0"/>
              </a:rPr>
              <a:t>Catechism of the Catholic Church </a:t>
            </a:r>
            <a:r>
              <a:rPr lang="en-US" sz="1600" dirty="0">
                <a:latin typeface="Calibri" panose="020F0502020204030204" pitchFamily="34" charset="0"/>
              </a:rPr>
              <a:t>notes that there is another closely allied principle, which we call </a:t>
            </a:r>
            <a:r>
              <a:rPr lang="en-US" sz="1600" dirty="0">
                <a:solidFill>
                  <a:srgbClr val="FF0000"/>
                </a:solidFill>
                <a:latin typeface="Calibri" panose="020F0502020204030204" pitchFamily="34" charset="0"/>
              </a:rPr>
              <a:t>"Morality." </a:t>
            </a:r>
          </a:p>
          <a:p>
            <a:pPr>
              <a:buClr>
                <a:schemeClr val="tx1"/>
              </a:buClr>
              <a:buSzPct val="144000"/>
              <a:buFont typeface="Arial" panose="020B0604020202020204" pitchFamily="34" charset="0"/>
              <a:buChar char="•"/>
            </a:pPr>
            <a:r>
              <a:rPr lang="en-US" sz="1600" dirty="0">
                <a:latin typeface="Calibri" panose="020F0502020204030204" pitchFamily="34" charset="0"/>
              </a:rPr>
              <a:t>We first observe that there is a wide belief that "Deep within his conscience man discovers a law which he has not laid upon himself but which he must obey. Its voice calls him to love to do good and avoid evil. It is sometimes called natural law and allows him or her to recognize the </a:t>
            </a:r>
            <a:r>
              <a:rPr lang="en-US" sz="1600" dirty="0">
                <a:solidFill>
                  <a:srgbClr val="FF0000"/>
                </a:solidFill>
                <a:latin typeface="Calibri" panose="020F0502020204030204" pitchFamily="34" charset="0"/>
              </a:rPr>
              <a:t>moral quality of any act </a:t>
            </a:r>
            <a:r>
              <a:rPr lang="en-US" sz="1600" dirty="0">
                <a:latin typeface="Calibri" panose="020F0502020204030204" pitchFamily="34" charset="0"/>
              </a:rPr>
              <a:t>whether it is good or bad. </a:t>
            </a:r>
          </a:p>
          <a:p>
            <a:pPr>
              <a:buClr>
                <a:schemeClr val="tx1"/>
              </a:buClr>
              <a:buSzPct val="144000"/>
              <a:buFont typeface="Arial" panose="020B0604020202020204" pitchFamily="34" charset="0"/>
              <a:buChar char="•"/>
            </a:pPr>
            <a:r>
              <a:rPr lang="en-US" sz="1600" dirty="0">
                <a:latin typeface="Calibri" panose="020F0502020204030204" pitchFamily="34" charset="0"/>
              </a:rPr>
              <a:t>Conscience and the ability to seek good and avoid evil is inscribed in his heart by God" (Catechism of the Catholic Church, 1992). </a:t>
            </a:r>
          </a:p>
          <a:p>
            <a:pPr>
              <a:buClr>
                <a:schemeClr val="tx1"/>
              </a:buClr>
              <a:buSzPct val="144000"/>
              <a:buFont typeface="Arial" panose="020B0604020202020204" pitchFamily="34" charset="0"/>
              <a:buChar char="•"/>
            </a:pPr>
            <a:r>
              <a:rPr lang="en-US" sz="1600" dirty="0">
                <a:latin typeface="Calibri" panose="020F0502020204030204" pitchFamily="34" charset="0"/>
              </a:rPr>
              <a:t>When we go against this principal, we believe that we </a:t>
            </a:r>
            <a:r>
              <a:rPr lang="en-US" sz="1600" dirty="0">
                <a:solidFill>
                  <a:srgbClr val="FF0000"/>
                </a:solidFill>
                <a:latin typeface="Calibri" panose="020F0502020204030204" pitchFamily="34" charset="0"/>
              </a:rPr>
              <a:t>degrade that voice </a:t>
            </a:r>
            <a:r>
              <a:rPr lang="en-US" sz="1600" dirty="0">
                <a:latin typeface="Calibri" panose="020F0502020204030204" pitchFamily="34" charset="0"/>
              </a:rPr>
              <a:t>and lose a higher guidance that serves to protect us. In so doing, the decent to darkness accelerates to the point that those who love us, and we as well, no longer know the person we have become. </a:t>
            </a:r>
          </a:p>
          <a:p>
            <a:endParaRPr lang="en-US" dirty="0"/>
          </a:p>
        </p:txBody>
      </p:sp>
      <p:pic>
        <p:nvPicPr>
          <p:cNvPr id="11266" name="Picture 2" descr="Image result for image of morality">
            <a:extLst>
              <a:ext uri="{FF2B5EF4-FFF2-40B4-BE49-F238E27FC236}">
                <a16:creationId xmlns:a16="http://schemas.microsoft.com/office/drawing/2014/main" id="{ADB08F6D-DF32-49CD-8FF3-78E019B9E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083" y="1407708"/>
            <a:ext cx="2253834" cy="145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389FE44-7405-49CE-8209-AA4877C354CB}"/>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a:solidFill>
                  <a:srgbClr val="FEFFFF"/>
                </a:solidFill>
              </a:rPr>
              <a:t>The Impact of Pornography on the Soul</a:t>
            </a:r>
            <a:endParaRPr lang="en-US" sz="2700">
              <a:solidFill>
                <a:srgbClr val="FEFFFF"/>
              </a:solidFill>
            </a:endParaRPr>
          </a:p>
        </p:txBody>
      </p:sp>
      <p:sp>
        <p:nvSpPr>
          <p:cNvPr id="3" name="Content Placeholder 2">
            <a:extLst>
              <a:ext uri="{FF2B5EF4-FFF2-40B4-BE49-F238E27FC236}">
                <a16:creationId xmlns:a16="http://schemas.microsoft.com/office/drawing/2014/main" id="{8492E235-CE16-46A0-AE90-6C118C3DE847}"/>
              </a:ext>
            </a:extLst>
          </p:cNvPr>
          <p:cNvSpPr>
            <a:spLocks noGrp="1"/>
          </p:cNvSpPr>
          <p:nvPr>
            <p:ph idx="1"/>
          </p:nvPr>
        </p:nvSpPr>
        <p:spPr>
          <a:xfrm>
            <a:off x="541866" y="2032000"/>
            <a:ext cx="7145867" cy="3879222"/>
          </a:xfrm>
        </p:spPr>
        <p:txBody>
          <a:bodyPr>
            <a:normAutofit/>
          </a:bodyPr>
          <a:lstStyle/>
          <a:p>
            <a:pPr marL="0" indent="0">
              <a:buNone/>
            </a:pPr>
            <a:r>
              <a:rPr lang="en-US" dirty="0">
                <a:solidFill>
                  <a:srgbClr val="00B0F0"/>
                </a:solidFill>
                <a:latin typeface="Calibri" panose="020F0502020204030204" pitchFamily="34" charset="0"/>
              </a:rPr>
              <a:t>Dr. Rob Dindinger (2014) </a:t>
            </a:r>
            <a:r>
              <a:rPr lang="en-US" dirty="0">
                <a:solidFill>
                  <a:srgbClr val="FEFFFF"/>
                </a:solidFill>
                <a:latin typeface="Calibri" panose="020F0502020204030204" pitchFamily="34" charset="0"/>
              </a:rPr>
              <a:t>writes in his book, </a:t>
            </a:r>
            <a:r>
              <a:rPr lang="en-US" i="1" dirty="0">
                <a:latin typeface="Calibri" panose="020F0502020204030204" pitchFamily="34" charset="0"/>
              </a:rPr>
              <a:t>Pornography Addiction: Breaking the Chains</a:t>
            </a:r>
            <a:r>
              <a:rPr lang="en-US" i="1" dirty="0">
                <a:solidFill>
                  <a:srgbClr val="FEFFFF"/>
                </a:solidFill>
                <a:latin typeface="Calibri" panose="020F0502020204030204" pitchFamily="34" charset="0"/>
              </a:rPr>
              <a:t>, </a:t>
            </a:r>
            <a:br>
              <a:rPr lang="en-US" dirty="0">
                <a:solidFill>
                  <a:srgbClr val="FEFFFF"/>
                </a:solidFill>
                <a:latin typeface="Calibri" panose="020F0502020204030204" pitchFamily="34" charset="0"/>
              </a:rPr>
            </a:br>
            <a:endParaRPr lang="en-US" dirty="0">
              <a:solidFill>
                <a:srgbClr val="FEFFFF"/>
              </a:solidFill>
              <a:latin typeface="Calibri" panose="020F0502020204030204" pitchFamily="34" charset="0"/>
            </a:endParaRPr>
          </a:p>
          <a:p>
            <a:r>
              <a:rPr lang="en-US" dirty="0">
                <a:solidFill>
                  <a:srgbClr val="FEFFFF"/>
                </a:solidFill>
                <a:latin typeface="Calibri" panose="020F0502020204030204" pitchFamily="34" charset="0"/>
              </a:rPr>
              <a:t>Morals begin to change…In these situations people tend to change their </a:t>
            </a:r>
            <a:r>
              <a:rPr lang="en-US" b="1" dirty="0">
                <a:solidFill>
                  <a:srgbClr val="FFFF00"/>
                </a:solidFill>
                <a:latin typeface="Calibri" panose="020F0502020204030204" pitchFamily="34" charset="0"/>
              </a:rPr>
              <a:t>moral structure </a:t>
            </a:r>
            <a:r>
              <a:rPr lang="en-US" dirty="0">
                <a:solidFill>
                  <a:srgbClr val="FEFFFF"/>
                </a:solidFill>
                <a:latin typeface="Calibri" panose="020F0502020204030204" pitchFamily="34" charset="0"/>
              </a:rPr>
              <a:t>to include pornography as an acceptable behavior.</a:t>
            </a:r>
          </a:p>
          <a:p>
            <a:r>
              <a:rPr lang="en-US" dirty="0">
                <a:solidFill>
                  <a:srgbClr val="FEFFFF"/>
                </a:solidFill>
                <a:latin typeface="Calibri" panose="020F0502020204030204" pitchFamily="34" charset="0"/>
              </a:rPr>
              <a:t>The result is that all actions that support the view that pornography is bad are then judged to be irrelevant and wrong…Many people </a:t>
            </a:r>
            <a:r>
              <a:rPr lang="en-US" dirty="0">
                <a:solidFill>
                  <a:srgbClr val="FFFF00"/>
                </a:solidFill>
                <a:latin typeface="Calibri" panose="020F0502020204030204" pitchFamily="34" charset="0"/>
              </a:rPr>
              <a:t>turn away from monogamous relationships, marriage, religious activities, family, ‘judgmental friends,’ and other forms of pleasure </a:t>
            </a:r>
            <a:r>
              <a:rPr lang="en-US" dirty="0">
                <a:solidFill>
                  <a:srgbClr val="FEFFFF"/>
                </a:solidFill>
                <a:latin typeface="Calibri" panose="020F0502020204030204" pitchFamily="34" charset="0"/>
              </a:rPr>
              <a:t>in favor of pornography. </a:t>
            </a:r>
          </a:p>
          <a:p>
            <a:endParaRPr lang="en-US" dirty="0">
              <a:solidFill>
                <a:srgbClr val="FEFFFF"/>
              </a:solidFill>
            </a:endParaRPr>
          </a:p>
        </p:txBody>
      </p:sp>
      <p:pic>
        <p:nvPicPr>
          <p:cNvPr id="12290" name="Picture 2" descr="Rob Dindinger, PhD, Psychologist in Orem">
            <a:extLst>
              <a:ext uri="{FF2B5EF4-FFF2-40B4-BE49-F238E27FC236}">
                <a16:creationId xmlns:a16="http://schemas.microsoft.com/office/drawing/2014/main" id="{42DC25F4-36E2-4F03-8C8E-F7B2CCCB5A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81574" y="1817649"/>
            <a:ext cx="3001931" cy="367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60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6CFDC-C967-4C97-9A87-A3C715088D51}"/>
              </a:ext>
            </a:extLst>
          </p:cNvPr>
          <p:cNvSpPr>
            <a:spLocks noGrp="1"/>
          </p:cNvSpPr>
          <p:nvPr>
            <p:ph type="title"/>
          </p:nvPr>
        </p:nvSpPr>
        <p:spPr>
          <a:xfrm>
            <a:off x="649224" y="645106"/>
            <a:ext cx="5122652" cy="1259894"/>
          </a:xfrm>
        </p:spPr>
        <p:txBody>
          <a:bodyPr>
            <a:normAutofit/>
          </a:bodyPr>
          <a:lstStyle/>
          <a:p>
            <a:r>
              <a:rPr lang="en-US" b="1" dirty="0"/>
              <a:t>The Way Out</a:t>
            </a:r>
            <a:br>
              <a:rPr lang="en-US" dirty="0"/>
            </a:br>
            <a:endParaRPr lang="en-US" dirty="0"/>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412D5C6-05B4-4744-80F7-5A0E0B2484CF}"/>
              </a:ext>
            </a:extLst>
          </p:cNvPr>
          <p:cNvSpPr>
            <a:spLocks noGrp="1"/>
          </p:cNvSpPr>
          <p:nvPr>
            <p:ph idx="1"/>
          </p:nvPr>
        </p:nvSpPr>
        <p:spPr>
          <a:xfrm>
            <a:off x="649225" y="1552074"/>
            <a:ext cx="5122652" cy="5301178"/>
          </a:xfrm>
        </p:spPr>
        <p:txBody>
          <a:bodyPr>
            <a:normAutofit/>
          </a:bodyPr>
          <a:lstStyle/>
          <a:p>
            <a:pPr>
              <a:lnSpc>
                <a:spcPct val="90000"/>
              </a:lnSpc>
            </a:pPr>
            <a:r>
              <a:rPr lang="en-US" dirty="0">
                <a:latin typeface="Calibri" panose="020F0502020204030204" pitchFamily="34" charset="0"/>
                <a:cs typeface="Calibri" panose="020F0502020204030204" pitchFamily="34" charset="0"/>
              </a:rPr>
              <a:t>The good news is that there is a way out if you want it bad enough and if you are willing to do the hard work.</a:t>
            </a:r>
          </a:p>
          <a:p>
            <a:pPr>
              <a:lnSpc>
                <a:spcPct val="90000"/>
              </a:lnSpc>
            </a:pPr>
            <a:r>
              <a:rPr lang="en-US" dirty="0">
                <a:latin typeface="Calibri" panose="020F0502020204030204" pitchFamily="34" charset="0"/>
                <a:cs typeface="Calibri" panose="020F0502020204030204" pitchFamily="34" charset="0"/>
              </a:rPr>
              <a:t>Let’s start with what does not work. Most important is </a:t>
            </a:r>
            <a:r>
              <a:rPr lang="en-US" b="1" dirty="0">
                <a:latin typeface="Calibri" panose="020F0502020204030204" pitchFamily="34" charset="0"/>
                <a:cs typeface="Calibri" panose="020F0502020204030204" pitchFamily="34" charset="0"/>
              </a:rPr>
              <a:t>shame</a:t>
            </a:r>
            <a:r>
              <a:rPr lang="en-US" dirty="0">
                <a:latin typeface="Calibri" panose="020F0502020204030204" pitchFamily="34" charset="0"/>
                <a:cs typeface="Calibri" panose="020F0502020204030204" pitchFamily="34" charset="0"/>
              </a:rPr>
              <a:t>.  Telling yourself or another person who is struggling with pornography addiction that you or they are a moral failure or a bad person, will not help you or them heal and, in fact, it can very often make matters far worse.</a:t>
            </a:r>
          </a:p>
          <a:p>
            <a:pPr>
              <a:lnSpc>
                <a:spcPct val="90000"/>
              </a:lnSpc>
            </a:pPr>
            <a:r>
              <a:rPr lang="en-US" dirty="0">
                <a:latin typeface="Calibri" panose="020F0502020204030204" pitchFamily="34" charset="0"/>
                <a:cs typeface="Calibri" panose="020F0502020204030204" pitchFamily="34" charset="0"/>
              </a:rPr>
              <a:t>I have seen porn addicted people in my practice who have attempted suicide by hanging and/or by handguns because they were so wracked with guilt and shame and they tragically felt that the only escape was death.</a:t>
            </a:r>
          </a:p>
          <a:p>
            <a:pPr>
              <a:lnSpc>
                <a:spcPct val="90000"/>
              </a:lnSpc>
            </a:pPr>
            <a:r>
              <a:rPr lang="en-US" dirty="0">
                <a:latin typeface="Calibri" panose="020F0502020204030204" pitchFamily="34" charset="0"/>
                <a:cs typeface="Calibri" panose="020F0502020204030204" pitchFamily="34" charset="0"/>
              </a:rPr>
              <a:t>So be compassionate and kind to others and to yourself.</a:t>
            </a:r>
          </a:p>
          <a:p>
            <a:pPr marL="0" indent="0">
              <a:lnSpc>
                <a:spcPct val="90000"/>
              </a:lnSpc>
              <a:buNone/>
            </a:pPr>
            <a:endParaRPr lang="en-US" sz="1600" dirty="0">
              <a:latin typeface="Calibri" panose="020F0502020204030204" pitchFamily="34" charset="0"/>
              <a:cs typeface="Calibri" panose="020F0502020204030204" pitchFamily="34" charset="0"/>
            </a:endParaRPr>
          </a:p>
          <a:p>
            <a:pPr>
              <a:lnSpc>
                <a:spcPct val="90000"/>
              </a:lnSpc>
            </a:pPr>
            <a:endParaRPr lang="en-US" sz="1400" dirty="0"/>
          </a:p>
        </p:txBody>
      </p:sp>
      <p:pic>
        <p:nvPicPr>
          <p:cNvPr id="14338" name="Picture 2" descr="Image result for images of escaping to freedo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1148" y="1552074"/>
            <a:ext cx="5451627" cy="4114799"/>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357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65884" y="160338"/>
            <a:ext cx="7860945" cy="920430"/>
          </a:xfrm>
        </p:spPr>
        <p:txBody>
          <a:bodyPr anchor="b">
            <a:normAutofit/>
          </a:bodyPr>
          <a:lstStyle/>
          <a:p>
            <a:r>
              <a:rPr lang="en-US" sz="4800" b="1" dirty="0"/>
              <a:t>The Way Out</a:t>
            </a:r>
            <a:endParaRPr lang="en-US" sz="4800" dirty="0"/>
          </a:p>
        </p:txBody>
      </p:sp>
      <p:sp>
        <p:nvSpPr>
          <p:cNvPr id="13" name="Rectangle 1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4843"/>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p:cNvPicPr>
            <a:picLocks noChangeAspect="1"/>
          </p:cNvPicPr>
          <p:nvPr/>
        </p:nvPicPr>
        <p:blipFill>
          <a:blip r:embed="rId2"/>
          <a:stretch>
            <a:fillRect/>
          </a:stretch>
        </p:blipFill>
        <p:spPr>
          <a:xfrm>
            <a:off x="1078091" y="1797666"/>
            <a:ext cx="4637222" cy="3258705"/>
          </a:xfrm>
          <a:prstGeom prst="rect">
            <a:avLst/>
          </a:prstGeom>
        </p:spPr>
      </p:pic>
      <p:sp>
        <p:nvSpPr>
          <p:cNvPr id="3" name="Content Placeholder 2"/>
          <p:cNvSpPr>
            <a:spLocks noGrp="1"/>
          </p:cNvSpPr>
          <p:nvPr>
            <p:ph idx="1"/>
          </p:nvPr>
        </p:nvSpPr>
        <p:spPr>
          <a:xfrm>
            <a:off x="6096000" y="1479884"/>
            <a:ext cx="5530829" cy="4297348"/>
          </a:xfrm>
        </p:spPr>
        <p:txBody>
          <a:bodyPr>
            <a:normAutofit/>
          </a:bodyPr>
          <a:lstStyle/>
          <a:p>
            <a:pPr marL="0" indent="0">
              <a:lnSpc>
                <a:spcPct val="90000"/>
              </a:lnSpc>
              <a:buNone/>
            </a:pPr>
            <a:r>
              <a:rPr lang="en-US" sz="3600" b="1" dirty="0">
                <a:latin typeface="Calibri" panose="020F0502020204030204" pitchFamily="34" charset="0"/>
                <a:cs typeface="Calibri" panose="020F0502020204030204" pitchFamily="34" charset="0"/>
              </a:rPr>
              <a:t>  </a:t>
            </a:r>
            <a:r>
              <a:rPr lang="en-US" sz="3200" u="sng" dirty="0">
                <a:latin typeface="Calibri" panose="020F0502020204030204" pitchFamily="34" charset="0"/>
                <a:cs typeface="Calibri" panose="020F0502020204030204" pitchFamily="34" charset="0"/>
              </a:rPr>
              <a:t>The Five Strategies</a:t>
            </a:r>
            <a:r>
              <a:rPr lang="en-US" sz="3200" dirty="0">
                <a:latin typeface="Calibri" panose="020F0502020204030204" pitchFamily="34" charset="0"/>
                <a:cs typeface="Calibri" panose="020F0502020204030204" pitchFamily="34" charset="0"/>
              </a:rPr>
              <a:t>:</a:t>
            </a:r>
          </a:p>
          <a:p>
            <a:pPr>
              <a:lnSpc>
                <a:spcPct val="90000"/>
              </a:lnSpc>
            </a:pPr>
            <a:endParaRPr lang="en-US" sz="2000" dirty="0">
              <a:latin typeface="Calibri" panose="020F0502020204030204" pitchFamily="34" charset="0"/>
              <a:cs typeface="Calibri" panose="020F0502020204030204" pitchFamily="34" charset="0"/>
            </a:endParaRPr>
          </a:p>
          <a:p>
            <a:pPr lvl="1">
              <a:lnSpc>
                <a:spcPct val="90000"/>
              </a:lnSpc>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Get connected to healthy living (Hari, 2018)</a:t>
            </a:r>
          </a:p>
          <a:p>
            <a:pPr lvl="1">
              <a:lnSpc>
                <a:spcPct val="90000"/>
              </a:lnSpc>
              <a:buSzPct val="160000"/>
              <a:buFont typeface="Arial" panose="020B0604020202020204" pitchFamily="34" charset="0"/>
              <a:buChar char="•"/>
            </a:pPr>
            <a:r>
              <a:rPr lang="en-US" sz="2000" dirty="0">
                <a:latin typeface="Calibri" panose="020F0502020204030204" pitchFamily="34" charset="0"/>
              </a:rPr>
              <a:t>Make a U-Turn on the Superhighway (Fradd, 2017; Skinner, 2005)</a:t>
            </a:r>
          </a:p>
          <a:p>
            <a:pPr lvl="1">
              <a:lnSpc>
                <a:spcPct val="90000"/>
              </a:lnSpc>
              <a:buSzPct val="160000"/>
              <a:buFont typeface="Arial" panose="020B0604020202020204" pitchFamily="34" charset="0"/>
              <a:buChar char="•"/>
            </a:pPr>
            <a:r>
              <a:rPr lang="en-US" sz="2000" dirty="0">
                <a:latin typeface="Calibri" panose="020F0502020204030204" pitchFamily="34" charset="0"/>
              </a:rPr>
              <a:t>Seek online help</a:t>
            </a:r>
          </a:p>
          <a:p>
            <a:pPr lvl="1">
              <a:lnSpc>
                <a:spcPct val="90000"/>
              </a:lnSpc>
              <a:buSzPct val="160000"/>
              <a:buFont typeface="Arial" panose="020B0604020202020204" pitchFamily="34" charset="0"/>
              <a:buChar char="•"/>
            </a:pPr>
            <a:r>
              <a:rPr lang="en-US" sz="2000" dirty="0">
                <a:latin typeface="Calibri" panose="020F0502020204030204" pitchFamily="34" charset="0"/>
              </a:rPr>
              <a:t>Learn healthy self-regulation skills</a:t>
            </a:r>
          </a:p>
          <a:p>
            <a:pPr lvl="1">
              <a:lnSpc>
                <a:spcPct val="90000"/>
              </a:lnSpc>
              <a:buSzPct val="160000"/>
              <a:buFont typeface="Arial" panose="020B0604020202020204" pitchFamily="34" charset="0"/>
              <a:buChar char="•"/>
            </a:pPr>
            <a:r>
              <a:rPr lang="en-US" sz="2000" dirty="0">
                <a:latin typeface="Calibri" panose="020F0502020204030204" pitchFamily="34" charset="0"/>
              </a:rPr>
              <a:t>Accountability</a:t>
            </a:r>
          </a:p>
          <a:p>
            <a:pPr lvl="1">
              <a:lnSpc>
                <a:spcPct val="90000"/>
              </a:lnSpc>
              <a:buSzPct val="160000"/>
              <a:buFont typeface="Arial" panose="020B0604020202020204" pitchFamily="34" charset="0"/>
              <a:buChar char="•"/>
            </a:pPr>
            <a:endParaRPr lang="en-US" sz="2000" dirty="0">
              <a:latin typeface="Calibri" panose="020F0502020204030204" pitchFamily="34" charset="0"/>
            </a:endParaRPr>
          </a:p>
          <a:p>
            <a:pPr lvl="1">
              <a:lnSpc>
                <a:spcPct val="90000"/>
              </a:lnSpc>
              <a:buSzPct val="160000"/>
              <a:buFont typeface="Arial" panose="020B0604020202020204" pitchFamily="34" charset="0"/>
              <a:buChar char="•"/>
            </a:pPr>
            <a:endParaRPr lang="en-US" sz="2000" dirty="0">
              <a:latin typeface="Calibri" panose="020F0502020204030204" pitchFamily="34" charset="0"/>
            </a:endParaRPr>
          </a:p>
          <a:p>
            <a:pPr lvl="1">
              <a:lnSpc>
                <a:spcPct val="90000"/>
              </a:lnSpc>
            </a:pPr>
            <a:endParaRPr lang="en-US" dirty="0">
              <a:latin typeface="+mj-lt"/>
              <a:cs typeface="Calibri" panose="020F0502020204030204" pitchFamily="34" charset="0"/>
            </a:endParaRPr>
          </a:p>
        </p:txBody>
      </p:sp>
      <p:sp>
        <p:nvSpPr>
          <p:cNvPr id="5" name="AutoShape 4" descr="Image result for image of strateg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611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91877BDF-FF63-478F-96CA-DF3D2064A4E4}"/>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p>
        </p:txBody>
      </p:sp>
      <p:sp>
        <p:nvSpPr>
          <p:cNvPr id="3" name="Content Placeholder 2">
            <a:extLst>
              <a:ext uri="{FF2B5EF4-FFF2-40B4-BE49-F238E27FC236}">
                <a16:creationId xmlns:a16="http://schemas.microsoft.com/office/drawing/2014/main" id="{F00A6C5C-63C0-4228-8E98-037C58416997}"/>
              </a:ext>
            </a:extLst>
          </p:cNvPr>
          <p:cNvSpPr>
            <a:spLocks noGrp="1"/>
          </p:cNvSpPr>
          <p:nvPr>
            <p:ph idx="1"/>
          </p:nvPr>
        </p:nvSpPr>
        <p:spPr>
          <a:xfrm>
            <a:off x="541866" y="2032000"/>
            <a:ext cx="7145867" cy="3879222"/>
          </a:xfrm>
        </p:spPr>
        <p:txBody>
          <a:bodyPr>
            <a:normAutofit/>
          </a:bodyPr>
          <a:lstStyle/>
          <a:p>
            <a:pPr marL="0">
              <a:spcBef>
                <a:spcPts val="0"/>
              </a:spcBef>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One: Connection to Meaningful Work: </a:t>
            </a:r>
          </a:p>
          <a:p>
            <a:pPr marL="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 </a:t>
            </a: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lack of control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little connection between effort and reward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are highly predictive of depression and suicide in the workplace. (Marmot et al., 2002).</a:t>
            </a: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Clr>
                <a:srgbClr val="A53010"/>
              </a:buClr>
              <a:buFont typeface="Arial" panose="020B0604020202020204" pitchFamily="34" charset="0"/>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Gallup study found that twice as many people in 2011 to 2012 hated their jobs as love their jobs (Marmot et al.,2002).</a:t>
            </a:r>
          </a:p>
          <a:p>
            <a:pPr lvl="1">
              <a:spcBef>
                <a:spcPts val="0"/>
              </a:spcBef>
              <a:buClr>
                <a:srgbClr val="A53010"/>
              </a:buClr>
              <a:buFont typeface="Arial" panose="020B0604020202020204" pitchFamily="34" charset="0"/>
              <a:buChar char="•"/>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Ensure you are connected to meaningful and fulfilling work both at the workplace and at home. For teens and many young adults, the workplace is school so attention must be given to making this a successful and meaningful endeavor.  </a:t>
            </a:r>
          </a:p>
          <a:p>
            <a:pPr marL="457200" lvl="1"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endParaRPr>
          </a:p>
        </p:txBody>
      </p:sp>
      <p:pic>
        <p:nvPicPr>
          <p:cNvPr id="11" name="Picture 2" descr="Image result for picture of working">
            <a:extLst>
              <a:ext uri="{FF2B5EF4-FFF2-40B4-BE49-F238E27FC236}">
                <a16:creationId xmlns:a16="http://schemas.microsoft.com/office/drawing/2014/main" id="{6911BB53-412E-41EB-9E3C-502A7111E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682240"/>
            <a:ext cx="3130600" cy="240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0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3" name="Rectangle 10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4977B00-7FA4-453D-9040-D44712A3E968}"/>
              </a:ext>
            </a:extLst>
          </p:cNvPr>
          <p:cNvSpPr>
            <a:spLocks noGrp="1"/>
          </p:cNvSpPr>
          <p:nvPr>
            <p:ph type="title"/>
          </p:nvPr>
        </p:nvSpPr>
        <p:spPr>
          <a:xfrm>
            <a:off x="-56521" y="440084"/>
            <a:ext cx="8676413" cy="1846176"/>
          </a:xfrm>
        </p:spPr>
        <p:txBody>
          <a:bodyPr vert="horz" lIns="91440" tIns="45720" rIns="91440" bIns="45720" rtlCol="0" anchor="ctr">
            <a:normAutofit/>
          </a:bodyPr>
          <a:lstStyle/>
          <a:p>
            <a:pPr>
              <a:lnSpc>
                <a:spcPct val="90000"/>
              </a:lnSpc>
            </a:pPr>
            <a:r>
              <a:rPr lang="en-US" sz="3200" b="1" dirty="0">
                <a:solidFill>
                  <a:srgbClr val="FEFFFF"/>
                </a:solidFill>
              </a:rPr>
              <a:t> The Question of Shame and Moral Failure</a:t>
            </a:r>
            <a:br>
              <a:rPr lang="en-US" sz="2500" dirty="0">
                <a:solidFill>
                  <a:srgbClr val="FEFFFF"/>
                </a:solidFill>
              </a:rPr>
            </a:br>
            <a:endParaRPr lang="en-US" sz="2500" dirty="0">
              <a:solidFill>
                <a:srgbClr val="FEFFFF"/>
              </a:solidFill>
            </a:endParaRPr>
          </a:p>
        </p:txBody>
      </p:sp>
      <p:sp>
        <p:nvSpPr>
          <p:cNvPr id="3" name="Rectangle 2">
            <a:extLst>
              <a:ext uri="{FF2B5EF4-FFF2-40B4-BE49-F238E27FC236}">
                <a16:creationId xmlns:a16="http://schemas.microsoft.com/office/drawing/2014/main" id="{ACFD1DA2-82E8-4E24-AB8D-0098F5F8E8A5}"/>
              </a:ext>
            </a:extLst>
          </p:cNvPr>
          <p:cNvSpPr/>
          <p:nvPr/>
        </p:nvSpPr>
        <p:spPr>
          <a:xfrm>
            <a:off x="541866" y="2032000"/>
            <a:ext cx="7145867" cy="3879222"/>
          </a:xfrm>
          <a:prstGeom prst="rect">
            <a:avLst/>
          </a:prstGeom>
        </p:spPr>
        <p:txBody>
          <a:bodyPr vert="horz" lIns="91440" tIns="45720" rIns="91440" bIns="45720" rtlCol="0">
            <a:normAutofit fontScale="85000" lnSpcReduction="10000"/>
          </a:bodyPr>
          <a:lstStyle/>
          <a:p>
            <a:pPr>
              <a:lnSpc>
                <a:spcPct val="90000"/>
              </a:lnSpc>
              <a:spcBef>
                <a:spcPts val="1000"/>
              </a:spcBef>
              <a:buClr>
                <a:schemeClr val="accent1"/>
              </a:buClr>
            </a:pPr>
            <a:endParaRPr lang="en-US" b="1" dirty="0">
              <a:solidFill>
                <a:srgbClr val="FFFF00"/>
              </a:solidFill>
              <a:latin typeface="Arial Nova" panose="020B0604020202020204" pitchFamily="34" charset="0"/>
              <a:cs typeface="Aharoni" panose="02010803020104030203" pitchFamily="2" charset="-79"/>
            </a:endParaRPr>
          </a:p>
          <a:p>
            <a:pPr>
              <a:lnSpc>
                <a:spcPct val="90000"/>
              </a:lnSpc>
              <a:spcBef>
                <a:spcPts val="1000"/>
              </a:spcBef>
              <a:buClr>
                <a:schemeClr val="accent1"/>
              </a:buClr>
              <a:buFont typeface="Wingdings 3" charset="2"/>
              <a:buChar char=""/>
            </a:pPr>
            <a:r>
              <a:rPr lang="en-US" sz="2400" dirty="0">
                <a:solidFill>
                  <a:srgbClr val="FEFFFF"/>
                </a:solidFill>
                <a:latin typeface="High Tower Text" panose="02040502050506030303" pitchFamily="18" charset="0"/>
                <a:cs typeface="AngsanaUPC" panose="02020603050405020304" pitchFamily="18" charset="-34"/>
              </a:rPr>
              <a:t>Although a descent into addiction can lead to </a:t>
            </a:r>
            <a:r>
              <a:rPr lang="en-US" sz="2400" b="1" dirty="0">
                <a:solidFill>
                  <a:srgbClr val="FFFF00"/>
                </a:solidFill>
                <a:latin typeface="High Tower Text" panose="02040502050506030303" pitchFamily="18" charset="0"/>
                <a:cs typeface="AngsanaUPC" panose="02020603050405020304" pitchFamily="18" charset="-34"/>
              </a:rPr>
              <a:t>moral issues </a:t>
            </a:r>
            <a:r>
              <a:rPr lang="en-US" sz="2400" dirty="0">
                <a:solidFill>
                  <a:srgbClr val="FEFFFF"/>
                </a:solidFill>
                <a:latin typeface="High Tower Text" panose="02040502050506030303" pitchFamily="18" charset="0"/>
                <a:cs typeface="AngsanaUPC" panose="02020603050405020304" pitchFamily="18" charset="-34"/>
              </a:rPr>
              <a:t>(e.g., lying to cover, sexual acting out, etc.) it is generally not moral failure that first sets pornography addiction into motion. This is essential to know as </a:t>
            </a:r>
            <a:r>
              <a:rPr lang="en-US" sz="2400" b="1" dirty="0">
                <a:solidFill>
                  <a:srgbClr val="FFFF00"/>
                </a:solidFill>
                <a:latin typeface="High Tower Text" panose="02040502050506030303" pitchFamily="18" charset="0"/>
                <a:cs typeface="AngsanaUPC" panose="02020603050405020304" pitchFamily="18" charset="-34"/>
              </a:rPr>
              <a:t>shaming only makes matters worse. </a:t>
            </a:r>
          </a:p>
          <a:p>
            <a:pPr>
              <a:lnSpc>
                <a:spcPct val="90000"/>
              </a:lnSpc>
              <a:spcBef>
                <a:spcPts val="1000"/>
              </a:spcBef>
              <a:buClr>
                <a:schemeClr val="accent1"/>
              </a:buClr>
              <a:buFont typeface="Wingdings 3" charset="2"/>
              <a:buChar char=""/>
            </a:pPr>
            <a:endParaRPr lang="en-US" sz="2400" b="1" dirty="0">
              <a:solidFill>
                <a:srgbClr val="FFFF00"/>
              </a:solidFill>
              <a:latin typeface="High Tower Text" panose="02040502050506030303" pitchFamily="18" charset="0"/>
              <a:cs typeface="AngsanaUPC" panose="02020603050405020304" pitchFamily="18" charset="-34"/>
            </a:endParaRPr>
          </a:p>
          <a:p>
            <a:pPr>
              <a:lnSpc>
                <a:spcPct val="90000"/>
              </a:lnSpc>
              <a:spcBef>
                <a:spcPts val="1000"/>
              </a:spcBef>
              <a:buClr>
                <a:schemeClr val="accent1"/>
              </a:buClr>
              <a:buFont typeface="Wingdings 3" charset="2"/>
              <a:buChar char=""/>
            </a:pPr>
            <a:r>
              <a:rPr lang="en-US" sz="2400" b="1" dirty="0">
                <a:solidFill>
                  <a:srgbClr val="00B0F0"/>
                </a:solidFill>
                <a:latin typeface="High Tower Text" panose="02040502050506030303" pitchFamily="18" charset="0"/>
                <a:cs typeface="AngsanaUPC" panose="02020603050405020304" pitchFamily="18" charset="-34"/>
              </a:rPr>
              <a:t>Dr. Ted Roberts</a:t>
            </a:r>
            <a:r>
              <a:rPr lang="en-US" sz="2400" dirty="0">
                <a:solidFill>
                  <a:srgbClr val="FEFFFF"/>
                </a:solidFill>
                <a:latin typeface="High Tower Text" panose="02040502050506030303" pitchFamily="18" charset="0"/>
                <a:cs typeface="AngsanaUPC" panose="02020603050405020304" pitchFamily="18" charset="-34"/>
              </a:rPr>
              <a:t>, who served in Vietnam as a fighter pilot, then became pastor, and subsequently distinguished himself as an expert in the treatment of sexual addictions writes, “</a:t>
            </a:r>
            <a:r>
              <a:rPr lang="en-US" sz="2400" b="1" dirty="0">
                <a:solidFill>
                  <a:srgbClr val="FFFF00"/>
                </a:solidFill>
                <a:latin typeface="High Tower Text" panose="02040502050506030303" pitchFamily="18" charset="0"/>
                <a:cs typeface="AngsanaUPC" panose="02020603050405020304" pitchFamily="18" charset="-34"/>
              </a:rPr>
              <a:t>Guilt </a:t>
            </a:r>
            <a:r>
              <a:rPr lang="en-US" sz="2400" dirty="0">
                <a:solidFill>
                  <a:srgbClr val="FEFFFF"/>
                </a:solidFill>
                <a:latin typeface="High Tower Text" panose="02040502050506030303" pitchFamily="18" charset="0"/>
                <a:cs typeface="AngsanaUPC" panose="02020603050405020304" pitchFamily="18" charset="-34"/>
              </a:rPr>
              <a:t>is about what we have done, but </a:t>
            </a:r>
            <a:r>
              <a:rPr lang="en-US" sz="2400" dirty="0">
                <a:solidFill>
                  <a:srgbClr val="FFFF00"/>
                </a:solidFill>
                <a:latin typeface="High Tower Text" panose="02040502050506030303" pitchFamily="18" charset="0"/>
                <a:cs typeface="AngsanaUPC" panose="02020603050405020304" pitchFamily="18" charset="-34"/>
              </a:rPr>
              <a:t>shame </a:t>
            </a:r>
            <a:r>
              <a:rPr lang="en-US" sz="2400" dirty="0">
                <a:solidFill>
                  <a:srgbClr val="FEFFFF"/>
                </a:solidFill>
                <a:latin typeface="High Tower Text" panose="02040502050506030303" pitchFamily="18" charset="0"/>
                <a:cs typeface="AngsanaUPC" panose="02020603050405020304" pitchFamily="18" charset="-34"/>
              </a:rPr>
              <a:t>is about who we are. With guilt we can always get a fresh start. With shame we are caught in a </a:t>
            </a:r>
            <a:r>
              <a:rPr lang="en-US" sz="2400" b="1" dirty="0">
                <a:solidFill>
                  <a:srgbClr val="FFFF00"/>
                </a:solidFill>
                <a:latin typeface="High Tower Text" panose="02040502050506030303" pitchFamily="18" charset="0"/>
                <a:cs typeface="AngsanaUPC" panose="02020603050405020304" pitchFamily="18" charset="-34"/>
              </a:rPr>
              <a:t>noose, because the problem stays with us</a:t>
            </a:r>
            <a:r>
              <a:rPr lang="en-US" sz="2400" dirty="0">
                <a:solidFill>
                  <a:srgbClr val="FEFFFF"/>
                </a:solidFill>
                <a:latin typeface="High Tower Text" panose="02040502050506030303" pitchFamily="18" charset="0"/>
                <a:cs typeface="AngsanaUPC" panose="02020603050405020304" pitchFamily="18" charset="-34"/>
              </a:rPr>
              <a:t>…The critical issue to remember about same is that it causes incredible pain” (Roberts, 2008, p 73 – 74).</a:t>
            </a:r>
          </a:p>
        </p:txBody>
      </p:sp>
      <p:pic>
        <p:nvPicPr>
          <p:cNvPr id="7170" name="Picture 2" descr="Image result for image of shame">
            <a:extLst>
              <a:ext uri="{FF2B5EF4-FFF2-40B4-BE49-F238E27FC236}">
                <a16:creationId xmlns:a16="http://schemas.microsoft.com/office/drawing/2014/main" id="{7410D1CC-CBB0-41C3-990A-7F7534A3BE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0145" y="2169879"/>
            <a:ext cx="3556265" cy="323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075390"/>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30256AE9-55A0-4A0C-82D9-5DD0EF336F58}"/>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 continued:</a:t>
            </a:r>
            <a:endParaRPr lang="en-US" sz="2500" dirty="0">
              <a:solidFill>
                <a:srgbClr val="FEFFFF"/>
              </a:solidFill>
            </a:endParaRPr>
          </a:p>
        </p:txBody>
      </p:sp>
      <p:sp>
        <p:nvSpPr>
          <p:cNvPr id="3" name="Content Placeholder 2">
            <a:extLst>
              <a:ext uri="{FF2B5EF4-FFF2-40B4-BE49-F238E27FC236}">
                <a16:creationId xmlns:a16="http://schemas.microsoft.com/office/drawing/2014/main" id="{981B883C-F8B0-40C1-BAC9-7B4C806B220A}"/>
              </a:ext>
            </a:extLst>
          </p:cNvPr>
          <p:cNvSpPr>
            <a:spLocks noGrp="1"/>
          </p:cNvSpPr>
          <p:nvPr>
            <p:ph idx="1"/>
          </p:nvPr>
        </p:nvSpPr>
        <p:spPr>
          <a:xfrm>
            <a:off x="541866" y="2032000"/>
            <a:ext cx="7145867" cy="3879222"/>
          </a:xfrm>
        </p:spPr>
        <p:txBody>
          <a:bodyPr>
            <a:normAutofit/>
          </a:bodyPr>
          <a:lstStyle/>
          <a:p>
            <a:pPr marL="0" lvl="0">
              <a:spcBef>
                <a:spcPts val="0"/>
              </a:spcBef>
              <a:spcAft>
                <a:spcPts val="1000"/>
              </a:spcAft>
              <a:buClr>
                <a:srgbClr val="A53010"/>
              </a:buCl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a:t>
            </a:r>
          </a:p>
          <a:p>
            <a:pPr lvl="1">
              <a:buClr>
                <a:srgbClr val="A53010"/>
              </a:buClr>
              <a:buFont typeface="Wingdings" panose="05000000000000000000" pitchFamily="2" charset="2"/>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Pinker (2015) followed both isolated and highly connected people over nine years and found that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isolated people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were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to three times more likely to die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during lonely periods. </a:t>
            </a:r>
          </a:p>
          <a:p>
            <a:pPr marL="457200" lvl="1" indent="0">
              <a:buClr>
                <a:srgbClr val="A53010"/>
              </a:buClr>
              <a:buNone/>
            </a:pPr>
            <a:endPar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buFont typeface="Wingdings" panose="05000000000000000000" pitchFamily="2" charset="2"/>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(2006, 2008, 2010), a neuroscience researcher, studied the impact that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loneliness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has on health. He and his colleagues determined that loneliness causes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to go through the roof.</a:t>
            </a:r>
          </a:p>
          <a:p>
            <a:endParaRPr lang="en-US" dirty="0">
              <a:solidFill>
                <a:srgbClr val="FEFFFF"/>
              </a:solidFill>
            </a:endParaRPr>
          </a:p>
        </p:txBody>
      </p:sp>
      <p:pic>
        <p:nvPicPr>
          <p:cNvPr id="11268" name="Picture 4" descr="Image result for picture of connected people">
            <a:extLst>
              <a:ext uri="{FF2B5EF4-FFF2-40B4-BE49-F238E27FC236}">
                <a16:creationId xmlns:a16="http://schemas.microsoft.com/office/drawing/2014/main" id="{BCB50D80-E5B2-4B0D-B505-D7F2B1B35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862943"/>
            <a:ext cx="3197195" cy="261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637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7BC3-7000-4731-8BA6-CFD90D3A8DC0}"/>
              </a:ext>
            </a:extLst>
          </p:cNvPr>
          <p:cNvSpPr>
            <a:spLocks noGrp="1"/>
          </p:cNvSpPr>
          <p:nvPr>
            <p:ph type="title"/>
          </p:nvPr>
        </p:nvSpPr>
        <p:spPr/>
        <p:txBody>
          <a:bodyPr>
            <a:normAutofit fontScale="90000"/>
          </a:bodyPr>
          <a:lstStyle/>
          <a:p>
            <a:r>
              <a:rPr lang="en-US" sz="2400" b="1" u="sng" dirty="0">
                <a:solidFill>
                  <a:srgbClr val="FF0000"/>
                </a:solidFill>
              </a:rPr>
              <a:t>Strategy One</a:t>
            </a:r>
            <a:r>
              <a:rPr lang="en-US" sz="2400" b="1" dirty="0">
                <a:solidFill>
                  <a:srgbClr val="FF0000"/>
                </a:solidFill>
              </a:rPr>
              <a:t>: </a:t>
            </a:r>
            <a:r>
              <a:rPr lang="en-US" sz="2300" b="1" dirty="0">
                <a:solidFill>
                  <a:srgbClr val="FF0000"/>
                </a:solidFill>
              </a:rPr>
              <a:t>Johann Hari’s 8 Point Model for Connected Living</a:t>
            </a:r>
            <a:br>
              <a:rPr lang="en-US" sz="2300" b="1" dirty="0">
                <a:solidFill>
                  <a:srgbClr val="FF0000"/>
                </a:solidFill>
              </a:rPr>
            </a:br>
            <a:br>
              <a:rPr lang="en-US" sz="2300" b="1" dirty="0">
                <a:solidFill>
                  <a:srgbClr val="FF0000"/>
                </a:solidFill>
              </a:rPr>
            </a:br>
            <a:r>
              <a:rPr lang="en-US" sz="1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b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dirty="0"/>
          </a:p>
        </p:txBody>
      </p:sp>
      <p:pic>
        <p:nvPicPr>
          <p:cNvPr id="4" name="Content Placeholder 3">
            <a:extLst>
              <a:ext uri="{FF2B5EF4-FFF2-40B4-BE49-F238E27FC236}">
                <a16:creationId xmlns:a16="http://schemas.microsoft.com/office/drawing/2014/main" id="{3BFD09F7-A52C-42E0-A677-CFD2BCA16330}"/>
              </a:ext>
            </a:extLst>
          </p:cNvPr>
          <p:cNvPicPr>
            <a:picLocks noGrp="1" noChangeAspect="1"/>
          </p:cNvPicPr>
          <p:nvPr>
            <p:ph idx="1"/>
          </p:nvPr>
        </p:nvPicPr>
        <p:blipFill>
          <a:blip r:embed="rId2"/>
          <a:stretch>
            <a:fillRect/>
          </a:stretch>
        </p:blipFill>
        <p:spPr>
          <a:xfrm>
            <a:off x="2592925" y="2133600"/>
            <a:ext cx="8911687" cy="4239768"/>
          </a:xfrm>
          <a:prstGeom prst="rect">
            <a:avLst/>
          </a:prstGeom>
        </p:spPr>
      </p:pic>
    </p:spTree>
    <p:extLst>
      <p:ext uri="{BB962C8B-B14F-4D97-AF65-F5344CB8AC3E}">
        <p14:creationId xmlns:p14="http://schemas.microsoft.com/office/powerpoint/2010/main" val="384489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61F31B40-E9BC-4D96-B017-BE02DEF86397}"/>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a:t>
            </a:r>
            <a:r>
              <a:rPr lang="en-US" sz="2500" b="1" dirty="0" err="1">
                <a:solidFill>
                  <a:srgbClr val="FEFFFF"/>
                </a:solidFill>
              </a:rPr>
              <a:t>Liviing</a:t>
            </a:r>
            <a:endParaRPr lang="en-US" sz="2500" b="1" dirty="0">
              <a:solidFill>
                <a:srgbClr val="FEFFFF"/>
              </a:solidFill>
            </a:endParaRPr>
          </a:p>
        </p:txBody>
      </p:sp>
      <p:sp>
        <p:nvSpPr>
          <p:cNvPr id="3" name="Content Placeholder 2">
            <a:extLst>
              <a:ext uri="{FF2B5EF4-FFF2-40B4-BE49-F238E27FC236}">
                <a16:creationId xmlns:a16="http://schemas.microsoft.com/office/drawing/2014/main" id="{056EDDC3-CC1D-4615-B594-3CFCA1579C36}"/>
              </a:ext>
            </a:extLst>
          </p:cNvPr>
          <p:cNvSpPr>
            <a:spLocks noGrp="1"/>
          </p:cNvSpPr>
          <p:nvPr>
            <p:ph idx="1"/>
          </p:nvPr>
        </p:nvSpPr>
        <p:spPr>
          <a:xfrm>
            <a:off x="541866" y="2032000"/>
            <a:ext cx="7145867" cy="3879222"/>
          </a:xfrm>
        </p:spPr>
        <p:txBody>
          <a:bodyPr>
            <a:normAutofit lnSpcReduction="10000"/>
          </a:bodyPr>
          <a:lstStyle/>
          <a:p>
            <a:pPr marL="0" lvl="0" indent="0">
              <a:spcBef>
                <a:spcPts val="0"/>
              </a:spcBef>
              <a:buClr>
                <a:srgbClr val="A53010"/>
              </a:buClr>
              <a:buNone/>
            </a:pPr>
            <a:r>
              <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p>
          <a:p>
            <a:pPr marL="0">
              <a:spcBef>
                <a:spcPts val="0"/>
              </a:spcBef>
            </a:pPr>
            <a:endPar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(2013) reported a rather shocking meta-analysis study of over 100,000 participants which found increased risks of dying early due to living with the following: </a:t>
            </a:r>
          </a:p>
          <a:p>
            <a:pPr marL="0" indent="0">
              <a:spcBef>
                <a:spcPts val="0"/>
              </a:spcBef>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Air pollution: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5%</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increased risk of dying early</a:t>
            </a:r>
          </a:p>
          <a:p>
            <a:pPr lvl="1">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Obesity: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20%</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lvl="1">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Alcoholism: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    30%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risk of dying early</a:t>
            </a:r>
          </a:p>
          <a:p>
            <a:pPr lvl="1">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Loneliness: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45%</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marL="457200" lvl="1" indent="0">
              <a:spcBef>
                <a:spcPts val="0"/>
              </a:spcBef>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pP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Ensure your child is connected with family, good friends, and other adults in 3D, face-to-face relationships.</a:t>
            </a:r>
          </a:p>
          <a:p>
            <a:pPr marL="114300" lvl="1" indent="0">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endParaRPr lang="en-US">
              <a:solidFill>
                <a:srgbClr val="FEFFFF"/>
              </a:solidFill>
            </a:endParaRPr>
          </a:p>
        </p:txBody>
      </p:sp>
      <p:pic>
        <p:nvPicPr>
          <p:cNvPr id="7" name="Graphic 6" descr="Checkmark">
            <a:extLst>
              <a:ext uri="{FF2B5EF4-FFF2-40B4-BE49-F238E27FC236}">
                <a16:creationId xmlns:a16="http://schemas.microsoft.com/office/drawing/2014/main" id="{39BCB0E3-2B5E-4E0F-B63A-EB66436A3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1465" y="2551923"/>
            <a:ext cx="3001931" cy="3001931"/>
          </a:xfrm>
          <a:prstGeom prst="rect">
            <a:avLst/>
          </a:prstGeom>
        </p:spPr>
      </p:pic>
      <p:pic>
        <p:nvPicPr>
          <p:cNvPr id="4" name="Picture 3">
            <a:extLst>
              <a:ext uri="{FF2B5EF4-FFF2-40B4-BE49-F238E27FC236}">
                <a16:creationId xmlns:a16="http://schemas.microsoft.com/office/drawing/2014/main" id="{94F92408-9A12-4CF4-A40F-055E5ABACFF6}"/>
              </a:ext>
            </a:extLst>
          </p:cNvPr>
          <p:cNvPicPr>
            <a:picLocks noChangeAspect="1"/>
          </p:cNvPicPr>
          <p:nvPr/>
        </p:nvPicPr>
        <p:blipFill>
          <a:blip r:embed="rId4"/>
          <a:stretch>
            <a:fillRect/>
          </a:stretch>
        </p:blipFill>
        <p:spPr>
          <a:xfrm>
            <a:off x="8349343" y="2927758"/>
            <a:ext cx="3614056" cy="2176339"/>
          </a:xfrm>
          <a:prstGeom prst="rect">
            <a:avLst/>
          </a:prstGeom>
        </p:spPr>
      </p:pic>
    </p:spTree>
    <p:extLst>
      <p:ext uri="{BB962C8B-B14F-4D97-AF65-F5344CB8AC3E}">
        <p14:creationId xmlns:p14="http://schemas.microsoft.com/office/powerpoint/2010/main" val="265948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A472A5-1A8C-4CA8-A93B-5B462F0F5B40}"/>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p>
        </p:txBody>
      </p:sp>
      <p:sp>
        <p:nvSpPr>
          <p:cNvPr id="3" name="Content Placeholder 2">
            <a:extLst>
              <a:ext uri="{FF2B5EF4-FFF2-40B4-BE49-F238E27FC236}">
                <a16:creationId xmlns:a16="http://schemas.microsoft.com/office/drawing/2014/main" id="{5AAA4081-8A15-43F3-899D-416ADFE57118}"/>
              </a:ext>
            </a:extLst>
          </p:cNvPr>
          <p:cNvSpPr>
            <a:spLocks noGrp="1"/>
          </p:cNvSpPr>
          <p:nvPr>
            <p:ph idx="1"/>
          </p:nvPr>
        </p:nvSpPr>
        <p:spPr>
          <a:xfrm>
            <a:off x="541866" y="2032000"/>
            <a:ext cx="7145867" cy="4166973"/>
          </a:xfrm>
        </p:spPr>
        <p:txBody>
          <a:bodyPr>
            <a:normAutofit fontScale="85000" lnSpcReduction="10000"/>
          </a:bodyPr>
          <a:lstStyle/>
          <a:p>
            <a:pPr>
              <a:spcBef>
                <a:spcPts val="0"/>
              </a:spcBef>
              <a:spcAft>
                <a:spcPts val="1000"/>
              </a:spcAft>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Three – Connection to Meaningful Values:</a:t>
            </a:r>
          </a:p>
          <a:p>
            <a:pPr lvl="1">
              <a:buFont typeface="Arial" panose="020B0604020202020204" pitchFamily="34" charset="0"/>
              <a:buChar char="•"/>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Overvaluing money and possessions leads to higher scores of depression (Belk, 1983). Kasser’s (2002) research specifically determined that the more materialistic you are the more likely you are to score higher on measures of depression.</a:t>
            </a:r>
            <a:endParaRPr lang="en-US" sz="1700" dirty="0">
              <a:solidFill>
                <a:srgbClr val="FEFFFF"/>
              </a:solidFill>
              <a:latin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It is a powerful thing to contemplate your values and what makes you and your family unique.  Knowing your values helps build a firm foundation on which to heal.</a:t>
            </a:r>
          </a:p>
          <a:p>
            <a:pPr lvl="1">
              <a:buFont typeface="Arial" panose="020B0604020202020204" pitchFamily="34" charset="0"/>
              <a:buChar char="•"/>
            </a:pPr>
            <a:endParaRPr lang="en-US" sz="17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Four – Disconnection from Childhood Trauma:</a:t>
            </a:r>
          </a:p>
          <a:p>
            <a:pPr marL="800100" lvl="2">
              <a:spcBef>
                <a:spcPts val="0"/>
              </a:spcBef>
              <a:spcAft>
                <a:spcPts val="1000"/>
              </a:spcAft>
              <a:buFont typeface="Arial" panose="020B0604020202020204" pitchFamily="34" charset="0"/>
              <a:buChar char="•"/>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earlier, the Kaiser Study of </a:t>
            </a: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Adverse Childhood Experiences  (ACEs) </a:t>
            </a: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 results indicated that for every category of trauma experienced as a child, he/she was dramatically more likely to be depressed as an adult (Felitti et al., 2014; Felitti, 2004). </a:t>
            </a:r>
          </a:p>
          <a:p>
            <a:pPr marL="800100" lvl="2">
              <a:spcBef>
                <a:spcPts val="0"/>
              </a:spcBef>
              <a:spcAft>
                <a:spcPts val="1000"/>
              </a:spcAft>
              <a:buFont typeface="Arial" panose="020B0604020202020204" pitchFamily="34" charset="0"/>
              <a:buChar char="•"/>
            </a:pP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Seek a competent trauma therapist to address unresolved childhood trauma less you be tempted to continue consuming pornography or another addiction to self-medicate the pain. </a:t>
            </a:r>
          </a:p>
          <a:p>
            <a:pPr marL="0" indent="0">
              <a:buNone/>
            </a:pPr>
            <a:endParaRPr lang="en-US" sz="17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504729" y="2476163"/>
            <a:ext cx="3447207" cy="2306229"/>
          </a:xfrm>
          <a:prstGeom prst="rect">
            <a:avLst/>
          </a:prstGeom>
        </p:spPr>
      </p:pic>
    </p:spTree>
    <p:extLst>
      <p:ext uri="{BB962C8B-B14F-4D97-AF65-F5344CB8AC3E}">
        <p14:creationId xmlns:p14="http://schemas.microsoft.com/office/powerpoint/2010/main" val="180844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193AA461-9ED7-4BE6-9639-07D356DCBCC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a:t>
            </a:r>
          </a:p>
        </p:txBody>
      </p:sp>
      <p:sp>
        <p:nvSpPr>
          <p:cNvPr id="3" name="Content Placeholder 2">
            <a:extLst>
              <a:ext uri="{FF2B5EF4-FFF2-40B4-BE49-F238E27FC236}">
                <a16:creationId xmlns:a16="http://schemas.microsoft.com/office/drawing/2014/main" id="{379367DC-2A9B-4A86-A5F7-70340FE09803}"/>
              </a:ext>
            </a:extLst>
          </p:cNvPr>
          <p:cNvSpPr>
            <a:spLocks noGrp="1"/>
          </p:cNvSpPr>
          <p:nvPr>
            <p:ph idx="1"/>
          </p:nvPr>
        </p:nvSpPr>
        <p:spPr>
          <a:xfrm>
            <a:off x="541866" y="2032000"/>
            <a:ext cx="7145867" cy="3879222"/>
          </a:xfrm>
        </p:spPr>
        <p:txBody>
          <a:bodyPr>
            <a:normAutofit/>
          </a:bodyPr>
          <a:lstStyle/>
          <a:p>
            <a:pPr marL="0">
              <a:spcBef>
                <a:spcPts val="0"/>
              </a:spcBef>
              <a:spcAft>
                <a:spcPts val="600"/>
              </a:spcAft>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Five – Connection to Status and Respect:</a:t>
            </a:r>
          </a:p>
          <a:p>
            <a:pPr marL="0" lvl="0" indent="0">
              <a:spcBef>
                <a:spcPts val="0"/>
              </a:spcBef>
              <a:spcAft>
                <a:spcPts val="600"/>
              </a:spcAft>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Similar to our primate cousins, low ranking individuals show changes in the brain, specifically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pituitary</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adrenal glands</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(Sapolsky, 1992; 2002). </a:t>
            </a:r>
          </a:p>
          <a:p>
            <a:pPr marL="0" lvl="0" indent="0">
              <a:spcBef>
                <a:spcPts val="0"/>
              </a:spcBef>
              <a:spcAft>
                <a:spcPts val="600"/>
              </a:spcAft>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Twenge (2006) in her book </a:t>
            </a:r>
            <a:r>
              <a:rPr lang="en-US"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Generation Me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astutely pointed out, self-esteem is not based on air, but on mastery and real-world competence. </a:t>
            </a:r>
            <a:r>
              <a:rPr lang="en-US"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lvl="1">
              <a:spcBef>
                <a:spcPts val="0"/>
              </a:spcBef>
              <a:spcAft>
                <a:spcPts val="600"/>
              </a:spcAft>
              <a:buFont typeface="Arial" panose="020B0604020202020204" pitchFamily="34" charset="0"/>
              <a:buChar char="•"/>
            </a:pPr>
            <a:endParaRPr lang="en-US"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Build self-respect and confidence based on competence.</a:t>
            </a:r>
          </a:p>
          <a:p>
            <a:pPr marL="0" lvl="0" indent="0">
              <a:spcBef>
                <a:spcPts val="0"/>
              </a:spcBef>
              <a:spcAft>
                <a:spcPts val="600"/>
              </a:spcAft>
              <a:buClr>
                <a:srgbClr val="A53010"/>
              </a:buClr>
              <a:buNone/>
            </a:pPr>
            <a:endParaRPr lang="en-US" u="sng"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Image result for picture status">
            <a:extLst>
              <a:ext uri="{FF2B5EF4-FFF2-40B4-BE49-F238E27FC236}">
                <a16:creationId xmlns:a16="http://schemas.microsoft.com/office/drawing/2014/main" id="{F0967E1D-FA11-4081-86B8-11FF6D0EB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118" y="3104109"/>
            <a:ext cx="3465499" cy="249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5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6BA71C96-DFEC-424C-BAF2-89E35AC34139}"/>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endParaRPr lang="en-US" sz="2500" dirty="0">
              <a:solidFill>
                <a:srgbClr val="FEFFFF"/>
              </a:solidFill>
            </a:endParaRPr>
          </a:p>
        </p:txBody>
      </p:sp>
      <p:sp>
        <p:nvSpPr>
          <p:cNvPr id="3" name="Content Placeholder 2">
            <a:extLst>
              <a:ext uri="{FF2B5EF4-FFF2-40B4-BE49-F238E27FC236}">
                <a16:creationId xmlns:a16="http://schemas.microsoft.com/office/drawing/2014/main" id="{BA6C7707-BAAA-4CD6-82BB-07E2C56FD5C7}"/>
              </a:ext>
            </a:extLst>
          </p:cNvPr>
          <p:cNvSpPr>
            <a:spLocks noGrp="1"/>
          </p:cNvSpPr>
          <p:nvPr>
            <p:ph idx="1"/>
          </p:nvPr>
        </p:nvSpPr>
        <p:spPr>
          <a:xfrm>
            <a:off x="541866" y="2031999"/>
            <a:ext cx="7145867" cy="4166973"/>
          </a:xfrm>
        </p:spPr>
        <p:txBody>
          <a:bodyPr>
            <a:normAutofit/>
          </a:bodyPr>
          <a:lstStyle/>
          <a:p>
            <a:pPr marL="0" lvl="0" indent="0">
              <a:lnSpc>
                <a:spcPct val="90000"/>
              </a:lnSpc>
              <a:spcBef>
                <a:spcPts val="0"/>
              </a:spcBef>
              <a:spcAft>
                <a:spcPts val="600"/>
              </a:spcAft>
              <a:buClr>
                <a:srgbClr val="A53010"/>
              </a:buClr>
              <a:buNone/>
            </a:pPr>
            <a:endParaRPr lang="en-US" sz="1500" u="sng"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Clr>
                <a:srgbClr val="A53010"/>
              </a:buClr>
            </a:pPr>
            <a:r>
              <a:rPr lang="en-US" sz="15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Six: Connection to the Natural World:</a:t>
            </a:r>
          </a:p>
          <a:p>
            <a:pPr marL="0" lvl="0" indent="0">
              <a:lnSpc>
                <a:spcPct val="90000"/>
              </a:lnSpc>
              <a:spcBef>
                <a:spcPts val="0"/>
              </a:spcBef>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buClr>
                <a:srgbClr val="A53010"/>
              </a:buClr>
              <a:buFont typeface="Arial" panose="020B0604020202020204" pitchFamily="34" charset="0"/>
              <a:buChar char="•"/>
            </a:pPr>
            <a:r>
              <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rPr>
              <a:t>Bonobos in the wild can become sad or depressed, but there is a limit to how far they will go.  In captivity, they become extremely depressed and often self-injure and/or rock compulsively (interview with Isabel Behncke cited in Hari, 2018).</a:t>
            </a:r>
            <a:endParaRPr lang="en-US" sz="15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endParaRPr lang="en-US" sz="15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5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“Nature Deficit Disorder”  </a:t>
            </a:r>
            <a:r>
              <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Humans are hard-wired for a genuine nature  connection (Louv, 2005). </a:t>
            </a:r>
          </a:p>
          <a:p>
            <a:pPr marL="457200" lvl="1" indent="0">
              <a:lnSpc>
                <a:spcPct val="90000"/>
              </a:lnSpc>
              <a:spcBef>
                <a:spcPts val="0"/>
              </a:spcBef>
              <a:spcAft>
                <a:spcPts val="600"/>
              </a:spcAft>
              <a:buClr>
                <a:srgbClr val="A53010"/>
              </a:buClr>
              <a:buNone/>
            </a:pPr>
            <a:endPar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Louv (2005) stated that many </a:t>
            </a:r>
            <a:r>
              <a:rPr lang="en-US" sz="15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psychological problems </a:t>
            </a:r>
            <a:r>
              <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kids today are related to an </a:t>
            </a:r>
            <a:r>
              <a:rPr lang="en-US" sz="15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erosion of their connection with nature </a:t>
            </a:r>
            <a:r>
              <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immersion into the digital world. </a:t>
            </a:r>
          </a:p>
          <a:p>
            <a:pPr marL="457200" lvl="1" indent="0">
              <a:lnSpc>
                <a:spcPct val="90000"/>
              </a:lnSpc>
              <a:spcBef>
                <a:spcPts val="0"/>
              </a:spcBef>
              <a:spcAft>
                <a:spcPts val="600"/>
              </a:spcAft>
              <a:buClr>
                <a:srgbClr val="A53010"/>
              </a:buClr>
              <a:buNone/>
            </a:pPr>
            <a:endPar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5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Get yourself outside exercising and/or enjoying the beauty of the outdoors!</a:t>
            </a:r>
          </a:p>
          <a:p>
            <a:pPr>
              <a:lnSpc>
                <a:spcPct val="90000"/>
              </a:lnSpc>
            </a:pPr>
            <a:endParaRPr lang="en-US" sz="1500" dirty="0">
              <a:solidFill>
                <a:srgbClr val="FEFFFF"/>
              </a:solidFill>
            </a:endParaRPr>
          </a:p>
        </p:txBody>
      </p:sp>
      <p:pic>
        <p:nvPicPr>
          <p:cNvPr id="4" name="Picture 2" descr="Image result for picture of nature">
            <a:extLst>
              <a:ext uri="{FF2B5EF4-FFF2-40B4-BE49-F238E27FC236}">
                <a16:creationId xmlns:a16="http://schemas.microsoft.com/office/drawing/2014/main" id="{A2D3A806-57AA-4AD9-89FA-EA801F6FD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0966" y="2353206"/>
            <a:ext cx="3801034" cy="309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3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DF3B08A-0F2C-49EC-B73A-B0A7A90EB71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a:t>
            </a:r>
          </a:p>
        </p:txBody>
      </p:sp>
      <p:sp>
        <p:nvSpPr>
          <p:cNvPr id="3" name="Content Placeholder 2">
            <a:extLst>
              <a:ext uri="{FF2B5EF4-FFF2-40B4-BE49-F238E27FC236}">
                <a16:creationId xmlns:a16="http://schemas.microsoft.com/office/drawing/2014/main" id="{4D9FEA72-64B7-4464-B5D2-6F18A9CF51EE}"/>
              </a:ext>
            </a:extLst>
          </p:cNvPr>
          <p:cNvSpPr>
            <a:spLocks noGrp="1"/>
          </p:cNvSpPr>
          <p:nvPr>
            <p:ph idx="1"/>
          </p:nvPr>
        </p:nvSpPr>
        <p:spPr>
          <a:xfrm>
            <a:off x="541866" y="2032000"/>
            <a:ext cx="7145867" cy="4368800"/>
          </a:xfrm>
        </p:spPr>
        <p:txBody>
          <a:bodyPr>
            <a:normAutofit fontScale="77500" lnSpcReduction="20000"/>
          </a:bodyPr>
          <a:lstStyle/>
          <a:p>
            <a:pPr marL="0">
              <a:spcBef>
                <a:spcPts val="0"/>
              </a:spcBef>
              <a:spcAft>
                <a:spcPts val="600"/>
              </a:spcAft>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Seven – Connection to a Hopeful and Secure Future:</a:t>
            </a:r>
          </a:p>
          <a:p>
            <a:pPr marL="0" indent="0">
              <a:spcBef>
                <a:spcPts val="0"/>
              </a:spcBef>
              <a:spcAft>
                <a:spcPts val="600"/>
              </a:spcAft>
              <a:buNone/>
            </a:pPr>
            <a:endParaRPr lang="en-US" sz="15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As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Native Americans </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were stripped of their identities, they lost their connection to the future, they became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increasingly depressed</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and then often resorted to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alcohol which often culminated in addiction</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(Hari, 2018).</a:t>
            </a:r>
          </a:p>
          <a:p>
            <a:pPr lvl="1">
              <a:spcBef>
                <a:spcPts val="0"/>
              </a:spcBef>
              <a:spcAft>
                <a:spcPts val="600"/>
              </a:spcAft>
              <a:buFont typeface="Arial" panose="020B0604020202020204" pitchFamily="34" charset="0"/>
              <a:buChar char="•"/>
            </a:pPr>
            <a:endPar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spcBef>
                <a:spcPts val="0"/>
              </a:spcBef>
              <a:spcAft>
                <a:spcPts val="600"/>
              </a:spcAft>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Takeaway:</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Many of us are in the same boat and have lost sight of a secure future. We need to find a way to foster competence and hope. </a:t>
            </a:r>
          </a:p>
          <a:p>
            <a:pPr lvl="1">
              <a:spcBef>
                <a:spcPts val="0"/>
              </a:spcBef>
              <a:spcAft>
                <a:spcPts val="600"/>
              </a:spcAft>
              <a:buFont typeface="Arial" panose="020B0604020202020204" pitchFamily="34" charset="0"/>
              <a:buChar char="•"/>
            </a:pPr>
            <a:endParaRPr lang="en-US" sz="11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lvl="0">
              <a:spcBef>
                <a:spcPts val="0"/>
              </a:spcBef>
              <a:spcAft>
                <a:spcPts val="600"/>
              </a:spcAft>
              <a:buClr>
                <a:srgbClr val="A53010"/>
              </a:buClr>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Eight – Connection to Faith (emphasis mine):</a:t>
            </a:r>
          </a:p>
          <a:p>
            <a:pPr marL="0" lvl="0">
              <a:spcBef>
                <a:spcPts val="0"/>
              </a:spcBef>
              <a:spcAft>
                <a:spcPts val="600"/>
              </a:spcAft>
              <a:buClr>
                <a:srgbClr val="A53010"/>
              </a:buClr>
            </a:pPr>
            <a:endParaRPr lang="en-US" sz="14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Observational studies suggest that people who have regular spiritual practices tend to live longer (Strawbridge et al., 1997). </a:t>
            </a:r>
          </a:p>
          <a:p>
            <a:pPr lvl="1">
              <a:spcBef>
                <a:spcPts val="0"/>
              </a:spcBef>
              <a:spcAft>
                <a:spcPts val="600"/>
              </a:spcAft>
              <a:buClr>
                <a:srgbClr val="A53010"/>
              </a:buClr>
              <a:buFont typeface="Arial" panose="020B0604020202020204" pitchFamily="34" charset="0"/>
              <a:buChar char="•"/>
            </a:pP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Religious commitment may improve stress control by affording better coping mechanisms, richer social support, and the strength of personal values and worldview (Koenig et al., 1997).</a:t>
            </a:r>
          </a:p>
          <a:p>
            <a:pPr lvl="1">
              <a:spcBef>
                <a:spcPts val="0"/>
              </a:spcBef>
              <a:spcAft>
                <a:spcPts val="600"/>
              </a:spcAft>
              <a:buClr>
                <a:srgbClr val="A53010"/>
              </a:buClr>
              <a:buFont typeface="Arial" panose="020B0604020202020204" pitchFamily="34" charset="0"/>
              <a:buChar char="•"/>
            </a:pP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Takeaway: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Consider pursuing faith in something beyond yourself</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600"/>
              </a:spcAft>
              <a:buClr>
                <a:srgbClr val="A53010"/>
              </a:buClr>
              <a:buNone/>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C5A5FF2-76E1-4BDD-82FE-B9ECECCF1E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06437" y="2353207"/>
            <a:ext cx="3330429" cy="3126168"/>
          </a:xfrm>
          <a:prstGeom prst="rect">
            <a:avLst/>
          </a:prstGeom>
          <a:noFill/>
        </p:spPr>
      </p:pic>
    </p:spTree>
    <p:extLst>
      <p:ext uri="{BB962C8B-B14F-4D97-AF65-F5344CB8AC3E}">
        <p14:creationId xmlns:p14="http://schemas.microsoft.com/office/powerpoint/2010/main" val="369411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6520" y="654280"/>
            <a:ext cx="8353554" cy="1039900"/>
          </a:xfrm>
        </p:spPr>
        <p:txBody>
          <a:bodyPr anchor="ctr">
            <a:normAutofit fontScale="90000"/>
          </a:bodyPr>
          <a:lstStyle/>
          <a:p>
            <a:pPr>
              <a:lnSpc>
                <a:spcPct val="90000"/>
              </a:lnSpc>
            </a:pPr>
            <a:r>
              <a:rPr lang="en-US" sz="2800" b="1" u="sng" dirty="0">
                <a:solidFill>
                  <a:srgbClr val="FEFFFF"/>
                </a:solidFill>
              </a:rPr>
              <a:t>Strategy Two</a:t>
            </a:r>
            <a:r>
              <a:rPr lang="en-US" sz="2800" b="1" dirty="0">
                <a:solidFill>
                  <a:srgbClr val="FEFFFF"/>
                </a:solidFill>
              </a:rPr>
              <a:t>: Make a U-Turn on the Superhighway </a:t>
            </a:r>
            <a:br>
              <a:rPr lang="en-US" sz="2200" dirty="0">
                <a:solidFill>
                  <a:srgbClr val="FEFFFF"/>
                </a:solidFill>
              </a:rPr>
            </a:br>
            <a:endParaRPr lang="en-US" sz="2200" dirty="0">
              <a:solidFill>
                <a:srgbClr val="FEFFFF"/>
              </a:solidFill>
            </a:endParaRPr>
          </a:p>
        </p:txBody>
      </p:sp>
      <p:sp>
        <p:nvSpPr>
          <p:cNvPr id="3" name="Content Placeholder 2"/>
          <p:cNvSpPr>
            <a:spLocks noGrp="1"/>
          </p:cNvSpPr>
          <p:nvPr>
            <p:ph idx="1"/>
          </p:nvPr>
        </p:nvSpPr>
        <p:spPr>
          <a:xfrm>
            <a:off x="223024" y="2032000"/>
            <a:ext cx="7464709" cy="3879222"/>
          </a:xfrm>
        </p:spPr>
        <p:txBody>
          <a:bodyPr>
            <a:normAutofit/>
          </a:bodyPr>
          <a:lstStyle/>
          <a:p>
            <a:pPr marL="0" indent="0">
              <a:buNone/>
            </a:pPr>
            <a:endParaRPr lang="en-US" dirty="0">
              <a:solidFill>
                <a:srgbClr val="FEFFFF"/>
              </a:solidFill>
            </a:endParaRPr>
          </a:p>
          <a:p>
            <a:r>
              <a:rPr lang="en-US" dirty="0">
                <a:solidFill>
                  <a:srgbClr val="FFFF00"/>
                </a:solidFill>
                <a:latin typeface="Calibri" panose="020F0502020204030204" pitchFamily="34" charset="0"/>
                <a:cs typeface="Calibri" panose="020F0502020204030204" pitchFamily="34" charset="0"/>
              </a:rPr>
              <a:t>Matt Fradd (2017) </a:t>
            </a:r>
            <a:r>
              <a:rPr lang="en-US" dirty="0">
                <a:solidFill>
                  <a:srgbClr val="FEFFFF"/>
                </a:solidFill>
                <a:latin typeface="Calibri" panose="020F0502020204030204" pitchFamily="34" charset="0"/>
                <a:cs typeface="Calibri" panose="020F0502020204030204" pitchFamily="34" charset="0"/>
              </a:rPr>
              <a:t>writes that that there are essential elements to making a U-turn on what he calls the “superhighway” to viewing porn in any one instance. </a:t>
            </a:r>
          </a:p>
          <a:p>
            <a:r>
              <a:rPr lang="en-US" dirty="0">
                <a:solidFill>
                  <a:srgbClr val="FEFFFF"/>
                </a:solidFill>
                <a:latin typeface="Calibri" panose="020F0502020204030204" pitchFamily="34" charset="0"/>
                <a:cs typeface="Calibri" panose="020F0502020204030204" pitchFamily="34" charset="0"/>
              </a:rPr>
              <a:t>First, referencing </a:t>
            </a:r>
            <a:r>
              <a:rPr lang="en-US" dirty="0">
                <a:solidFill>
                  <a:srgbClr val="FFFF00"/>
                </a:solidFill>
                <a:latin typeface="Calibri" panose="020F0502020204030204" pitchFamily="34" charset="0"/>
                <a:cs typeface="Calibri" panose="020F0502020204030204" pitchFamily="34" charset="0"/>
              </a:rPr>
              <a:t>Dr. Kevin Skinner’s </a:t>
            </a:r>
            <a:r>
              <a:rPr lang="en-US" dirty="0">
                <a:solidFill>
                  <a:srgbClr val="FEFFFF"/>
                </a:solidFill>
                <a:latin typeface="Calibri" panose="020F0502020204030204" pitchFamily="34" charset="0"/>
                <a:cs typeface="Calibri" panose="020F0502020204030204" pitchFamily="34" charset="0"/>
              </a:rPr>
              <a:t>(2005)excellent book, </a:t>
            </a:r>
            <a:r>
              <a:rPr lang="en-US" i="1" dirty="0">
                <a:solidFill>
                  <a:srgbClr val="FEFFFF"/>
                </a:solidFill>
                <a:latin typeface="Calibri" panose="020F0502020204030204" pitchFamily="34" charset="0"/>
                <a:cs typeface="Calibri" panose="020F0502020204030204" pitchFamily="34" charset="0"/>
              </a:rPr>
              <a:t>Treating Pornography Addiction, </a:t>
            </a:r>
            <a:r>
              <a:rPr lang="en-US" dirty="0">
                <a:solidFill>
                  <a:srgbClr val="FEFFFF"/>
                </a:solidFill>
                <a:latin typeface="Calibri" panose="020F0502020204030204" pitchFamily="34" charset="0"/>
                <a:cs typeface="Calibri" panose="020F0502020204030204" pitchFamily="34" charset="0"/>
              </a:rPr>
              <a:t>we must be mindful of the </a:t>
            </a:r>
            <a:r>
              <a:rPr lang="en-US" b="1" dirty="0">
                <a:solidFill>
                  <a:srgbClr val="FFFF00"/>
                </a:solidFill>
                <a:latin typeface="Calibri" panose="020F0502020204030204" pitchFamily="34" charset="0"/>
                <a:cs typeface="Calibri" panose="020F0502020204030204" pitchFamily="34" charset="0"/>
              </a:rPr>
              <a:t>“activation sequence”</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or the events which he calls </a:t>
            </a:r>
            <a:r>
              <a:rPr lang="en-US" b="1" dirty="0">
                <a:solidFill>
                  <a:srgbClr val="FFFF00"/>
                </a:solidFill>
                <a:latin typeface="Calibri" panose="020F0502020204030204" pitchFamily="34" charset="0"/>
                <a:cs typeface="Calibri" panose="020F0502020204030204" pitchFamily="34" charset="0"/>
              </a:rPr>
              <a:t>mile-markers</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that lead up to viewing porn.</a:t>
            </a:r>
            <a:endParaRPr lang="en-US" dirty="0">
              <a:solidFill>
                <a:srgbClr val="FEFFFF"/>
              </a:solidFill>
              <a:latin typeface="Agency FB" panose="020B0503020202020204" pitchFamily="34" charset="0"/>
            </a:endParaRPr>
          </a:p>
        </p:txBody>
      </p:sp>
      <p:pic>
        <p:nvPicPr>
          <p:cNvPr id="4" name="Picture 3"/>
          <p:cNvPicPr>
            <a:picLocks noChangeAspect="1"/>
          </p:cNvPicPr>
          <p:nvPr/>
        </p:nvPicPr>
        <p:blipFill>
          <a:blip r:embed="rId2"/>
          <a:stretch>
            <a:fillRect/>
          </a:stretch>
        </p:blipFill>
        <p:spPr>
          <a:xfrm>
            <a:off x="8452623" y="2733959"/>
            <a:ext cx="3516353" cy="2163335"/>
          </a:xfrm>
          <a:prstGeom prst="rect">
            <a:avLst/>
          </a:prstGeom>
        </p:spPr>
      </p:pic>
    </p:spTree>
    <p:extLst>
      <p:ext uri="{BB962C8B-B14F-4D97-AF65-F5344CB8AC3E}">
        <p14:creationId xmlns:p14="http://schemas.microsoft.com/office/powerpoint/2010/main" val="1854859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u="sng" dirty="0"/>
              <a:t>Strategy Two</a:t>
            </a:r>
            <a:r>
              <a:rPr lang="en-US" sz="2400" b="1" dirty="0"/>
              <a:t>: Make a U-Turn on the Superhighway</a:t>
            </a:r>
            <a:endParaRPr lang="en-US" sz="2400" dirty="0"/>
          </a:p>
        </p:txBody>
      </p:sp>
      <p:sp>
        <p:nvSpPr>
          <p:cNvPr id="3" name="Content Placeholder 2"/>
          <p:cNvSpPr>
            <a:spLocks noGrp="1"/>
          </p:cNvSpPr>
          <p:nvPr>
            <p:ph idx="1"/>
          </p:nvPr>
        </p:nvSpPr>
        <p:spPr>
          <a:xfrm>
            <a:off x="2589212" y="1602223"/>
            <a:ext cx="8915400" cy="5041338"/>
          </a:xfrm>
        </p:spPr>
        <p:txBody>
          <a:bodyPr>
            <a:normAutofit/>
          </a:bodyPr>
          <a:lstStyle/>
          <a:p>
            <a:pPr marL="0" indent="0">
              <a:buNone/>
            </a:pPr>
            <a:endParaRPr lang="en-US" sz="1600" b="1" u="sng" dirty="0">
              <a:latin typeface="Calibri" panose="020F0502020204030204" pitchFamily="34" charset="0"/>
              <a:cs typeface="Calibri" panose="020F0502020204030204" pitchFamily="34" charset="0"/>
            </a:endParaRPr>
          </a:p>
          <a:p>
            <a:pPr marL="0" indent="0">
              <a:buNone/>
            </a:pPr>
            <a:r>
              <a:rPr lang="en-US" b="1" u="sng" dirty="0">
                <a:latin typeface="Calibri" panose="020F0502020204030204" pitchFamily="34" charset="0"/>
                <a:cs typeface="Calibri" panose="020F0502020204030204" pitchFamily="34" charset="0"/>
              </a:rPr>
              <a:t>Mile-marker one – The trigger or stimulus</a:t>
            </a:r>
            <a:r>
              <a:rPr lang="en-US" b="1" dirty="0">
                <a:latin typeface="Calibri" panose="020F0502020204030204" pitchFamily="34" charset="0"/>
                <a:cs typeface="Calibri" panose="020F0502020204030204" pitchFamily="34" charset="0"/>
              </a:rPr>
              <a:t>: </a:t>
            </a:r>
          </a:p>
          <a:p>
            <a:pPr lvl="1">
              <a:buSzPct val="150000"/>
              <a:buFont typeface="Arial" panose="020B0604020202020204" pitchFamily="34" charset="0"/>
              <a:buChar char="•"/>
            </a:pPr>
            <a:r>
              <a:rPr lang="en-US" dirty="0">
                <a:latin typeface="Calibri" panose="020F0502020204030204" pitchFamily="34" charset="0"/>
                <a:cs typeface="Calibri" panose="020F0502020204030204" pitchFamily="34" charset="0"/>
              </a:rPr>
              <a:t>These are the things that </a:t>
            </a:r>
            <a:r>
              <a:rPr lang="en-US" dirty="0">
                <a:solidFill>
                  <a:srgbClr val="FF0000"/>
                </a:solidFill>
                <a:latin typeface="Calibri" panose="020F0502020204030204" pitchFamily="34" charset="0"/>
                <a:cs typeface="Calibri" panose="020F0502020204030204" pitchFamily="34" charset="0"/>
              </a:rPr>
              <a:t>initiate the activation sequence </a:t>
            </a:r>
            <a:r>
              <a:rPr lang="en-US" dirty="0">
                <a:latin typeface="Calibri" panose="020F0502020204030204" pitchFamily="34" charset="0"/>
                <a:cs typeface="Calibri" panose="020F0502020204030204" pitchFamily="34" charset="0"/>
              </a:rPr>
              <a:t>and if we can understand and appreciate these triggers, the fight against the temptation is much more likely to be won. </a:t>
            </a:r>
          </a:p>
          <a:p>
            <a:pPr lvl="1">
              <a:buSzPct val="150000"/>
              <a:buFont typeface="Arial" panose="020B0604020202020204" pitchFamily="34" charset="0"/>
              <a:buChar char="•"/>
            </a:pPr>
            <a:r>
              <a:rPr lang="en-US" dirty="0">
                <a:latin typeface="Calibri" panose="020F0502020204030204" pitchFamily="34" charset="0"/>
                <a:cs typeface="Calibri" panose="020F0502020204030204" pitchFamily="34" charset="0"/>
              </a:rPr>
              <a:t>Obvious triggers might include getting a Victoria’s Secret catalogue or listening to provocative music and less obvious triggers might include being rejected or having a tough day at the office or at school. </a:t>
            </a:r>
          </a:p>
          <a:p>
            <a:pPr lvl="1">
              <a:buSzPct val="150000"/>
              <a:buFont typeface="Arial" panose="020B0604020202020204" pitchFamily="34" charset="0"/>
              <a:buChar char="•"/>
            </a:pPr>
            <a:r>
              <a:rPr lang="en-US" dirty="0">
                <a:latin typeface="Calibri" panose="020F0502020204030204" pitchFamily="34" charset="0"/>
                <a:cs typeface="Calibri" panose="020F0502020204030204" pitchFamily="34" charset="0"/>
              </a:rPr>
              <a:t>So, we must be aware of the </a:t>
            </a:r>
            <a:r>
              <a:rPr lang="en-US" dirty="0">
                <a:solidFill>
                  <a:srgbClr val="FF0000"/>
                </a:solidFill>
                <a:latin typeface="Calibri" panose="020F0502020204030204" pitchFamily="34" charset="0"/>
                <a:cs typeface="Calibri" panose="020F0502020204030204" pitchFamily="34" charset="0"/>
              </a:rPr>
              <a:t>sights, sounds, and/or events that fire us up to redline RPMs</a:t>
            </a:r>
            <a:r>
              <a:rPr lang="en-US" dirty="0">
                <a:latin typeface="Calibri" panose="020F0502020204030204" pitchFamily="34" charset="0"/>
                <a:cs typeface="Calibri" panose="020F0502020204030204" pitchFamily="34" charset="0"/>
              </a:rPr>
              <a:t>. To make that critical decision to not take the on-ramp to the superhighway,</a:t>
            </a:r>
          </a:p>
          <a:p>
            <a:pPr lvl="1">
              <a:buSzPct val="150000"/>
              <a:buFont typeface="Arial" panose="020B0604020202020204" pitchFamily="34" charset="0"/>
              <a:buChar char="•"/>
            </a:pPr>
            <a:r>
              <a:rPr lang="en-US" dirty="0">
                <a:latin typeface="Calibri" panose="020F0502020204030204" pitchFamily="34" charset="0"/>
                <a:cs typeface="Calibri" panose="020F0502020204030204" pitchFamily="34" charset="0"/>
              </a:rPr>
              <a:t> Fradd notes, we must turn on the </a:t>
            </a:r>
            <a:r>
              <a:rPr lang="en-US" dirty="0">
                <a:solidFill>
                  <a:srgbClr val="FF0000"/>
                </a:solidFill>
                <a:latin typeface="Calibri" panose="020F0502020204030204" pitchFamily="34" charset="0"/>
                <a:cs typeface="Calibri" panose="020F0502020204030204" pitchFamily="34" charset="0"/>
              </a:rPr>
              <a:t>thinking brain or prefrontal cortex or “wise mind” </a:t>
            </a:r>
            <a:r>
              <a:rPr lang="en-US" dirty="0">
                <a:latin typeface="Calibri" panose="020F0502020204030204" pitchFamily="34" charset="0"/>
                <a:cs typeface="Calibri" panose="020F0502020204030204" pitchFamily="34" charset="0"/>
              </a:rPr>
              <a:t>to take charge over the more primitive parts of the brain. </a:t>
            </a:r>
          </a:p>
          <a:p>
            <a:pPr lvl="1">
              <a:buSzPct val="150000"/>
              <a:buFont typeface="Arial" panose="020B0604020202020204" pitchFamily="34" charset="0"/>
              <a:buChar char="•"/>
            </a:pPr>
            <a:r>
              <a:rPr lang="en-US" dirty="0">
                <a:latin typeface="Calibri" panose="020F0502020204030204" pitchFamily="34" charset="0"/>
                <a:cs typeface="Calibri" panose="020F0502020204030204" pitchFamily="34" charset="0"/>
              </a:rPr>
              <a:t>One of the easiest ways to turn on the prefrontal cortex or wise mind is to say out loud or even yell and label what is happening for example: “Caution - This is a trigger!”</a:t>
            </a:r>
          </a:p>
          <a:p>
            <a:pPr>
              <a:buSzPct val="1500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a:buSzPct val="1500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
        <p:nvSpPr>
          <p:cNvPr id="4" name="AutoShape 2" descr="Image result for image of stimulus trigg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2983832"/>
            <a:ext cx="2653710" cy="2418347"/>
          </a:xfrm>
          <a:prstGeom prst="rect">
            <a:avLst/>
          </a:prstGeom>
        </p:spPr>
      </p:pic>
    </p:spTree>
    <p:extLst>
      <p:ext uri="{BB962C8B-B14F-4D97-AF65-F5344CB8AC3E}">
        <p14:creationId xmlns:p14="http://schemas.microsoft.com/office/powerpoint/2010/main" val="116308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0EB019-D709-4673-B856-24B85B99E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866DA9-5D88-42EA-A7A5-72245E5F8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2F1EAD63-88F7-4C03-9CFF-FD14BEFB6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877304"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204537" y="2032000"/>
            <a:ext cx="8025061" cy="4585368"/>
          </a:xfrm>
        </p:spPr>
        <p:txBody>
          <a:bodyPr>
            <a:normAutofit/>
          </a:bodyPr>
          <a:lstStyle/>
          <a:p>
            <a:pPr lvl="0">
              <a:lnSpc>
                <a:spcPct val="90000"/>
              </a:lnSpc>
            </a:pPr>
            <a:r>
              <a:rPr lang="en-US" sz="2000" u="sng" dirty="0">
                <a:solidFill>
                  <a:srgbClr val="FEFFFF"/>
                </a:solidFill>
                <a:latin typeface="Calibri" panose="020F0502020204030204" pitchFamily="34" charset="0"/>
                <a:cs typeface="Calibri" panose="020F0502020204030204" pitchFamily="34" charset="0"/>
              </a:rPr>
              <a:t>Mile-marker two – The emotional response</a:t>
            </a:r>
            <a:r>
              <a:rPr lang="en-US" sz="20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After the trigger, it is essential that we become aware of the </a:t>
            </a:r>
            <a:r>
              <a:rPr lang="en-US" dirty="0">
                <a:solidFill>
                  <a:srgbClr val="FFFF00"/>
                </a:solidFill>
                <a:latin typeface="Calibri" panose="020F0502020204030204" pitchFamily="34" charset="0"/>
                <a:cs typeface="Calibri" panose="020F0502020204030204" pitchFamily="34" charset="0"/>
              </a:rPr>
              <a:t>emotional response </a:t>
            </a:r>
            <a:r>
              <a:rPr lang="en-US" dirty="0">
                <a:solidFill>
                  <a:srgbClr val="FEFFFF"/>
                </a:solidFill>
                <a:latin typeface="Calibri" panose="020F0502020204030204" pitchFamily="34" charset="0"/>
                <a:cs typeface="Calibri" panose="020F0502020204030204" pitchFamily="34" charset="0"/>
              </a:rPr>
              <a:t>that always follows. This could be a sense of excitement, curiosity or anticipation.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Emotions can be very powerful and persuasive so head’s up, they can hijack us faster than a speeding bullet as was said about Superman.  </a:t>
            </a:r>
          </a:p>
          <a:p>
            <a:pPr marL="0" lvl="0" indent="0">
              <a:lnSpc>
                <a:spcPct val="90000"/>
              </a:lnSpc>
              <a:buNone/>
            </a:pPr>
            <a:r>
              <a:rPr lang="en-US" sz="1600" dirty="0">
                <a:solidFill>
                  <a:srgbClr val="FEFFFF"/>
                </a:solidFill>
                <a:latin typeface="Calibri" panose="020F0502020204030204" pitchFamily="34" charset="0"/>
                <a:cs typeface="Calibri" panose="020F0502020204030204" pitchFamily="34" charset="0"/>
              </a:rPr>
              <a:t> </a:t>
            </a:r>
            <a:endParaRPr lang="en-US" sz="1500" u="sng" dirty="0">
              <a:solidFill>
                <a:srgbClr val="FEFFFF"/>
              </a:solidFill>
              <a:latin typeface="Calibri" panose="020F0502020204030204" pitchFamily="34" charset="0"/>
              <a:cs typeface="Calibri" panose="020F0502020204030204" pitchFamily="34" charset="0"/>
            </a:endParaRPr>
          </a:p>
          <a:p>
            <a:pPr lvl="0">
              <a:lnSpc>
                <a:spcPct val="90000"/>
              </a:lnSpc>
            </a:pPr>
            <a:r>
              <a:rPr lang="en-US" sz="2000" u="sng" dirty="0">
                <a:solidFill>
                  <a:srgbClr val="FEFFFF"/>
                </a:solidFill>
                <a:latin typeface="Calibri" panose="020F0502020204030204" pitchFamily="34" charset="0"/>
                <a:cs typeface="Calibri" panose="020F0502020204030204" pitchFamily="34" charset="0"/>
              </a:rPr>
              <a:t>Mile-marker three – The first thought</a:t>
            </a:r>
            <a:r>
              <a:rPr lang="en-US" sz="20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At almost lightning speed and seemingly simultaneously after the emotion comes, that first thought appears which might be, “I wanna do some porn” or “nobody has to know.”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We can use our </a:t>
            </a:r>
            <a:r>
              <a:rPr lang="en-US" dirty="0">
                <a:solidFill>
                  <a:srgbClr val="FFFF00"/>
                </a:solidFill>
                <a:latin typeface="Calibri" panose="020F0502020204030204" pitchFamily="34" charset="0"/>
                <a:cs typeface="Calibri" panose="020F0502020204030204" pitchFamily="34" charset="0"/>
              </a:rPr>
              <a:t>thinking brain </a:t>
            </a:r>
            <a:r>
              <a:rPr lang="en-US" dirty="0">
                <a:solidFill>
                  <a:srgbClr val="FEFFFF"/>
                </a:solidFill>
                <a:latin typeface="Calibri" panose="020F0502020204030204" pitchFamily="34" charset="0"/>
                <a:cs typeface="Calibri" panose="020F0502020204030204" pitchFamily="34" charset="0"/>
              </a:rPr>
              <a:t>to speak the truth: “I am stressed and frustrated and my typical go-to is to run to porn to make it go away.”</a:t>
            </a:r>
          </a:p>
          <a:p>
            <a:pPr lvl="1">
              <a:lnSpc>
                <a:spcPct val="90000"/>
              </a:lnSpc>
              <a:buSzPct val="153000"/>
              <a:buFont typeface="Arial" panose="020B0604020202020204" pitchFamily="34" charset="0"/>
              <a:buChar char="•"/>
            </a:pPr>
            <a:endParaRPr lang="en-US" b="1"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pic>
        <p:nvPicPr>
          <p:cNvPr id="4" name="Picture 3"/>
          <p:cNvPicPr>
            <a:picLocks noChangeAspect="1"/>
          </p:cNvPicPr>
          <p:nvPr/>
        </p:nvPicPr>
        <p:blipFill>
          <a:blip r:embed="rId2"/>
          <a:stretch>
            <a:fillRect/>
          </a:stretch>
        </p:blipFill>
        <p:spPr>
          <a:xfrm>
            <a:off x="9285365" y="2032000"/>
            <a:ext cx="1857315" cy="1857315"/>
          </a:xfrm>
          <a:prstGeom prst="rect">
            <a:avLst/>
          </a:prstGeom>
        </p:spPr>
      </p:pic>
      <p:pic>
        <p:nvPicPr>
          <p:cNvPr id="5" name="Picture 4"/>
          <p:cNvPicPr>
            <a:picLocks noChangeAspect="1"/>
          </p:cNvPicPr>
          <p:nvPr/>
        </p:nvPicPr>
        <p:blipFill>
          <a:blip r:embed="rId3"/>
          <a:stretch>
            <a:fillRect/>
          </a:stretch>
        </p:blipFill>
        <p:spPr>
          <a:xfrm>
            <a:off x="8714915" y="4133660"/>
            <a:ext cx="3001931" cy="1681081"/>
          </a:xfrm>
          <a:prstGeom prst="rect">
            <a:avLst/>
          </a:prstGeom>
        </p:spPr>
      </p:pic>
    </p:spTree>
    <p:extLst>
      <p:ext uri="{BB962C8B-B14F-4D97-AF65-F5344CB8AC3E}">
        <p14:creationId xmlns:p14="http://schemas.microsoft.com/office/powerpoint/2010/main" val="558606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5E2D-2F01-40FE-A5A2-A01994AED9AE}"/>
              </a:ext>
            </a:extLst>
          </p:cNvPr>
          <p:cNvSpPr>
            <a:spLocks noGrp="1"/>
          </p:cNvSpPr>
          <p:nvPr>
            <p:ph type="title"/>
          </p:nvPr>
        </p:nvSpPr>
        <p:spPr/>
        <p:txBody>
          <a:bodyPr/>
          <a:lstStyle/>
          <a:p>
            <a:endParaRPr lang="en-US"/>
          </a:p>
        </p:txBody>
      </p:sp>
      <p:sp useBgFill="1">
        <p:nvSpPr>
          <p:cNvPr id="3" name="Rectangle 2">
            <a:extLst>
              <a:ext uri="{FF2B5EF4-FFF2-40B4-BE49-F238E27FC236}">
                <a16:creationId xmlns:a16="http://schemas.microsoft.com/office/drawing/2014/main" id="{19FBE0AD-D48E-488B-B8DE-268D61441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9CA71-1460-4853-82EF-75B571D45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2">
            <a:extLst>
              <a:ext uri="{FF2B5EF4-FFF2-40B4-BE49-F238E27FC236}">
                <a16:creationId xmlns:a16="http://schemas.microsoft.com/office/drawing/2014/main" id="{150DFAD1-5514-4CC0-A8B6-01B13B6A7D10}"/>
              </a:ext>
            </a:extLst>
          </p:cNvPr>
          <p:cNvSpPr txBox="1">
            <a:spLocks/>
          </p:cNvSpPr>
          <p:nvPr/>
        </p:nvSpPr>
        <p:spPr>
          <a:xfrm>
            <a:off x="258837" y="2909340"/>
            <a:ext cx="7145867" cy="387922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the 1960’s, psychologist</a:t>
            </a: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B.F. Skinner</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conducted a series of studies involving rat behavior in what became known as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Skinner Boxes. </a:t>
            </a:r>
            <a:endParaRPr lang="en-US" strike="sngStrike"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Skinner’s rats became </a:t>
            </a:r>
            <a:r>
              <a:rPr lang="en-US" dirty="0">
                <a:solidFill>
                  <a:srgbClr val="FFFF00"/>
                </a:solidFill>
                <a:latin typeface="Calibri" panose="020F0502020204030204" pitchFamily="34" charset="0"/>
                <a:ea typeface="Calibri" panose="020F0502020204030204" pitchFamily="34" charset="0"/>
                <a:cs typeface="Calibri" panose="020F0502020204030204" pitchFamily="34" charset="0"/>
              </a:rPr>
              <a:t>hopelessly addicted.</a:t>
            </a:r>
          </a:p>
          <a:p>
            <a:pPr lvl="1">
              <a:spcBef>
                <a:spcPts val="0"/>
              </a:spcBef>
              <a:spcAft>
                <a:spcPts val="1000"/>
              </a:spcAft>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Skinner concluded that the power of the addiction was solely in the drug itself.   </a:t>
            </a:r>
          </a:p>
          <a:p>
            <a:pPr lvl="1">
              <a:spcBef>
                <a:spcPts val="0"/>
              </a:spcBef>
              <a:spcAft>
                <a:spcPts val="1000"/>
              </a:spcAft>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1000"/>
              </a:spcAft>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Dr. Bruce Alexander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There is something more to this!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Rat Park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experiments (Alexander, 1979, 2010)</a:t>
            </a:r>
          </a:p>
          <a:p>
            <a:pPr lvl="1">
              <a:spcBef>
                <a:spcPts val="0"/>
              </a:spcBef>
              <a:spcAft>
                <a:spcPts val="1000"/>
              </a:spcAft>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Rat Park rodents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never became addicted</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fact, most of them never even touched the morphine water at all. </a:t>
            </a:r>
          </a:p>
          <a:p>
            <a:pPr>
              <a:spcBef>
                <a:spcPts val="0"/>
              </a:spcBef>
              <a:spcAft>
                <a:spcPts val="1000"/>
              </a:spcAft>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531EA31-86F0-48A9-91AE-92165AEAA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9599" y="0"/>
            <a:ext cx="3962401" cy="6853252"/>
          </a:xfrm>
          <a:prstGeom prst="rect">
            <a:avLst/>
          </a:prstGeom>
          <a:solidFill>
            <a:srgbClr val="FFFFFE"/>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 result for pictures of skinner rats">
            <a:extLst>
              <a:ext uri="{FF2B5EF4-FFF2-40B4-BE49-F238E27FC236}">
                <a16:creationId xmlns:a16="http://schemas.microsoft.com/office/drawing/2014/main" id="{8FC1BF65-C2E8-472E-AC49-3AAE8D9AC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776" y="318783"/>
            <a:ext cx="3402311" cy="294257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5">
            <a:extLst>
              <a:ext uri="{FF2B5EF4-FFF2-40B4-BE49-F238E27FC236}">
                <a16:creationId xmlns:a16="http://schemas.microsoft.com/office/drawing/2014/main" id="{81447412-D171-41E1-8888-BE5BDF7F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DCFADAF5-51F3-4078-8F5A-3109E89029DD}"/>
              </a:ext>
            </a:extLst>
          </p:cNvPr>
          <p:cNvSpPr txBox="1">
            <a:spLocks/>
          </p:cNvSpPr>
          <p:nvPr/>
        </p:nvSpPr>
        <p:spPr>
          <a:xfrm>
            <a:off x="541867" y="787400"/>
            <a:ext cx="7145866" cy="77893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2700" b="1">
                <a:solidFill>
                  <a:srgbClr val="FEFFFF"/>
                </a:solidFill>
              </a:rPr>
              <a:t>Connection is a Big Deal – The Rats Know</a:t>
            </a:r>
          </a:p>
        </p:txBody>
      </p:sp>
      <p:pic>
        <p:nvPicPr>
          <p:cNvPr id="10" name="Picture 4" descr="Image result for pictures of skinner rats in drug study">
            <a:extLst>
              <a:ext uri="{FF2B5EF4-FFF2-40B4-BE49-F238E27FC236}">
                <a16:creationId xmlns:a16="http://schemas.microsoft.com/office/drawing/2014/main" id="{C5DA3692-8391-466F-BF15-C64F9F15B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777" y="3596639"/>
            <a:ext cx="3402310" cy="27205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ictures of skinner rats in drug study">
            <a:extLst>
              <a:ext uri="{FF2B5EF4-FFF2-40B4-BE49-F238E27FC236}">
                <a16:creationId xmlns:a16="http://schemas.microsoft.com/office/drawing/2014/main" id="{DE5DDBF1-14F0-4EAB-AA60-174558A46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2398" y="1566333"/>
            <a:ext cx="2284801" cy="134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243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60C44BB1-D5AA-436D-9F17-1A349A14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101" name="Rectangle 72">
            <a:extLst>
              <a:ext uri="{FF2B5EF4-FFF2-40B4-BE49-F238E27FC236}">
                <a16:creationId xmlns:a16="http://schemas.microsoft.com/office/drawing/2014/main" id="{F37021C2-7F19-4990-A104-E841D979A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2" name="Freeform 5">
            <a:extLst>
              <a:ext uri="{FF2B5EF4-FFF2-40B4-BE49-F238E27FC236}">
                <a16:creationId xmlns:a16="http://schemas.microsoft.com/office/drawing/2014/main" id="{33536478-7418-4E4C-B3B7-86080DE5D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8054500"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132348" y="2032000"/>
            <a:ext cx="7987006" cy="4821252"/>
          </a:xfrm>
        </p:spPr>
        <p:txBody>
          <a:bodyPr>
            <a:normAutofit/>
          </a:bodyPr>
          <a:lstStyle/>
          <a:p>
            <a:pPr lvl="0">
              <a:lnSpc>
                <a:spcPct val="90000"/>
              </a:lnSpc>
            </a:pPr>
            <a:r>
              <a:rPr lang="en-US" sz="2200" u="sng" dirty="0">
                <a:solidFill>
                  <a:srgbClr val="FEFFFF"/>
                </a:solidFill>
                <a:latin typeface="Calibri" panose="020F0502020204030204" pitchFamily="34" charset="0"/>
                <a:cs typeface="Calibri" panose="020F0502020204030204" pitchFamily="34" charset="0"/>
              </a:rPr>
              <a:t>Mile-marker four – The chemical release</a:t>
            </a:r>
            <a:r>
              <a:rPr lang="en-US" sz="22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As discussed earlier, </a:t>
            </a:r>
            <a:r>
              <a:rPr lang="en-US" sz="1700" dirty="0">
                <a:solidFill>
                  <a:srgbClr val="FFFF00"/>
                </a:solidFill>
                <a:latin typeface="Calibri" panose="020F0502020204030204" pitchFamily="34" charset="0"/>
                <a:cs typeface="Calibri" panose="020F0502020204030204" pitchFamily="34" charset="0"/>
              </a:rPr>
              <a:t>dopamine,</a:t>
            </a:r>
            <a:r>
              <a:rPr lang="en-US" sz="1700" dirty="0">
                <a:solidFill>
                  <a:srgbClr val="FEFFFF"/>
                </a:solidFill>
                <a:latin typeface="Calibri" panose="020F0502020204030204" pitchFamily="34" charset="0"/>
                <a:cs typeface="Calibri" panose="020F0502020204030204" pitchFamily="34" charset="0"/>
              </a:rPr>
              <a:t> is a very powerful force and drives seeking behaviors, in particular. We love the feel of it more than just about anything.  </a:t>
            </a:r>
          </a:p>
          <a:p>
            <a:pPr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Dopamine tells us, “Remember where you got your last fix the last hundred times, and this is where you must go to get that amazing feeling again!” Those chemicals begin to be released in anticipation of the feeding fest.</a:t>
            </a:r>
          </a:p>
          <a:p>
            <a:pPr marL="0" indent="0">
              <a:lnSpc>
                <a:spcPct val="90000"/>
              </a:lnSpc>
              <a:buNone/>
            </a:pPr>
            <a:r>
              <a:rPr lang="en-US" sz="1700" dirty="0">
                <a:solidFill>
                  <a:srgbClr val="FEFFFF"/>
                </a:solidFill>
                <a:latin typeface="Calibri" panose="020F0502020204030204" pitchFamily="34" charset="0"/>
                <a:cs typeface="Calibri" panose="020F0502020204030204" pitchFamily="34" charset="0"/>
              </a:rPr>
              <a:t> </a:t>
            </a:r>
          </a:p>
          <a:p>
            <a:pPr lvl="0">
              <a:lnSpc>
                <a:spcPct val="90000"/>
              </a:lnSpc>
            </a:pPr>
            <a:r>
              <a:rPr lang="en-US" sz="2200" u="sng" dirty="0">
                <a:solidFill>
                  <a:srgbClr val="FEFFFF"/>
                </a:solidFill>
                <a:latin typeface="Calibri" panose="020F0502020204030204" pitchFamily="34" charset="0"/>
                <a:cs typeface="Calibri" panose="020F0502020204030204" pitchFamily="34" charset="0"/>
              </a:rPr>
              <a:t>Mile-marker five – The body language</a:t>
            </a:r>
            <a:r>
              <a:rPr lang="en-US" sz="22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At this point, our </a:t>
            </a:r>
            <a:r>
              <a:rPr lang="en-US" sz="1700" dirty="0">
                <a:solidFill>
                  <a:srgbClr val="FFFF00"/>
                </a:solidFill>
                <a:latin typeface="Calibri" panose="020F0502020204030204" pitchFamily="34" charset="0"/>
                <a:cs typeface="Calibri" panose="020F0502020204030204" pitchFamily="34" charset="0"/>
              </a:rPr>
              <a:t>body begins to change </a:t>
            </a:r>
            <a:r>
              <a:rPr lang="en-US" sz="1700" dirty="0">
                <a:solidFill>
                  <a:srgbClr val="FEFFFF"/>
                </a:solidFill>
                <a:latin typeface="Calibri" panose="020F0502020204030204" pitchFamily="34" charset="0"/>
                <a:cs typeface="Calibri" panose="020F0502020204030204" pitchFamily="34" charset="0"/>
              </a:rPr>
              <a:t>in that heart rate increases, palms become cold or sweaty, eyes dilate, there can be a certain tingling feeling in the groin, butterflies are felt in the stomach, and/or our muscles tense up. </a:t>
            </a:r>
          </a:p>
          <a:p>
            <a:pPr marL="685800"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Once again, it is imperative that we activate our wise/thinking part of the brain to stop the progression: “My body us ramping up and I need to take evasive action to shut this down or suffer the consequences!”</a:t>
            </a:r>
          </a:p>
          <a:p>
            <a:pPr>
              <a:lnSpc>
                <a:spcPct val="90000"/>
              </a:lnSpc>
            </a:pPr>
            <a:endParaRPr lang="en-US" sz="1700" dirty="0">
              <a:solidFill>
                <a:srgbClr val="FEFFFF"/>
              </a:solidFill>
            </a:endParaRPr>
          </a:p>
        </p:txBody>
      </p:sp>
      <p:sp>
        <p:nvSpPr>
          <p:cNvPr id="4103" name="Rectangle 76">
            <a:extLst>
              <a:ext uri="{FF2B5EF4-FFF2-40B4-BE49-F238E27FC236}">
                <a16:creationId xmlns:a16="http://schemas.microsoft.com/office/drawing/2014/main" id="{0E4C604E-29C9-4B8E-8387-1C8ACB75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056" y="2032000"/>
            <a:ext cx="3001931" cy="386249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8596367" y="3834789"/>
            <a:ext cx="3089106" cy="1692723"/>
          </a:xfrm>
          <a:prstGeom prst="rect">
            <a:avLst/>
          </a:prstGeom>
        </p:spPr>
      </p:pic>
      <p:pic>
        <p:nvPicPr>
          <p:cNvPr id="4098" name="Picture 2" descr="Image result for image for body chemical releas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96367" y="2202775"/>
            <a:ext cx="2881312" cy="146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60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C44BB1-D5AA-436D-9F17-1A349A14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021C2-7F19-4990-A104-E841D979A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33536478-7418-4E4C-B3B7-86080DE5D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6" y="787400"/>
            <a:ext cx="8171189"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204538" y="2032000"/>
            <a:ext cx="7483196" cy="4537242"/>
          </a:xfrm>
        </p:spPr>
        <p:txBody>
          <a:bodyPr>
            <a:normAutofit/>
          </a:bodyPr>
          <a:lstStyle/>
          <a:p>
            <a:pPr marL="0" lvl="0" indent="0">
              <a:lnSpc>
                <a:spcPct val="90000"/>
              </a:lnSpc>
              <a:buNone/>
            </a:pPr>
            <a:r>
              <a:rPr lang="en-US" sz="2000" u="sng" dirty="0">
                <a:solidFill>
                  <a:srgbClr val="FEFFFF"/>
                </a:solidFill>
                <a:latin typeface="Calibri" panose="020F0502020204030204" pitchFamily="34" charset="0"/>
                <a:cs typeface="Calibri" panose="020F0502020204030204" pitchFamily="34" charset="0"/>
              </a:rPr>
              <a:t>Mile-marker six – The battle</a:t>
            </a:r>
            <a:r>
              <a:rPr lang="en-US" sz="20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At this point we are in a fierce battle of pros and cons that bounce through our minds at rapid fire pace. This is the brain’s back-up safety mechanism to throw on the emergency brakes to keep us from taking the plunge into the abyss.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Remember how the Orbital Frontal Cortex and the Anterior Cingulate function to control the more primitive drives and/or behaviors and the more that we engage in pornography the more we degrade this protective system. Hypofrontality sets in.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Whatever process wins will determine the final step – behavior.</a:t>
            </a:r>
          </a:p>
          <a:p>
            <a:pPr marL="0" indent="0">
              <a:lnSpc>
                <a:spcPct val="90000"/>
              </a:lnSpc>
              <a:buNone/>
            </a:pPr>
            <a:endParaRPr lang="en-US" dirty="0">
              <a:solidFill>
                <a:srgbClr val="FEFFFF"/>
              </a:solidFill>
              <a:latin typeface="Calibri" panose="020F0502020204030204" pitchFamily="34" charset="0"/>
              <a:cs typeface="Calibri" panose="020F0502020204030204" pitchFamily="34" charset="0"/>
            </a:endParaRPr>
          </a:p>
          <a:p>
            <a:pPr marL="0" lvl="0" indent="0">
              <a:lnSpc>
                <a:spcPct val="90000"/>
              </a:lnSpc>
              <a:buNone/>
            </a:pPr>
            <a:r>
              <a:rPr lang="en-US" sz="2000" u="sng" dirty="0">
                <a:solidFill>
                  <a:srgbClr val="FEFFFF"/>
                </a:solidFill>
                <a:latin typeface="Calibri" panose="020F0502020204030204" pitchFamily="34" charset="0"/>
                <a:cs typeface="Calibri" panose="020F0502020204030204" pitchFamily="34" charset="0"/>
              </a:rPr>
              <a:t>Mile-marker seven – The behavior</a:t>
            </a:r>
            <a:r>
              <a:rPr lang="en-US" sz="20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Sadly, if nothing was done during the progression in mile-markers one to seven, we will step by default to the gallows and consume porn.</a:t>
            </a:r>
          </a:p>
          <a:p>
            <a:pPr marL="0" indent="0">
              <a:lnSpc>
                <a:spcPct val="90000"/>
              </a:lnSpc>
              <a:buNone/>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sp>
        <p:nvSpPr>
          <p:cNvPr id="16" name="Rectangle 15">
            <a:extLst>
              <a:ext uri="{FF2B5EF4-FFF2-40B4-BE49-F238E27FC236}">
                <a16:creationId xmlns:a16="http://schemas.microsoft.com/office/drawing/2014/main" id="{0E4C604E-29C9-4B8E-8387-1C8ACB75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056" y="2032000"/>
            <a:ext cx="3001931" cy="386249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b="13400"/>
          <a:stretch/>
        </p:blipFill>
        <p:spPr>
          <a:xfrm>
            <a:off x="8545626" y="2027253"/>
            <a:ext cx="3001931" cy="1953880"/>
          </a:xfrm>
          <a:prstGeom prst="rect">
            <a:avLst/>
          </a:prstGeom>
        </p:spPr>
      </p:pic>
      <p:pic>
        <p:nvPicPr>
          <p:cNvPr id="4" name="Picture 3"/>
          <p:cNvPicPr>
            <a:picLocks noChangeAspect="1"/>
          </p:cNvPicPr>
          <p:nvPr/>
        </p:nvPicPr>
        <p:blipFill rotWithShape="1">
          <a:blip r:embed="rId4"/>
          <a:srcRect t="12448" b="13106"/>
          <a:stretch/>
        </p:blipFill>
        <p:spPr>
          <a:xfrm>
            <a:off x="8634641" y="4956289"/>
            <a:ext cx="3001930" cy="1702755"/>
          </a:xfrm>
          <a:prstGeom prst="rect">
            <a:avLst/>
          </a:prstGeom>
        </p:spPr>
      </p:pic>
    </p:spTree>
    <p:extLst>
      <p:ext uri="{BB962C8B-B14F-4D97-AF65-F5344CB8AC3E}">
        <p14:creationId xmlns:p14="http://schemas.microsoft.com/office/powerpoint/2010/main" val="945950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dirty="0">
                <a:solidFill>
                  <a:schemeClr val="tx1"/>
                </a:solidFill>
              </a:rPr>
              <a:t>Strategy Two</a:t>
            </a:r>
            <a:r>
              <a:rPr lang="en-US" sz="2800" b="1" dirty="0">
                <a:solidFill>
                  <a:schemeClr val="tx1"/>
                </a:solidFill>
              </a:rPr>
              <a:t>: Make a U-Turn on the Superhighway</a:t>
            </a:r>
            <a:endParaRPr lang="en-US" sz="2800" dirty="0">
              <a:solidFill>
                <a:schemeClr val="tx1"/>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sz="1700" u="sng" dirty="0">
                <a:latin typeface="Calibri" panose="020F0502020204030204" pitchFamily="34" charset="0"/>
                <a:cs typeface="Calibri" panose="020F0502020204030204" pitchFamily="34" charset="0"/>
              </a:rPr>
              <a:t>Educate yourself</a:t>
            </a:r>
            <a:r>
              <a:rPr lang="en-US" sz="1700" dirty="0">
                <a:latin typeface="Calibri" panose="020F0502020204030204" pitchFamily="34" charset="0"/>
                <a:cs typeface="Calibri" panose="020F0502020204030204" pitchFamily="34" charset="0"/>
              </a:rPr>
              <a:t>:</a:t>
            </a:r>
          </a:p>
          <a:p>
            <a:pPr lvl="1">
              <a:buSzPct val="153000"/>
              <a:buFont typeface="Arial" panose="020B0604020202020204" pitchFamily="34" charset="0"/>
              <a:buChar char="•"/>
            </a:pPr>
            <a:r>
              <a:rPr lang="en-US" sz="1700" dirty="0">
                <a:latin typeface="Calibri" panose="020F0502020204030204" pitchFamily="34" charset="0"/>
                <a:cs typeface="Calibri" panose="020F0502020204030204" pitchFamily="34" charset="0"/>
              </a:rPr>
              <a:t>We need to learn as much as we can about the impact of porn in our lives – how it damages our brains, our bodies, and our relationships. Much of this has already been covered in the previous pages of this paper so, again, congratulations, you are on your way. </a:t>
            </a:r>
          </a:p>
          <a:p>
            <a:pPr lvl="1">
              <a:buSzPct val="153000"/>
              <a:buFont typeface="Arial" panose="020B0604020202020204" pitchFamily="34" charset="0"/>
              <a:buChar char="•"/>
            </a:pPr>
            <a:r>
              <a:rPr lang="en-US" sz="1700" dirty="0">
                <a:latin typeface="Calibri" panose="020F0502020204030204" pitchFamily="34" charset="0"/>
                <a:cs typeface="Calibri" panose="020F0502020204030204" pitchFamily="34" charset="0"/>
              </a:rPr>
              <a:t>The more we are acutely aware of this information as we fuse it into consciousness, the easier it will be to short-circuit the activation sequence. </a:t>
            </a:r>
          </a:p>
          <a:p>
            <a:pPr marL="57150" indent="0">
              <a:buSzPct val="153000"/>
              <a:buNone/>
            </a:pPr>
            <a:r>
              <a:rPr lang="en-US" sz="1700" u="sng" dirty="0">
                <a:latin typeface="Calibri" panose="020F0502020204030204" pitchFamily="34" charset="0"/>
                <a:cs typeface="Calibri" panose="020F0502020204030204" pitchFamily="34" charset="0"/>
              </a:rPr>
              <a:t>Write down exit strategies</a:t>
            </a:r>
            <a:r>
              <a:rPr lang="en-US" sz="1700" dirty="0">
                <a:latin typeface="Calibri" panose="020F0502020204030204" pitchFamily="34" charset="0"/>
                <a:cs typeface="Calibri" panose="020F0502020204030204" pitchFamily="34" charset="0"/>
              </a:rPr>
              <a:t>: </a:t>
            </a:r>
          </a:p>
          <a:p>
            <a:pPr lvl="1">
              <a:buSzPct val="153000"/>
              <a:buFont typeface="Arial" panose="020B0604020202020204" pitchFamily="34" charset="0"/>
              <a:buChar char="•"/>
            </a:pPr>
            <a:r>
              <a:rPr lang="en-US" sz="1700" dirty="0">
                <a:latin typeface="Calibri" panose="020F0502020204030204" pitchFamily="34" charset="0"/>
                <a:cs typeface="Calibri" panose="020F0502020204030204" pitchFamily="34" charset="0"/>
              </a:rPr>
              <a:t>Certainly, it is one thing to take a thoughts captive that put us at risk for porn seeking but it is altogether another to know what do next. So, well before we get sucked into another activation sequence, we need to write down what we plan to do. </a:t>
            </a:r>
          </a:p>
          <a:p>
            <a:pPr lvl="1">
              <a:buSzPct val="153000"/>
              <a:buFont typeface="Arial" panose="020B0604020202020204" pitchFamily="34" charset="0"/>
              <a:buChar char="•"/>
            </a:pPr>
            <a:r>
              <a:rPr lang="en-US" sz="1700" dirty="0">
                <a:latin typeface="Calibri" panose="020F0502020204030204" pitchFamily="34" charset="0"/>
                <a:cs typeface="Calibri" panose="020F0502020204030204" pitchFamily="34" charset="0"/>
              </a:rPr>
              <a:t>Fradd (2017) recommends using strong action words such as: “</a:t>
            </a:r>
            <a:r>
              <a:rPr lang="en-US" sz="1700" b="1" dirty="0">
                <a:latin typeface="Calibri" panose="020F0502020204030204" pitchFamily="34" charset="0"/>
                <a:cs typeface="Calibri" panose="020F0502020204030204" pitchFamily="34" charset="0"/>
              </a:rPr>
              <a:t>Get up,” “Get out of here,” “Take a walk,” or “Go for a nice run.”</a:t>
            </a:r>
            <a:r>
              <a:rPr lang="en-US" sz="1700" dirty="0">
                <a:latin typeface="Calibri" panose="020F0502020204030204" pitchFamily="34" charset="0"/>
                <a:cs typeface="Calibri" panose="020F0502020204030204" pitchFamily="34" charset="0"/>
              </a:rPr>
              <a:t> Finally, we need to not only write them down but additionally, we need to rehearse them by reading them out loud at least once a day, if not more. Like in the military, overlearning in garrison saves lives in battle. </a:t>
            </a:r>
          </a:p>
          <a:p>
            <a:pPr lvl="1">
              <a:buSzPct val="153000"/>
              <a:buFont typeface="Arial" panose="020B0604020202020204" pitchFamily="34" charset="0"/>
              <a:buChar char="•"/>
            </a:pPr>
            <a:r>
              <a:rPr lang="en-US" sz="1700" dirty="0">
                <a:latin typeface="Calibri" panose="020F0502020204030204" pitchFamily="34" charset="0"/>
                <a:cs typeface="Calibri" panose="020F0502020204030204" pitchFamily="34" charset="0"/>
              </a:rPr>
              <a:t>My son who was a Marine told me that he hated the training and thought that it was an unnecessary waste of time, but once he found himself in Fallujah, Iraq in combat situations, it all made sense, and it helped to keep him alive.  </a:t>
            </a:r>
          </a:p>
          <a:p>
            <a:endParaRPr lang="en-US" sz="1600" dirty="0">
              <a:latin typeface="Calibri" panose="020F0502020204030204" pitchFamily="34" charset="0"/>
              <a:cs typeface="Calibri" panose="020F0502020204030204" pitchFamily="34" charset="0"/>
            </a:endParaRPr>
          </a:p>
        </p:txBody>
      </p:sp>
      <p:pic>
        <p:nvPicPr>
          <p:cNvPr id="4" name="Picture 3" descr="Image result for image of educating yourself"/>
          <p:cNvPicPr/>
          <p:nvPr/>
        </p:nvPicPr>
        <p:blipFill>
          <a:blip r:embed="rId2">
            <a:extLst>
              <a:ext uri="{28A0092B-C50C-407E-A947-70E740481C1C}">
                <a14:useLocalDpi xmlns:a14="http://schemas.microsoft.com/office/drawing/2010/main" val="0"/>
              </a:ext>
            </a:extLst>
          </a:blip>
          <a:srcRect/>
          <a:stretch>
            <a:fillRect/>
          </a:stretch>
        </p:blipFill>
        <p:spPr bwMode="auto">
          <a:xfrm>
            <a:off x="784927" y="2435704"/>
            <a:ext cx="1529142" cy="1122558"/>
          </a:xfrm>
          <a:prstGeom prst="rect">
            <a:avLst/>
          </a:prstGeom>
          <a:noFill/>
          <a:ln>
            <a:noFill/>
          </a:ln>
        </p:spPr>
      </p:pic>
      <p:pic>
        <p:nvPicPr>
          <p:cNvPr id="5" name="Picture 4"/>
          <p:cNvPicPr>
            <a:picLocks noChangeAspect="1"/>
          </p:cNvPicPr>
          <p:nvPr/>
        </p:nvPicPr>
        <p:blipFill>
          <a:blip r:embed="rId3"/>
          <a:stretch>
            <a:fillRect/>
          </a:stretch>
        </p:blipFill>
        <p:spPr>
          <a:xfrm>
            <a:off x="801119" y="4543436"/>
            <a:ext cx="1650522" cy="740661"/>
          </a:xfrm>
          <a:prstGeom prst="rect">
            <a:avLst/>
          </a:prstGeom>
        </p:spPr>
      </p:pic>
    </p:spTree>
    <p:extLst>
      <p:ext uri="{BB962C8B-B14F-4D97-AF65-F5344CB8AC3E}">
        <p14:creationId xmlns:p14="http://schemas.microsoft.com/office/powerpoint/2010/main" val="386252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599834"/>
            <a:ext cx="8911687" cy="1280890"/>
          </a:xfrm>
        </p:spPr>
        <p:txBody>
          <a:bodyPr>
            <a:normAutofit/>
          </a:bodyPr>
          <a:lstStyle/>
          <a:p>
            <a:r>
              <a:rPr lang="en-US" sz="2800" b="1" u="sng" dirty="0"/>
              <a:t>Strategy Three</a:t>
            </a:r>
            <a:r>
              <a:rPr lang="en-US" sz="2800" b="1" dirty="0"/>
              <a:t> – Seek Online Help</a:t>
            </a:r>
            <a:br>
              <a:rPr lang="en-US" sz="2800" dirty="0"/>
            </a:br>
            <a:endParaRPr lang="en-US" sz="2800" dirty="0"/>
          </a:p>
        </p:txBody>
      </p:sp>
      <p:sp>
        <p:nvSpPr>
          <p:cNvPr id="3" name="Content Placeholder 2"/>
          <p:cNvSpPr>
            <a:spLocks noGrp="1"/>
          </p:cNvSpPr>
          <p:nvPr>
            <p:ph idx="1"/>
          </p:nvPr>
        </p:nvSpPr>
        <p:spPr>
          <a:xfrm>
            <a:off x="1583473" y="1497027"/>
            <a:ext cx="9921139" cy="5178902"/>
          </a:xfrm>
        </p:spPr>
        <p:txBody>
          <a:bodyPr>
            <a:normAutofit/>
          </a:bodyPr>
          <a:lstStyle/>
          <a:p>
            <a:pPr marL="0" indent="0">
              <a:buNone/>
            </a:pPr>
            <a:r>
              <a:rPr lang="en-US" sz="1600" dirty="0">
                <a:latin typeface="Calibri" panose="020F0502020204030204" pitchFamily="34" charset="0"/>
                <a:cs typeface="Calibri" panose="020F0502020204030204" pitchFamily="34" charset="0"/>
              </a:rPr>
              <a:t>As nicely summarized by Matt Fradd (2017), there are many excellent online resources. A cautionary note is that we must be careful about being online as this is the conduit for accessing porn. Research the options and find the one that best suits you and your unique needs. Some are faith-based and others, not. </a:t>
            </a:r>
          </a:p>
          <a:p>
            <a:pPr marL="0" indent="0">
              <a:buNone/>
            </a:pPr>
            <a:r>
              <a:rPr lang="en-US" b="1" u="sng" dirty="0">
                <a:solidFill>
                  <a:schemeClr val="tx1"/>
                </a:solidFill>
                <a:latin typeface="Calibri" panose="020F0502020204030204" pitchFamily="34" charset="0"/>
                <a:cs typeface="Calibri" panose="020F0502020204030204" pitchFamily="34" charset="0"/>
              </a:rPr>
              <a:t>No </a:t>
            </a:r>
            <a:r>
              <a:rPr lang="en-US" b="1" u="sng" dirty="0" err="1">
                <a:solidFill>
                  <a:schemeClr val="tx1"/>
                </a:solidFill>
                <a:latin typeface="Calibri" panose="020F0502020204030204" pitchFamily="34" charset="0"/>
                <a:cs typeface="Calibri" panose="020F0502020204030204" pitchFamily="34" charset="0"/>
              </a:rPr>
              <a:t>Fap</a:t>
            </a:r>
            <a:r>
              <a:rPr lang="en-US" b="1" u="sng" dirty="0">
                <a:solidFill>
                  <a:schemeClr val="tx1"/>
                </a:solidFill>
                <a:latin typeface="Calibri" panose="020F0502020204030204" pitchFamily="34" charset="0"/>
                <a:cs typeface="Calibri" panose="020F0502020204030204" pitchFamily="34" charset="0"/>
              </a:rPr>
              <a:t> (nofap.com)</a:t>
            </a:r>
            <a:r>
              <a:rPr lang="en-US" b="1"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site offers a secular and comprehensive community-based pornography recovery program which helps porn struggling people connect with a very supportive community of co-strugglers who are determined to escape the bondage of compulsive sexual addictions. It is widely known in the US and internationally. </a:t>
            </a:r>
          </a:p>
          <a:p>
            <a:pPr marL="0" indent="0">
              <a:buNone/>
            </a:pPr>
            <a:r>
              <a:rPr lang="en-US" b="1" u="sng" dirty="0" err="1">
                <a:solidFill>
                  <a:schemeClr val="tx1"/>
                </a:solidFill>
                <a:latin typeface="Calibri" panose="020F0502020204030204" pitchFamily="34" charset="0"/>
                <a:cs typeface="Calibri" panose="020F0502020204030204" pitchFamily="34" charset="0"/>
              </a:rPr>
              <a:t>LifeStar</a:t>
            </a:r>
            <a:r>
              <a:rPr lang="en-US" b="1" u="sng" dirty="0">
                <a:solidFill>
                  <a:schemeClr val="tx1"/>
                </a:solidFill>
                <a:latin typeface="Calibri" panose="020F0502020204030204" pitchFamily="34" charset="0"/>
                <a:cs typeface="Calibri" panose="020F0502020204030204" pitchFamily="34" charset="0"/>
              </a:rPr>
              <a:t> (Lifestarnetwork.com)</a:t>
            </a:r>
            <a:r>
              <a:rPr lang="en-US" b="1" dirty="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As noted on their website, “The </a:t>
            </a:r>
            <a:r>
              <a:rPr lang="en-US" sz="1600" dirty="0" err="1">
                <a:latin typeface="Calibri" panose="020F0502020204030204" pitchFamily="34" charset="0"/>
                <a:cs typeface="Calibri" panose="020F0502020204030204" pitchFamily="34" charset="0"/>
              </a:rPr>
              <a:t>LifeStar</a:t>
            </a:r>
            <a:r>
              <a:rPr lang="en-US" sz="1600" dirty="0">
                <a:latin typeface="Calibri" panose="020F0502020204030204" pitchFamily="34" charset="0"/>
                <a:cs typeface="Calibri" panose="020F0502020204030204" pitchFamily="34" charset="0"/>
              </a:rPr>
              <a:t> Program and its Network of Therapists are dedicated to bringing hope, healing, and recovery to individuals, families, and spouses affected by unwanted compulsive sexual behaviors and the powerful grips of sex addiction</a:t>
            </a:r>
            <a:r>
              <a:rPr lang="en-US" sz="1600" dirty="0"/>
              <a:t>. </a:t>
            </a:r>
          </a:p>
          <a:p>
            <a:endParaRPr lang="en-US" sz="1600" dirty="0"/>
          </a:p>
          <a:p>
            <a:pPr marL="0" indent="0">
              <a:buNone/>
            </a:pPr>
            <a:r>
              <a:rPr lang="en-US" b="1" u="sng" dirty="0">
                <a:solidFill>
                  <a:schemeClr val="tx1"/>
                </a:solidFill>
                <a:latin typeface="Calibri" panose="020F0502020204030204" pitchFamily="34" charset="0"/>
                <a:cs typeface="Calibri" panose="020F0502020204030204" pitchFamily="34" charset="0"/>
              </a:rPr>
              <a:t>The Porn Effect (theporneffect.com)</a:t>
            </a:r>
            <a:r>
              <a:rPr lang="en-US" b="1"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is a Catholic site for teens and younger adults which makes an effort to expose the reality behind what is the destructive fantasy of porn and provides a five-step plan to find freedom from it. </a:t>
            </a:r>
          </a:p>
          <a:p>
            <a:pPr marL="0" indent="0">
              <a:buNone/>
            </a:pP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p:txBody>
      </p:sp>
      <p:pic>
        <p:nvPicPr>
          <p:cNvPr id="7" name="Graphic 24"/>
          <p:cNvPicPr/>
          <p:nvPr/>
        </p:nvPicPr>
        <p:blipFill>
          <a:blip r:embed="rId2">
            <a:extLst>
              <a:ext uri="{96DAC541-7B7A-43D3-8B79-37D633B846F1}">
                <asvg:svgBlip xmlns:asvg="http://schemas.microsoft.com/office/drawing/2016/SVG/main" r:embed="rId3"/>
              </a:ext>
            </a:extLst>
          </a:blip>
          <a:stretch>
            <a:fillRect/>
          </a:stretch>
        </p:blipFill>
        <p:spPr>
          <a:xfrm>
            <a:off x="6950607" y="2262420"/>
            <a:ext cx="1494623" cy="390525"/>
          </a:xfrm>
          <a:prstGeom prst="rect">
            <a:avLst/>
          </a:prstGeom>
        </p:spPr>
      </p:pic>
      <p:pic>
        <p:nvPicPr>
          <p:cNvPr id="8" name="Picture 7" descr="LifetarNetwork"/>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5055" y="3575818"/>
            <a:ext cx="1400175" cy="490103"/>
          </a:xfrm>
          <a:prstGeom prst="rect">
            <a:avLst/>
          </a:prstGeom>
          <a:noFill/>
          <a:ln>
            <a:noFill/>
          </a:ln>
        </p:spPr>
      </p:pic>
      <p:pic>
        <p:nvPicPr>
          <p:cNvPr id="9" name="Picture 8"/>
          <p:cNvPicPr>
            <a:picLocks noChangeAspect="1"/>
          </p:cNvPicPr>
          <p:nvPr/>
        </p:nvPicPr>
        <p:blipFill>
          <a:blip r:embed="rId5"/>
          <a:stretch>
            <a:fillRect/>
          </a:stretch>
        </p:blipFill>
        <p:spPr>
          <a:xfrm>
            <a:off x="5557595" y="5137342"/>
            <a:ext cx="4685289" cy="403959"/>
          </a:xfrm>
          <a:prstGeom prst="rect">
            <a:avLst/>
          </a:prstGeom>
        </p:spPr>
      </p:pic>
    </p:spTree>
    <p:extLst>
      <p:ext uri="{BB962C8B-B14F-4D97-AF65-F5344CB8AC3E}">
        <p14:creationId xmlns:p14="http://schemas.microsoft.com/office/powerpoint/2010/main" val="353621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E79A-F890-4307-BFE4-E776CC9C106B}"/>
              </a:ext>
            </a:extLst>
          </p:cNvPr>
          <p:cNvSpPr>
            <a:spLocks noGrp="1"/>
          </p:cNvSpPr>
          <p:nvPr>
            <p:ph type="title"/>
          </p:nvPr>
        </p:nvSpPr>
        <p:spPr>
          <a:xfrm>
            <a:off x="2141035" y="134838"/>
            <a:ext cx="9363578" cy="1246564"/>
          </a:xfrm>
        </p:spPr>
        <p:txBody>
          <a:bodyPr/>
          <a:lstStyle/>
          <a:p>
            <a:r>
              <a:rPr lang="en-US" b="1" u="sng" dirty="0"/>
              <a:t>Strategy Three</a:t>
            </a:r>
            <a:r>
              <a:rPr lang="en-US" b="1" dirty="0"/>
              <a:t> – Seek Online Help</a:t>
            </a:r>
            <a:endParaRPr lang="en-US" dirty="0"/>
          </a:p>
        </p:txBody>
      </p:sp>
      <p:sp>
        <p:nvSpPr>
          <p:cNvPr id="3" name="Content Placeholder 2">
            <a:extLst>
              <a:ext uri="{FF2B5EF4-FFF2-40B4-BE49-F238E27FC236}">
                <a16:creationId xmlns:a16="http://schemas.microsoft.com/office/drawing/2014/main" id="{918D6E9C-DD7F-4E67-905F-9CEB89D4E81E}"/>
              </a:ext>
            </a:extLst>
          </p:cNvPr>
          <p:cNvSpPr>
            <a:spLocks noGrp="1"/>
          </p:cNvSpPr>
          <p:nvPr>
            <p:ph idx="1"/>
          </p:nvPr>
        </p:nvSpPr>
        <p:spPr>
          <a:xfrm>
            <a:off x="992459" y="1381402"/>
            <a:ext cx="10512153" cy="6174429"/>
          </a:xfrm>
        </p:spPr>
        <p:txBody>
          <a:bodyPr>
            <a:normAutofit/>
          </a:bodyPr>
          <a:lstStyle/>
          <a:p>
            <a:pPr marL="0" indent="0">
              <a:buNone/>
            </a:pPr>
            <a:r>
              <a:rPr lang="en-US" b="1" u="sng" dirty="0">
                <a:solidFill>
                  <a:schemeClr val="tx1"/>
                </a:solidFill>
              </a:rPr>
              <a:t>Integrity Restored (ingegrityrestored.com):</a:t>
            </a:r>
            <a:endParaRPr lang="en-US" dirty="0">
              <a:solidFill>
                <a:schemeClr val="tx1"/>
              </a:solidFill>
            </a:endParaRPr>
          </a:p>
          <a:p>
            <a:pPr marL="0" indent="0">
              <a:buNone/>
            </a:pPr>
            <a:r>
              <a:rPr lang="en-US" sz="1600" dirty="0">
                <a:latin typeface="Calibri" panose="020F0502020204030204" pitchFamily="34" charset="0"/>
              </a:rPr>
              <a:t>Their mission statement best summarizes this excellent Christian-based website: “Our mission at Integrity Restored is to help restore the integrity of individuals, spouses, and families that have been affected by pornography and pornography addiction.</a:t>
            </a:r>
            <a:endParaRPr lang="en-US" b="1" u="sng" dirty="0">
              <a:solidFill>
                <a:schemeClr val="tx1"/>
              </a:solidFill>
            </a:endParaRPr>
          </a:p>
          <a:p>
            <a:pPr marL="0" indent="0">
              <a:buNone/>
            </a:pPr>
            <a:r>
              <a:rPr lang="en-US" b="1" u="sng" dirty="0">
                <a:solidFill>
                  <a:schemeClr val="tx1"/>
                </a:solidFill>
              </a:rPr>
              <a:t>Beggars Daughter (Beggarsdaughter.com)</a:t>
            </a:r>
            <a:r>
              <a:rPr lang="en-US" dirty="0">
                <a:solidFill>
                  <a:schemeClr val="tx1"/>
                </a:solidFill>
              </a:rPr>
              <a:t>:</a:t>
            </a:r>
          </a:p>
          <a:p>
            <a:pPr marL="0" indent="0">
              <a:buNone/>
            </a:pPr>
            <a:r>
              <a:rPr lang="en-US" sz="1600" dirty="0">
                <a:latin typeface="Calibri" panose="020F0502020204030204" pitchFamily="34" charset="0"/>
              </a:rPr>
              <a:t>This website offers women, particularly Christian women, who are struggling with porn addiction very helpful resources and support. </a:t>
            </a:r>
            <a:endParaRPr lang="en-US" b="1" u="sng" dirty="0">
              <a:solidFill>
                <a:schemeClr val="tx1"/>
              </a:solidFill>
            </a:endParaRPr>
          </a:p>
          <a:p>
            <a:pPr marL="0" indent="0">
              <a:buNone/>
            </a:pPr>
            <a:r>
              <a:rPr lang="en-US" b="1" u="sng" dirty="0">
                <a:solidFill>
                  <a:schemeClr val="tx1"/>
                </a:solidFill>
              </a:rPr>
              <a:t>Addo Recovery (addorecovery.com)</a:t>
            </a:r>
            <a:r>
              <a:rPr lang="en-US" b="1" dirty="0">
                <a:solidFill>
                  <a:schemeClr val="tx1"/>
                </a:solidFill>
              </a:rPr>
              <a:t>:</a:t>
            </a:r>
            <a:endParaRPr lang="en-US" dirty="0">
              <a:solidFill>
                <a:schemeClr val="tx1"/>
              </a:solidFill>
            </a:endParaRPr>
          </a:p>
          <a:p>
            <a:pPr marL="0" indent="0">
              <a:buNone/>
            </a:pPr>
            <a:r>
              <a:rPr lang="en-US" sz="1600" dirty="0">
                <a:latin typeface="Calibri" panose="020F0502020204030204" pitchFamily="34" charset="0"/>
              </a:rPr>
              <a:t>This site offers online addiction therapy programs as well as individual online and in-person therapy. It also specializes in betrayal trauma. It is nonsectarian and offers many personal testimonies of those who have struggled</a:t>
            </a:r>
          </a:p>
          <a:p>
            <a:pPr marL="0" indent="0">
              <a:buNone/>
            </a:pPr>
            <a:r>
              <a:rPr lang="en-US" b="1" u="sng" dirty="0">
                <a:solidFill>
                  <a:schemeClr val="tx1"/>
                </a:solidFill>
              </a:rPr>
              <a:t>Real Battle Ministries (</a:t>
            </a:r>
            <a:r>
              <a:rPr lang="en-US" b="1" u="sng" dirty="0">
                <a:solidFill>
                  <a:schemeClr val="tx1"/>
                </a:solidFill>
                <a:hlinkClick r:id="rId3">
                  <a:extLst>
                    <a:ext uri="{A12FA001-AC4F-418D-AE19-62706E023703}">
                      <ahyp:hlinkClr xmlns:ahyp="http://schemas.microsoft.com/office/drawing/2018/hyperlinkcolor" val="tx"/>
                    </a:ext>
                  </a:extLst>
                </a:hlinkClick>
              </a:rPr>
              <a:t>realbattle.org</a:t>
            </a:r>
            <a:r>
              <a:rPr lang="en-US" b="1" u="sng" dirty="0">
                <a:solidFill>
                  <a:schemeClr val="tx1"/>
                </a:solidFill>
              </a:rPr>
              <a:t>):</a:t>
            </a:r>
            <a:r>
              <a:rPr lang="en-US" dirty="0">
                <a:solidFill>
                  <a:schemeClr val="tx1"/>
                </a:solidFill>
              </a:rPr>
              <a:t>  </a:t>
            </a:r>
          </a:p>
          <a:p>
            <a:pPr marL="0" indent="0">
              <a:buNone/>
            </a:pPr>
            <a:endParaRPr lang="en-US" sz="1600" dirty="0">
              <a:latin typeface="Calibri" panose="020F0502020204030204" pitchFamily="34" charset="0"/>
            </a:endParaRPr>
          </a:p>
          <a:p>
            <a:pPr marL="0" indent="0">
              <a:buNone/>
            </a:pPr>
            <a:r>
              <a:rPr lang="en-US" sz="1600" dirty="0">
                <a:latin typeface="Calibri" panose="020F0502020204030204" pitchFamily="34" charset="0"/>
              </a:rPr>
              <a:t>Cofounded by Andrew Doan, MD, PhD – Medical Doctor &amp; Neuroscientist and Julie Doan, RN – Mother &amp; Family Advocate, </a:t>
            </a:r>
            <a:r>
              <a:rPr lang="en-US" sz="1600" b="1" dirty="0">
                <a:latin typeface="Calibri" panose="020F0502020204030204" pitchFamily="34" charset="0"/>
              </a:rPr>
              <a:t>Real Battle Ministries</a:t>
            </a:r>
            <a:r>
              <a:rPr lang="en-US" sz="1600" dirty="0">
                <a:latin typeface="Calibri" panose="020F0502020204030204" pitchFamily="34" charset="0"/>
              </a:rPr>
              <a:t> is  a first-class, science and spiritually-based supportive website with the following mission: </a:t>
            </a:r>
            <a:r>
              <a:rPr lang="en-US" sz="1600" b="1" dirty="0">
                <a:latin typeface="Calibri" panose="020F0502020204030204" pitchFamily="34" charset="0"/>
              </a:rPr>
              <a:t>Educate,</a:t>
            </a:r>
            <a:r>
              <a:rPr lang="en-US" sz="1600" dirty="0">
                <a:latin typeface="Calibri" panose="020F0502020204030204" pitchFamily="34" charset="0"/>
              </a:rPr>
              <a:t> </a:t>
            </a:r>
            <a:r>
              <a:rPr lang="en-US" sz="1600" b="1" dirty="0">
                <a:latin typeface="Calibri" panose="020F0502020204030204" pitchFamily="34" charset="0"/>
              </a:rPr>
              <a:t>Encourage, and</a:t>
            </a:r>
            <a:r>
              <a:rPr lang="en-US" sz="1600" dirty="0">
                <a:latin typeface="Calibri" panose="020F0502020204030204" pitchFamily="34" charset="0"/>
              </a:rPr>
              <a:t> </a:t>
            </a:r>
            <a:r>
              <a:rPr lang="en-US" sz="1600" b="1" dirty="0">
                <a:latin typeface="Calibri" panose="020F0502020204030204" pitchFamily="34" charset="0"/>
              </a:rPr>
              <a:t>Support</a:t>
            </a:r>
            <a:r>
              <a:rPr lang="en-US" sz="1600" dirty="0">
                <a:latin typeface="Calibri" panose="020F0502020204030204" pitchFamily="34" charset="0"/>
              </a:rPr>
              <a:t> parents and children wishing to limit digital media.</a:t>
            </a:r>
            <a:r>
              <a:rPr lang="en-US" dirty="0"/>
              <a:t>  </a:t>
            </a:r>
            <a:r>
              <a:rPr lang="en-US" sz="1600" dirty="0">
                <a:latin typeface="Calibri" panose="020F0502020204030204" pitchFamily="34" charset="0"/>
              </a:rPr>
              <a:t>This site offers numerous links to scholarly articles and additional resources for treatment and support. It is the best supportive website I (Jeff) have reviewed.</a:t>
            </a:r>
          </a:p>
          <a:p>
            <a:pPr marL="0" indent="0">
              <a:buNone/>
            </a:pPr>
            <a:r>
              <a:rPr lang="en-US" sz="1600" dirty="0">
                <a:latin typeface="Calibri" panose="020F0502020204030204" pitchFamily="34" charset="0"/>
              </a:rPr>
              <a:t> </a:t>
            </a:r>
          </a:p>
          <a:p>
            <a:pPr marL="0" indent="0">
              <a:buNone/>
            </a:pPr>
            <a:endParaRPr lang="en-US" dirty="0">
              <a:solidFill>
                <a:schemeClr val="tx1"/>
              </a:solidFill>
            </a:endParaRPr>
          </a:p>
          <a:p>
            <a:pPr marL="0" indent="0">
              <a:buNone/>
            </a:pPr>
            <a:endParaRPr lang="en-US" dirty="0">
              <a:solidFill>
                <a:schemeClr val="tx1"/>
              </a:solidFill>
            </a:endParaRPr>
          </a:p>
        </p:txBody>
      </p:sp>
      <p:pic>
        <p:nvPicPr>
          <p:cNvPr id="4" name="Picture 3" descr="IntegrityRestored.com">
            <a:extLst>
              <a:ext uri="{FF2B5EF4-FFF2-40B4-BE49-F238E27FC236}">
                <a16:creationId xmlns:a16="http://schemas.microsoft.com/office/drawing/2014/main" id="{AF5CEB38-3D7E-47BF-A818-22AFA0617CCF}"/>
              </a:ext>
            </a:extLst>
          </p:cNvPr>
          <p:cNvPicPr/>
          <p:nvPr/>
        </p:nvPicPr>
        <p:blipFill rotWithShape="1">
          <a:blip r:embed="rId4">
            <a:extLst>
              <a:ext uri="{28A0092B-C50C-407E-A947-70E740481C1C}">
                <a14:useLocalDpi xmlns:a14="http://schemas.microsoft.com/office/drawing/2010/main" val="0"/>
              </a:ext>
            </a:extLst>
          </a:blip>
          <a:srcRect t="1563" b="-1"/>
          <a:stretch/>
        </p:blipFill>
        <p:spPr bwMode="auto">
          <a:xfrm>
            <a:off x="7169511" y="1381402"/>
            <a:ext cx="1476375" cy="323850"/>
          </a:xfrm>
          <a:prstGeom prst="rect">
            <a:avLst/>
          </a:prstGeom>
          <a:noFill/>
          <a:ln>
            <a:noFill/>
          </a:ln>
          <a:extLst>
            <a:ext uri="{53640926-AAD7-44D8-BBD7-CCE9431645EC}">
              <a14:shadowObscured xmlns:a14="http://schemas.microsoft.com/office/drawing/2010/main"/>
            </a:ext>
          </a:extLst>
        </p:spPr>
      </p:pic>
      <p:pic>
        <p:nvPicPr>
          <p:cNvPr id="8" name="Picture 7" descr="Beggar's Daughter">
            <a:extLst>
              <a:ext uri="{FF2B5EF4-FFF2-40B4-BE49-F238E27FC236}">
                <a16:creationId xmlns:a16="http://schemas.microsoft.com/office/drawing/2014/main" id="{41C13317-1500-4D86-AE3E-20AB08F5EA4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69511" y="2327356"/>
            <a:ext cx="1495425" cy="447675"/>
          </a:xfrm>
          <a:prstGeom prst="rect">
            <a:avLst/>
          </a:prstGeom>
          <a:noFill/>
          <a:ln>
            <a:noFill/>
          </a:ln>
        </p:spPr>
      </p:pic>
      <p:pic>
        <p:nvPicPr>
          <p:cNvPr id="9" name="Picture 8">
            <a:extLst>
              <a:ext uri="{FF2B5EF4-FFF2-40B4-BE49-F238E27FC236}">
                <a16:creationId xmlns:a16="http://schemas.microsoft.com/office/drawing/2014/main" id="{8244039B-475D-4418-ACE0-739645D0167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9511" y="3339828"/>
            <a:ext cx="1301115" cy="387985"/>
          </a:xfrm>
          <a:prstGeom prst="rect">
            <a:avLst/>
          </a:prstGeom>
          <a:noFill/>
          <a:ln>
            <a:noFill/>
          </a:ln>
        </p:spPr>
      </p:pic>
      <p:pic>
        <p:nvPicPr>
          <p:cNvPr id="10" name="Picture 9" descr="Real Battle Ministries">
            <a:extLst>
              <a:ext uri="{FF2B5EF4-FFF2-40B4-BE49-F238E27FC236}">
                <a16:creationId xmlns:a16="http://schemas.microsoft.com/office/drawing/2014/main" id="{7C6106B5-ED03-4797-A509-10B68A58E9C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9336" y="4462575"/>
            <a:ext cx="4755910" cy="702856"/>
          </a:xfrm>
          <a:prstGeom prst="rect">
            <a:avLst/>
          </a:prstGeom>
          <a:noFill/>
          <a:ln>
            <a:noFill/>
          </a:ln>
        </p:spPr>
      </p:pic>
    </p:spTree>
    <p:extLst>
      <p:ext uri="{BB962C8B-B14F-4D97-AF65-F5344CB8AC3E}">
        <p14:creationId xmlns:p14="http://schemas.microsoft.com/office/powerpoint/2010/main" val="57372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C1A87-8957-4F0E-97A0-91E89F0989A5}"/>
              </a:ext>
            </a:extLst>
          </p:cNvPr>
          <p:cNvSpPr>
            <a:spLocks noGrp="1"/>
          </p:cNvSpPr>
          <p:nvPr>
            <p:ph type="title"/>
          </p:nvPr>
        </p:nvSpPr>
        <p:spPr>
          <a:xfrm>
            <a:off x="1081159" y="3962"/>
            <a:ext cx="10277531" cy="1064353"/>
          </a:xfrm>
        </p:spPr>
        <p:txBody>
          <a:bodyPr anchor="b">
            <a:normAutofit/>
          </a:bodyPr>
          <a:lstStyle/>
          <a:p>
            <a:pPr>
              <a:lnSpc>
                <a:spcPct val="90000"/>
              </a:lnSpc>
            </a:pPr>
            <a:r>
              <a:rPr lang="en-US" sz="2800" b="1" dirty="0"/>
              <a:t>Strategy Three – Learn Healthy Self-Regulation Skills</a:t>
            </a:r>
            <a:br>
              <a:rPr lang="en-US" sz="2800" dirty="0"/>
            </a:br>
            <a:endParaRPr lang="en-US" sz="2800" dirty="0"/>
          </a:p>
        </p:txBody>
      </p:sp>
      <p:sp>
        <p:nvSpPr>
          <p:cNvPr id="18"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7573D"/>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Image result for image of self regulation for adults">
            <a:extLst>
              <a:ext uri="{FF2B5EF4-FFF2-40B4-BE49-F238E27FC236}">
                <a16:creationId xmlns:a16="http://schemas.microsoft.com/office/drawing/2014/main" id="{69915354-AA20-4C32-88DC-14A29C1E24F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59390" y="1064354"/>
            <a:ext cx="3321700" cy="5142655"/>
          </a:xfrm>
          <a:prstGeom prst="rect">
            <a:avLst/>
          </a:prstGeom>
          <a:noFill/>
        </p:spPr>
      </p:pic>
      <p:sp>
        <p:nvSpPr>
          <p:cNvPr id="3" name="Content Placeholder 2">
            <a:extLst>
              <a:ext uri="{FF2B5EF4-FFF2-40B4-BE49-F238E27FC236}">
                <a16:creationId xmlns:a16="http://schemas.microsoft.com/office/drawing/2014/main" id="{16729280-8286-4FE4-9BC7-E4F2CA8B1401}"/>
              </a:ext>
            </a:extLst>
          </p:cNvPr>
          <p:cNvSpPr>
            <a:spLocks noGrp="1"/>
          </p:cNvSpPr>
          <p:nvPr>
            <p:ph idx="1"/>
          </p:nvPr>
        </p:nvSpPr>
        <p:spPr>
          <a:xfrm>
            <a:off x="3901931" y="1064355"/>
            <a:ext cx="7969228" cy="5511196"/>
          </a:xfrm>
        </p:spPr>
        <p:txBody>
          <a:bodyPr>
            <a:normAutofit/>
          </a:bodyPr>
          <a:lstStyle/>
          <a:p>
            <a:pPr marL="0" indent="0">
              <a:lnSpc>
                <a:spcPct val="90000"/>
              </a:lnSpc>
              <a:buNone/>
            </a:pPr>
            <a:r>
              <a:rPr lang="en-US" dirty="0">
                <a:latin typeface="Calibri" panose="020F0502020204030204" pitchFamily="34" charset="0"/>
              </a:rPr>
              <a:t>As noted earlier, people who are addicted often live in a state of </a:t>
            </a:r>
            <a:r>
              <a:rPr lang="en-US" dirty="0">
                <a:solidFill>
                  <a:srgbClr val="FF0000"/>
                </a:solidFill>
                <a:latin typeface="Calibri" panose="020F0502020204030204" pitchFamily="34" charset="0"/>
              </a:rPr>
              <a:t>sympathetic arousal </a:t>
            </a:r>
            <a:r>
              <a:rPr lang="en-US" dirty="0">
                <a:latin typeface="Calibri" panose="020F0502020204030204" pitchFamily="34" charset="0"/>
              </a:rPr>
              <a:t>and they often seek pornography to quell that state, one that makes them feel as though they are in “neurological hell” within their bodies. </a:t>
            </a:r>
          </a:p>
          <a:p>
            <a:pPr marL="0" indent="0">
              <a:lnSpc>
                <a:spcPct val="90000"/>
              </a:lnSpc>
              <a:buNone/>
            </a:pPr>
            <a:endParaRPr lang="en-US" dirty="0">
              <a:latin typeface="Calibri" panose="020F0502020204030204" pitchFamily="34" charset="0"/>
            </a:endParaRPr>
          </a:p>
          <a:p>
            <a:pPr marL="0" indent="0">
              <a:lnSpc>
                <a:spcPct val="90000"/>
              </a:lnSpc>
              <a:buNone/>
            </a:pPr>
            <a:r>
              <a:rPr lang="en-US" dirty="0">
                <a:latin typeface="Calibri" panose="020F0502020204030204" pitchFamily="34" charset="0"/>
              </a:rPr>
              <a:t>Although porn seeking will bring some immediate relief, in the end, this backfires and only makes that internal activation worse as previously argued.  Therefore, we need to learn </a:t>
            </a:r>
            <a:r>
              <a:rPr lang="en-US" dirty="0">
                <a:solidFill>
                  <a:srgbClr val="FF0000"/>
                </a:solidFill>
                <a:latin typeface="Calibri" panose="020F0502020204030204" pitchFamily="34" charset="0"/>
              </a:rPr>
              <a:t>healthy strategies to restore neurological peace. </a:t>
            </a:r>
            <a:r>
              <a:rPr lang="en-US" dirty="0">
                <a:latin typeface="Calibri" panose="020F0502020204030204" pitchFamily="34" charset="0"/>
              </a:rPr>
              <a:t>Although we may already know many of these strategies, we too often don’t exercise them on a regular basis.  </a:t>
            </a:r>
          </a:p>
          <a:p>
            <a:pPr marL="0" indent="0">
              <a:lnSpc>
                <a:spcPct val="90000"/>
              </a:lnSpc>
              <a:buNone/>
            </a:pPr>
            <a:endParaRPr lang="en-US" dirty="0">
              <a:solidFill>
                <a:srgbClr val="FFFF00"/>
              </a:solidFill>
              <a:latin typeface="Calibri" panose="020F0502020204030204" pitchFamily="34" charset="0"/>
            </a:endParaRPr>
          </a:p>
          <a:p>
            <a:pPr marL="0" indent="0">
              <a:lnSpc>
                <a:spcPct val="90000"/>
              </a:lnSpc>
              <a:buNone/>
            </a:pPr>
            <a:r>
              <a:rPr lang="en-US" dirty="0">
                <a:solidFill>
                  <a:srgbClr val="FFFF00"/>
                </a:solidFill>
                <a:latin typeface="Calibri" panose="020F0502020204030204" pitchFamily="34" charset="0"/>
              </a:rPr>
              <a:t>Mindfulness</a:t>
            </a:r>
            <a:r>
              <a:rPr lang="en-US" dirty="0">
                <a:latin typeface="Calibri" panose="020F0502020204030204" pitchFamily="34" charset="0"/>
              </a:rPr>
              <a:t> is a type of meditation which allows us to focus on being intensely aware of what we are sensing and feeling in the moment, without interpretation or judgment. Practicing mindfulness involves breathing methods, guided imagery, and other practices to relax the body and mind and help reduce stress.</a:t>
            </a:r>
          </a:p>
          <a:p>
            <a:pPr marL="0" indent="0">
              <a:lnSpc>
                <a:spcPct val="90000"/>
              </a:lnSpc>
              <a:buNone/>
            </a:pPr>
            <a:endParaRPr lang="en-US" dirty="0">
              <a:latin typeface="Calibri" panose="020F0502020204030204" pitchFamily="34" charset="0"/>
            </a:endParaRPr>
          </a:p>
          <a:p>
            <a:pPr marL="0" indent="0">
              <a:lnSpc>
                <a:spcPct val="90000"/>
              </a:lnSpc>
              <a:buNone/>
            </a:pPr>
            <a:r>
              <a:rPr lang="en-US" dirty="0">
                <a:latin typeface="Calibri" panose="020F0502020204030204" pitchFamily="34" charset="0"/>
              </a:rPr>
              <a:t> </a:t>
            </a:r>
            <a:r>
              <a:rPr lang="en-US" dirty="0">
                <a:solidFill>
                  <a:srgbClr val="FFFF00"/>
                </a:solidFill>
                <a:latin typeface="Calibri" panose="020F0502020204030204" pitchFamily="34" charset="0"/>
              </a:rPr>
              <a:t>The Mayo Clinic </a:t>
            </a:r>
            <a:r>
              <a:rPr lang="en-US" dirty="0">
                <a:latin typeface="Calibri" panose="020F0502020204030204" pitchFamily="34" charset="0"/>
              </a:rPr>
              <a:t>offers a brief but very helpful set of mindfulness skills which I find very helpful and encourage you to give them a try. They are briefly described below:</a:t>
            </a:r>
          </a:p>
          <a:p>
            <a:pPr>
              <a:lnSpc>
                <a:spcPct val="90000"/>
              </a:lnSpc>
            </a:pPr>
            <a:endParaRPr lang="en-US" dirty="0">
              <a:latin typeface="Calibri" panose="020F0502020204030204" pitchFamily="34" charset="0"/>
            </a:endParaRPr>
          </a:p>
          <a:p>
            <a:pPr>
              <a:lnSpc>
                <a:spcPct val="90000"/>
              </a:lnSpc>
            </a:pPr>
            <a:endParaRPr lang="en-US" sz="1100" dirty="0"/>
          </a:p>
        </p:txBody>
      </p:sp>
    </p:spTree>
    <p:extLst>
      <p:ext uri="{BB962C8B-B14F-4D97-AF65-F5344CB8AC3E}">
        <p14:creationId xmlns:p14="http://schemas.microsoft.com/office/powerpoint/2010/main" val="2175424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Rectangle 13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Image result for FUNNY IMAGE OF SELF-REGULATION STRATEGIES">
            <a:extLst>
              <a:ext uri="{FF2B5EF4-FFF2-40B4-BE49-F238E27FC236}">
                <a16:creationId xmlns:a16="http://schemas.microsoft.com/office/drawing/2014/main" id="{5D207F3A-A5C2-4902-A3B4-04C7307FD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45" r="19077"/>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018F73C-A568-4460-989F-F0744E66F2E0}"/>
              </a:ext>
            </a:extLst>
          </p:cNvPr>
          <p:cNvSpPr>
            <a:spLocks noGrp="1"/>
          </p:cNvSpPr>
          <p:nvPr>
            <p:ph type="title"/>
          </p:nvPr>
        </p:nvSpPr>
        <p:spPr>
          <a:xfrm>
            <a:off x="0" y="787400"/>
            <a:ext cx="8237218" cy="778933"/>
          </a:xfrm>
        </p:spPr>
        <p:txBody>
          <a:bodyPr anchor="ctr">
            <a:normAutofit/>
          </a:bodyPr>
          <a:lstStyle/>
          <a:p>
            <a:pPr>
              <a:lnSpc>
                <a:spcPct val="90000"/>
              </a:lnSpc>
            </a:pPr>
            <a:r>
              <a:rPr lang="en-US" sz="2500" b="1" dirty="0">
                <a:solidFill>
                  <a:srgbClr val="FEFFFF"/>
                </a:solidFill>
              </a:rPr>
              <a:t>Strategy Three – Learn Healthy Self-Regulation Skills</a:t>
            </a:r>
            <a:endParaRPr lang="en-US" sz="2500" dirty="0">
              <a:solidFill>
                <a:srgbClr val="FEFFFF"/>
              </a:solidFill>
            </a:endParaRPr>
          </a:p>
        </p:txBody>
      </p:sp>
      <p:sp>
        <p:nvSpPr>
          <p:cNvPr id="3" name="Content Placeholder 2">
            <a:extLst>
              <a:ext uri="{FF2B5EF4-FFF2-40B4-BE49-F238E27FC236}">
                <a16:creationId xmlns:a16="http://schemas.microsoft.com/office/drawing/2014/main" id="{2B7C36F9-D6DA-4E8C-A8BF-4BFB08323099}"/>
              </a:ext>
            </a:extLst>
          </p:cNvPr>
          <p:cNvSpPr>
            <a:spLocks noGrp="1"/>
          </p:cNvSpPr>
          <p:nvPr>
            <p:ph idx="1"/>
          </p:nvPr>
        </p:nvSpPr>
        <p:spPr>
          <a:xfrm>
            <a:off x="180474" y="2031999"/>
            <a:ext cx="8041503" cy="4729747"/>
          </a:xfrm>
        </p:spPr>
        <p:txBody>
          <a:bodyPr>
            <a:normAutofit fontScale="92500" lnSpcReduction="10000"/>
          </a:bodyPr>
          <a:lstStyle/>
          <a:p>
            <a:pPr marL="0" lvl="0" indent="0">
              <a:lnSpc>
                <a:spcPct val="90000"/>
              </a:lnSpc>
              <a:buNone/>
            </a:pPr>
            <a:r>
              <a:rPr lang="en-US" b="1" u="sng" dirty="0">
                <a:solidFill>
                  <a:srgbClr val="FFFF00"/>
                </a:solidFill>
                <a:latin typeface="Calibri" panose="020F0502020204030204" pitchFamily="34" charset="0"/>
              </a:rPr>
              <a:t>Pay attention</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It's hard to slow down and notice things in a busy world. Try to take the time to experience your environment with all your senses — touch, sound, sight, smell and taste. For example, when you eat a favorite food, take the time to smell, taste and truly enjoy it.</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Live in the moment</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Try to intentionally bring an open, accepting and discerning attention to everything you do. Find joy in simple pleasures.</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Accept yourself</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Treat yourself the way you would treat a good friend.</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Focus on your breathing</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When you have negative thoughts, try to sit down, take a deep breath and close your eyes. Focus on your breath as it moves in and out of your body. Sitting and breathing for even just a minute can help. Slowing down our breathing and taking in our breath more deeply into our abdomen (called abdominal breathing) are most important. This helps to promote a balance of oxygen and carbon dioxide – the brain needs both in balance to promote healthy functioning and to restore us to bring on parasympathetic calm.</a:t>
            </a:r>
          </a:p>
          <a:p>
            <a:pPr marL="0" indent="0">
              <a:lnSpc>
                <a:spcPct val="90000"/>
              </a:lnSpc>
              <a:buNone/>
            </a:pPr>
            <a:r>
              <a:rPr lang="en-US" dirty="0">
                <a:solidFill>
                  <a:srgbClr val="FEFFFF"/>
                </a:solidFill>
                <a:latin typeface="Calibri" panose="020F0502020204030204" pitchFamily="34" charset="0"/>
              </a:rPr>
              <a:t> </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3235539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24B42F5-417D-4FA5-B352-F36A88684503}"/>
              </a:ext>
            </a:extLst>
          </p:cNvPr>
          <p:cNvSpPr>
            <a:spLocks noGrp="1"/>
          </p:cNvSpPr>
          <p:nvPr>
            <p:ph type="title"/>
          </p:nvPr>
        </p:nvSpPr>
        <p:spPr>
          <a:xfrm>
            <a:off x="56520" y="388560"/>
            <a:ext cx="9072200" cy="1376991"/>
          </a:xfrm>
        </p:spPr>
        <p:txBody>
          <a:bodyPr anchor="ctr">
            <a:normAutofit/>
          </a:bodyPr>
          <a:lstStyle/>
          <a:p>
            <a:pPr>
              <a:lnSpc>
                <a:spcPct val="90000"/>
              </a:lnSpc>
            </a:pPr>
            <a:r>
              <a:rPr lang="en-US" sz="2500" b="1" dirty="0">
                <a:solidFill>
                  <a:srgbClr val="FEFFFF"/>
                </a:solidFill>
              </a:rPr>
              <a:t>Strategy Three – Learn Healthy Self-Regulation Skills</a:t>
            </a:r>
            <a:endParaRPr lang="en-US" sz="2500" dirty="0">
              <a:solidFill>
                <a:srgbClr val="FEFFFF"/>
              </a:solidFill>
            </a:endParaRPr>
          </a:p>
        </p:txBody>
      </p:sp>
      <p:sp>
        <p:nvSpPr>
          <p:cNvPr id="3" name="Content Placeholder 2">
            <a:extLst>
              <a:ext uri="{FF2B5EF4-FFF2-40B4-BE49-F238E27FC236}">
                <a16:creationId xmlns:a16="http://schemas.microsoft.com/office/drawing/2014/main" id="{D0FB19C4-DF76-4410-AC45-9F25A2B21119}"/>
              </a:ext>
            </a:extLst>
          </p:cNvPr>
          <p:cNvSpPr>
            <a:spLocks noGrp="1"/>
          </p:cNvSpPr>
          <p:nvPr>
            <p:ph idx="1"/>
          </p:nvPr>
        </p:nvSpPr>
        <p:spPr>
          <a:xfrm>
            <a:off x="205821" y="2079154"/>
            <a:ext cx="7481912" cy="4598371"/>
          </a:xfrm>
        </p:spPr>
        <p:txBody>
          <a:bodyPr>
            <a:normAutofit/>
          </a:bodyPr>
          <a:lstStyle/>
          <a:p>
            <a:pPr marL="0" lvl="0" indent="0">
              <a:lnSpc>
                <a:spcPct val="90000"/>
              </a:lnSpc>
              <a:buNone/>
            </a:pPr>
            <a:r>
              <a:rPr lang="en-US" u="sng" dirty="0">
                <a:solidFill>
                  <a:srgbClr val="FFFF00"/>
                </a:solidFill>
                <a:latin typeface="Calibri" panose="020F0502020204030204" pitchFamily="34" charset="0"/>
              </a:rPr>
              <a:t>Body scan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Lie on your back with your legs extended and arms at your sides, palms facing up. Focus your attention slowly and deliberately on each part of your body, in order, from toe to head or head to toe. Be aware of any sensations, emotions or thoughts associated with each part of your body.</a:t>
            </a:r>
          </a:p>
          <a:p>
            <a:pPr marL="0" lvl="0" indent="0">
              <a:lnSpc>
                <a:spcPct val="90000"/>
              </a:lnSpc>
              <a:buNone/>
            </a:pPr>
            <a:r>
              <a:rPr lang="en-US" u="sng" dirty="0">
                <a:solidFill>
                  <a:srgbClr val="FFFF00"/>
                </a:solidFill>
                <a:latin typeface="Calibri" panose="020F0502020204030204" pitchFamily="34" charset="0"/>
              </a:rPr>
              <a:t>Sitting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Sit comfortably with your back straight, feet flat on the floor and hands in your lap. Breathing through your nose, focus on your breath moving in and out of your body. If physical sensations or thoughts interrupt your meditation, note the experience and then return your focus to your breath.</a:t>
            </a:r>
          </a:p>
          <a:p>
            <a:pPr marL="0" lvl="0" indent="0">
              <a:lnSpc>
                <a:spcPct val="90000"/>
              </a:lnSpc>
              <a:buNone/>
            </a:pPr>
            <a:r>
              <a:rPr lang="en-US" u="sng" dirty="0">
                <a:solidFill>
                  <a:srgbClr val="FFFF00"/>
                </a:solidFill>
                <a:latin typeface="Calibri" panose="020F0502020204030204" pitchFamily="34" charset="0"/>
              </a:rPr>
              <a:t>Walking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Find a quiet place 10 to 20 feet in length and begin to walk slowly. Focus on the experience of walking, being aware of the sensations of standing and the subtle movements that keep your balance. When you reach the end of your path, turn and continue walking, maintaining awareness of your sensations (Mayo Clinic, accessed October 20, 2019).</a:t>
            </a:r>
          </a:p>
          <a:p>
            <a:pPr>
              <a:lnSpc>
                <a:spcPct val="90000"/>
              </a:lnSpc>
            </a:pPr>
            <a:endParaRPr lang="en-US" sz="1400" dirty="0">
              <a:solidFill>
                <a:srgbClr val="FEFFFF"/>
              </a:solidFill>
            </a:endParaRPr>
          </a:p>
        </p:txBody>
      </p:sp>
      <p:pic>
        <p:nvPicPr>
          <p:cNvPr id="3074" name="Picture 2" descr="Image result for FUNNY IMAGE OF SELF-REGULATION STRATEGIES">
            <a:extLst>
              <a:ext uri="{FF2B5EF4-FFF2-40B4-BE49-F238E27FC236}">
                <a16:creationId xmlns:a16="http://schemas.microsoft.com/office/drawing/2014/main" id="{4FCA7F23-3CAA-48CB-BE35-0483C4BFDA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78900" y="2485711"/>
            <a:ext cx="360728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16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F0A1D-2AF7-455A-84BD-62CA5054EEDD}"/>
              </a:ext>
            </a:extLst>
          </p:cNvPr>
          <p:cNvSpPr>
            <a:spLocks noGrp="1"/>
          </p:cNvSpPr>
          <p:nvPr>
            <p:ph type="title"/>
          </p:nvPr>
        </p:nvSpPr>
        <p:spPr>
          <a:xfrm>
            <a:off x="649224" y="178420"/>
            <a:ext cx="9709965" cy="1726580"/>
          </a:xfrm>
        </p:spPr>
        <p:txBody>
          <a:bodyPr>
            <a:normAutofit fontScale="90000"/>
          </a:bodyPr>
          <a:lstStyle/>
          <a:p>
            <a:pPr marL="0" marR="0" algn="ctr">
              <a:lnSpc>
                <a:spcPct val="90000"/>
              </a:lnSpc>
              <a:spcBef>
                <a:spcPts val="0"/>
              </a:spcBef>
              <a:spcAft>
                <a:spcPts val="0"/>
              </a:spcAft>
            </a:pPr>
            <a:r>
              <a:rPr lang="en-US" b="1" dirty="0"/>
              <a:t>Strategy Four – Accountability</a:t>
            </a:r>
            <a:br>
              <a:rPr lang="en-US" sz="3000" b="1" dirty="0"/>
            </a:br>
            <a:br>
              <a:rPr lang="en-US" sz="900" b="1" dirty="0"/>
            </a:br>
            <a:br>
              <a:rPr lang="en-US" sz="1200" dirty="0"/>
            </a:br>
            <a:r>
              <a:rPr lang="en-US" sz="1400" b="1" dirty="0">
                <a:latin typeface="Calibri" panose="020F0502020204030204" pitchFamily="34" charset="0"/>
                <a:ea typeface="Calibri" panose="020F0502020204030204" pitchFamily="34" charset="0"/>
                <a:cs typeface="Times New Roman" panose="02020603050405020304" pitchFamily="18" charset="0"/>
              </a:rPr>
              <a:t>No man is an island, entire of itself;</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every man is a piece of the continent,</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a part of the main.</a:t>
            </a:r>
            <a:br>
              <a:rPr lang="en-US" sz="1400" b="1" dirty="0">
                <a:latin typeface="Calibri" panose="020F0502020204030204" pitchFamily="34" charset="0"/>
                <a:ea typeface="Calibri" panose="020F0502020204030204" pitchFamily="34" charset="0"/>
                <a:cs typeface="Times New Roman" panose="02020603050405020304" pitchFamily="18" charset="0"/>
              </a:rPr>
            </a:b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John Donne</a:t>
            </a:r>
            <a:br>
              <a:rPr lang="en-US" sz="1400" b="1"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1FAA66F-514D-4985-B930-4C9A6C84FCF1}"/>
              </a:ext>
            </a:extLst>
          </p:cNvPr>
          <p:cNvSpPr>
            <a:spLocks noGrp="1"/>
          </p:cNvSpPr>
          <p:nvPr>
            <p:ph idx="1"/>
          </p:nvPr>
        </p:nvSpPr>
        <p:spPr>
          <a:xfrm>
            <a:off x="355598" y="2049966"/>
            <a:ext cx="5965662" cy="4428893"/>
          </a:xfrm>
        </p:spPr>
        <p:txBody>
          <a:bodyPr>
            <a:normAutofit/>
          </a:bodyPr>
          <a:lstStyle/>
          <a:p>
            <a:pPr marL="0" indent="0">
              <a:buNone/>
            </a:pPr>
            <a:r>
              <a:rPr lang="en-US" dirty="0">
                <a:latin typeface="Calibri" panose="020F0502020204030204" pitchFamily="34" charset="0"/>
              </a:rPr>
              <a:t>As the above 17th century quote from the famous </a:t>
            </a:r>
            <a:r>
              <a:rPr lang="en-US" b="1" dirty="0">
                <a:solidFill>
                  <a:srgbClr val="FF0000"/>
                </a:solidFill>
                <a:latin typeface="Calibri" panose="020F0502020204030204" pitchFamily="34" charset="0"/>
              </a:rPr>
              <a:t>English poet John Donne </a:t>
            </a:r>
            <a:r>
              <a:rPr lang="en-US" dirty="0">
                <a:latin typeface="Calibri" panose="020F0502020204030204" pitchFamily="34" charset="0"/>
              </a:rPr>
              <a:t>suggests, we are not in this alone and so we would do well to recognize that our struggle to free ourselves from pornography cannot be won alone.</a:t>
            </a:r>
          </a:p>
          <a:p>
            <a:pPr marL="0" indent="0">
              <a:buNone/>
            </a:pPr>
            <a:r>
              <a:rPr lang="en-US" dirty="0">
                <a:latin typeface="Calibri" panose="020F0502020204030204" pitchFamily="34" charset="0"/>
              </a:rPr>
              <a:t>I strongly encourage you to find an </a:t>
            </a:r>
            <a:r>
              <a:rPr lang="en-US" b="1" dirty="0">
                <a:latin typeface="Calibri" panose="020F0502020204030204" pitchFamily="34" charset="0"/>
              </a:rPr>
              <a:t>accountability partner</a:t>
            </a:r>
            <a:r>
              <a:rPr lang="en-US" dirty="0">
                <a:latin typeface="Calibri" panose="020F0502020204030204" pitchFamily="34" charset="0"/>
              </a:rPr>
              <a:t> or group. I would not recommend that this individual be your love partner or spouse as this places the person you most care about in a very difficult if not untenable and/or unhealthy position.  </a:t>
            </a:r>
          </a:p>
          <a:p>
            <a:pPr marL="0" indent="0">
              <a:buNone/>
            </a:pPr>
            <a:r>
              <a:rPr lang="en-US" dirty="0">
                <a:latin typeface="Calibri" panose="020F0502020204030204" pitchFamily="34" charset="0"/>
              </a:rPr>
              <a:t>You might also seek </a:t>
            </a:r>
            <a:r>
              <a:rPr lang="en-US" b="1" dirty="0">
                <a:latin typeface="Calibri" panose="020F0502020204030204" pitchFamily="34" charset="0"/>
              </a:rPr>
              <a:t>online accountability </a:t>
            </a:r>
            <a:r>
              <a:rPr lang="en-US" dirty="0">
                <a:latin typeface="Calibri" panose="020F0502020204030204" pitchFamily="34" charset="0"/>
              </a:rPr>
              <a:t>sources, some of which are noted earlier or groups/individuals in your community or your place of worship. </a:t>
            </a:r>
          </a:p>
          <a:p>
            <a:pPr marL="0" indent="0">
              <a:buNone/>
            </a:pPr>
            <a:endParaRPr lang="en-US" dirty="0"/>
          </a:p>
        </p:txBody>
      </p:sp>
      <p:pic>
        <p:nvPicPr>
          <p:cNvPr id="5" name="Picture 4" descr="Image result for john donne images of no man is an island">
            <a:extLst>
              <a:ext uri="{FF2B5EF4-FFF2-40B4-BE49-F238E27FC236}">
                <a16:creationId xmlns:a16="http://schemas.microsoft.com/office/drawing/2014/main" id="{9CA75303-2B50-45E9-9D4F-5F27DD6A88E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226339" y="1675573"/>
            <a:ext cx="5965661" cy="4803285"/>
          </a:xfrm>
          <a:prstGeom prst="rect">
            <a:avLst/>
          </a:prstGeom>
          <a:noFill/>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16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3B8C-71B6-4077-B141-8749E9883E9C}"/>
              </a:ext>
            </a:extLst>
          </p:cNvPr>
          <p:cNvSpPr>
            <a:spLocks noGrp="1"/>
          </p:cNvSpPr>
          <p:nvPr>
            <p:ph type="title"/>
          </p:nvPr>
        </p:nvSpPr>
        <p:spPr>
          <a:xfrm>
            <a:off x="1780675" y="529389"/>
            <a:ext cx="9723938" cy="1375611"/>
          </a:xfrm>
        </p:spPr>
        <p:txBody>
          <a:bodyPr/>
          <a:lstStyle/>
          <a:p>
            <a:r>
              <a:rPr lang="en-US" b="1" dirty="0"/>
              <a:t>Strategy Four – Accountability</a:t>
            </a:r>
            <a:endParaRPr lang="en-US" dirty="0"/>
          </a:p>
        </p:txBody>
      </p:sp>
      <p:sp>
        <p:nvSpPr>
          <p:cNvPr id="3" name="Content Placeholder 2">
            <a:extLst>
              <a:ext uri="{FF2B5EF4-FFF2-40B4-BE49-F238E27FC236}">
                <a16:creationId xmlns:a16="http://schemas.microsoft.com/office/drawing/2014/main" id="{5DFA4E8F-EFCB-427E-99ED-8A40F1DA0429}"/>
              </a:ext>
            </a:extLst>
          </p:cNvPr>
          <p:cNvSpPr>
            <a:spLocks noGrp="1"/>
          </p:cNvSpPr>
          <p:nvPr>
            <p:ph idx="1"/>
          </p:nvPr>
        </p:nvSpPr>
        <p:spPr>
          <a:xfrm>
            <a:off x="401444" y="1683834"/>
            <a:ext cx="11452302" cy="5029787"/>
          </a:xfrm>
        </p:spPr>
        <p:txBody>
          <a:bodyPr>
            <a:normAutofit fontScale="92500" lnSpcReduction="20000"/>
          </a:bodyPr>
          <a:lstStyle/>
          <a:p>
            <a:pPr marL="0" indent="0">
              <a:buNone/>
            </a:pPr>
            <a:r>
              <a:rPr lang="en-US" sz="1900" b="1" u="sng" dirty="0">
                <a:latin typeface="Calibri" panose="020F0502020204030204" pitchFamily="34" charset="0"/>
              </a:rPr>
              <a:t>Covenant Eyes (covenanteyes.com)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Matt Fradd (2017) writes, and we agree, that this is absolutely the best filtering and accountability software on the market today. With Covenant Eyes you can use the filter component which filters out bad sites and/or the accountability component which sends out a report to your designated accountability partner. You and/or your accountability partner will receive a weekly report of which sites that were blocked, when the visit was attempted, and what search terms were used to get there.  </a:t>
            </a:r>
          </a:p>
          <a:p>
            <a:pPr marL="0" indent="0">
              <a:buNone/>
            </a:pPr>
            <a:endParaRPr lang="en-US" sz="1900" b="1" u="sng" dirty="0">
              <a:latin typeface="Calibri" panose="020F0502020204030204" pitchFamily="34" charset="0"/>
            </a:endParaRPr>
          </a:p>
          <a:p>
            <a:pPr marL="0" indent="0">
              <a:buNone/>
            </a:pPr>
            <a:r>
              <a:rPr lang="en-US" sz="1900" b="1" u="sng" dirty="0">
                <a:latin typeface="Calibri" panose="020F0502020204030204" pitchFamily="34" charset="0"/>
              </a:rPr>
              <a:t>Net Nanny (netnanny.com)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Net Nanny is a highly powerful platform for parents to control what their children are seeing and doing on the web. It doesn't just manage the time kids spend on the web. It also helps prevent cyberbullying, monitors cell phone activity, masks profanity, and blocks access to pornography. How intensely you choose to use it is up to you. Its suite of tools is accessible on most operating systems, either via web browser or mobile app</a:t>
            </a:r>
            <a:endParaRPr lang="en-US" sz="1900" b="1" u="sng" dirty="0">
              <a:latin typeface="Calibri" panose="020F0502020204030204" pitchFamily="34" charset="0"/>
            </a:endParaRPr>
          </a:p>
          <a:p>
            <a:pPr marL="0" indent="0">
              <a:buNone/>
            </a:pPr>
            <a:endParaRPr lang="en-US" sz="1900" b="1" u="sng" dirty="0">
              <a:latin typeface="Calibri" panose="020F0502020204030204" pitchFamily="34" charset="0"/>
            </a:endParaRPr>
          </a:p>
          <a:p>
            <a:pPr marL="0" indent="0">
              <a:buNone/>
            </a:pPr>
            <a:r>
              <a:rPr lang="en-US" sz="1900" b="1" u="sng" dirty="0">
                <a:latin typeface="Calibri" panose="020F0502020204030204" pitchFamily="34" charset="0"/>
              </a:rPr>
              <a:t>Accountable2You (accountable2you.com)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 Accountable2You is Internet accountability software with an emphasis on real-time habit management. It can send out instant text alerts to your accountability partners. The software is easy to install on any number of devices. It’s compatible with Apple, Windows, and Android operating systems. </a:t>
            </a:r>
            <a:endParaRPr lang="en-US" dirty="0"/>
          </a:p>
        </p:txBody>
      </p:sp>
      <p:pic>
        <p:nvPicPr>
          <p:cNvPr id="18" name="Picture 17">
            <a:extLst>
              <a:ext uri="{FF2B5EF4-FFF2-40B4-BE49-F238E27FC236}">
                <a16:creationId xmlns:a16="http://schemas.microsoft.com/office/drawing/2014/main" id="{0083595E-8CEC-47E8-9EB3-95806D06F9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17480" y="1561172"/>
            <a:ext cx="1797670" cy="475088"/>
          </a:xfrm>
          <a:prstGeom prst="rect">
            <a:avLst/>
          </a:prstGeom>
          <a:noFill/>
          <a:ln>
            <a:noFill/>
          </a:ln>
        </p:spPr>
      </p:pic>
      <p:pic>
        <p:nvPicPr>
          <p:cNvPr id="19" name="Picture 18" descr="Net Nanny">
            <a:extLst>
              <a:ext uri="{FF2B5EF4-FFF2-40B4-BE49-F238E27FC236}">
                <a16:creationId xmlns:a16="http://schemas.microsoft.com/office/drawing/2014/main" id="{6F6FCC9D-3DEA-4143-B818-D623A9EDC3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93942" y="3339214"/>
            <a:ext cx="1797670" cy="475087"/>
          </a:xfrm>
          <a:prstGeom prst="rect">
            <a:avLst/>
          </a:prstGeom>
          <a:noFill/>
          <a:ln>
            <a:noFill/>
          </a:ln>
        </p:spPr>
      </p:pic>
      <p:pic>
        <p:nvPicPr>
          <p:cNvPr id="20" name="Picture 19" descr="Accountable2You Logo">
            <a:extLst>
              <a:ext uri="{FF2B5EF4-FFF2-40B4-BE49-F238E27FC236}">
                <a16:creationId xmlns:a16="http://schemas.microsoft.com/office/drawing/2014/main" id="{C5C44304-9962-4D74-9073-FD974CF4AB2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26719" y="5041685"/>
            <a:ext cx="1988170" cy="510286"/>
          </a:xfrm>
          <a:prstGeom prst="rect">
            <a:avLst/>
          </a:prstGeom>
          <a:noFill/>
          <a:ln>
            <a:noFill/>
          </a:ln>
        </p:spPr>
      </p:pic>
    </p:spTree>
    <p:extLst>
      <p:ext uri="{BB962C8B-B14F-4D97-AF65-F5344CB8AC3E}">
        <p14:creationId xmlns:p14="http://schemas.microsoft.com/office/powerpoint/2010/main" val="106348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12911</Words>
  <Application>Microsoft Office PowerPoint</Application>
  <PresentationFormat>Widescreen</PresentationFormat>
  <Paragraphs>794</Paragraphs>
  <Slides>101</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101</vt:i4>
      </vt:variant>
    </vt:vector>
  </HeadingPairs>
  <TitlesOfParts>
    <vt:vector size="116" baseType="lpstr">
      <vt:lpstr>Agency FB</vt:lpstr>
      <vt:lpstr>Algerian</vt:lpstr>
      <vt:lpstr>Arial</vt:lpstr>
      <vt:lpstr>Arial Nova</vt:lpstr>
      <vt:lpstr>Blackadder ITC</vt:lpstr>
      <vt:lpstr>Calibri</vt:lpstr>
      <vt:lpstr>Cambria</vt:lpstr>
      <vt:lpstr>cathic (Body)</vt:lpstr>
      <vt:lpstr>Century Gothic</vt:lpstr>
      <vt:lpstr>High Tower Text</vt:lpstr>
      <vt:lpstr>Symbol</vt:lpstr>
      <vt:lpstr>Wingdings</vt:lpstr>
      <vt:lpstr>Wingdings 3</vt:lpstr>
      <vt:lpstr>Wisp</vt:lpstr>
      <vt:lpstr>1_Wisp</vt:lpstr>
      <vt:lpstr>Pornography Addiction – and the Demise of Mind, Body, and Soul </vt:lpstr>
      <vt:lpstr>In the words of Stephen Arterburn, world renowned expert on sexual addiction,</vt:lpstr>
      <vt:lpstr>The Toll</vt:lpstr>
      <vt:lpstr> Let me go first:    </vt:lpstr>
      <vt:lpstr>My Favorite Authors Deserve Credit</vt:lpstr>
      <vt:lpstr>So How                    is it?</vt:lpstr>
      <vt:lpstr>    So How Did I get Addicted to Porn in the First Place?   </vt:lpstr>
      <vt:lpstr> The Question of Shame and Moral Failure </vt:lpstr>
      <vt:lpstr>PowerPoint Presentation</vt:lpstr>
      <vt:lpstr>In the Words of Johann Hari (2015)  </vt:lpstr>
      <vt:lpstr>The Role of Trauma</vt:lpstr>
      <vt:lpstr>The Role of Trauma      Adverse Childhood Experiences (ACE)</vt:lpstr>
      <vt:lpstr>The Role of Trauma       Adverse Childhood Experiences (ACE)</vt:lpstr>
      <vt:lpstr>The Role of Trauma      Adverse Childhood Experiences (ACE)</vt:lpstr>
      <vt:lpstr>The Role of Trauma      Adverse Childhood Experiences (ACE)</vt:lpstr>
      <vt:lpstr>PowerPoint Presentation</vt:lpstr>
      <vt:lpstr>            The Role of              The Role of                 Adverse Childhood Experiences (ACE)</vt:lpstr>
      <vt:lpstr> It’s just Fun! </vt:lpstr>
      <vt:lpstr>The Neuroscience of Addiction</vt:lpstr>
      <vt:lpstr>How the Brain Gets Hooked on Digital Drugs </vt:lpstr>
      <vt:lpstr>Functions of Dopamine</vt:lpstr>
      <vt:lpstr>Dopamine Reward Pathway</vt:lpstr>
      <vt:lpstr>More on Dopamine </vt:lpstr>
      <vt:lpstr>Dopamine vs Endogenous Opioids</vt:lpstr>
      <vt:lpstr>Bought the BMW but still wANTING the Ducati Diavel</vt:lpstr>
      <vt:lpstr>Dopamine and DeltaFosB “Keep doing it!”</vt:lpstr>
      <vt:lpstr>Dopanergic Downregulation at the Synaptic Level</vt:lpstr>
      <vt:lpstr>So, we see that chronic overstimulation can lead to two opposite effects: </vt:lpstr>
      <vt:lpstr>What Cranks Us Up</vt:lpstr>
      <vt:lpstr>Impact of Hypofrontality – not a good thing:   Two areas of the brain, the anterior cingulate and the orbital frontal cortex, serve as a protective mechanism to override the reward system’s desire for ever increasing dopamine increase. Sadly, hypofrontality involves the rewiring of our brains so that when an impulse to engage in a dopamine-related behavior activated, the brain ends up shutting down its ability to override the reward system. This is the breeding ground for horrible choices an  impacts on social development.</vt:lpstr>
      <vt:lpstr>The Marriage of Triune Brain Theory and Polyvagal Theory </vt:lpstr>
      <vt:lpstr>Triune Brain Theory </vt:lpstr>
      <vt:lpstr>Triune Brain Theory</vt:lpstr>
      <vt:lpstr>Triune Brain Theory         The Reptilian Brain (or Reptilian Complex) </vt:lpstr>
      <vt:lpstr>Triune Brain Theory      The Mammalian Brain (or Limbic System) </vt:lpstr>
      <vt:lpstr>  Triune Brain Theory      The Frontal Lobe (or Neocortex)   </vt:lpstr>
      <vt:lpstr>Triune Brain Theory   To bring it home: </vt:lpstr>
      <vt:lpstr>  Polyvagal Theory </vt:lpstr>
      <vt:lpstr>Polyvagal Theory     Autonomic Nervous System</vt:lpstr>
      <vt:lpstr>Polyvagal Theory     Autonomic Nervous System</vt:lpstr>
      <vt:lpstr>Polyvagal Theory    Autonomic Nervous System</vt:lpstr>
      <vt:lpstr>Polyvagal Theory     Autonomic Nervous System</vt:lpstr>
      <vt:lpstr>Polyvagal Theory     Autonomic Nervous System</vt:lpstr>
      <vt:lpstr>The Marriage of Maclean’s Triune Brain Theory with Porges’ Polyvagal Theory</vt:lpstr>
      <vt:lpstr>The Marriage of Maclean’s Triune Brain Theory with Porges’ Polyvagal Theory</vt:lpstr>
      <vt:lpstr>In</vt:lpstr>
      <vt:lpstr>Part Three – The Impact of Pornography</vt:lpstr>
      <vt:lpstr>           The Three  C’s of Addiction</vt:lpstr>
      <vt:lpstr>The Impact of Pornography on the Body </vt:lpstr>
      <vt:lpstr>The Impact of Pornography on the Body</vt:lpstr>
      <vt:lpstr>Impact of Excessive Pornography  on the Body</vt:lpstr>
      <vt:lpstr>In the words of Dr. Andrew Doan</vt:lpstr>
      <vt:lpstr>Excessive Pornography Promotes Hyperarousal   </vt:lpstr>
      <vt:lpstr>The Impact of Media on Depression</vt:lpstr>
      <vt:lpstr>Excessive Pornography and Depression</vt:lpstr>
      <vt:lpstr>Excessive Pornography and Depression</vt:lpstr>
      <vt:lpstr>Excessive Pornography and Depression</vt:lpstr>
      <vt:lpstr>Excessive Pornography and Depression</vt:lpstr>
      <vt:lpstr>Excessive Pornography and Depression</vt:lpstr>
      <vt:lpstr>Excessive Pornography and Depression</vt:lpstr>
      <vt:lpstr>The Impact of Pornography on Sexual Aggression and Violence</vt:lpstr>
      <vt:lpstr>The Impact of Pornography on Sexual Aggression and Violence</vt:lpstr>
      <vt:lpstr>The Impact of Pornography on Sexuality</vt:lpstr>
      <vt:lpstr>The Impact of Pornography on Sexuality</vt:lpstr>
      <vt:lpstr>The Impact of Pornography on Sexuality</vt:lpstr>
      <vt:lpstr>The Impact of Pornography on Sexuality</vt:lpstr>
      <vt:lpstr>The Impact of Pornography on Women and How They are Viewed </vt:lpstr>
      <vt:lpstr>The Impact of Pornography on Women and How They are Viewed </vt:lpstr>
      <vt:lpstr>The Impact of Pornography on Sexual Aggression and Violence </vt:lpstr>
      <vt:lpstr>The Impact of Pornography on Sexual    Aggression and Violence </vt:lpstr>
      <vt:lpstr>The Impact of Pornography on Sexual Aggression and Violence</vt:lpstr>
      <vt:lpstr>The Impact of Pornography on Sexual Aggression and Violence                     The verdict is in!</vt:lpstr>
      <vt:lpstr>The Impact of Pornography on the Soul </vt:lpstr>
      <vt:lpstr>The Impact of Pornography on the Soul </vt:lpstr>
      <vt:lpstr>The Impact of Pornography on the Soul</vt:lpstr>
      <vt:lpstr>The Impact of Pornography on the Soul</vt:lpstr>
      <vt:lpstr>The Way Out </vt:lpstr>
      <vt:lpstr>The Way Out</vt:lpstr>
      <vt:lpstr>Strategy One: Johann Hari’s 8 Point Model for Connected Living</vt:lpstr>
      <vt:lpstr>Strategy One: Johann Hari’s 8 Point Model for Connected Living – continued:</vt:lpstr>
      <vt:lpstr>Strategy One: Johann Hari’s 8 Point Model for Connected Living  Two: Connection to Meaningful People - continued:  Shared with permission – Peter Ryan, CAPT, USN (R)</vt:lpstr>
      <vt:lpstr>Strategy One: Johann Hari’s 8 Point Model for Connected Liviing</vt:lpstr>
      <vt:lpstr>Strategy One: Johann Hari’s 8 Point Model for Connected Living</vt:lpstr>
      <vt:lpstr>Strategy One: Johann Hari’s 8 Point Model for Connected Living </vt:lpstr>
      <vt:lpstr>Strategy One: Johann Hari’s 8 Point Model for Connected Living</vt:lpstr>
      <vt:lpstr>Strategy One: Johann Hari’s 8 Point Model for Connected Living </vt:lpstr>
      <vt:lpstr>Strategy Two: Make a U-Turn on the Superhighway  </vt:lpstr>
      <vt:lpstr>Strategy Two: Make a U-Turn on the Superhighway</vt:lpstr>
      <vt:lpstr>Strategy Two: Make a U-Turn on the Superhighway</vt:lpstr>
      <vt:lpstr>Strategy Two: Make a U-Turn on the Superhighway</vt:lpstr>
      <vt:lpstr>Strategy Two: Make a U-Turn on the Superhighway</vt:lpstr>
      <vt:lpstr>Strategy Two: Make a U-Turn on the Superhighway</vt:lpstr>
      <vt:lpstr>Strategy Three – Seek Online Help </vt:lpstr>
      <vt:lpstr>Strategy Three – Seek Online Help</vt:lpstr>
      <vt:lpstr>Strategy Three – Learn Healthy Self-Regulation Skills </vt:lpstr>
      <vt:lpstr>Strategy Three – Learn Healthy Self-Regulation Skills</vt:lpstr>
      <vt:lpstr>Strategy Three – Learn Healthy Self-Regulation Skills</vt:lpstr>
      <vt:lpstr>Strategy Four – Accountability   No man is an island, entire of itself; every man is a piece of the continent, a part of the main.  - John Donne </vt:lpstr>
      <vt:lpstr>Strategy Four – Accountability</vt:lpstr>
      <vt:lpstr>Residential Treatment</vt:lpstr>
      <vt:lpstr>In Closing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Pornography Addiction – and the Demise of Mind, Body, and Soul</dc:title>
  <dc:creator>Jeffrey Hansen</dc:creator>
  <cp:lastModifiedBy>Jeffrey Hansen</cp:lastModifiedBy>
  <cp:revision>5</cp:revision>
  <dcterms:created xsi:type="dcterms:W3CDTF">2019-12-09T18:57:30Z</dcterms:created>
  <dcterms:modified xsi:type="dcterms:W3CDTF">2019-12-09T19:26:55Z</dcterms:modified>
</cp:coreProperties>
</file>