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7" r:id="rId3"/>
    <p:sldId id="256" r:id="rId4"/>
    <p:sldId id="258" r:id="rId5"/>
    <p:sldId id="259" r:id="rId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4" y="3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E81E-596C-40E3-575F-8F06D27A312E}"/>
              </a:ext>
            </a:extLst>
          </p:cNvPr>
          <p:cNvSpPr>
            <a:spLocks noGrp="1"/>
          </p:cNvSpPr>
          <p:nvPr>
            <p:ph type="title"/>
          </p:nvPr>
        </p:nvSpPr>
        <p:spPr>
          <a:xfrm>
            <a:off x="641445" y="1138035"/>
            <a:ext cx="4435522" cy="1891767"/>
          </a:xfrm>
        </p:spPr>
        <p:txBody>
          <a:bodyPr anchor="t">
            <a:normAutofit/>
          </a:bodyPr>
          <a:lstStyle/>
          <a:p>
            <a:pPr>
              <a:lnSpc>
                <a:spcPct val="90000"/>
              </a:lnSpc>
            </a:pPr>
            <a:r>
              <a:rPr kumimoji="0" lang="en-US" sz="3200" b="0" i="0" u="none" strike="noStrike" kern="1200" cap="none" spc="0" normalizeH="0" baseline="0" noProof="0" dirty="0">
                <a:ln>
                  <a:noFill/>
                </a:ln>
                <a:effectLst/>
                <a:uLnTx/>
                <a:uFillTx/>
                <a:latin typeface="Calibri"/>
                <a:ea typeface="+mj-ea"/>
                <a:cs typeface="+mj-cs"/>
              </a:rPr>
              <a:t>Grace in the Healing Process of Self-Care in Addiction</a:t>
            </a:r>
            <a:endParaRPr lang="en-US" sz="3200" dirty="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4914" y="871146"/>
            <a:ext cx="736747"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5BD546-99CA-824E-5074-E44D85B7E790}"/>
              </a:ext>
            </a:extLst>
          </p:cNvPr>
          <p:cNvSpPr>
            <a:spLocks noGrp="1"/>
          </p:cNvSpPr>
          <p:nvPr>
            <p:ph idx="1"/>
          </p:nvPr>
        </p:nvSpPr>
        <p:spPr>
          <a:xfrm>
            <a:off x="761801" y="2551176"/>
            <a:ext cx="4084601" cy="3591207"/>
          </a:xfrm>
        </p:spPr>
        <p:txBody>
          <a:bodyPr>
            <a:normAutofit fontScale="92500" lnSpcReduction="20000"/>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2000" dirty="0"/>
              <a:t>Jeffrey E. Hansen, Ph.D.</a:t>
            </a:r>
          </a:p>
          <a:p>
            <a:pPr marL="0" indent="0" algn="ctr">
              <a:buNone/>
            </a:pPr>
            <a:r>
              <a:rPr lang="en-US" sz="2000" dirty="0"/>
              <a:t>Clinical Director, Holdfast Recovery</a:t>
            </a:r>
          </a:p>
          <a:p>
            <a:pPr marL="0" indent="0" algn="ctr">
              <a:buNone/>
            </a:pPr>
            <a:endParaRPr lang="en-US" sz="2000" dirty="0"/>
          </a:p>
          <a:p>
            <a:pPr marL="0" indent="0" algn="ctr">
              <a:buNone/>
            </a:pPr>
            <a:endParaRPr lang="en-US" sz="2000" dirty="0"/>
          </a:p>
          <a:p>
            <a:pPr>
              <a:buNone/>
            </a:pPr>
            <a:r>
              <a:rPr lang="en-US" sz="1800" b="1" dirty="0"/>
              <a:t>Hebrews 4:16 (NIV):</a:t>
            </a:r>
            <a:endParaRPr lang="en-US" sz="1800" dirty="0"/>
          </a:p>
          <a:p>
            <a:r>
              <a:rPr lang="en-US" sz="1800" b="1" i="1" dirty="0"/>
              <a:t>"Let us then approach God's throne of grace with confidence, so that we may receive mercy and find grace to help us in our time of need."</a:t>
            </a:r>
            <a:endParaRPr lang="en-US" sz="1800" dirty="0"/>
          </a:p>
          <a:p>
            <a:pPr marL="0" indent="0" algn="ctr">
              <a:buNone/>
            </a:pPr>
            <a:endParaRPr lang="en-US" sz="2000" dirty="0"/>
          </a:p>
        </p:txBody>
      </p:sp>
      <p:pic>
        <p:nvPicPr>
          <p:cNvPr id="4" name="Picture 3" descr="A group of people hugging each other&#10;&#10;AI-generated content may be incorrect.">
            <a:extLst>
              <a:ext uri="{FF2B5EF4-FFF2-40B4-BE49-F238E27FC236}">
                <a16:creationId xmlns:a16="http://schemas.microsoft.com/office/drawing/2014/main" id="{16E30F78-A1E8-0114-AA2C-AD9C494197A9}"/>
              </a:ext>
            </a:extLst>
          </p:cNvPr>
          <p:cNvPicPr>
            <a:picLocks noChangeAspect="1"/>
          </p:cNvPicPr>
          <p:nvPr/>
        </p:nvPicPr>
        <p:blipFill>
          <a:blip r:embed="rId2"/>
          <a:srcRect r="4647"/>
          <a:stretch/>
        </p:blipFill>
        <p:spPr>
          <a:xfrm>
            <a:off x="5649520" y="10"/>
            <a:ext cx="6539305" cy="6857990"/>
          </a:xfrm>
          <a:prstGeom prst="rect">
            <a:avLst/>
          </a:prstGeom>
        </p:spPr>
      </p:pic>
    </p:spTree>
    <p:extLst>
      <p:ext uri="{BB962C8B-B14F-4D97-AF65-F5344CB8AC3E}">
        <p14:creationId xmlns:p14="http://schemas.microsoft.com/office/powerpoint/2010/main" val="175175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601" y="762001"/>
            <a:ext cx="5332808" cy="1708242"/>
          </a:xfrm>
        </p:spPr>
        <p:txBody>
          <a:bodyPr anchor="ctr">
            <a:normAutofit/>
          </a:bodyPr>
          <a:lstStyle/>
          <a:p>
            <a:r>
              <a:rPr lang="en-US" sz="4000"/>
              <a:t>What Grace Looks Like in Recovery</a:t>
            </a:r>
          </a:p>
        </p:txBody>
      </p:sp>
      <p:sp>
        <p:nvSpPr>
          <p:cNvPr id="3" name="Content Placeholder 2"/>
          <p:cNvSpPr>
            <a:spLocks noGrp="1"/>
          </p:cNvSpPr>
          <p:nvPr>
            <p:ph idx="1"/>
          </p:nvPr>
        </p:nvSpPr>
        <p:spPr>
          <a:xfrm>
            <a:off x="761601" y="2470244"/>
            <a:ext cx="5332808" cy="3769835"/>
          </a:xfrm>
        </p:spPr>
        <p:txBody>
          <a:bodyPr anchor="ctr">
            <a:normAutofit/>
          </a:bodyPr>
          <a:lstStyle/>
          <a:p>
            <a:r>
              <a:rPr lang="en-US" sz="2000"/>
              <a:t>✔ Allowing room for mistakes – Recovery is not linear. Relapse is not failure but a learning moment.</a:t>
            </a:r>
          </a:p>
          <a:p>
            <a:r>
              <a:rPr lang="en-US" sz="2000"/>
              <a:t>✔ Practicing self-compassion – You are still loved, valuable, and capable of change.</a:t>
            </a:r>
          </a:p>
          <a:p>
            <a:r>
              <a:rPr lang="en-US" sz="2000"/>
              <a:t>✔ Letting go of perfectionism – Healing is about progress, not perfection.</a:t>
            </a:r>
          </a:p>
          <a:p>
            <a:r>
              <a:rPr lang="en-US" sz="2000"/>
              <a:t>✔ Accepting help – Grace allows us to seek support instead of isolating.</a:t>
            </a:r>
          </a:p>
          <a:p>
            <a:r>
              <a:rPr lang="en-US" sz="2000"/>
              <a:t>✔ Anchoring in faith – God's love and forgiveness empower healing and restoration.</a:t>
            </a:r>
          </a:p>
        </p:txBody>
      </p:sp>
      <p:pic>
        <p:nvPicPr>
          <p:cNvPr id="5" name="Picture 4" descr="Open doors">
            <a:extLst>
              <a:ext uri="{FF2B5EF4-FFF2-40B4-BE49-F238E27FC236}">
                <a16:creationId xmlns:a16="http://schemas.microsoft.com/office/drawing/2014/main" id="{B1588328-A7CD-CFD1-B307-03C8344F7439}"/>
              </a:ext>
            </a:extLst>
          </p:cNvPr>
          <p:cNvPicPr>
            <a:picLocks noChangeAspect="1"/>
          </p:cNvPicPr>
          <p:nvPr/>
        </p:nvPicPr>
        <p:blipFill>
          <a:blip r:embed="rId2"/>
          <a:srcRect l="37787" r="10390" b="-1"/>
          <a:stretch/>
        </p:blipFill>
        <p:spPr>
          <a:xfrm>
            <a:off x="6856011" y="-10886"/>
            <a:ext cx="533281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8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20227"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604" y="350196"/>
            <a:ext cx="4645694" cy="1624520"/>
          </a:xfrm>
        </p:spPr>
        <p:txBody>
          <a:bodyPr anchor="ctr">
            <a:normAutofit/>
          </a:bodyPr>
          <a:lstStyle/>
          <a:p>
            <a:pPr>
              <a:lnSpc>
                <a:spcPct val="90000"/>
              </a:lnSpc>
            </a:pPr>
            <a:r>
              <a:rPr lang="en-US" sz="3700" dirty="0"/>
              <a:t>Grace in the Healing Process of Self-Care in Addiction</a:t>
            </a:r>
          </a:p>
        </p:txBody>
      </p:sp>
      <p:sp>
        <p:nvSpPr>
          <p:cNvPr id="3" name="Content Placeholder 2"/>
          <p:cNvSpPr>
            <a:spLocks noGrp="1"/>
          </p:cNvSpPr>
          <p:nvPr>
            <p:ph idx="1"/>
          </p:nvPr>
        </p:nvSpPr>
        <p:spPr>
          <a:xfrm>
            <a:off x="267288" y="2636195"/>
            <a:ext cx="5373858" cy="3871609"/>
          </a:xfrm>
        </p:spPr>
        <p:txBody>
          <a:bodyPr anchor="ctr">
            <a:normAutofit fontScale="92500" lnSpcReduction="10000"/>
          </a:bodyPr>
          <a:lstStyle/>
          <a:p>
            <a:endParaRPr lang="en-US" sz="2000"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a:ln>
                  <a:noFill/>
                </a:ln>
                <a:solidFill>
                  <a:prstClr val="black"/>
                </a:solidFill>
                <a:effectLst/>
                <a:uLnTx/>
                <a:uFillTx/>
                <a:latin typeface="Calibri"/>
                <a:ea typeface="+mn-ea"/>
                <a:cs typeface="+mn-cs"/>
              </a:rPr>
              <a:t>Grace bridges shame and healing, struggle and transformation. It allows individuals to accept themselves as imperfect yet worthy of healing, moving forward with compassion and faith.</a:t>
            </a:r>
          </a:p>
          <a:p>
            <a:pPr marL="0" indent="0">
              <a:buNone/>
            </a:pPr>
            <a:endParaRPr lang="en-US" sz="1800" b="1" dirty="0"/>
          </a:p>
          <a:p>
            <a:pPr marL="0" indent="0">
              <a:buNone/>
            </a:pPr>
            <a:endParaRPr lang="en-US" sz="1800" b="1" dirty="0"/>
          </a:p>
          <a:p>
            <a:pPr marL="0" indent="0">
              <a:buNone/>
            </a:pPr>
            <a:r>
              <a:rPr lang="en-US" sz="1800" b="1" dirty="0"/>
              <a:t>2 Corinthians 12:9 (NIV)</a:t>
            </a:r>
            <a:br>
              <a:rPr lang="en-US" sz="1800" dirty="0"/>
            </a:br>
            <a:r>
              <a:rPr lang="en-US" sz="1800" i="1" dirty="0"/>
              <a:t>"But he said to me, ‘My grace is sufficient for you, for my power is made perfect in weakness.’ Therefore, I will boast all the more gladly about my weaknesses, so that Christ’s power may rest on me.“</a:t>
            </a:r>
          </a:p>
          <a:p>
            <a:pPr marL="0" indent="0">
              <a:buNone/>
            </a:pPr>
            <a:endParaRPr lang="en-US" sz="1800" dirty="0"/>
          </a:p>
          <a:p>
            <a:pPr marL="0" indent="0">
              <a:buNone/>
            </a:pPr>
            <a:r>
              <a:rPr lang="en-US" sz="1900" dirty="0"/>
              <a:t>This verse reminds us that grace is not about perfection but about God's transformative power in our struggles. </a:t>
            </a:r>
          </a:p>
          <a:p>
            <a:pPr marL="0" indent="0">
              <a:buNone/>
            </a:pPr>
            <a:endParaRPr lang="en-US" sz="1900" dirty="0"/>
          </a:p>
          <a:p>
            <a:pPr marL="0" indent="0">
              <a:buNone/>
            </a:pPr>
            <a:endParaRPr lang="en-US" sz="1800" dirty="0"/>
          </a:p>
          <a:p>
            <a:endParaRPr lang="en-US" sz="2000" dirty="0"/>
          </a:p>
        </p:txBody>
      </p:sp>
      <p:pic>
        <p:nvPicPr>
          <p:cNvPr id="5" name="Picture 4" descr="A metal hanging bridge in a foggy mountain">
            <a:extLst>
              <a:ext uri="{FF2B5EF4-FFF2-40B4-BE49-F238E27FC236}">
                <a16:creationId xmlns:a16="http://schemas.microsoft.com/office/drawing/2014/main" id="{44E812E1-B538-23E0-0AF2-D0385E416BDB}"/>
              </a:ext>
            </a:extLst>
          </p:cNvPr>
          <p:cNvPicPr>
            <a:picLocks noChangeAspect="1"/>
          </p:cNvPicPr>
          <p:nvPr/>
        </p:nvPicPr>
        <p:blipFill>
          <a:blip r:embed="rId2"/>
          <a:srcRect l="23744" r="16871" b="-2"/>
          <a:stretch/>
        </p:blipFill>
        <p:spPr>
          <a:xfrm>
            <a:off x="6094412" y="1"/>
            <a:ext cx="6101236"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601" y="762001"/>
            <a:ext cx="5332808" cy="926122"/>
          </a:xfrm>
        </p:spPr>
        <p:txBody>
          <a:bodyPr anchor="ctr">
            <a:normAutofit fontScale="90000"/>
          </a:bodyPr>
          <a:lstStyle/>
          <a:p>
            <a:r>
              <a:rPr lang="en-US" sz="4000" dirty="0"/>
              <a:t>Grace Transforms Self-Care</a:t>
            </a:r>
          </a:p>
        </p:txBody>
      </p:sp>
      <p:sp>
        <p:nvSpPr>
          <p:cNvPr id="3" name="Content Placeholder 2"/>
          <p:cNvSpPr>
            <a:spLocks noGrp="1"/>
          </p:cNvSpPr>
          <p:nvPr>
            <p:ph idx="1"/>
          </p:nvPr>
        </p:nvSpPr>
        <p:spPr>
          <a:xfrm>
            <a:off x="604911" y="2470244"/>
            <a:ext cx="5489498" cy="3769835"/>
          </a:xfrm>
        </p:spPr>
        <p:txBody>
          <a:bodyPr anchor="ctr">
            <a:normAutofit fontScale="85000" lnSpcReduction="20000"/>
          </a:bodyPr>
          <a:lstStyle/>
          <a:p>
            <a:pPr marL="0" indent="0">
              <a:buNone/>
            </a:pPr>
            <a:r>
              <a:rPr lang="en-US" sz="2000" dirty="0"/>
              <a:t>Grace shifts self-care from an obligation to an act of self-love. It nourishes the body, mind, and spirit—not because one has 'earned' it, but because they are already worthy of healing. Once full, we can extend it to others </a:t>
            </a:r>
          </a:p>
          <a:p>
            <a:pPr marL="0" indent="0">
              <a:buNone/>
            </a:pPr>
            <a:endParaRPr lang="en-US" sz="2000" dirty="0"/>
          </a:p>
          <a:p>
            <a:pPr marL="0" indent="0">
              <a:buNone/>
            </a:pPr>
            <a:r>
              <a:rPr lang="en-US" sz="1800" b="1" dirty="0"/>
              <a:t>1 John 4:19 (NIV)</a:t>
            </a:r>
            <a:br>
              <a:rPr lang="en-US" sz="1800" dirty="0"/>
            </a:br>
            <a:r>
              <a:rPr lang="en-US" sz="1800" i="1" dirty="0"/>
              <a:t>"We love because he first loved us.“</a:t>
            </a:r>
          </a:p>
          <a:p>
            <a:pPr marL="0" indent="0">
              <a:buNone/>
            </a:pPr>
            <a:endParaRPr lang="en-US" sz="1800" dirty="0"/>
          </a:p>
          <a:p>
            <a:pPr marL="0" indent="0">
              <a:buNone/>
            </a:pPr>
            <a:r>
              <a:rPr lang="en-US" sz="1800" dirty="0"/>
              <a:t>This verse reminds us that grace is not something we earn—it is given freely by God. When we embrace His love, we learn to extend that same grace to ourselves in the form of self-care and self-healing and ultimately to others. </a:t>
            </a:r>
          </a:p>
          <a:p>
            <a:pPr marL="0" indent="0">
              <a:buNone/>
            </a:pPr>
            <a:endParaRPr lang="en-US" sz="1700" dirty="0"/>
          </a:p>
          <a:p>
            <a:pPr>
              <a:buNone/>
            </a:pPr>
            <a:r>
              <a:rPr lang="en-US" sz="1800" b="1" dirty="0"/>
              <a:t>Galatians 6:2 (NIV):</a:t>
            </a:r>
          </a:p>
          <a:p>
            <a:r>
              <a:rPr lang="en-US" sz="1800" i="1" dirty="0"/>
              <a:t>"Carry each other’s burdens, and in this way you will fulfill the law of Christ."</a:t>
            </a:r>
            <a:endParaRPr lang="en-US" sz="1800" dirty="0"/>
          </a:p>
          <a:p>
            <a:pPr marL="0" indent="0">
              <a:buNone/>
            </a:pPr>
            <a:endParaRPr lang="en-US" sz="1800" dirty="0"/>
          </a:p>
          <a:p>
            <a:pPr marL="0" indent="0">
              <a:buNone/>
            </a:pPr>
            <a:endParaRPr lang="en-US" sz="2000" dirty="0"/>
          </a:p>
        </p:txBody>
      </p:sp>
      <p:pic>
        <p:nvPicPr>
          <p:cNvPr id="5" name="Picture 4" descr="Hand holding forearm">
            <a:extLst>
              <a:ext uri="{FF2B5EF4-FFF2-40B4-BE49-F238E27FC236}">
                <a16:creationId xmlns:a16="http://schemas.microsoft.com/office/drawing/2014/main" id="{31E6532D-EF20-BA81-4898-D9C241A39E68}"/>
              </a:ext>
            </a:extLst>
          </p:cNvPr>
          <p:cNvPicPr>
            <a:picLocks noChangeAspect="1"/>
          </p:cNvPicPr>
          <p:nvPr/>
        </p:nvPicPr>
        <p:blipFill>
          <a:blip r:embed="rId2"/>
          <a:srcRect l="20052" r="28125" b="-1"/>
          <a:stretch/>
        </p:blipFill>
        <p:spPr>
          <a:xfrm>
            <a:off x="6856011" y="-10886"/>
            <a:ext cx="5332814" cy="6868886"/>
          </a:xfrm>
          <a:prstGeom prst="rect">
            <a:avLst/>
          </a:prstGeom>
          <a:effectLst>
            <a:outerShdw blurRad="127000" dist="50800" dir="10800000" sx="99000" sy="99000" algn="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Hand holding keys">
            <a:extLst>
              <a:ext uri="{FF2B5EF4-FFF2-40B4-BE49-F238E27FC236}">
                <a16:creationId xmlns:a16="http://schemas.microsoft.com/office/drawing/2014/main" id="{2143006A-51BB-0DEC-A50B-F7D26A13F1CE}"/>
              </a:ext>
            </a:extLst>
          </p:cNvPr>
          <p:cNvPicPr>
            <a:picLocks noChangeAspect="1"/>
          </p:cNvPicPr>
          <p:nvPr/>
        </p:nvPicPr>
        <p:blipFill>
          <a:blip r:embed="rId2"/>
          <a:srcRect l="28885" r="11865" b="-1"/>
          <a:stretch/>
        </p:blipFill>
        <p:spPr>
          <a:xfrm>
            <a:off x="6101437" y="10"/>
            <a:ext cx="6087386" cy="6857990"/>
          </a:xfrm>
          <a:prstGeom prst="rect">
            <a:avLst/>
          </a:prstGeom>
        </p:spPr>
      </p:pic>
      <p:sp useBgFill="1">
        <p:nvSpPr>
          <p:cNvPr id="26" name="Rectangle 2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143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143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602" y="328512"/>
            <a:ext cx="4777143" cy="1628970"/>
          </a:xfrm>
        </p:spPr>
        <p:txBody>
          <a:bodyPr anchor="ctr">
            <a:normAutofit/>
          </a:bodyPr>
          <a:lstStyle/>
          <a:p>
            <a:r>
              <a:rPr lang="en-US" sz="4000" dirty="0"/>
              <a:t>Key Takeaway</a:t>
            </a:r>
          </a:p>
        </p:txBody>
      </p:sp>
      <p:sp>
        <p:nvSpPr>
          <p:cNvPr id="3" name="Content Placeholder 2"/>
          <p:cNvSpPr>
            <a:spLocks noGrp="1"/>
          </p:cNvSpPr>
          <p:nvPr>
            <p:ph idx="1"/>
          </p:nvPr>
        </p:nvSpPr>
        <p:spPr>
          <a:xfrm>
            <a:off x="365760" y="2614507"/>
            <a:ext cx="5401994" cy="3914981"/>
          </a:xfrm>
        </p:spPr>
        <p:txBody>
          <a:bodyPr anchor="ctr">
            <a:normAutofit lnSpcReduction="10000"/>
          </a:bodyPr>
          <a:lstStyle/>
          <a:p>
            <a:pPr marL="0" indent="0">
              <a:buNone/>
            </a:pPr>
            <a:r>
              <a:rPr lang="en-US" sz="2000" dirty="0"/>
              <a:t>You are not your past. You are not your worst moment. You are more than your addiction. With grace, the journey of recovery becomes a path of restoration rather than punishment</a:t>
            </a:r>
          </a:p>
          <a:p>
            <a:pPr marL="0" indent="0">
              <a:buNone/>
            </a:pPr>
            <a:endParaRPr lang="en-US" sz="2000" dirty="0"/>
          </a:p>
          <a:p>
            <a:pPr marL="0" indent="0">
              <a:buNone/>
            </a:pPr>
            <a:r>
              <a:rPr lang="en-US" sz="1800" b="1" dirty="0"/>
              <a:t>2 Corinthians 5:17 (NIV)</a:t>
            </a:r>
            <a:br>
              <a:rPr lang="en-US" sz="1800" dirty="0"/>
            </a:br>
            <a:r>
              <a:rPr lang="en-US" sz="1800" i="1" dirty="0"/>
              <a:t>"Therefore, if anyone is in Christ, the new creation has come: The old has gone, the new is here!“</a:t>
            </a:r>
          </a:p>
          <a:p>
            <a:pPr marL="0" indent="0">
              <a:buNone/>
            </a:pPr>
            <a:endParaRPr lang="en-US" sz="1800" dirty="0"/>
          </a:p>
          <a:p>
            <a:pPr marL="0" indent="0">
              <a:buNone/>
            </a:pPr>
            <a:r>
              <a:rPr lang="en-US" sz="1800" dirty="0"/>
              <a:t>This verse reminds us that we are not defined by our past. Through grace, we are made new, and recovery is a journey of restoration, not condemnation. Would you like another option?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2624</TotalTime>
  <Words>496</Words>
  <Application>Microsoft Office PowerPoint</Application>
  <PresentationFormat>Custom</PresentationFormat>
  <Paragraphs>41</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Grace in the Healing Process of Self-Care in Addiction</vt:lpstr>
      <vt:lpstr>What Grace Looks Like in Recovery</vt:lpstr>
      <vt:lpstr>Grace in the Healing Process of Self-Care in Addiction</vt:lpstr>
      <vt:lpstr>Grace Transforms Self-Care</vt:lpstr>
      <vt:lpstr>Key Takeaway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Jeffrey Hansen, Ph.D.</cp:lastModifiedBy>
  <cp:revision>4</cp:revision>
  <dcterms:created xsi:type="dcterms:W3CDTF">2013-01-27T09:14:16Z</dcterms:created>
  <dcterms:modified xsi:type="dcterms:W3CDTF">2025-03-20T14:47:00Z</dcterms:modified>
  <cp:category/>
</cp:coreProperties>
</file>