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73" r:id="rId4"/>
    <p:sldId id="274" r:id="rId5"/>
    <p:sldId id="285" r:id="rId6"/>
    <p:sldId id="276" r:id="rId7"/>
    <p:sldId id="278" r:id="rId8"/>
    <p:sldId id="277" r:id="rId9"/>
    <p:sldId id="279" r:id="rId10"/>
    <p:sldId id="280" r:id="rId11"/>
    <p:sldId id="275" r:id="rId12"/>
    <p:sldId id="281" r:id="rId13"/>
    <p:sldId id="286" r:id="rId14"/>
    <p:sldId id="282" r:id="rId15"/>
    <p:sldId id="272" r:id="rId16"/>
    <p:sldId id="271" r:id="rId17"/>
    <p:sldId id="283" r:id="rId18"/>
    <p:sldId id="28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E31D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155" autoAdjust="0"/>
  </p:normalViewPr>
  <p:slideViewPr>
    <p:cSldViewPr snapToGrid="0">
      <p:cViewPr varScale="1">
        <p:scale>
          <a:sx n="51" d="100"/>
          <a:sy n="51" d="100"/>
        </p:scale>
        <p:origin x="1242" y="3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51" d="100"/>
          <a:sy n="51" d="100"/>
        </p:scale>
        <p:origin x="2697"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FA7D46-61CE-4F69-B525-B4BDA40B4B3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361C5055-3F2D-4416-9828-CDE08FEBDAC7}">
      <dgm:prSet/>
      <dgm:spPr/>
      <dgm:t>
        <a:bodyPr/>
        <a:lstStyle/>
        <a:p>
          <a:r>
            <a:rPr lang="en-US" b="1" dirty="0"/>
            <a:t>Agenda</a:t>
          </a:r>
          <a:endParaRPr lang="en-US" dirty="0"/>
        </a:p>
      </dgm:t>
    </dgm:pt>
    <dgm:pt modelId="{AEAFA106-396B-47BC-ABEF-7B1BD21A30F7}" type="parTrans" cxnId="{E672EA4E-809A-4983-AD2D-A6EBDBDC2128}">
      <dgm:prSet/>
      <dgm:spPr/>
      <dgm:t>
        <a:bodyPr/>
        <a:lstStyle/>
        <a:p>
          <a:endParaRPr lang="en-US"/>
        </a:p>
      </dgm:t>
    </dgm:pt>
    <dgm:pt modelId="{EAEA2C97-F5C8-4674-91A4-0290F2F2559D}" type="sibTrans" cxnId="{E672EA4E-809A-4983-AD2D-A6EBDBDC2128}">
      <dgm:prSet/>
      <dgm:spPr/>
      <dgm:t>
        <a:bodyPr/>
        <a:lstStyle/>
        <a:p>
          <a:endParaRPr lang="en-US"/>
        </a:p>
      </dgm:t>
    </dgm:pt>
    <dgm:pt modelId="{E066D7A1-56BF-449F-B7C9-C0173B84DB4D}">
      <dgm:prSet/>
      <dgm:spPr/>
      <dgm:t>
        <a:bodyPr/>
        <a:lstStyle/>
        <a:p>
          <a:r>
            <a:rPr lang="en-US" dirty="0"/>
            <a:t>Definitions</a:t>
          </a:r>
        </a:p>
      </dgm:t>
    </dgm:pt>
    <dgm:pt modelId="{CA810562-6467-4373-B033-B59F3D14EE41}" type="parTrans" cxnId="{580D5D31-6E9B-4DCF-98D4-DF153BB7F071}">
      <dgm:prSet/>
      <dgm:spPr/>
      <dgm:t>
        <a:bodyPr/>
        <a:lstStyle/>
        <a:p>
          <a:endParaRPr lang="en-US"/>
        </a:p>
      </dgm:t>
    </dgm:pt>
    <dgm:pt modelId="{4B587AC5-0AFC-4DDA-B7A6-832C92EB7744}" type="sibTrans" cxnId="{580D5D31-6E9B-4DCF-98D4-DF153BB7F071}">
      <dgm:prSet/>
      <dgm:spPr/>
      <dgm:t>
        <a:bodyPr/>
        <a:lstStyle/>
        <a:p>
          <a:endParaRPr lang="en-US"/>
        </a:p>
      </dgm:t>
    </dgm:pt>
    <dgm:pt modelId="{D879921A-1F3F-41A3-97A5-7AEDD49E87EA}">
      <dgm:prSet/>
      <dgm:spPr/>
      <dgm:t>
        <a:bodyPr/>
        <a:lstStyle/>
        <a:p>
          <a:r>
            <a:rPr lang="en-US" dirty="0"/>
            <a:t>General Adaptation Syndrome</a:t>
          </a:r>
        </a:p>
      </dgm:t>
    </dgm:pt>
    <dgm:pt modelId="{AABDCA8F-D05E-4249-91EC-7B153CE885B2}" type="parTrans" cxnId="{96EFFB9C-0DDA-47E7-817A-702C428CA2DD}">
      <dgm:prSet/>
      <dgm:spPr/>
      <dgm:t>
        <a:bodyPr/>
        <a:lstStyle/>
        <a:p>
          <a:endParaRPr lang="en-US"/>
        </a:p>
      </dgm:t>
    </dgm:pt>
    <dgm:pt modelId="{1B5487FB-1585-47AD-87AB-6236ABB53CF2}" type="sibTrans" cxnId="{96EFFB9C-0DDA-47E7-817A-702C428CA2DD}">
      <dgm:prSet/>
      <dgm:spPr/>
      <dgm:t>
        <a:bodyPr/>
        <a:lstStyle/>
        <a:p>
          <a:endParaRPr lang="en-US"/>
        </a:p>
      </dgm:t>
    </dgm:pt>
    <dgm:pt modelId="{26036A7A-0373-42E2-9742-51517C4EEEA8}">
      <dgm:prSet/>
      <dgm:spPr/>
      <dgm:t>
        <a:bodyPr/>
        <a:lstStyle/>
        <a:p>
          <a:r>
            <a:rPr lang="en-US" dirty="0"/>
            <a:t>Sympathetic Adrenal Medullar Axis</a:t>
          </a:r>
        </a:p>
      </dgm:t>
    </dgm:pt>
    <dgm:pt modelId="{41A702CD-0467-44B4-9BE8-E4A6DBC7E713}" type="parTrans" cxnId="{93E3A675-CE6D-438B-B7E6-0B98AEA12DDF}">
      <dgm:prSet/>
      <dgm:spPr/>
      <dgm:t>
        <a:bodyPr/>
        <a:lstStyle/>
        <a:p>
          <a:endParaRPr lang="en-US"/>
        </a:p>
      </dgm:t>
    </dgm:pt>
    <dgm:pt modelId="{D2A515CE-49BC-4EBA-BAE5-E02BDBD76BF6}" type="sibTrans" cxnId="{93E3A675-CE6D-438B-B7E6-0B98AEA12DDF}">
      <dgm:prSet/>
      <dgm:spPr/>
      <dgm:t>
        <a:bodyPr/>
        <a:lstStyle/>
        <a:p>
          <a:endParaRPr lang="en-US"/>
        </a:p>
      </dgm:t>
    </dgm:pt>
    <dgm:pt modelId="{4BF3E996-5609-4F5A-A13C-736DC5887782}">
      <dgm:prSet/>
      <dgm:spPr/>
      <dgm:t>
        <a:bodyPr/>
        <a:lstStyle/>
        <a:p>
          <a:r>
            <a:rPr lang="en-US" dirty="0"/>
            <a:t>Hypothalamus-Pituitary Adrenal Axis</a:t>
          </a:r>
        </a:p>
      </dgm:t>
    </dgm:pt>
    <dgm:pt modelId="{CF7A923F-1A76-4534-98C5-1905F4CF8131}" type="parTrans" cxnId="{80E288DE-E54B-40DE-8411-A6FDCE545A6B}">
      <dgm:prSet/>
      <dgm:spPr/>
      <dgm:t>
        <a:bodyPr/>
        <a:lstStyle/>
        <a:p>
          <a:endParaRPr lang="en-US"/>
        </a:p>
      </dgm:t>
    </dgm:pt>
    <dgm:pt modelId="{91D13AAA-0472-4103-9644-7487FCA2487A}" type="sibTrans" cxnId="{80E288DE-E54B-40DE-8411-A6FDCE545A6B}">
      <dgm:prSet/>
      <dgm:spPr/>
      <dgm:t>
        <a:bodyPr/>
        <a:lstStyle/>
        <a:p>
          <a:endParaRPr lang="en-US"/>
        </a:p>
      </dgm:t>
    </dgm:pt>
    <dgm:pt modelId="{B0213543-74F8-480B-8C87-E5CDFB0A6CD1}">
      <dgm:prSet/>
      <dgm:spPr/>
      <dgm:t>
        <a:bodyPr/>
        <a:lstStyle/>
        <a:p>
          <a:r>
            <a:rPr lang="en-US" dirty="0"/>
            <a:t>HPA Axis Abnormalities Associated with PTSD</a:t>
          </a:r>
        </a:p>
      </dgm:t>
    </dgm:pt>
    <dgm:pt modelId="{57EE54A9-9C01-411A-B090-6D55CDF3157D}" type="parTrans" cxnId="{8B51F5EF-C141-4783-B155-2BE343E552EB}">
      <dgm:prSet/>
      <dgm:spPr/>
      <dgm:t>
        <a:bodyPr/>
        <a:lstStyle/>
        <a:p>
          <a:endParaRPr lang="en-US"/>
        </a:p>
      </dgm:t>
    </dgm:pt>
    <dgm:pt modelId="{FB7907D9-E31F-409A-B4D4-BE723DB450FC}" type="sibTrans" cxnId="{8B51F5EF-C141-4783-B155-2BE343E552EB}">
      <dgm:prSet/>
      <dgm:spPr/>
      <dgm:t>
        <a:bodyPr/>
        <a:lstStyle/>
        <a:p>
          <a:endParaRPr lang="en-US"/>
        </a:p>
      </dgm:t>
    </dgm:pt>
    <dgm:pt modelId="{A828AC28-800E-43F0-B382-51404E1216DE}">
      <dgm:prSet/>
      <dgm:spPr/>
      <dgm:t>
        <a:bodyPr/>
        <a:lstStyle/>
        <a:p>
          <a:r>
            <a:rPr lang="en-US" dirty="0"/>
            <a:t>Neurobiological Factors Associated with HPA Axis Variation</a:t>
          </a:r>
        </a:p>
      </dgm:t>
    </dgm:pt>
    <dgm:pt modelId="{EC6A42C6-E213-4D3B-AB12-90465F9FE9B6}" type="parTrans" cxnId="{2E0E9B23-BFE1-44C5-AC79-24546102F9E3}">
      <dgm:prSet/>
      <dgm:spPr/>
      <dgm:t>
        <a:bodyPr/>
        <a:lstStyle/>
        <a:p>
          <a:endParaRPr lang="en-US"/>
        </a:p>
      </dgm:t>
    </dgm:pt>
    <dgm:pt modelId="{0B5396C9-881D-4791-9582-D8C6DD2CBD65}" type="sibTrans" cxnId="{2E0E9B23-BFE1-44C5-AC79-24546102F9E3}">
      <dgm:prSet/>
      <dgm:spPr/>
      <dgm:t>
        <a:bodyPr/>
        <a:lstStyle/>
        <a:p>
          <a:endParaRPr lang="en-US"/>
        </a:p>
      </dgm:t>
    </dgm:pt>
    <dgm:pt modelId="{F0CB4F90-4EB8-4F0A-9B5F-5CD3D3880680}">
      <dgm:prSet/>
      <dgm:spPr/>
      <dgm:t>
        <a:bodyPr/>
        <a:lstStyle/>
        <a:p>
          <a:r>
            <a:rPr lang="en-US" dirty="0"/>
            <a:t>Clinical Applications</a:t>
          </a:r>
        </a:p>
      </dgm:t>
    </dgm:pt>
    <dgm:pt modelId="{FEE9A167-9B1B-4502-8BD9-F473374A7CFE}" type="parTrans" cxnId="{ACAD0C8E-74EF-4E5F-826F-352D93BB067F}">
      <dgm:prSet/>
      <dgm:spPr/>
      <dgm:t>
        <a:bodyPr/>
        <a:lstStyle/>
        <a:p>
          <a:endParaRPr lang="en-US"/>
        </a:p>
      </dgm:t>
    </dgm:pt>
    <dgm:pt modelId="{2915E568-DC75-4538-81FF-0B42FB44E375}" type="sibTrans" cxnId="{ACAD0C8E-74EF-4E5F-826F-352D93BB067F}">
      <dgm:prSet/>
      <dgm:spPr/>
      <dgm:t>
        <a:bodyPr/>
        <a:lstStyle/>
        <a:p>
          <a:endParaRPr lang="en-US"/>
        </a:p>
      </dgm:t>
    </dgm:pt>
    <dgm:pt modelId="{7F09FA3E-460D-44AB-ADA6-59039B93CDC6}">
      <dgm:prSet/>
      <dgm:spPr/>
      <dgm:t>
        <a:bodyPr/>
        <a:lstStyle/>
        <a:p>
          <a:r>
            <a:rPr lang="en-US" dirty="0"/>
            <a:t>Questions</a:t>
          </a:r>
        </a:p>
      </dgm:t>
    </dgm:pt>
    <dgm:pt modelId="{BD4EC2B3-00D4-4B28-9986-ECDED660B1E0}" type="parTrans" cxnId="{10D2E551-B7B1-49CD-9FFB-AEA223FA8B31}">
      <dgm:prSet/>
      <dgm:spPr/>
      <dgm:t>
        <a:bodyPr/>
        <a:lstStyle/>
        <a:p>
          <a:endParaRPr lang="en-US"/>
        </a:p>
      </dgm:t>
    </dgm:pt>
    <dgm:pt modelId="{305F811F-5040-4099-BF2D-41659EE7EB3F}" type="sibTrans" cxnId="{10D2E551-B7B1-49CD-9FFB-AEA223FA8B31}">
      <dgm:prSet/>
      <dgm:spPr/>
      <dgm:t>
        <a:bodyPr/>
        <a:lstStyle/>
        <a:p>
          <a:endParaRPr lang="en-US"/>
        </a:p>
      </dgm:t>
    </dgm:pt>
    <dgm:pt modelId="{1CEE9050-D30A-4C75-BE9D-FE876D790D86}">
      <dgm:prSet/>
      <dgm:spPr/>
      <dgm:t>
        <a:bodyPr/>
        <a:lstStyle/>
        <a:p>
          <a:r>
            <a:rPr lang="en-US" dirty="0"/>
            <a:t>Cultural Considerations</a:t>
          </a:r>
        </a:p>
      </dgm:t>
    </dgm:pt>
    <dgm:pt modelId="{F455AC6E-B416-4846-9547-4C0D9D0DCD91}" type="parTrans" cxnId="{EE4657F4-4C56-4508-82B0-6C0E337356C8}">
      <dgm:prSet/>
      <dgm:spPr/>
      <dgm:t>
        <a:bodyPr/>
        <a:lstStyle/>
        <a:p>
          <a:endParaRPr lang="en-US"/>
        </a:p>
      </dgm:t>
    </dgm:pt>
    <dgm:pt modelId="{107B0814-F6CB-4F04-B830-E1225AD39E14}" type="sibTrans" cxnId="{EE4657F4-4C56-4508-82B0-6C0E337356C8}">
      <dgm:prSet/>
      <dgm:spPr/>
      <dgm:t>
        <a:bodyPr/>
        <a:lstStyle/>
        <a:p>
          <a:endParaRPr lang="en-US"/>
        </a:p>
      </dgm:t>
    </dgm:pt>
    <dgm:pt modelId="{865F7AF6-CA86-4E9B-9F68-8F8CC9477026}" type="pres">
      <dgm:prSet presAssocID="{ACFA7D46-61CE-4F69-B525-B4BDA40B4B3C}" presName="vert0" presStyleCnt="0">
        <dgm:presLayoutVars>
          <dgm:dir/>
          <dgm:animOne val="branch"/>
          <dgm:animLvl val="lvl"/>
        </dgm:presLayoutVars>
      </dgm:prSet>
      <dgm:spPr/>
    </dgm:pt>
    <dgm:pt modelId="{46D0C5E2-2CB3-4404-99E1-FBF9083CEDA9}" type="pres">
      <dgm:prSet presAssocID="{361C5055-3F2D-4416-9828-CDE08FEBDAC7}" presName="thickLine" presStyleLbl="alignNode1" presStyleIdx="0" presStyleCnt="1"/>
      <dgm:spPr/>
    </dgm:pt>
    <dgm:pt modelId="{13A14468-F7D8-473A-A965-884D2E18FEA0}" type="pres">
      <dgm:prSet presAssocID="{361C5055-3F2D-4416-9828-CDE08FEBDAC7}" presName="horz1" presStyleCnt="0"/>
      <dgm:spPr/>
    </dgm:pt>
    <dgm:pt modelId="{0B4395AF-EF8C-4922-BAB8-AD2B8589743D}" type="pres">
      <dgm:prSet presAssocID="{361C5055-3F2D-4416-9828-CDE08FEBDAC7}" presName="tx1" presStyleLbl="revTx" presStyleIdx="0" presStyleCnt="10"/>
      <dgm:spPr/>
    </dgm:pt>
    <dgm:pt modelId="{21CD727F-A46A-4AFD-90FC-2C5649A1765E}" type="pres">
      <dgm:prSet presAssocID="{361C5055-3F2D-4416-9828-CDE08FEBDAC7}" presName="vert1" presStyleCnt="0"/>
      <dgm:spPr/>
    </dgm:pt>
    <dgm:pt modelId="{AEE3AFD0-1CFC-49F5-9437-140D2D7B85FF}" type="pres">
      <dgm:prSet presAssocID="{E066D7A1-56BF-449F-B7C9-C0173B84DB4D}" presName="vertSpace2a" presStyleCnt="0"/>
      <dgm:spPr/>
    </dgm:pt>
    <dgm:pt modelId="{874DA312-965A-4A7E-AD0A-CA0D346834F1}" type="pres">
      <dgm:prSet presAssocID="{E066D7A1-56BF-449F-B7C9-C0173B84DB4D}" presName="horz2" presStyleCnt="0"/>
      <dgm:spPr/>
    </dgm:pt>
    <dgm:pt modelId="{1EE722B2-BA4C-4729-9870-B2DC53821549}" type="pres">
      <dgm:prSet presAssocID="{E066D7A1-56BF-449F-B7C9-C0173B84DB4D}" presName="horzSpace2" presStyleCnt="0"/>
      <dgm:spPr/>
    </dgm:pt>
    <dgm:pt modelId="{F31F7AAB-79BA-4F15-B131-CD66B040B7B1}" type="pres">
      <dgm:prSet presAssocID="{E066D7A1-56BF-449F-B7C9-C0173B84DB4D}" presName="tx2" presStyleLbl="revTx" presStyleIdx="1" presStyleCnt="10"/>
      <dgm:spPr/>
    </dgm:pt>
    <dgm:pt modelId="{36CAC542-D74A-4B20-9C06-82A9F24D6EEB}" type="pres">
      <dgm:prSet presAssocID="{E066D7A1-56BF-449F-B7C9-C0173B84DB4D}" presName="vert2" presStyleCnt="0"/>
      <dgm:spPr/>
    </dgm:pt>
    <dgm:pt modelId="{FFD907D0-F2CB-4691-A4B7-45A9012E7CF6}" type="pres">
      <dgm:prSet presAssocID="{E066D7A1-56BF-449F-B7C9-C0173B84DB4D}" presName="thinLine2b" presStyleLbl="callout" presStyleIdx="0" presStyleCnt="9"/>
      <dgm:spPr/>
    </dgm:pt>
    <dgm:pt modelId="{EC612161-D966-4896-A034-AC8EB496FB1E}" type="pres">
      <dgm:prSet presAssocID="{E066D7A1-56BF-449F-B7C9-C0173B84DB4D}" presName="vertSpace2b" presStyleCnt="0"/>
      <dgm:spPr/>
    </dgm:pt>
    <dgm:pt modelId="{745A135F-C7B7-4934-ADEC-7F25EBC5EAED}" type="pres">
      <dgm:prSet presAssocID="{D879921A-1F3F-41A3-97A5-7AEDD49E87EA}" presName="horz2" presStyleCnt="0"/>
      <dgm:spPr/>
    </dgm:pt>
    <dgm:pt modelId="{86828B15-98FB-4181-820D-302CF1E582CB}" type="pres">
      <dgm:prSet presAssocID="{D879921A-1F3F-41A3-97A5-7AEDD49E87EA}" presName="horzSpace2" presStyleCnt="0"/>
      <dgm:spPr/>
    </dgm:pt>
    <dgm:pt modelId="{A74BB5BF-565A-4B0A-B3A0-B39FB887BD83}" type="pres">
      <dgm:prSet presAssocID="{D879921A-1F3F-41A3-97A5-7AEDD49E87EA}" presName="tx2" presStyleLbl="revTx" presStyleIdx="2" presStyleCnt="10"/>
      <dgm:spPr/>
    </dgm:pt>
    <dgm:pt modelId="{2D373C3E-0661-4F0B-B0A1-57A115225589}" type="pres">
      <dgm:prSet presAssocID="{D879921A-1F3F-41A3-97A5-7AEDD49E87EA}" presName="vert2" presStyleCnt="0"/>
      <dgm:spPr/>
    </dgm:pt>
    <dgm:pt modelId="{EF330A12-C0E5-4CE6-BAEA-AE18F74A8499}" type="pres">
      <dgm:prSet presAssocID="{D879921A-1F3F-41A3-97A5-7AEDD49E87EA}" presName="thinLine2b" presStyleLbl="callout" presStyleIdx="1" presStyleCnt="9"/>
      <dgm:spPr/>
    </dgm:pt>
    <dgm:pt modelId="{7D130B2C-F022-4A71-8796-F0DFEFF188D7}" type="pres">
      <dgm:prSet presAssocID="{D879921A-1F3F-41A3-97A5-7AEDD49E87EA}" presName="vertSpace2b" presStyleCnt="0"/>
      <dgm:spPr/>
    </dgm:pt>
    <dgm:pt modelId="{EE040411-1EE7-43F0-9D41-348427C642EF}" type="pres">
      <dgm:prSet presAssocID="{26036A7A-0373-42E2-9742-51517C4EEEA8}" presName="horz2" presStyleCnt="0"/>
      <dgm:spPr/>
    </dgm:pt>
    <dgm:pt modelId="{7DB96508-C3EB-43DB-BFBB-EDAF3C83FD9B}" type="pres">
      <dgm:prSet presAssocID="{26036A7A-0373-42E2-9742-51517C4EEEA8}" presName="horzSpace2" presStyleCnt="0"/>
      <dgm:spPr/>
    </dgm:pt>
    <dgm:pt modelId="{4503496D-B59C-4694-B126-9308932B0E04}" type="pres">
      <dgm:prSet presAssocID="{26036A7A-0373-42E2-9742-51517C4EEEA8}" presName="tx2" presStyleLbl="revTx" presStyleIdx="3" presStyleCnt="10"/>
      <dgm:spPr/>
    </dgm:pt>
    <dgm:pt modelId="{F321101D-A8AF-43CB-A89C-2C4D6D591D82}" type="pres">
      <dgm:prSet presAssocID="{26036A7A-0373-42E2-9742-51517C4EEEA8}" presName="vert2" presStyleCnt="0"/>
      <dgm:spPr/>
    </dgm:pt>
    <dgm:pt modelId="{A4E42F54-3024-4225-8C46-E590A5543565}" type="pres">
      <dgm:prSet presAssocID="{26036A7A-0373-42E2-9742-51517C4EEEA8}" presName="thinLine2b" presStyleLbl="callout" presStyleIdx="2" presStyleCnt="9"/>
      <dgm:spPr/>
    </dgm:pt>
    <dgm:pt modelId="{0D5354F7-0E5B-4969-ABB0-D95CFFD26067}" type="pres">
      <dgm:prSet presAssocID="{26036A7A-0373-42E2-9742-51517C4EEEA8}" presName="vertSpace2b" presStyleCnt="0"/>
      <dgm:spPr/>
    </dgm:pt>
    <dgm:pt modelId="{D2FC8F2F-6620-4482-9150-395CEB948259}" type="pres">
      <dgm:prSet presAssocID="{4BF3E996-5609-4F5A-A13C-736DC5887782}" presName="horz2" presStyleCnt="0"/>
      <dgm:spPr/>
    </dgm:pt>
    <dgm:pt modelId="{E63CEBC4-A314-4346-97A3-AD690324DEB1}" type="pres">
      <dgm:prSet presAssocID="{4BF3E996-5609-4F5A-A13C-736DC5887782}" presName="horzSpace2" presStyleCnt="0"/>
      <dgm:spPr/>
    </dgm:pt>
    <dgm:pt modelId="{7232F2DA-9BF5-4807-80B3-EDB5C37600F6}" type="pres">
      <dgm:prSet presAssocID="{4BF3E996-5609-4F5A-A13C-736DC5887782}" presName="tx2" presStyleLbl="revTx" presStyleIdx="4" presStyleCnt="10"/>
      <dgm:spPr/>
    </dgm:pt>
    <dgm:pt modelId="{0A529B5B-E977-45ED-9763-96210BC13C89}" type="pres">
      <dgm:prSet presAssocID="{4BF3E996-5609-4F5A-A13C-736DC5887782}" presName="vert2" presStyleCnt="0"/>
      <dgm:spPr/>
    </dgm:pt>
    <dgm:pt modelId="{F9064618-8BFC-4B93-96AA-3700FBDCCA36}" type="pres">
      <dgm:prSet presAssocID="{4BF3E996-5609-4F5A-A13C-736DC5887782}" presName="thinLine2b" presStyleLbl="callout" presStyleIdx="3" presStyleCnt="9"/>
      <dgm:spPr/>
    </dgm:pt>
    <dgm:pt modelId="{92B88B3B-6D39-4010-9003-0D78DB907973}" type="pres">
      <dgm:prSet presAssocID="{4BF3E996-5609-4F5A-A13C-736DC5887782}" presName="vertSpace2b" presStyleCnt="0"/>
      <dgm:spPr/>
    </dgm:pt>
    <dgm:pt modelId="{C2E1AADD-E4DE-4AE0-9E8C-41F0762B0B65}" type="pres">
      <dgm:prSet presAssocID="{B0213543-74F8-480B-8C87-E5CDFB0A6CD1}" presName="horz2" presStyleCnt="0"/>
      <dgm:spPr/>
    </dgm:pt>
    <dgm:pt modelId="{D4EB4D42-70F2-416F-9F00-4ED964CAF4F9}" type="pres">
      <dgm:prSet presAssocID="{B0213543-74F8-480B-8C87-E5CDFB0A6CD1}" presName="horzSpace2" presStyleCnt="0"/>
      <dgm:spPr/>
    </dgm:pt>
    <dgm:pt modelId="{4E47EF83-B640-4DD8-BA5D-D67A68557919}" type="pres">
      <dgm:prSet presAssocID="{B0213543-74F8-480B-8C87-E5CDFB0A6CD1}" presName="tx2" presStyleLbl="revTx" presStyleIdx="5" presStyleCnt="10"/>
      <dgm:spPr/>
    </dgm:pt>
    <dgm:pt modelId="{573A644C-9AE7-480E-9F7B-42582DD7F612}" type="pres">
      <dgm:prSet presAssocID="{B0213543-74F8-480B-8C87-E5CDFB0A6CD1}" presName="vert2" presStyleCnt="0"/>
      <dgm:spPr/>
    </dgm:pt>
    <dgm:pt modelId="{DF445440-1C8C-44C1-93E3-B598B4DB3EE3}" type="pres">
      <dgm:prSet presAssocID="{B0213543-74F8-480B-8C87-E5CDFB0A6CD1}" presName="thinLine2b" presStyleLbl="callout" presStyleIdx="4" presStyleCnt="9"/>
      <dgm:spPr/>
    </dgm:pt>
    <dgm:pt modelId="{F5180561-6AFF-4BDA-854F-C4A81CBD65A2}" type="pres">
      <dgm:prSet presAssocID="{B0213543-74F8-480B-8C87-E5CDFB0A6CD1}" presName="vertSpace2b" presStyleCnt="0"/>
      <dgm:spPr/>
    </dgm:pt>
    <dgm:pt modelId="{1DFB1199-0929-46EB-8C37-090DC7D621AB}" type="pres">
      <dgm:prSet presAssocID="{A828AC28-800E-43F0-B382-51404E1216DE}" presName="horz2" presStyleCnt="0"/>
      <dgm:spPr/>
    </dgm:pt>
    <dgm:pt modelId="{2BD103AA-2746-476D-A9D7-50F46A56A2DB}" type="pres">
      <dgm:prSet presAssocID="{A828AC28-800E-43F0-B382-51404E1216DE}" presName="horzSpace2" presStyleCnt="0"/>
      <dgm:spPr/>
    </dgm:pt>
    <dgm:pt modelId="{D9FDCFD2-77C0-418C-BDD3-36E4531F841A}" type="pres">
      <dgm:prSet presAssocID="{A828AC28-800E-43F0-B382-51404E1216DE}" presName="tx2" presStyleLbl="revTx" presStyleIdx="6" presStyleCnt="10"/>
      <dgm:spPr/>
    </dgm:pt>
    <dgm:pt modelId="{6652BAF8-2C2F-4F55-91FF-177E9244331F}" type="pres">
      <dgm:prSet presAssocID="{A828AC28-800E-43F0-B382-51404E1216DE}" presName="vert2" presStyleCnt="0"/>
      <dgm:spPr/>
    </dgm:pt>
    <dgm:pt modelId="{30F0EF05-2E6D-426B-82EA-0373FFCE9BA0}" type="pres">
      <dgm:prSet presAssocID="{A828AC28-800E-43F0-B382-51404E1216DE}" presName="thinLine2b" presStyleLbl="callout" presStyleIdx="5" presStyleCnt="9"/>
      <dgm:spPr/>
    </dgm:pt>
    <dgm:pt modelId="{2F673282-C49C-4A4C-ADDB-118C76D6FAE4}" type="pres">
      <dgm:prSet presAssocID="{A828AC28-800E-43F0-B382-51404E1216DE}" presName="vertSpace2b" presStyleCnt="0"/>
      <dgm:spPr/>
    </dgm:pt>
    <dgm:pt modelId="{077E6F53-B378-44C6-A99B-54C6DDBBFC24}" type="pres">
      <dgm:prSet presAssocID="{1CEE9050-D30A-4C75-BE9D-FE876D790D86}" presName="horz2" presStyleCnt="0"/>
      <dgm:spPr/>
    </dgm:pt>
    <dgm:pt modelId="{8ECF367C-FC92-4052-A6E9-7564B4E88C79}" type="pres">
      <dgm:prSet presAssocID="{1CEE9050-D30A-4C75-BE9D-FE876D790D86}" presName="horzSpace2" presStyleCnt="0"/>
      <dgm:spPr/>
    </dgm:pt>
    <dgm:pt modelId="{832051A3-842E-4356-B5A0-2C63DBAC54AF}" type="pres">
      <dgm:prSet presAssocID="{1CEE9050-D30A-4C75-BE9D-FE876D790D86}" presName="tx2" presStyleLbl="revTx" presStyleIdx="7" presStyleCnt="10"/>
      <dgm:spPr/>
    </dgm:pt>
    <dgm:pt modelId="{B8B405DC-6763-44B0-A9EC-184480ECF61B}" type="pres">
      <dgm:prSet presAssocID="{1CEE9050-D30A-4C75-BE9D-FE876D790D86}" presName="vert2" presStyleCnt="0"/>
      <dgm:spPr/>
    </dgm:pt>
    <dgm:pt modelId="{0F13E104-2989-4C43-B9AB-64973067E754}" type="pres">
      <dgm:prSet presAssocID="{1CEE9050-D30A-4C75-BE9D-FE876D790D86}" presName="thinLine2b" presStyleLbl="callout" presStyleIdx="6" presStyleCnt="9"/>
      <dgm:spPr/>
    </dgm:pt>
    <dgm:pt modelId="{D40B39DD-17D6-45C4-9FF8-07623F39B1E0}" type="pres">
      <dgm:prSet presAssocID="{1CEE9050-D30A-4C75-BE9D-FE876D790D86}" presName="vertSpace2b" presStyleCnt="0"/>
      <dgm:spPr/>
    </dgm:pt>
    <dgm:pt modelId="{A85E6DD4-1107-4F87-82B0-CAC3DE2BF4E6}" type="pres">
      <dgm:prSet presAssocID="{F0CB4F90-4EB8-4F0A-9B5F-5CD3D3880680}" presName="horz2" presStyleCnt="0"/>
      <dgm:spPr/>
    </dgm:pt>
    <dgm:pt modelId="{81FFD436-E9AE-4BE6-B9D6-3953EEAF1CE4}" type="pres">
      <dgm:prSet presAssocID="{F0CB4F90-4EB8-4F0A-9B5F-5CD3D3880680}" presName="horzSpace2" presStyleCnt="0"/>
      <dgm:spPr/>
    </dgm:pt>
    <dgm:pt modelId="{E56A83C5-EA0D-42A9-968D-555CCA874E44}" type="pres">
      <dgm:prSet presAssocID="{F0CB4F90-4EB8-4F0A-9B5F-5CD3D3880680}" presName="tx2" presStyleLbl="revTx" presStyleIdx="8" presStyleCnt="10"/>
      <dgm:spPr/>
    </dgm:pt>
    <dgm:pt modelId="{57A1FF55-EC42-4DE0-A8D6-7FD6A9C77133}" type="pres">
      <dgm:prSet presAssocID="{F0CB4F90-4EB8-4F0A-9B5F-5CD3D3880680}" presName="vert2" presStyleCnt="0"/>
      <dgm:spPr/>
    </dgm:pt>
    <dgm:pt modelId="{87FB81B6-A640-4102-8871-6AE65FCE1A42}" type="pres">
      <dgm:prSet presAssocID="{F0CB4F90-4EB8-4F0A-9B5F-5CD3D3880680}" presName="thinLine2b" presStyleLbl="callout" presStyleIdx="7" presStyleCnt="9"/>
      <dgm:spPr/>
    </dgm:pt>
    <dgm:pt modelId="{BB7A70EE-19A9-4FED-8B00-5E4A39843C4D}" type="pres">
      <dgm:prSet presAssocID="{F0CB4F90-4EB8-4F0A-9B5F-5CD3D3880680}" presName="vertSpace2b" presStyleCnt="0"/>
      <dgm:spPr/>
    </dgm:pt>
    <dgm:pt modelId="{5CAA8439-968B-4320-942B-20DEE68F9497}" type="pres">
      <dgm:prSet presAssocID="{7F09FA3E-460D-44AB-ADA6-59039B93CDC6}" presName="horz2" presStyleCnt="0"/>
      <dgm:spPr/>
    </dgm:pt>
    <dgm:pt modelId="{416103C0-10BE-4F7A-9F5B-DDD80E7D2907}" type="pres">
      <dgm:prSet presAssocID="{7F09FA3E-460D-44AB-ADA6-59039B93CDC6}" presName="horzSpace2" presStyleCnt="0"/>
      <dgm:spPr/>
    </dgm:pt>
    <dgm:pt modelId="{1B27BB93-C3E1-4214-86F1-22BB5ED28BAB}" type="pres">
      <dgm:prSet presAssocID="{7F09FA3E-460D-44AB-ADA6-59039B93CDC6}" presName="tx2" presStyleLbl="revTx" presStyleIdx="9" presStyleCnt="10"/>
      <dgm:spPr/>
    </dgm:pt>
    <dgm:pt modelId="{72E6FB93-2204-41C9-AF9F-A8648623229E}" type="pres">
      <dgm:prSet presAssocID="{7F09FA3E-460D-44AB-ADA6-59039B93CDC6}" presName="vert2" presStyleCnt="0"/>
      <dgm:spPr/>
    </dgm:pt>
    <dgm:pt modelId="{16178097-E147-4CEF-94C8-F7A7CBA72C1E}" type="pres">
      <dgm:prSet presAssocID="{7F09FA3E-460D-44AB-ADA6-59039B93CDC6}" presName="thinLine2b" presStyleLbl="callout" presStyleIdx="8" presStyleCnt="9"/>
      <dgm:spPr/>
    </dgm:pt>
    <dgm:pt modelId="{711E5204-8FD7-45F4-BB62-C2F7D5440317}" type="pres">
      <dgm:prSet presAssocID="{7F09FA3E-460D-44AB-ADA6-59039B93CDC6}" presName="vertSpace2b" presStyleCnt="0"/>
      <dgm:spPr/>
    </dgm:pt>
  </dgm:ptLst>
  <dgm:cxnLst>
    <dgm:cxn modelId="{129D1C00-B516-4306-9BC3-F6E919DCF3E6}" type="presOf" srcId="{7F09FA3E-460D-44AB-ADA6-59039B93CDC6}" destId="{1B27BB93-C3E1-4214-86F1-22BB5ED28BAB}" srcOrd="0" destOrd="0" presId="urn:microsoft.com/office/officeart/2008/layout/LinedList"/>
    <dgm:cxn modelId="{EE7C8511-77D1-4AF5-9736-CDEFD547B422}" type="presOf" srcId="{A828AC28-800E-43F0-B382-51404E1216DE}" destId="{D9FDCFD2-77C0-418C-BDD3-36E4531F841A}" srcOrd="0" destOrd="0" presId="urn:microsoft.com/office/officeart/2008/layout/LinedList"/>
    <dgm:cxn modelId="{2E0E9B23-BFE1-44C5-AC79-24546102F9E3}" srcId="{361C5055-3F2D-4416-9828-CDE08FEBDAC7}" destId="{A828AC28-800E-43F0-B382-51404E1216DE}" srcOrd="5" destOrd="0" parTransId="{EC6A42C6-E213-4D3B-AB12-90465F9FE9B6}" sibTransId="{0B5396C9-881D-4791-9582-D8C6DD2CBD65}"/>
    <dgm:cxn modelId="{FFFDB626-3557-492E-894B-A829DA197DC8}" type="presOf" srcId="{E066D7A1-56BF-449F-B7C9-C0173B84DB4D}" destId="{F31F7AAB-79BA-4F15-B131-CD66B040B7B1}" srcOrd="0" destOrd="0" presId="urn:microsoft.com/office/officeart/2008/layout/LinedList"/>
    <dgm:cxn modelId="{580D5D31-6E9B-4DCF-98D4-DF153BB7F071}" srcId="{361C5055-3F2D-4416-9828-CDE08FEBDAC7}" destId="{E066D7A1-56BF-449F-B7C9-C0173B84DB4D}" srcOrd="0" destOrd="0" parTransId="{CA810562-6467-4373-B033-B59F3D14EE41}" sibTransId="{4B587AC5-0AFC-4DDA-B7A6-832C92EB7744}"/>
    <dgm:cxn modelId="{F65E3762-A39F-4E10-B1FF-6959E3D49EAA}" type="presOf" srcId="{4BF3E996-5609-4F5A-A13C-736DC5887782}" destId="{7232F2DA-9BF5-4807-80B3-EDB5C37600F6}" srcOrd="0" destOrd="0" presId="urn:microsoft.com/office/officeart/2008/layout/LinedList"/>
    <dgm:cxn modelId="{E672EA4E-809A-4983-AD2D-A6EBDBDC2128}" srcId="{ACFA7D46-61CE-4F69-B525-B4BDA40B4B3C}" destId="{361C5055-3F2D-4416-9828-CDE08FEBDAC7}" srcOrd="0" destOrd="0" parTransId="{AEAFA106-396B-47BC-ABEF-7B1BD21A30F7}" sibTransId="{EAEA2C97-F5C8-4674-91A4-0290F2F2559D}"/>
    <dgm:cxn modelId="{10D2E551-B7B1-49CD-9FFB-AEA223FA8B31}" srcId="{361C5055-3F2D-4416-9828-CDE08FEBDAC7}" destId="{7F09FA3E-460D-44AB-ADA6-59039B93CDC6}" srcOrd="8" destOrd="0" parTransId="{BD4EC2B3-00D4-4B28-9986-ECDED660B1E0}" sibTransId="{305F811F-5040-4099-BF2D-41659EE7EB3F}"/>
    <dgm:cxn modelId="{93E3A675-CE6D-438B-B7E6-0B98AEA12DDF}" srcId="{361C5055-3F2D-4416-9828-CDE08FEBDAC7}" destId="{26036A7A-0373-42E2-9742-51517C4EEEA8}" srcOrd="2" destOrd="0" parTransId="{41A702CD-0467-44B4-9BE8-E4A6DBC7E713}" sibTransId="{D2A515CE-49BC-4EBA-BAE5-E02BDBD76BF6}"/>
    <dgm:cxn modelId="{BC1FD279-A7BE-4201-9012-31B4303A59A4}" type="presOf" srcId="{361C5055-3F2D-4416-9828-CDE08FEBDAC7}" destId="{0B4395AF-EF8C-4922-BAB8-AD2B8589743D}" srcOrd="0" destOrd="0" presId="urn:microsoft.com/office/officeart/2008/layout/LinedList"/>
    <dgm:cxn modelId="{0FEAD78B-A6C3-4CB8-B61A-5C558080FBF2}" type="presOf" srcId="{1CEE9050-D30A-4C75-BE9D-FE876D790D86}" destId="{832051A3-842E-4356-B5A0-2C63DBAC54AF}" srcOrd="0" destOrd="0" presId="urn:microsoft.com/office/officeart/2008/layout/LinedList"/>
    <dgm:cxn modelId="{ACAD0C8E-74EF-4E5F-826F-352D93BB067F}" srcId="{361C5055-3F2D-4416-9828-CDE08FEBDAC7}" destId="{F0CB4F90-4EB8-4F0A-9B5F-5CD3D3880680}" srcOrd="7" destOrd="0" parTransId="{FEE9A167-9B1B-4502-8BD9-F473374A7CFE}" sibTransId="{2915E568-DC75-4538-81FF-0B42FB44E375}"/>
    <dgm:cxn modelId="{61E0EA8E-1DDD-45ED-A705-EC4A7BFCA2B0}" type="presOf" srcId="{F0CB4F90-4EB8-4F0A-9B5F-5CD3D3880680}" destId="{E56A83C5-EA0D-42A9-968D-555CCA874E44}" srcOrd="0" destOrd="0" presId="urn:microsoft.com/office/officeart/2008/layout/LinedList"/>
    <dgm:cxn modelId="{06421D91-8F58-442D-9200-5670EED4E288}" type="presOf" srcId="{26036A7A-0373-42E2-9742-51517C4EEEA8}" destId="{4503496D-B59C-4694-B126-9308932B0E04}" srcOrd="0" destOrd="0" presId="urn:microsoft.com/office/officeart/2008/layout/LinedList"/>
    <dgm:cxn modelId="{96EFFB9C-0DDA-47E7-817A-702C428CA2DD}" srcId="{361C5055-3F2D-4416-9828-CDE08FEBDAC7}" destId="{D879921A-1F3F-41A3-97A5-7AEDD49E87EA}" srcOrd="1" destOrd="0" parTransId="{AABDCA8F-D05E-4249-91EC-7B153CE885B2}" sibTransId="{1B5487FB-1585-47AD-87AB-6236ABB53CF2}"/>
    <dgm:cxn modelId="{4225C3AE-F88F-4917-8D08-8880AF010B2F}" type="presOf" srcId="{ACFA7D46-61CE-4F69-B525-B4BDA40B4B3C}" destId="{865F7AF6-CA86-4E9B-9F68-8F8CC9477026}" srcOrd="0" destOrd="0" presId="urn:microsoft.com/office/officeart/2008/layout/LinedList"/>
    <dgm:cxn modelId="{80E288DE-E54B-40DE-8411-A6FDCE545A6B}" srcId="{361C5055-3F2D-4416-9828-CDE08FEBDAC7}" destId="{4BF3E996-5609-4F5A-A13C-736DC5887782}" srcOrd="3" destOrd="0" parTransId="{CF7A923F-1A76-4534-98C5-1905F4CF8131}" sibTransId="{91D13AAA-0472-4103-9644-7487FCA2487A}"/>
    <dgm:cxn modelId="{AC7140EE-5524-42EE-88A4-D52C06A02227}" type="presOf" srcId="{B0213543-74F8-480B-8C87-E5CDFB0A6CD1}" destId="{4E47EF83-B640-4DD8-BA5D-D67A68557919}" srcOrd="0" destOrd="0" presId="urn:microsoft.com/office/officeart/2008/layout/LinedList"/>
    <dgm:cxn modelId="{CD4E4FEE-36F2-42A4-970B-4EBE10923750}" type="presOf" srcId="{D879921A-1F3F-41A3-97A5-7AEDD49E87EA}" destId="{A74BB5BF-565A-4B0A-B3A0-B39FB887BD83}" srcOrd="0" destOrd="0" presId="urn:microsoft.com/office/officeart/2008/layout/LinedList"/>
    <dgm:cxn modelId="{8B51F5EF-C141-4783-B155-2BE343E552EB}" srcId="{361C5055-3F2D-4416-9828-CDE08FEBDAC7}" destId="{B0213543-74F8-480B-8C87-E5CDFB0A6CD1}" srcOrd="4" destOrd="0" parTransId="{57EE54A9-9C01-411A-B090-6D55CDF3157D}" sibTransId="{FB7907D9-E31F-409A-B4D4-BE723DB450FC}"/>
    <dgm:cxn modelId="{EE4657F4-4C56-4508-82B0-6C0E337356C8}" srcId="{361C5055-3F2D-4416-9828-CDE08FEBDAC7}" destId="{1CEE9050-D30A-4C75-BE9D-FE876D790D86}" srcOrd="6" destOrd="0" parTransId="{F455AC6E-B416-4846-9547-4C0D9D0DCD91}" sibTransId="{107B0814-F6CB-4F04-B830-E1225AD39E14}"/>
    <dgm:cxn modelId="{E183F2B0-7A9B-4C62-A99C-1EB45D1D5813}" type="presParOf" srcId="{865F7AF6-CA86-4E9B-9F68-8F8CC9477026}" destId="{46D0C5E2-2CB3-4404-99E1-FBF9083CEDA9}" srcOrd="0" destOrd="0" presId="urn:microsoft.com/office/officeart/2008/layout/LinedList"/>
    <dgm:cxn modelId="{B55E5755-69DD-474C-858E-5D5C15666E8F}" type="presParOf" srcId="{865F7AF6-CA86-4E9B-9F68-8F8CC9477026}" destId="{13A14468-F7D8-473A-A965-884D2E18FEA0}" srcOrd="1" destOrd="0" presId="urn:microsoft.com/office/officeart/2008/layout/LinedList"/>
    <dgm:cxn modelId="{D4B7E8B7-0047-4434-AFD9-4DA860DBE626}" type="presParOf" srcId="{13A14468-F7D8-473A-A965-884D2E18FEA0}" destId="{0B4395AF-EF8C-4922-BAB8-AD2B8589743D}" srcOrd="0" destOrd="0" presId="urn:microsoft.com/office/officeart/2008/layout/LinedList"/>
    <dgm:cxn modelId="{0D0A42A6-3ECB-4233-A41C-5BF13FE2C3DB}" type="presParOf" srcId="{13A14468-F7D8-473A-A965-884D2E18FEA0}" destId="{21CD727F-A46A-4AFD-90FC-2C5649A1765E}" srcOrd="1" destOrd="0" presId="urn:microsoft.com/office/officeart/2008/layout/LinedList"/>
    <dgm:cxn modelId="{BC7223FB-877E-49FB-8895-2970A6083B4F}" type="presParOf" srcId="{21CD727F-A46A-4AFD-90FC-2C5649A1765E}" destId="{AEE3AFD0-1CFC-49F5-9437-140D2D7B85FF}" srcOrd="0" destOrd="0" presId="urn:microsoft.com/office/officeart/2008/layout/LinedList"/>
    <dgm:cxn modelId="{A1AC5C76-D52D-471C-B83A-B5CBC757E387}" type="presParOf" srcId="{21CD727F-A46A-4AFD-90FC-2C5649A1765E}" destId="{874DA312-965A-4A7E-AD0A-CA0D346834F1}" srcOrd="1" destOrd="0" presId="urn:microsoft.com/office/officeart/2008/layout/LinedList"/>
    <dgm:cxn modelId="{12A64CCE-69CE-428E-A38A-7DE428451EC3}" type="presParOf" srcId="{874DA312-965A-4A7E-AD0A-CA0D346834F1}" destId="{1EE722B2-BA4C-4729-9870-B2DC53821549}" srcOrd="0" destOrd="0" presId="urn:microsoft.com/office/officeart/2008/layout/LinedList"/>
    <dgm:cxn modelId="{D6B3A3AD-877D-4CF9-AAD4-D12F20CC10C4}" type="presParOf" srcId="{874DA312-965A-4A7E-AD0A-CA0D346834F1}" destId="{F31F7AAB-79BA-4F15-B131-CD66B040B7B1}" srcOrd="1" destOrd="0" presId="urn:microsoft.com/office/officeart/2008/layout/LinedList"/>
    <dgm:cxn modelId="{4642D1D7-33B5-4376-8799-E206F29EBE5F}" type="presParOf" srcId="{874DA312-965A-4A7E-AD0A-CA0D346834F1}" destId="{36CAC542-D74A-4B20-9C06-82A9F24D6EEB}" srcOrd="2" destOrd="0" presId="urn:microsoft.com/office/officeart/2008/layout/LinedList"/>
    <dgm:cxn modelId="{6FBD72E4-E515-4DA3-B0D3-CC0DF6F7492E}" type="presParOf" srcId="{21CD727F-A46A-4AFD-90FC-2C5649A1765E}" destId="{FFD907D0-F2CB-4691-A4B7-45A9012E7CF6}" srcOrd="2" destOrd="0" presId="urn:microsoft.com/office/officeart/2008/layout/LinedList"/>
    <dgm:cxn modelId="{D31E250D-00C5-4985-B402-8578F8BF177F}" type="presParOf" srcId="{21CD727F-A46A-4AFD-90FC-2C5649A1765E}" destId="{EC612161-D966-4896-A034-AC8EB496FB1E}" srcOrd="3" destOrd="0" presId="urn:microsoft.com/office/officeart/2008/layout/LinedList"/>
    <dgm:cxn modelId="{A03D2D7E-32FA-466E-BFB2-DBE9E7E632F3}" type="presParOf" srcId="{21CD727F-A46A-4AFD-90FC-2C5649A1765E}" destId="{745A135F-C7B7-4934-ADEC-7F25EBC5EAED}" srcOrd="4" destOrd="0" presId="urn:microsoft.com/office/officeart/2008/layout/LinedList"/>
    <dgm:cxn modelId="{589A62FA-C8EC-41CA-A0F5-8EC672D1A130}" type="presParOf" srcId="{745A135F-C7B7-4934-ADEC-7F25EBC5EAED}" destId="{86828B15-98FB-4181-820D-302CF1E582CB}" srcOrd="0" destOrd="0" presId="urn:microsoft.com/office/officeart/2008/layout/LinedList"/>
    <dgm:cxn modelId="{ABE7BFF7-15EA-4E54-BC84-1D609548FF86}" type="presParOf" srcId="{745A135F-C7B7-4934-ADEC-7F25EBC5EAED}" destId="{A74BB5BF-565A-4B0A-B3A0-B39FB887BD83}" srcOrd="1" destOrd="0" presId="urn:microsoft.com/office/officeart/2008/layout/LinedList"/>
    <dgm:cxn modelId="{4157B920-D3B2-4F0E-B882-30D6561254D8}" type="presParOf" srcId="{745A135F-C7B7-4934-ADEC-7F25EBC5EAED}" destId="{2D373C3E-0661-4F0B-B0A1-57A115225589}" srcOrd="2" destOrd="0" presId="urn:microsoft.com/office/officeart/2008/layout/LinedList"/>
    <dgm:cxn modelId="{57C37B93-C10F-4E2B-977D-6F6615161A16}" type="presParOf" srcId="{21CD727F-A46A-4AFD-90FC-2C5649A1765E}" destId="{EF330A12-C0E5-4CE6-BAEA-AE18F74A8499}" srcOrd="5" destOrd="0" presId="urn:microsoft.com/office/officeart/2008/layout/LinedList"/>
    <dgm:cxn modelId="{15BCEACE-A1A2-4EC0-8E98-E70FF9C5E34E}" type="presParOf" srcId="{21CD727F-A46A-4AFD-90FC-2C5649A1765E}" destId="{7D130B2C-F022-4A71-8796-F0DFEFF188D7}" srcOrd="6" destOrd="0" presId="urn:microsoft.com/office/officeart/2008/layout/LinedList"/>
    <dgm:cxn modelId="{4019D1E0-DA53-46C2-9C5D-BEC7B29C6772}" type="presParOf" srcId="{21CD727F-A46A-4AFD-90FC-2C5649A1765E}" destId="{EE040411-1EE7-43F0-9D41-348427C642EF}" srcOrd="7" destOrd="0" presId="urn:microsoft.com/office/officeart/2008/layout/LinedList"/>
    <dgm:cxn modelId="{A896B923-D775-42B7-AD42-447387C27D13}" type="presParOf" srcId="{EE040411-1EE7-43F0-9D41-348427C642EF}" destId="{7DB96508-C3EB-43DB-BFBB-EDAF3C83FD9B}" srcOrd="0" destOrd="0" presId="urn:microsoft.com/office/officeart/2008/layout/LinedList"/>
    <dgm:cxn modelId="{27D8CFB8-26CF-4E1A-B835-4F3A05264F07}" type="presParOf" srcId="{EE040411-1EE7-43F0-9D41-348427C642EF}" destId="{4503496D-B59C-4694-B126-9308932B0E04}" srcOrd="1" destOrd="0" presId="urn:microsoft.com/office/officeart/2008/layout/LinedList"/>
    <dgm:cxn modelId="{A65F8CD4-E938-4071-9CB6-4122D37A08A2}" type="presParOf" srcId="{EE040411-1EE7-43F0-9D41-348427C642EF}" destId="{F321101D-A8AF-43CB-A89C-2C4D6D591D82}" srcOrd="2" destOrd="0" presId="urn:microsoft.com/office/officeart/2008/layout/LinedList"/>
    <dgm:cxn modelId="{97D0A475-C4FD-40F1-9914-EDD1CCCCE36F}" type="presParOf" srcId="{21CD727F-A46A-4AFD-90FC-2C5649A1765E}" destId="{A4E42F54-3024-4225-8C46-E590A5543565}" srcOrd="8" destOrd="0" presId="urn:microsoft.com/office/officeart/2008/layout/LinedList"/>
    <dgm:cxn modelId="{C996693C-8F27-4CA2-8C72-594546CB2212}" type="presParOf" srcId="{21CD727F-A46A-4AFD-90FC-2C5649A1765E}" destId="{0D5354F7-0E5B-4969-ABB0-D95CFFD26067}" srcOrd="9" destOrd="0" presId="urn:microsoft.com/office/officeart/2008/layout/LinedList"/>
    <dgm:cxn modelId="{DBEA3FDE-FE7B-4054-9436-E5CE17749081}" type="presParOf" srcId="{21CD727F-A46A-4AFD-90FC-2C5649A1765E}" destId="{D2FC8F2F-6620-4482-9150-395CEB948259}" srcOrd="10" destOrd="0" presId="urn:microsoft.com/office/officeart/2008/layout/LinedList"/>
    <dgm:cxn modelId="{C80C353F-BD5B-4823-B534-8D96264FDBCE}" type="presParOf" srcId="{D2FC8F2F-6620-4482-9150-395CEB948259}" destId="{E63CEBC4-A314-4346-97A3-AD690324DEB1}" srcOrd="0" destOrd="0" presId="urn:microsoft.com/office/officeart/2008/layout/LinedList"/>
    <dgm:cxn modelId="{1584C316-E199-465F-8EAF-617D8EABF529}" type="presParOf" srcId="{D2FC8F2F-6620-4482-9150-395CEB948259}" destId="{7232F2DA-9BF5-4807-80B3-EDB5C37600F6}" srcOrd="1" destOrd="0" presId="urn:microsoft.com/office/officeart/2008/layout/LinedList"/>
    <dgm:cxn modelId="{BDCFA8BF-70E6-47AE-91EE-105B290A0AB3}" type="presParOf" srcId="{D2FC8F2F-6620-4482-9150-395CEB948259}" destId="{0A529B5B-E977-45ED-9763-96210BC13C89}" srcOrd="2" destOrd="0" presId="urn:microsoft.com/office/officeart/2008/layout/LinedList"/>
    <dgm:cxn modelId="{E6810DA1-BE9F-4F16-94B8-3F260C01B03C}" type="presParOf" srcId="{21CD727F-A46A-4AFD-90FC-2C5649A1765E}" destId="{F9064618-8BFC-4B93-96AA-3700FBDCCA36}" srcOrd="11" destOrd="0" presId="urn:microsoft.com/office/officeart/2008/layout/LinedList"/>
    <dgm:cxn modelId="{3F5F3A8A-419B-443A-B7BF-001847FFCDFE}" type="presParOf" srcId="{21CD727F-A46A-4AFD-90FC-2C5649A1765E}" destId="{92B88B3B-6D39-4010-9003-0D78DB907973}" srcOrd="12" destOrd="0" presId="urn:microsoft.com/office/officeart/2008/layout/LinedList"/>
    <dgm:cxn modelId="{DE906C84-321C-4068-95D1-5C1F34A51069}" type="presParOf" srcId="{21CD727F-A46A-4AFD-90FC-2C5649A1765E}" destId="{C2E1AADD-E4DE-4AE0-9E8C-41F0762B0B65}" srcOrd="13" destOrd="0" presId="urn:microsoft.com/office/officeart/2008/layout/LinedList"/>
    <dgm:cxn modelId="{AF02396D-4FB3-40A0-AA2F-19BA24B7FDA6}" type="presParOf" srcId="{C2E1AADD-E4DE-4AE0-9E8C-41F0762B0B65}" destId="{D4EB4D42-70F2-416F-9F00-4ED964CAF4F9}" srcOrd="0" destOrd="0" presId="urn:microsoft.com/office/officeart/2008/layout/LinedList"/>
    <dgm:cxn modelId="{DA18CFD5-4EDC-483A-A091-283B74EDC6FE}" type="presParOf" srcId="{C2E1AADD-E4DE-4AE0-9E8C-41F0762B0B65}" destId="{4E47EF83-B640-4DD8-BA5D-D67A68557919}" srcOrd="1" destOrd="0" presId="urn:microsoft.com/office/officeart/2008/layout/LinedList"/>
    <dgm:cxn modelId="{B4FC0261-FCE5-4F30-A5CF-C74A9E048445}" type="presParOf" srcId="{C2E1AADD-E4DE-4AE0-9E8C-41F0762B0B65}" destId="{573A644C-9AE7-480E-9F7B-42582DD7F612}" srcOrd="2" destOrd="0" presId="urn:microsoft.com/office/officeart/2008/layout/LinedList"/>
    <dgm:cxn modelId="{1795F246-A526-44B7-94A2-50D38E8AF77C}" type="presParOf" srcId="{21CD727F-A46A-4AFD-90FC-2C5649A1765E}" destId="{DF445440-1C8C-44C1-93E3-B598B4DB3EE3}" srcOrd="14" destOrd="0" presId="urn:microsoft.com/office/officeart/2008/layout/LinedList"/>
    <dgm:cxn modelId="{EAE70048-4DCD-40F0-99F7-9D451E33373F}" type="presParOf" srcId="{21CD727F-A46A-4AFD-90FC-2C5649A1765E}" destId="{F5180561-6AFF-4BDA-854F-C4A81CBD65A2}" srcOrd="15" destOrd="0" presId="urn:microsoft.com/office/officeart/2008/layout/LinedList"/>
    <dgm:cxn modelId="{F72FA9C7-471E-4EC9-961D-F3771EC882F7}" type="presParOf" srcId="{21CD727F-A46A-4AFD-90FC-2C5649A1765E}" destId="{1DFB1199-0929-46EB-8C37-090DC7D621AB}" srcOrd="16" destOrd="0" presId="urn:microsoft.com/office/officeart/2008/layout/LinedList"/>
    <dgm:cxn modelId="{C2A66D68-4AAE-45A2-B8CF-3A7521283737}" type="presParOf" srcId="{1DFB1199-0929-46EB-8C37-090DC7D621AB}" destId="{2BD103AA-2746-476D-A9D7-50F46A56A2DB}" srcOrd="0" destOrd="0" presId="urn:microsoft.com/office/officeart/2008/layout/LinedList"/>
    <dgm:cxn modelId="{183F41D0-3993-4845-ACE0-ED26A685F567}" type="presParOf" srcId="{1DFB1199-0929-46EB-8C37-090DC7D621AB}" destId="{D9FDCFD2-77C0-418C-BDD3-36E4531F841A}" srcOrd="1" destOrd="0" presId="urn:microsoft.com/office/officeart/2008/layout/LinedList"/>
    <dgm:cxn modelId="{5729DCD7-9D28-4CCB-9890-F24CEB1D711A}" type="presParOf" srcId="{1DFB1199-0929-46EB-8C37-090DC7D621AB}" destId="{6652BAF8-2C2F-4F55-91FF-177E9244331F}" srcOrd="2" destOrd="0" presId="urn:microsoft.com/office/officeart/2008/layout/LinedList"/>
    <dgm:cxn modelId="{251BD69E-6D1C-4DDC-BF68-9484DE400807}" type="presParOf" srcId="{21CD727F-A46A-4AFD-90FC-2C5649A1765E}" destId="{30F0EF05-2E6D-426B-82EA-0373FFCE9BA0}" srcOrd="17" destOrd="0" presId="urn:microsoft.com/office/officeart/2008/layout/LinedList"/>
    <dgm:cxn modelId="{E4C0FAA8-100E-4624-B32F-61CACC1F9037}" type="presParOf" srcId="{21CD727F-A46A-4AFD-90FC-2C5649A1765E}" destId="{2F673282-C49C-4A4C-ADDB-118C76D6FAE4}" srcOrd="18" destOrd="0" presId="urn:microsoft.com/office/officeart/2008/layout/LinedList"/>
    <dgm:cxn modelId="{855F450A-5283-4D1A-B507-9FA61E1468C6}" type="presParOf" srcId="{21CD727F-A46A-4AFD-90FC-2C5649A1765E}" destId="{077E6F53-B378-44C6-A99B-54C6DDBBFC24}" srcOrd="19" destOrd="0" presId="urn:microsoft.com/office/officeart/2008/layout/LinedList"/>
    <dgm:cxn modelId="{9F7BBF03-F5E4-4B43-A000-8CE5DE1523E9}" type="presParOf" srcId="{077E6F53-B378-44C6-A99B-54C6DDBBFC24}" destId="{8ECF367C-FC92-4052-A6E9-7564B4E88C79}" srcOrd="0" destOrd="0" presId="urn:microsoft.com/office/officeart/2008/layout/LinedList"/>
    <dgm:cxn modelId="{20C75B79-4343-4758-85A7-E58EC9E62E20}" type="presParOf" srcId="{077E6F53-B378-44C6-A99B-54C6DDBBFC24}" destId="{832051A3-842E-4356-B5A0-2C63DBAC54AF}" srcOrd="1" destOrd="0" presId="urn:microsoft.com/office/officeart/2008/layout/LinedList"/>
    <dgm:cxn modelId="{78C4B9EB-FA45-4F5A-AF5F-CBEF3116B318}" type="presParOf" srcId="{077E6F53-B378-44C6-A99B-54C6DDBBFC24}" destId="{B8B405DC-6763-44B0-A9EC-184480ECF61B}" srcOrd="2" destOrd="0" presId="urn:microsoft.com/office/officeart/2008/layout/LinedList"/>
    <dgm:cxn modelId="{BAB725D6-DC3E-457E-95C1-FEF630BD10EB}" type="presParOf" srcId="{21CD727F-A46A-4AFD-90FC-2C5649A1765E}" destId="{0F13E104-2989-4C43-B9AB-64973067E754}" srcOrd="20" destOrd="0" presId="urn:microsoft.com/office/officeart/2008/layout/LinedList"/>
    <dgm:cxn modelId="{E622E4EE-A967-4E5A-BA19-8A208D3AB4E8}" type="presParOf" srcId="{21CD727F-A46A-4AFD-90FC-2C5649A1765E}" destId="{D40B39DD-17D6-45C4-9FF8-07623F39B1E0}" srcOrd="21" destOrd="0" presId="urn:microsoft.com/office/officeart/2008/layout/LinedList"/>
    <dgm:cxn modelId="{BAA477E1-0D5F-4072-8A98-2BC8983DD10D}" type="presParOf" srcId="{21CD727F-A46A-4AFD-90FC-2C5649A1765E}" destId="{A85E6DD4-1107-4F87-82B0-CAC3DE2BF4E6}" srcOrd="22" destOrd="0" presId="urn:microsoft.com/office/officeart/2008/layout/LinedList"/>
    <dgm:cxn modelId="{A23067E0-A507-45C3-8928-AD7B3EFE35B1}" type="presParOf" srcId="{A85E6DD4-1107-4F87-82B0-CAC3DE2BF4E6}" destId="{81FFD436-E9AE-4BE6-B9D6-3953EEAF1CE4}" srcOrd="0" destOrd="0" presId="urn:microsoft.com/office/officeart/2008/layout/LinedList"/>
    <dgm:cxn modelId="{2D94E6CF-8D27-429D-B5C6-ACE6FD08EDD6}" type="presParOf" srcId="{A85E6DD4-1107-4F87-82B0-CAC3DE2BF4E6}" destId="{E56A83C5-EA0D-42A9-968D-555CCA874E44}" srcOrd="1" destOrd="0" presId="urn:microsoft.com/office/officeart/2008/layout/LinedList"/>
    <dgm:cxn modelId="{8CE86B15-2C36-443E-BC49-E91C2456165F}" type="presParOf" srcId="{A85E6DD4-1107-4F87-82B0-CAC3DE2BF4E6}" destId="{57A1FF55-EC42-4DE0-A8D6-7FD6A9C77133}" srcOrd="2" destOrd="0" presId="urn:microsoft.com/office/officeart/2008/layout/LinedList"/>
    <dgm:cxn modelId="{5D849723-0663-4FCE-B997-88CF8AF7C3AB}" type="presParOf" srcId="{21CD727F-A46A-4AFD-90FC-2C5649A1765E}" destId="{87FB81B6-A640-4102-8871-6AE65FCE1A42}" srcOrd="23" destOrd="0" presId="urn:microsoft.com/office/officeart/2008/layout/LinedList"/>
    <dgm:cxn modelId="{2156BB75-F23D-4F41-ABC6-ABEE1259DEEC}" type="presParOf" srcId="{21CD727F-A46A-4AFD-90FC-2C5649A1765E}" destId="{BB7A70EE-19A9-4FED-8B00-5E4A39843C4D}" srcOrd="24" destOrd="0" presId="urn:microsoft.com/office/officeart/2008/layout/LinedList"/>
    <dgm:cxn modelId="{4A9E6F9B-E622-4944-A87D-03BF2DD6B309}" type="presParOf" srcId="{21CD727F-A46A-4AFD-90FC-2C5649A1765E}" destId="{5CAA8439-968B-4320-942B-20DEE68F9497}" srcOrd="25" destOrd="0" presId="urn:microsoft.com/office/officeart/2008/layout/LinedList"/>
    <dgm:cxn modelId="{AB6434D6-9A95-4AEA-8DAA-300470144AB2}" type="presParOf" srcId="{5CAA8439-968B-4320-942B-20DEE68F9497}" destId="{416103C0-10BE-4F7A-9F5B-DDD80E7D2907}" srcOrd="0" destOrd="0" presId="urn:microsoft.com/office/officeart/2008/layout/LinedList"/>
    <dgm:cxn modelId="{62A4DDEA-B300-4D0B-90CC-CFE7E8EC09C2}" type="presParOf" srcId="{5CAA8439-968B-4320-942B-20DEE68F9497}" destId="{1B27BB93-C3E1-4214-86F1-22BB5ED28BAB}" srcOrd="1" destOrd="0" presId="urn:microsoft.com/office/officeart/2008/layout/LinedList"/>
    <dgm:cxn modelId="{38308087-A865-49D9-9B15-B165002F66F3}" type="presParOf" srcId="{5CAA8439-968B-4320-942B-20DEE68F9497}" destId="{72E6FB93-2204-41C9-AF9F-A8648623229E}" srcOrd="2" destOrd="0" presId="urn:microsoft.com/office/officeart/2008/layout/LinedList"/>
    <dgm:cxn modelId="{54C9B473-626B-4A90-885A-0CB9AAD2E8F4}" type="presParOf" srcId="{21CD727F-A46A-4AFD-90FC-2C5649A1765E}" destId="{16178097-E147-4CEF-94C8-F7A7CBA72C1E}" srcOrd="26" destOrd="0" presId="urn:microsoft.com/office/officeart/2008/layout/LinedList"/>
    <dgm:cxn modelId="{4F14BEDB-76A0-42BE-A534-BFACDB1BE373}" type="presParOf" srcId="{21CD727F-A46A-4AFD-90FC-2C5649A1765E}" destId="{711E5204-8FD7-45F4-BB62-C2F7D5440317}" srcOrd="27"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FF4F02-EAD6-46F5-9593-D5B2ABF140E2}"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12A31AD2-7B66-4EEB-9953-712516C9DEA4}">
      <dgm:prSet phldrT="[Text]" custT="1"/>
      <dgm:spPr/>
      <dgm:t>
        <a:bodyPr/>
        <a:lstStyle/>
        <a:p>
          <a:r>
            <a:rPr lang="en-US" sz="2400" b="1" dirty="0"/>
            <a:t>Stress:</a:t>
          </a:r>
          <a:r>
            <a:rPr lang="en-US" sz="2400" dirty="0"/>
            <a:t> “A nonspecific response of the body to any demand made upon it’’ </a:t>
          </a:r>
          <a:r>
            <a:rPr lang="en-US" sz="1600" i="1" dirty="0"/>
            <a:t>Godoy et al., 2018, p. 2</a:t>
          </a:r>
          <a:endParaRPr lang="en-US" sz="1600" dirty="0"/>
        </a:p>
      </dgm:t>
    </dgm:pt>
    <dgm:pt modelId="{CB75513D-1620-463A-A771-238F3C72DD6C}" type="parTrans" cxnId="{0EC1AF29-3AFF-48B9-8718-438BD32AEE89}">
      <dgm:prSet/>
      <dgm:spPr/>
      <dgm:t>
        <a:bodyPr/>
        <a:lstStyle/>
        <a:p>
          <a:endParaRPr lang="en-US"/>
        </a:p>
      </dgm:t>
    </dgm:pt>
    <dgm:pt modelId="{F4576DC6-330C-4F25-8D94-9E172AC24706}" type="sibTrans" cxnId="{0EC1AF29-3AFF-48B9-8718-438BD32AEE89}">
      <dgm:prSet/>
      <dgm:spPr/>
      <dgm:t>
        <a:bodyPr/>
        <a:lstStyle/>
        <a:p>
          <a:endParaRPr lang="en-US"/>
        </a:p>
      </dgm:t>
    </dgm:pt>
    <dgm:pt modelId="{BF2E4E23-BBEA-4147-B143-CAF5704F0ED7}">
      <dgm:prSet phldrT="[Text]" custT="1"/>
      <dgm:spPr/>
      <dgm:t>
        <a:bodyPr/>
        <a:lstStyle/>
        <a:p>
          <a:r>
            <a:rPr lang="en-US" sz="2400" b="1" dirty="0"/>
            <a:t>Posttraumatic Stress Disorder (PTSD): </a:t>
          </a:r>
          <a:r>
            <a:rPr lang="en-US" sz="2400" dirty="0"/>
            <a:t>A mental health condition that's triggered by a traumatic stressor with symptoms such as flashbacks, nightmares, anxiety, and uncontrollable thoughts about the event </a:t>
          </a:r>
          <a:r>
            <a:rPr lang="en-US" sz="1600" i="1" dirty="0"/>
            <a:t>Mayo, 2022</a:t>
          </a:r>
        </a:p>
      </dgm:t>
    </dgm:pt>
    <dgm:pt modelId="{B5834510-2CC6-450E-B6F9-3B97B55F7A25}" type="sibTrans" cxnId="{B22B14FD-E8B6-4D96-9C87-1504BA04CA0A}">
      <dgm:prSet/>
      <dgm:spPr/>
      <dgm:t>
        <a:bodyPr/>
        <a:lstStyle/>
        <a:p>
          <a:endParaRPr lang="en-US"/>
        </a:p>
      </dgm:t>
    </dgm:pt>
    <dgm:pt modelId="{C4A32209-AF08-4C31-8089-EB855E7E2808}" type="parTrans" cxnId="{B22B14FD-E8B6-4D96-9C87-1504BA04CA0A}">
      <dgm:prSet/>
      <dgm:spPr/>
      <dgm:t>
        <a:bodyPr/>
        <a:lstStyle/>
        <a:p>
          <a:endParaRPr lang="en-US"/>
        </a:p>
      </dgm:t>
    </dgm:pt>
    <dgm:pt modelId="{77B31E8C-E31D-4B1D-890D-5D887F31A4F7}">
      <dgm:prSet phldrT="[Text]" custT="1"/>
      <dgm:spPr/>
      <dgm:t>
        <a:bodyPr/>
        <a:lstStyle/>
        <a:p>
          <a:r>
            <a:rPr lang="en-US" sz="2400" b="1" dirty="0"/>
            <a:t>Physical Stressors: </a:t>
          </a:r>
          <a:r>
            <a:rPr lang="en-US" sz="2400" dirty="0"/>
            <a:t>Disturbances in physiological status (tissue insult, infection, etc.)</a:t>
          </a:r>
        </a:p>
      </dgm:t>
    </dgm:pt>
    <dgm:pt modelId="{95E53711-E78F-4B4D-868F-55BC46888EE4}" type="sibTrans" cxnId="{9E3A913D-EED0-4533-BCE9-0BAF4A5CEAAD}">
      <dgm:prSet/>
      <dgm:spPr/>
      <dgm:t>
        <a:bodyPr/>
        <a:lstStyle/>
        <a:p>
          <a:endParaRPr lang="en-US"/>
        </a:p>
      </dgm:t>
    </dgm:pt>
    <dgm:pt modelId="{A78FD253-6015-4D81-AEA2-D593FE14D72D}" type="parTrans" cxnId="{9E3A913D-EED0-4533-BCE9-0BAF4A5CEAAD}">
      <dgm:prSet/>
      <dgm:spPr/>
      <dgm:t>
        <a:bodyPr/>
        <a:lstStyle/>
        <a:p>
          <a:endParaRPr lang="en-US"/>
        </a:p>
      </dgm:t>
    </dgm:pt>
    <dgm:pt modelId="{EAFE6D01-F1EE-4638-A394-EAB2EB864CCA}">
      <dgm:prSet custT="1"/>
      <dgm:spPr/>
      <dgm:t>
        <a:bodyPr/>
        <a:lstStyle/>
        <a:p>
          <a:r>
            <a:rPr lang="en-US" sz="2400" b="1" dirty="0"/>
            <a:t>Psychological Stressors: </a:t>
          </a:r>
          <a:r>
            <a:rPr lang="en-US" sz="2400" dirty="0"/>
            <a:t>Stimuli which threatens the present state of the organism, usually experienced as anticipatory to a physical stressor</a:t>
          </a:r>
        </a:p>
      </dgm:t>
    </dgm:pt>
    <dgm:pt modelId="{3509600E-CA0A-4323-9771-BDFB70C29E6C}" type="sibTrans" cxnId="{2BFB56B5-A234-4864-A5CD-14918FF8EB50}">
      <dgm:prSet/>
      <dgm:spPr/>
      <dgm:t>
        <a:bodyPr/>
        <a:lstStyle/>
        <a:p>
          <a:endParaRPr lang="en-US"/>
        </a:p>
      </dgm:t>
    </dgm:pt>
    <dgm:pt modelId="{5131BFE9-DCDA-4099-91AD-87F51DDDB1B5}" type="parTrans" cxnId="{2BFB56B5-A234-4864-A5CD-14918FF8EB50}">
      <dgm:prSet/>
      <dgm:spPr/>
      <dgm:t>
        <a:bodyPr/>
        <a:lstStyle/>
        <a:p>
          <a:endParaRPr lang="en-US"/>
        </a:p>
      </dgm:t>
    </dgm:pt>
    <dgm:pt modelId="{C131DE60-FC8A-4B4A-AA6A-8E6BF4202A43}" type="pres">
      <dgm:prSet presAssocID="{9BFF4F02-EAD6-46F5-9593-D5B2ABF140E2}" presName="vert0" presStyleCnt="0">
        <dgm:presLayoutVars>
          <dgm:dir/>
          <dgm:animOne val="branch"/>
          <dgm:animLvl val="lvl"/>
        </dgm:presLayoutVars>
      </dgm:prSet>
      <dgm:spPr/>
    </dgm:pt>
    <dgm:pt modelId="{751825AD-80C3-48C0-8974-6AA2770311B8}" type="pres">
      <dgm:prSet presAssocID="{12A31AD2-7B66-4EEB-9953-712516C9DEA4}" presName="thickLine" presStyleLbl="alignNode1" presStyleIdx="0" presStyleCnt="2"/>
      <dgm:spPr/>
    </dgm:pt>
    <dgm:pt modelId="{F795F8EE-E745-4DD9-ADAB-52E3199C7334}" type="pres">
      <dgm:prSet presAssocID="{12A31AD2-7B66-4EEB-9953-712516C9DEA4}" presName="horz1" presStyleCnt="0"/>
      <dgm:spPr/>
    </dgm:pt>
    <dgm:pt modelId="{157B1547-A33D-4AE9-98C5-B86703610FBA}" type="pres">
      <dgm:prSet presAssocID="{12A31AD2-7B66-4EEB-9953-712516C9DEA4}" presName="tx1" presStyleLbl="revTx" presStyleIdx="0" presStyleCnt="4" custScaleX="162159" custScaleY="34882" custLinFactNeighborY="8328"/>
      <dgm:spPr/>
    </dgm:pt>
    <dgm:pt modelId="{663111A7-D438-4D66-8507-366009C08A0E}" type="pres">
      <dgm:prSet presAssocID="{12A31AD2-7B66-4EEB-9953-712516C9DEA4}" presName="vert1" presStyleCnt="0"/>
      <dgm:spPr/>
    </dgm:pt>
    <dgm:pt modelId="{6CC84CC6-73D0-45F1-95F1-5C1285E1CE6B}" type="pres">
      <dgm:prSet presAssocID="{77B31E8C-E31D-4B1D-890D-5D887F31A4F7}" presName="vertSpace2a" presStyleCnt="0"/>
      <dgm:spPr/>
    </dgm:pt>
    <dgm:pt modelId="{4ADEAC53-33CD-422A-BEB5-A173B18D7184}" type="pres">
      <dgm:prSet presAssocID="{77B31E8C-E31D-4B1D-890D-5D887F31A4F7}" presName="horz2" presStyleCnt="0"/>
      <dgm:spPr/>
    </dgm:pt>
    <dgm:pt modelId="{6CC987A0-3852-4B19-9689-62342FE66F55}" type="pres">
      <dgm:prSet presAssocID="{77B31E8C-E31D-4B1D-890D-5D887F31A4F7}" presName="horzSpace2" presStyleCnt="0"/>
      <dgm:spPr/>
    </dgm:pt>
    <dgm:pt modelId="{8EEED47F-4205-4A51-9359-7A7C2A8ADFE8}" type="pres">
      <dgm:prSet presAssocID="{77B31E8C-E31D-4B1D-890D-5D887F31A4F7}" presName="tx2" presStyleLbl="revTx" presStyleIdx="1" presStyleCnt="4" custScaleY="20860"/>
      <dgm:spPr/>
    </dgm:pt>
    <dgm:pt modelId="{11F34D94-6898-4933-BD70-B71EEF601DD5}" type="pres">
      <dgm:prSet presAssocID="{77B31E8C-E31D-4B1D-890D-5D887F31A4F7}" presName="vert2" presStyleCnt="0"/>
      <dgm:spPr/>
    </dgm:pt>
    <dgm:pt modelId="{1C0638BB-76CE-4614-8D91-073F7045C1DB}" type="pres">
      <dgm:prSet presAssocID="{77B31E8C-E31D-4B1D-890D-5D887F31A4F7}" presName="thinLine2b" presStyleLbl="callout" presStyleIdx="0" presStyleCnt="2"/>
      <dgm:spPr/>
    </dgm:pt>
    <dgm:pt modelId="{7A353C83-E0F0-4FB2-9D17-C86A9928B3BB}" type="pres">
      <dgm:prSet presAssocID="{77B31E8C-E31D-4B1D-890D-5D887F31A4F7}" presName="vertSpace2b" presStyleCnt="0"/>
      <dgm:spPr/>
    </dgm:pt>
    <dgm:pt modelId="{F3D32E46-EE68-4728-91D8-8ADC9DF81BD8}" type="pres">
      <dgm:prSet presAssocID="{EAFE6D01-F1EE-4638-A394-EAB2EB864CCA}" presName="horz2" presStyleCnt="0"/>
      <dgm:spPr/>
    </dgm:pt>
    <dgm:pt modelId="{B86F35CA-7EAD-4E42-A619-69C1E041DA03}" type="pres">
      <dgm:prSet presAssocID="{EAFE6D01-F1EE-4638-A394-EAB2EB864CCA}" presName="horzSpace2" presStyleCnt="0"/>
      <dgm:spPr/>
    </dgm:pt>
    <dgm:pt modelId="{D081CEFE-B82C-4A81-9DF0-611D70125EB0}" type="pres">
      <dgm:prSet presAssocID="{EAFE6D01-F1EE-4638-A394-EAB2EB864CCA}" presName="tx2" presStyleLbl="revTx" presStyleIdx="2" presStyleCnt="4" custScaleY="24325"/>
      <dgm:spPr/>
    </dgm:pt>
    <dgm:pt modelId="{C2132392-CE60-4141-B868-CBA721045C74}" type="pres">
      <dgm:prSet presAssocID="{EAFE6D01-F1EE-4638-A394-EAB2EB864CCA}" presName="vert2" presStyleCnt="0"/>
      <dgm:spPr/>
    </dgm:pt>
    <dgm:pt modelId="{A886E5ED-D781-42B8-8DDF-510CAB6010C5}" type="pres">
      <dgm:prSet presAssocID="{EAFE6D01-F1EE-4638-A394-EAB2EB864CCA}" presName="thinLine2b" presStyleLbl="callout" presStyleIdx="1" presStyleCnt="2"/>
      <dgm:spPr/>
    </dgm:pt>
    <dgm:pt modelId="{E6C5254F-2606-4F4C-9BD1-C5C3C1DE2FDE}" type="pres">
      <dgm:prSet presAssocID="{EAFE6D01-F1EE-4638-A394-EAB2EB864CCA}" presName="vertSpace2b" presStyleCnt="0"/>
      <dgm:spPr/>
    </dgm:pt>
    <dgm:pt modelId="{9B5DDE73-999C-4695-9160-1DCBD9625127}" type="pres">
      <dgm:prSet presAssocID="{BF2E4E23-BBEA-4147-B143-CAF5704F0ED7}" presName="thickLine" presStyleLbl="alignNode1" presStyleIdx="1" presStyleCnt="2"/>
      <dgm:spPr/>
    </dgm:pt>
    <dgm:pt modelId="{D56C20E2-4892-4260-94AD-A293D7F44E45}" type="pres">
      <dgm:prSet presAssocID="{BF2E4E23-BBEA-4147-B143-CAF5704F0ED7}" presName="horz1" presStyleCnt="0"/>
      <dgm:spPr/>
    </dgm:pt>
    <dgm:pt modelId="{39724230-55BB-4E80-86BD-04FB618D842E}" type="pres">
      <dgm:prSet presAssocID="{BF2E4E23-BBEA-4147-B143-CAF5704F0ED7}" presName="tx1" presStyleLbl="revTx" presStyleIdx="3" presStyleCnt="4" custScaleX="500000" custScaleY="31048"/>
      <dgm:spPr/>
    </dgm:pt>
    <dgm:pt modelId="{4B0D128F-9A27-489A-AE51-A5900D9837B0}" type="pres">
      <dgm:prSet presAssocID="{BF2E4E23-BBEA-4147-B143-CAF5704F0ED7}" presName="vert1" presStyleCnt="0"/>
      <dgm:spPr/>
    </dgm:pt>
  </dgm:ptLst>
  <dgm:cxnLst>
    <dgm:cxn modelId="{0EC1AF29-3AFF-48B9-8718-438BD32AEE89}" srcId="{9BFF4F02-EAD6-46F5-9593-D5B2ABF140E2}" destId="{12A31AD2-7B66-4EEB-9953-712516C9DEA4}" srcOrd="0" destOrd="0" parTransId="{CB75513D-1620-463A-A771-238F3C72DD6C}" sibTransId="{F4576DC6-330C-4F25-8D94-9E172AC24706}"/>
    <dgm:cxn modelId="{9E3A913D-EED0-4533-BCE9-0BAF4A5CEAAD}" srcId="{12A31AD2-7B66-4EEB-9953-712516C9DEA4}" destId="{77B31E8C-E31D-4B1D-890D-5D887F31A4F7}" srcOrd="0" destOrd="0" parTransId="{A78FD253-6015-4D81-AEA2-D593FE14D72D}" sibTransId="{95E53711-E78F-4B4D-868F-55BC46888EE4}"/>
    <dgm:cxn modelId="{20881360-C3E2-420E-A7A7-F897BE1CB53B}" type="presOf" srcId="{EAFE6D01-F1EE-4638-A394-EAB2EB864CCA}" destId="{D081CEFE-B82C-4A81-9DF0-611D70125EB0}" srcOrd="0" destOrd="0" presId="urn:microsoft.com/office/officeart/2008/layout/LinedList"/>
    <dgm:cxn modelId="{2BFB56B5-A234-4864-A5CD-14918FF8EB50}" srcId="{12A31AD2-7B66-4EEB-9953-712516C9DEA4}" destId="{EAFE6D01-F1EE-4638-A394-EAB2EB864CCA}" srcOrd="1" destOrd="0" parTransId="{5131BFE9-DCDA-4099-91AD-87F51DDDB1B5}" sibTransId="{3509600E-CA0A-4323-9771-BDFB70C29E6C}"/>
    <dgm:cxn modelId="{2A0519D8-239B-41DB-A515-6170F268EBB8}" type="presOf" srcId="{77B31E8C-E31D-4B1D-890D-5D887F31A4F7}" destId="{8EEED47F-4205-4A51-9359-7A7C2A8ADFE8}" srcOrd="0" destOrd="0" presId="urn:microsoft.com/office/officeart/2008/layout/LinedList"/>
    <dgm:cxn modelId="{8771B1D9-C867-4A3C-89B9-7DBC666FE6D2}" type="presOf" srcId="{BF2E4E23-BBEA-4147-B143-CAF5704F0ED7}" destId="{39724230-55BB-4E80-86BD-04FB618D842E}" srcOrd="0" destOrd="0" presId="urn:microsoft.com/office/officeart/2008/layout/LinedList"/>
    <dgm:cxn modelId="{20A772DC-0B1B-4647-9718-081EA0CEFE5A}" type="presOf" srcId="{9BFF4F02-EAD6-46F5-9593-D5B2ABF140E2}" destId="{C131DE60-FC8A-4B4A-AA6A-8E6BF4202A43}" srcOrd="0" destOrd="0" presId="urn:microsoft.com/office/officeart/2008/layout/LinedList"/>
    <dgm:cxn modelId="{01F12CF6-C257-4A83-BA4E-27973B503481}" type="presOf" srcId="{12A31AD2-7B66-4EEB-9953-712516C9DEA4}" destId="{157B1547-A33D-4AE9-98C5-B86703610FBA}" srcOrd="0" destOrd="0" presId="urn:microsoft.com/office/officeart/2008/layout/LinedList"/>
    <dgm:cxn modelId="{B22B14FD-E8B6-4D96-9C87-1504BA04CA0A}" srcId="{9BFF4F02-EAD6-46F5-9593-D5B2ABF140E2}" destId="{BF2E4E23-BBEA-4147-B143-CAF5704F0ED7}" srcOrd="1" destOrd="0" parTransId="{C4A32209-AF08-4C31-8089-EB855E7E2808}" sibTransId="{B5834510-2CC6-450E-B6F9-3B97B55F7A25}"/>
    <dgm:cxn modelId="{D6DF0AC5-7ACF-42B8-B1B1-1C6A312CDF97}" type="presParOf" srcId="{C131DE60-FC8A-4B4A-AA6A-8E6BF4202A43}" destId="{751825AD-80C3-48C0-8974-6AA2770311B8}" srcOrd="0" destOrd="0" presId="urn:microsoft.com/office/officeart/2008/layout/LinedList"/>
    <dgm:cxn modelId="{5596AE75-9FF5-45C6-9122-052B1FC8A758}" type="presParOf" srcId="{C131DE60-FC8A-4B4A-AA6A-8E6BF4202A43}" destId="{F795F8EE-E745-4DD9-ADAB-52E3199C7334}" srcOrd="1" destOrd="0" presId="urn:microsoft.com/office/officeart/2008/layout/LinedList"/>
    <dgm:cxn modelId="{07B00884-1BC3-4113-9F32-8E55EE2DEE5F}" type="presParOf" srcId="{F795F8EE-E745-4DD9-ADAB-52E3199C7334}" destId="{157B1547-A33D-4AE9-98C5-B86703610FBA}" srcOrd="0" destOrd="0" presId="urn:microsoft.com/office/officeart/2008/layout/LinedList"/>
    <dgm:cxn modelId="{556E7131-138E-4E34-88B4-244E02DDE5B8}" type="presParOf" srcId="{F795F8EE-E745-4DD9-ADAB-52E3199C7334}" destId="{663111A7-D438-4D66-8507-366009C08A0E}" srcOrd="1" destOrd="0" presId="urn:microsoft.com/office/officeart/2008/layout/LinedList"/>
    <dgm:cxn modelId="{582D2808-A2B4-41A9-B51E-B24FFF081F45}" type="presParOf" srcId="{663111A7-D438-4D66-8507-366009C08A0E}" destId="{6CC84CC6-73D0-45F1-95F1-5C1285E1CE6B}" srcOrd="0" destOrd="0" presId="urn:microsoft.com/office/officeart/2008/layout/LinedList"/>
    <dgm:cxn modelId="{8A3F6CAF-7BC4-4F68-A1A2-5366B6979A3B}" type="presParOf" srcId="{663111A7-D438-4D66-8507-366009C08A0E}" destId="{4ADEAC53-33CD-422A-BEB5-A173B18D7184}" srcOrd="1" destOrd="0" presId="urn:microsoft.com/office/officeart/2008/layout/LinedList"/>
    <dgm:cxn modelId="{AC1D5F95-4A15-45A1-9140-FD5B8026F349}" type="presParOf" srcId="{4ADEAC53-33CD-422A-BEB5-A173B18D7184}" destId="{6CC987A0-3852-4B19-9689-62342FE66F55}" srcOrd="0" destOrd="0" presId="urn:microsoft.com/office/officeart/2008/layout/LinedList"/>
    <dgm:cxn modelId="{518C04D7-EF8B-4FA7-8E4B-B5745E66C94C}" type="presParOf" srcId="{4ADEAC53-33CD-422A-BEB5-A173B18D7184}" destId="{8EEED47F-4205-4A51-9359-7A7C2A8ADFE8}" srcOrd="1" destOrd="0" presId="urn:microsoft.com/office/officeart/2008/layout/LinedList"/>
    <dgm:cxn modelId="{B624DB26-723A-4217-BF79-38BD4E9F2F3B}" type="presParOf" srcId="{4ADEAC53-33CD-422A-BEB5-A173B18D7184}" destId="{11F34D94-6898-4933-BD70-B71EEF601DD5}" srcOrd="2" destOrd="0" presId="urn:microsoft.com/office/officeart/2008/layout/LinedList"/>
    <dgm:cxn modelId="{A13BB6A7-C851-4104-B6C5-C1311183DD49}" type="presParOf" srcId="{663111A7-D438-4D66-8507-366009C08A0E}" destId="{1C0638BB-76CE-4614-8D91-073F7045C1DB}" srcOrd="2" destOrd="0" presId="urn:microsoft.com/office/officeart/2008/layout/LinedList"/>
    <dgm:cxn modelId="{C8FE094B-4129-4E77-8B8A-EAC3B8A1C3E4}" type="presParOf" srcId="{663111A7-D438-4D66-8507-366009C08A0E}" destId="{7A353C83-E0F0-4FB2-9D17-C86A9928B3BB}" srcOrd="3" destOrd="0" presId="urn:microsoft.com/office/officeart/2008/layout/LinedList"/>
    <dgm:cxn modelId="{9833A7CD-2F47-404E-AC13-0255767F2FEB}" type="presParOf" srcId="{663111A7-D438-4D66-8507-366009C08A0E}" destId="{F3D32E46-EE68-4728-91D8-8ADC9DF81BD8}" srcOrd="4" destOrd="0" presId="urn:microsoft.com/office/officeart/2008/layout/LinedList"/>
    <dgm:cxn modelId="{463B6E5C-C868-4393-8DBC-98AE14F52067}" type="presParOf" srcId="{F3D32E46-EE68-4728-91D8-8ADC9DF81BD8}" destId="{B86F35CA-7EAD-4E42-A619-69C1E041DA03}" srcOrd="0" destOrd="0" presId="urn:microsoft.com/office/officeart/2008/layout/LinedList"/>
    <dgm:cxn modelId="{ECDDE9C1-E271-4229-9DDB-76AC156CBBAD}" type="presParOf" srcId="{F3D32E46-EE68-4728-91D8-8ADC9DF81BD8}" destId="{D081CEFE-B82C-4A81-9DF0-611D70125EB0}" srcOrd="1" destOrd="0" presId="urn:microsoft.com/office/officeart/2008/layout/LinedList"/>
    <dgm:cxn modelId="{0128B1BB-FB22-4F6B-B848-D0EAFFF43E44}" type="presParOf" srcId="{F3D32E46-EE68-4728-91D8-8ADC9DF81BD8}" destId="{C2132392-CE60-4141-B868-CBA721045C74}" srcOrd="2" destOrd="0" presId="urn:microsoft.com/office/officeart/2008/layout/LinedList"/>
    <dgm:cxn modelId="{83000200-FB2B-4CF5-8D02-91BCF79400EB}" type="presParOf" srcId="{663111A7-D438-4D66-8507-366009C08A0E}" destId="{A886E5ED-D781-42B8-8DDF-510CAB6010C5}" srcOrd="5" destOrd="0" presId="urn:microsoft.com/office/officeart/2008/layout/LinedList"/>
    <dgm:cxn modelId="{2158E3AD-8939-49FE-BCB2-0FAD6607BD43}" type="presParOf" srcId="{663111A7-D438-4D66-8507-366009C08A0E}" destId="{E6C5254F-2606-4F4C-9BD1-C5C3C1DE2FDE}" srcOrd="6" destOrd="0" presId="urn:microsoft.com/office/officeart/2008/layout/LinedList"/>
    <dgm:cxn modelId="{F2042987-26F1-4A4E-8681-E40CC72DD94D}" type="presParOf" srcId="{C131DE60-FC8A-4B4A-AA6A-8E6BF4202A43}" destId="{9B5DDE73-999C-4695-9160-1DCBD9625127}" srcOrd="2" destOrd="0" presId="urn:microsoft.com/office/officeart/2008/layout/LinedList"/>
    <dgm:cxn modelId="{27B682E5-862B-4B1A-8123-CB1AE9D2BF35}" type="presParOf" srcId="{C131DE60-FC8A-4B4A-AA6A-8E6BF4202A43}" destId="{D56C20E2-4892-4260-94AD-A293D7F44E45}" srcOrd="3" destOrd="0" presId="urn:microsoft.com/office/officeart/2008/layout/LinedList"/>
    <dgm:cxn modelId="{40274B9E-D82D-4369-9C82-6C3435944562}" type="presParOf" srcId="{D56C20E2-4892-4260-94AD-A293D7F44E45}" destId="{39724230-55BB-4E80-86BD-04FB618D842E}" srcOrd="0" destOrd="0" presId="urn:microsoft.com/office/officeart/2008/layout/LinedList"/>
    <dgm:cxn modelId="{2934C79A-6369-407E-B2DF-D8CD1AA4F97E}" type="presParOf" srcId="{D56C20E2-4892-4260-94AD-A293D7F44E45}" destId="{4B0D128F-9A27-489A-AE51-A5900D9837B0}"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75C26-6632-4164-B613-03F66423C125}" type="doc">
      <dgm:prSet loTypeId="urn:microsoft.com/office/officeart/2005/8/layout/process1" loCatId="process" qsTypeId="urn:microsoft.com/office/officeart/2005/8/quickstyle/simple1" qsCatId="simple" csTypeId="urn:microsoft.com/office/officeart/2005/8/colors/accent1_2" csCatId="accent1" phldr="1"/>
      <dgm:spPr/>
    </dgm:pt>
    <dgm:pt modelId="{CA36EDC0-9CF3-44B6-82DB-FA8725B87DDA}">
      <dgm:prSet phldrT="[Text]"/>
      <dgm:spPr>
        <a:solidFill>
          <a:srgbClr val="FF0000"/>
        </a:solidFill>
      </dgm:spPr>
      <dgm:t>
        <a:bodyPr/>
        <a:lstStyle/>
        <a:p>
          <a:r>
            <a:rPr lang="en-US" dirty="0"/>
            <a:t>Alarm Phase</a:t>
          </a:r>
        </a:p>
      </dgm:t>
    </dgm:pt>
    <dgm:pt modelId="{BC340271-C6B9-483A-93BB-7768BCD1B0DA}" type="parTrans" cxnId="{180BFED0-7C57-4D11-A214-31A4DC819783}">
      <dgm:prSet/>
      <dgm:spPr/>
      <dgm:t>
        <a:bodyPr/>
        <a:lstStyle/>
        <a:p>
          <a:endParaRPr lang="en-US"/>
        </a:p>
      </dgm:t>
    </dgm:pt>
    <dgm:pt modelId="{707C7615-385C-4739-8918-2DF8F708560F}" type="sibTrans" cxnId="{180BFED0-7C57-4D11-A214-31A4DC819783}">
      <dgm:prSet/>
      <dgm:spPr>
        <a:solidFill>
          <a:schemeClr val="tx1"/>
        </a:solidFill>
      </dgm:spPr>
      <dgm:t>
        <a:bodyPr/>
        <a:lstStyle/>
        <a:p>
          <a:endParaRPr lang="en-US"/>
        </a:p>
      </dgm:t>
    </dgm:pt>
    <dgm:pt modelId="{EC15469B-6C74-459C-8F79-B038A9F11C15}">
      <dgm:prSet phldrT="[Text]"/>
      <dgm:spPr>
        <a:solidFill>
          <a:schemeClr val="accent2"/>
        </a:solidFill>
      </dgm:spPr>
      <dgm:t>
        <a:bodyPr/>
        <a:lstStyle/>
        <a:p>
          <a:r>
            <a:rPr lang="en-US" dirty="0"/>
            <a:t>Resistance Phase</a:t>
          </a:r>
        </a:p>
      </dgm:t>
    </dgm:pt>
    <dgm:pt modelId="{09EF28CC-A786-43E3-80F1-F7C8B56E51AF}" type="parTrans" cxnId="{E81592B0-5D72-48FC-9AAD-616D94F6796F}">
      <dgm:prSet/>
      <dgm:spPr/>
      <dgm:t>
        <a:bodyPr/>
        <a:lstStyle/>
        <a:p>
          <a:endParaRPr lang="en-US"/>
        </a:p>
      </dgm:t>
    </dgm:pt>
    <dgm:pt modelId="{6C88A196-3CD7-45C1-8A1C-9E81AE980D2A}" type="sibTrans" cxnId="{E81592B0-5D72-48FC-9AAD-616D94F6796F}">
      <dgm:prSet/>
      <dgm:spPr>
        <a:solidFill>
          <a:schemeClr val="tx1"/>
        </a:solidFill>
      </dgm:spPr>
      <dgm:t>
        <a:bodyPr/>
        <a:lstStyle/>
        <a:p>
          <a:endParaRPr lang="en-US"/>
        </a:p>
      </dgm:t>
    </dgm:pt>
    <dgm:pt modelId="{9FEE343C-F87D-4115-90BA-69E20AD07AB8}">
      <dgm:prSet phldrT="[Text]"/>
      <dgm:spPr>
        <a:solidFill>
          <a:srgbClr val="FFC000"/>
        </a:solidFill>
      </dgm:spPr>
      <dgm:t>
        <a:bodyPr/>
        <a:lstStyle/>
        <a:p>
          <a:r>
            <a:rPr lang="en-US" dirty="0"/>
            <a:t>Exhaustion Phase</a:t>
          </a:r>
        </a:p>
      </dgm:t>
    </dgm:pt>
    <dgm:pt modelId="{DDE9EE32-E466-4B5E-8C3F-0D2ED488ED90}" type="parTrans" cxnId="{3B49FD58-4A26-4EED-B737-6CF8150FAD08}">
      <dgm:prSet/>
      <dgm:spPr/>
      <dgm:t>
        <a:bodyPr/>
        <a:lstStyle/>
        <a:p>
          <a:endParaRPr lang="en-US"/>
        </a:p>
      </dgm:t>
    </dgm:pt>
    <dgm:pt modelId="{D9399472-4EEF-42F3-B962-70D53A68EBC0}" type="sibTrans" cxnId="{3B49FD58-4A26-4EED-B737-6CF8150FAD08}">
      <dgm:prSet/>
      <dgm:spPr/>
      <dgm:t>
        <a:bodyPr/>
        <a:lstStyle/>
        <a:p>
          <a:endParaRPr lang="en-US"/>
        </a:p>
      </dgm:t>
    </dgm:pt>
    <dgm:pt modelId="{0C5D58DD-9607-44C9-872E-82722FCD5D70}" type="pres">
      <dgm:prSet presAssocID="{AD875C26-6632-4164-B613-03F66423C125}" presName="Name0" presStyleCnt="0">
        <dgm:presLayoutVars>
          <dgm:dir/>
          <dgm:resizeHandles val="exact"/>
        </dgm:presLayoutVars>
      </dgm:prSet>
      <dgm:spPr/>
    </dgm:pt>
    <dgm:pt modelId="{A9535971-E1F6-4A41-ADD8-D554DBF10D18}" type="pres">
      <dgm:prSet presAssocID="{CA36EDC0-9CF3-44B6-82DB-FA8725B87DDA}" presName="node" presStyleLbl="node1" presStyleIdx="0" presStyleCnt="3">
        <dgm:presLayoutVars>
          <dgm:bulletEnabled val="1"/>
        </dgm:presLayoutVars>
      </dgm:prSet>
      <dgm:spPr/>
    </dgm:pt>
    <dgm:pt modelId="{B60AF63E-16A6-4A72-B3E2-9C8CF8198DD8}" type="pres">
      <dgm:prSet presAssocID="{707C7615-385C-4739-8918-2DF8F708560F}" presName="sibTrans" presStyleLbl="sibTrans2D1" presStyleIdx="0" presStyleCnt="2"/>
      <dgm:spPr/>
    </dgm:pt>
    <dgm:pt modelId="{451B2AF2-96CC-475E-8365-8696D007C8C6}" type="pres">
      <dgm:prSet presAssocID="{707C7615-385C-4739-8918-2DF8F708560F}" presName="connectorText" presStyleLbl="sibTrans2D1" presStyleIdx="0" presStyleCnt="2"/>
      <dgm:spPr/>
    </dgm:pt>
    <dgm:pt modelId="{5789028B-CB42-4D64-BC0C-A9C5E64278DE}" type="pres">
      <dgm:prSet presAssocID="{EC15469B-6C74-459C-8F79-B038A9F11C15}" presName="node" presStyleLbl="node1" presStyleIdx="1" presStyleCnt="3">
        <dgm:presLayoutVars>
          <dgm:bulletEnabled val="1"/>
        </dgm:presLayoutVars>
      </dgm:prSet>
      <dgm:spPr/>
    </dgm:pt>
    <dgm:pt modelId="{C08E1D83-825B-4047-9865-1CCE8E3E3253}" type="pres">
      <dgm:prSet presAssocID="{6C88A196-3CD7-45C1-8A1C-9E81AE980D2A}" presName="sibTrans" presStyleLbl="sibTrans2D1" presStyleIdx="1" presStyleCnt="2"/>
      <dgm:spPr/>
    </dgm:pt>
    <dgm:pt modelId="{F2DC861F-E6DF-4008-BF92-4F99228F157E}" type="pres">
      <dgm:prSet presAssocID="{6C88A196-3CD7-45C1-8A1C-9E81AE980D2A}" presName="connectorText" presStyleLbl="sibTrans2D1" presStyleIdx="1" presStyleCnt="2"/>
      <dgm:spPr/>
    </dgm:pt>
    <dgm:pt modelId="{769944EF-8D04-4FB1-A2FF-96C740AA59DB}" type="pres">
      <dgm:prSet presAssocID="{9FEE343C-F87D-4115-90BA-69E20AD07AB8}" presName="node" presStyleLbl="node1" presStyleIdx="2" presStyleCnt="3" custLinFactNeighborY="0">
        <dgm:presLayoutVars>
          <dgm:bulletEnabled val="1"/>
        </dgm:presLayoutVars>
      </dgm:prSet>
      <dgm:spPr/>
    </dgm:pt>
  </dgm:ptLst>
  <dgm:cxnLst>
    <dgm:cxn modelId="{8904763A-52BC-4151-982C-86240BBDC042}" type="presOf" srcId="{707C7615-385C-4739-8918-2DF8F708560F}" destId="{B60AF63E-16A6-4A72-B3E2-9C8CF8198DD8}" srcOrd="0" destOrd="0" presId="urn:microsoft.com/office/officeart/2005/8/layout/process1"/>
    <dgm:cxn modelId="{AE2AED4C-141C-4990-9B99-F27C38456EAB}" type="presOf" srcId="{CA36EDC0-9CF3-44B6-82DB-FA8725B87DDA}" destId="{A9535971-E1F6-4A41-ADD8-D554DBF10D18}" srcOrd="0" destOrd="0" presId="urn:microsoft.com/office/officeart/2005/8/layout/process1"/>
    <dgm:cxn modelId="{AD463155-9F77-4460-8496-AB5102B5DC82}" type="presOf" srcId="{EC15469B-6C74-459C-8F79-B038A9F11C15}" destId="{5789028B-CB42-4D64-BC0C-A9C5E64278DE}" srcOrd="0" destOrd="0" presId="urn:microsoft.com/office/officeart/2005/8/layout/process1"/>
    <dgm:cxn modelId="{3B49FD58-4A26-4EED-B737-6CF8150FAD08}" srcId="{AD875C26-6632-4164-B613-03F66423C125}" destId="{9FEE343C-F87D-4115-90BA-69E20AD07AB8}" srcOrd="2" destOrd="0" parTransId="{DDE9EE32-E466-4B5E-8C3F-0D2ED488ED90}" sibTransId="{D9399472-4EEF-42F3-B962-70D53A68EBC0}"/>
    <dgm:cxn modelId="{783B897A-4095-46B7-95CC-901AED493669}" type="presOf" srcId="{707C7615-385C-4739-8918-2DF8F708560F}" destId="{451B2AF2-96CC-475E-8365-8696D007C8C6}" srcOrd="1" destOrd="0" presId="urn:microsoft.com/office/officeart/2005/8/layout/process1"/>
    <dgm:cxn modelId="{88C76492-07BB-44EF-96AC-37693C889DEA}" type="presOf" srcId="{6C88A196-3CD7-45C1-8A1C-9E81AE980D2A}" destId="{F2DC861F-E6DF-4008-BF92-4F99228F157E}" srcOrd="1" destOrd="0" presId="urn:microsoft.com/office/officeart/2005/8/layout/process1"/>
    <dgm:cxn modelId="{A19E8797-0F4A-4182-BFDE-A9E0A5E66F7F}" type="presOf" srcId="{9FEE343C-F87D-4115-90BA-69E20AD07AB8}" destId="{769944EF-8D04-4FB1-A2FF-96C740AA59DB}" srcOrd="0" destOrd="0" presId="urn:microsoft.com/office/officeart/2005/8/layout/process1"/>
    <dgm:cxn modelId="{B1C6F8A9-C713-4F07-A64A-AC604DB19D7E}" type="presOf" srcId="{6C88A196-3CD7-45C1-8A1C-9E81AE980D2A}" destId="{C08E1D83-825B-4047-9865-1CCE8E3E3253}" srcOrd="0" destOrd="0" presId="urn:microsoft.com/office/officeart/2005/8/layout/process1"/>
    <dgm:cxn modelId="{E81592B0-5D72-48FC-9AAD-616D94F6796F}" srcId="{AD875C26-6632-4164-B613-03F66423C125}" destId="{EC15469B-6C74-459C-8F79-B038A9F11C15}" srcOrd="1" destOrd="0" parTransId="{09EF28CC-A786-43E3-80F1-F7C8B56E51AF}" sibTransId="{6C88A196-3CD7-45C1-8A1C-9E81AE980D2A}"/>
    <dgm:cxn modelId="{180BFED0-7C57-4D11-A214-31A4DC819783}" srcId="{AD875C26-6632-4164-B613-03F66423C125}" destId="{CA36EDC0-9CF3-44B6-82DB-FA8725B87DDA}" srcOrd="0" destOrd="0" parTransId="{BC340271-C6B9-483A-93BB-7768BCD1B0DA}" sibTransId="{707C7615-385C-4739-8918-2DF8F708560F}"/>
    <dgm:cxn modelId="{505B46E1-A2D4-4C84-BFB4-3CEB0EB5F208}" type="presOf" srcId="{AD875C26-6632-4164-B613-03F66423C125}" destId="{0C5D58DD-9607-44C9-872E-82722FCD5D70}" srcOrd="0" destOrd="0" presId="urn:microsoft.com/office/officeart/2005/8/layout/process1"/>
    <dgm:cxn modelId="{660DCC39-0E65-4EC4-9DA5-480D081A53FB}" type="presParOf" srcId="{0C5D58DD-9607-44C9-872E-82722FCD5D70}" destId="{A9535971-E1F6-4A41-ADD8-D554DBF10D18}" srcOrd="0" destOrd="0" presId="urn:microsoft.com/office/officeart/2005/8/layout/process1"/>
    <dgm:cxn modelId="{9B97FA41-240C-4DB7-B658-522DBC03EE69}" type="presParOf" srcId="{0C5D58DD-9607-44C9-872E-82722FCD5D70}" destId="{B60AF63E-16A6-4A72-B3E2-9C8CF8198DD8}" srcOrd="1" destOrd="0" presId="urn:microsoft.com/office/officeart/2005/8/layout/process1"/>
    <dgm:cxn modelId="{30A9F9FC-C132-4FEB-A6C2-1785E7E69590}" type="presParOf" srcId="{B60AF63E-16A6-4A72-B3E2-9C8CF8198DD8}" destId="{451B2AF2-96CC-475E-8365-8696D007C8C6}" srcOrd="0" destOrd="0" presId="urn:microsoft.com/office/officeart/2005/8/layout/process1"/>
    <dgm:cxn modelId="{32139A36-8141-45F6-951E-DA76C8CEA878}" type="presParOf" srcId="{0C5D58DD-9607-44C9-872E-82722FCD5D70}" destId="{5789028B-CB42-4D64-BC0C-A9C5E64278DE}" srcOrd="2" destOrd="0" presId="urn:microsoft.com/office/officeart/2005/8/layout/process1"/>
    <dgm:cxn modelId="{524FC9BD-34A0-4D8C-BDFA-AF6472AFF88E}" type="presParOf" srcId="{0C5D58DD-9607-44C9-872E-82722FCD5D70}" destId="{C08E1D83-825B-4047-9865-1CCE8E3E3253}" srcOrd="3" destOrd="0" presId="urn:microsoft.com/office/officeart/2005/8/layout/process1"/>
    <dgm:cxn modelId="{527E94AE-5B50-4855-8239-BC763F550F41}" type="presParOf" srcId="{C08E1D83-825B-4047-9865-1CCE8E3E3253}" destId="{F2DC861F-E6DF-4008-BF92-4F99228F157E}" srcOrd="0" destOrd="0" presId="urn:microsoft.com/office/officeart/2005/8/layout/process1"/>
    <dgm:cxn modelId="{5F536FF5-A936-4AB9-9886-E25A554D2990}" type="presParOf" srcId="{0C5D58DD-9607-44C9-872E-82722FCD5D70}" destId="{769944EF-8D04-4FB1-A2FF-96C740AA59DB}"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CC35E8-AD02-40F5-8238-0FD4076FBD6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5DDF233-653E-47DA-8586-EF5B85171282}">
      <dgm:prSet phldrT="[Text]"/>
      <dgm:spPr>
        <a:solidFill>
          <a:srgbClr val="FFC000">
            <a:alpha val="50000"/>
          </a:srgbClr>
        </a:solidFill>
        <a:ln>
          <a:solidFill>
            <a:schemeClr val="tx1"/>
          </a:solidFill>
        </a:ln>
      </dgm:spPr>
      <dgm:t>
        <a:bodyPr/>
        <a:lstStyle/>
        <a:p>
          <a:r>
            <a:rPr lang="en-US" b="1" dirty="0">
              <a:solidFill>
                <a:schemeClr val="tx1"/>
              </a:solidFill>
            </a:rPr>
            <a:t>Organism appraises a stimuli as a threat</a:t>
          </a:r>
        </a:p>
      </dgm:t>
    </dgm:pt>
    <dgm:pt modelId="{A25DAB83-5A02-4A78-8810-B6654EE53914}" type="parTrans" cxnId="{3FFAA37B-7272-49C8-A19B-8E8ECBBFBC41}">
      <dgm:prSet/>
      <dgm:spPr/>
      <dgm:t>
        <a:bodyPr/>
        <a:lstStyle/>
        <a:p>
          <a:endParaRPr lang="en-US"/>
        </a:p>
      </dgm:t>
    </dgm:pt>
    <dgm:pt modelId="{5131DE68-1D11-48DD-93B7-69898371630B}" type="sibTrans" cxnId="{3FFAA37B-7272-49C8-A19B-8E8ECBBFBC41}">
      <dgm:prSet/>
      <dgm:spPr/>
      <dgm:t>
        <a:bodyPr/>
        <a:lstStyle/>
        <a:p>
          <a:endParaRPr lang="en-US"/>
        </a:p>
      </dgm:t>
    </dgm:pt>
    <dgm:pt modelId="{C5BF04CB-8AB3-4B3C-B4A2-045C5BBDE677}">
      <dgm:prSet phldrT="[Text]"/>
      <dgm:spPr>
        <a:solidFill>
          <a:srgbClr val="FF0000">
            <a:alpha val="50000"/>
          </a:srgbClr>
        </a:solidFill>
        <a:ln>
          <a:solidFill>
            <a:schemeClr val="tx1"/>
          </a:solidFill>
        </a:ln>
      </dgm:spPr>
      <dgm:t>
        <a:bodyPr/>
        <a:lstStyle/>
        <a:p>
          <a:r>
            <a:rPr lang="en-US" b="1" dirty="0">
              <a:solidFill>
                <a:schemeClr val="tx1"/>
              </a:solidFill>
            </a:rPr>
            <a:t>Sympathetic Adreno Medullar Axis</a:t>
          </a:r>
        </a:p>
      </dgm:t>
    </dgm:pt>
    <dgm:pt modelId="{9B34C629-A042-480D-B38F-D833D28A7AE5}" type="parTrans" cxnId="{C4AB3921-98E0-4918-8ECC-8FEC083242F1}">
      <dgm:prSet/>
      <dgm:spPr/>
      <dgm:t>
        <a:bodyPr/>
        <a:lstStyle/>
        <a:p>
          <a:endParaRPr lang="en-US"/>
        </a:p>
      </dgm:t>
    </dgm:pt>
    <dgm:pt modelId="{1D02A1BC-76FD-4F76-90D9-D269DB65BE1B}" type="sibTrans" cxnId="{C4AB3921-98E0-4918-8ECC-8FEC083242F1}">
      <dgm:prSet/>
      <dgm:spPr/>
      <dgm:t>
        <a:bodyPr/>
        <a:lstStyle/>
        <a:p>
          <a:endParaRPr lang="en-US"/>
        </a:p>
      </dgm:t>
    </dgm:pt>
    <dgm:pt modelId="{79B6CDC3-873E-4059-8D69-F3BD10860B22}">
      <dgm:prSet phldrT="[Text]"/>
      <dgm:spPr>
        <a:solidFill>
          <a:srgbClr val="0070C0">
            <a:alpha val="50000"/>
          </a:srgbClr>
        </a:solidFill>
        <a:ln>
          <a:solidFill>
            <a:schemeClr val="tx1"/>
          </a:solidFill>
        </a:ln>
      </dgm:spPr>
      <dgm:t>
        <a:bodyPr/>
        <a:lstStyle/>
        <a:p>
          <a:r>
            <a:rPr lang="en-US" b="1" dirty="0">
              <a:solidFill>
                <a:schemeClr val="tx1"/>
              </a:solidFill>
            </a:rPr>
            <a:t>Hypothalamus-Pituitary Adrenal Axis</a:t>
          </a:r>
        </a:p>
      </dgm:t>
    </dgm:pt>
    <dgm:pt modelId="{0FDF7CC9-C522-4A13-9657-CC59BEF243B6}" type="parTrans" cxnId="{F88AC30B-A3C8-41DD-AD13-A990F9E7226E}">
      <dgm:prSet/>
      <dgm:spPr/>
      <dgm:t>
        <a:bodyPr/>
        <a:lstStyle/>
        <a:p>
          <a:endParaRPr lang="en-US"/>
        </a:p>
      </dgm:t>
    </dgm:pt>
    <dgm:pt modelId="{544FA33C-C8FC-4384-B9AB-D17F886C2BB1}" type="sibTrans" cxnId="{F88AC30B-A3C8-41DD-AD13-A990F9E7226E}">
      <dgm:prSet/>
      <dgm:spPr/>
      <dgm:t>
        <a:bodyPr/>
        <a:lstStyle/>
        <a:p>
          <a:endParaRPr lang="en-US"/>
        </a:p>
      </dgm:t>
    </dgm:pt>
    <dgm:pt modelId="{D83B116F-4F3C-4135-A80D-48608A2B8FBA}" type="pres">
      <dgm:prSet presAssocID="{B2CC35E8-AD02-40F5-8238-0FD4076FBD6F}" presName="hierChild1" presStyleCnt="0">
        <dgm:presLayoutVars>
          <dgm:orgChart val="1"/>
          <dgm:chPref val="1"/>
          <dgm:dir/>
          <dgm:animOne val="branch"/>
          <dgm:animLvl val="lvl"/>
          <dgm:resizeHandles/>
        </dgm:presLayoutVars>
      </dgm:prSet>
      <dgm:spPr/>
    </dgm:pt>
    <dgm:pt modelId="{4CF387CA-2B7E-49E6-9467-09D7CB6C603A}" type="pres">
      <dgm:prSet presAssocID="{35DDF233-653E-47DA-8586-EF5B85171282}" presName="hierRoot1" presStyleCnt="0">
        <dgm:presLayoutVars>
          <dgm:hierBranch val="init"/>
        </dgm:presLayoutVars>
      </dgm:prSet>
      <dgm:spPr/>
    </dgm:pt>
    <dgm:pt modelId="{9A371B66-729D-4C3D-81A5-413EC09F98F7}" type="pres">
      <dgm:prSet presAssocID="{35DDF233-653E-47DA-8586-EF5B85171282}" presName="rootComposite1" presStyleCnt="0"/>
      <dgm:spPr/>
    </dgm:pt>
    <dgm:pt modelId="{6B2A261F-B929-4FBE-9DC7-E84B4ED60B28}" type="pres">
      <dgm:prSet presAssocID="{35DDF233-653E-47DA-8586-EF5B85171282}" presName="rootText1" presStyleLbl="node0" presStyleIdx="0" presStyleCnt="1" custScaleX="82763" custScaleY="74679">
        <dgm:presLayoutVars>
          <dgm:chPref val="3"/>
        </dgm:presLayoutVars>
      </dgm:prSet>
      <dgm:spPr/>
    </dgm:pt>
    <dgm:pt modelId="{415378E7-9782-4E2F-BAFC-63AFD2121600}" type="pres">
      <dgm:prSet presAssocID="{35DDF233-653E-47DA-8586-EF5B85171282}" presName="rootConnector1" presStyleLbl="node1" presStyleIdx="0" presStyleCnt="0"/>
      <dgm:spPr/>
    </dgm:pt>
    <dgm:pt modelId="{BF25ABD0-59A5-4ED9-ADF8-2E8E8E7ED063}" type="pres">
      <dgm:prSet presAssocID="{35DDF233-653E-47DA-8586-EF5B85171282}" presName="hierChild2" presStyleCnt="0"/>
      <dgm:spPr/>
    </dgm:pt>
    <dgm:pt modelId="{C0D5D406-E5C3-4374-96E2-7DD5C6A922A8}" type="pres">
      <dgm:prSet presAssocID="{9B34C629-A042-480D-B38F-D833D28A7AE5}" presName="Name37" presStyleLbl="parChTrans1D2" presStyleIdx="0" presStyleCnt="2"/>
      <dgm:spPr/>
    </dgm:pt>
    <dgm:pt modelId="{71DADB42-AB09-431F-BE47-D746FA1D7D7E}" type="pres">
      <dgm:prSet presAssocID="{C5BF04CB-8AB3-4B3C-B4A2-045C5BBDE677}" presName="hierRoot2" presStyleCnt="0">
        <dgm:presLayoutVars>
          <dgm:hierBranch val="init"/>
        </dgm:presLayoutVars>
      </dgm:prSet>
      <dgm:spPr/>
    </dgm:pt>
    <dgm:pt modelId="{35383149-EEDF-42A3-9C5A-99951BDAF9EB}" type="pres">
      <dgm:prSet presAssocID="{C5BF04CB-8AB3-4B3C-B4A2-045C5BBDE677}" presName="rootComposite" presStyleCnt="0"/>
      <dgm:spPr/>
    </dgm:pt>
    <dgm:pt modelId="{DAA36BCE-85A0-4EED-9C1F-4AEBCC511BF6}" type="pres">
      <dgm:prSet presAssocID="{C5BF04CB-8AB3-4B3C-B4A2-045C5BBDE677}" presName="rootText" presStyleLbl="node2" presStyleIdx="0" presStyleCnt="2" custScaleX="83563" custScaleY="71417">
        <dgm:presLayoutVars>
          <dgm:chPref val="3"/>
        </dgm:presLayoutVars>
      </dgm:prSet>
      <dgm:spPr/>
    </dgm:pt>
    <dgm:pt modelId="{35254864-A2B2-4348-92BB-4FA8C9E9A1D9}" type="pres">
      <dgm:prSet presAssocID="{C5BF04CB-8AB3-4B3C-B4A2-045C5BBDE677}" presName="rootConnector" presStyleLbl="node2" presStyleIdx="0" presStyleCnt="2"/>
      <dgm:spPr/>
    </dgm:pt>
    <dgm:pt modelId="{BE3B6C66-1FDA-4F6F-9595-249BC2EAC8AB}" type="pres">
      <dgm:prSet presAssocID="{C5BF04CB-8AB3-4B3C-B4A2-045C5BBDE677}" presName="hierChild4" presStyleCnt="0"/>
      <dgm:spPr/>
    </dgm:pt>
    <dgm:pt modelId="{D0B141C0-8724-4D79-BD76-23E23D5CC1FA}" type="pres">
      <dgm:prSet presAssocID="{C5BF04CB-8AB3-4B3C-B4A2-045C5BBDE677}" presName="hierChild5" presStyleCnt="0"/>
      <dgm:spPr/>
    </dgm:pt>
    <dgm:pt modelId="{09F3AA4A-E68B-4828-AA7D-A62479E7EA0D}" type="pres">
      <dgm:prSet presAssocID="{0FDF7CC9-C522-4A13-9657-CC59BEF243B6}" presName="Name37" presStyleLbl="parChTrans1D2" presStyleIdx="1" presStyleCnt="2"/>
      <dgm:spPr/>
    </dgm:pt>
    <dgm:pt modelId="{3CB08319-5E14-44FE-9261-460DDA1FD36C}" type="pres">
      <dgm:prSet presAssocID="{79B6CDC3-873E-4059-8D69-F3BD10860B22}" presName="hierRoot2" presStyleCnt="0">
        <dgm:presLayoutVars>
          <dgm:hierBranch val="init"/>
        </dgm:presLayoutVars>
      </dgm:prSet>
      <dgm:spPr/>
    </dgm:pt>
    <dgm:pt modelId="{7A64F205-1B9B-4235-BA93-36DF4FE7EEC6}" type="pres">
      <dgm:prSet presAssocID="{79B6CDC3-873E-4059-8D69-F3BD10860B22}" presName="rootComposite" presStyleCnt="0"/>
      <dgm:spPr/>
    </dgm:pt>
    <dgm:pt modelId="{646F555A-1913-4A7D-B810-210CD0255D04}" type="pres">
      <dgm:prSet presAssocID="{79B6CDC3-873E-4059-8D69-F3BD10860B22}" presName="rootText" presStyleLbl="node2" presStyleIdx="1" presStyleCnt="2" custScaleX="83563" custScaleY="71417">
        <dgm:presLayoutVars>
          <dgm:chPref val="3"/>
        </dgm:presLayoutVars>
      </dgm:prSet>
      <dgm:spPr/>
    </dgm:pt>
    <dgm:pt modelId="{4051C93B-AB7E-403D-A657-CF2D0DAA67E8}" type="pres">
      <dgm:prSet presAssocID="{79B6CDC3-873E-4059-8D69-F3BD10860B22}" presName="rootConnector" presStyleLbl="node2" presStyleIdx="1" presStyleCnt="2"/>
      <dgm:spPr/>
    </dgm:pt>
    <dgm:pt modelId="{67E141F7-3474-4398-B90A-B65A8CD9BAC7}" type="pres">
      <dgm:prSet presAssocID="{79B6CDC3-873E-4059-8D69-F3BD10860B22}" presName="hierChild4" presStyleCnt="0"/>
      <dgm:spPr/>
    </dgm:pt>
    <dgm:pt modelId="{6AC2F4E0-8F19-4763-A3D9-5B7AF2801AFB}" type="pres">
      <dgm:prSet presAssocID="{79B6CDC3-873E-4059-8D69-F3BD10860B22}" presName="hierChild5" presStyleCnt="0"/>
      <dgm:spPr/>
    </dgm:pt>
    <dgm:pt modelId="{CCF7E424-A477-4C1A-976B-3D2D6C302C51}" type="pres">
      <dgm:prSet presAssocID="{35DDF233-653E-47DA-8586-EF5B85171282}" presName="hierChild3" presStyleCnt="0"/>
      <dgm:spPr/>
    </dgm:pt>
  </dgm:ptLst>
  <dgm:cxnLst>
    <dgm:cxn modelId="{5916C70A-338E-45BF-9BDD-EC71F390A01A}" type="presOf" srcId="{35DDF233-653E-47DA-8586-EF5B85171282}" destId="{6B2A261F-B929-4FBE-9DC7-E84B4ED60B28}" srcOrd="0" destOrd="0" presId="urn:microsoft.com/office/officeart/2005/8/layout/orgChart1"/>
    <dgm:cxn modelId="{F88AC30B-A3C8-41DD-AD13-A990F9E7226E}" srcId="{35DDF233-653E-47DA-8586-EF5B85171282}" destId="{79B6CDC3-873E-4059-8D69-F3BD10860B22}" srcOrd="1" destOrd="0" parTransId="{0FDF7CC9-C522-4A13-9657-CC59BEF243B6}" sibTransId="{544FA33C-C8FC-4384-B9AB-D17F886C2BB1}"/>
    <dgm:cxn modelId="{C4AB3921-98E0-4918-8ECC-8FEC083242F1}" srcId="{35DDF233-653E-47DA-8586-EF5B85171282}" destId="{C5BF04CB-8AB3-4B3C-B4A2-045C5BBDE677}" srcOrd="0" destOrd="0" parTransId="{9B34C629-A042-480D-B38F-D833D28A7AE5}" sibTransId="{1D02A1BC-76FD-4F76-90D9-D269DB65BE1B}"/>
    <dgm:cxn modelId="{03F25E24-0F6B-4A08-86FE-31E7EAF9FE95}" type="presOf" srcId="{C5BF04CB-8AB3-4B3C-B4A2-045C5BBDE677}" destId="{35254864-A2B2-4348-92BB-4FA8C9E9A1D9}" srcOrd="1" destOrd="0" presId="urn:microsoft.com/office/officeart/2005/8/layout/orgChart1"/>
    <dgm:cxn modelId="{B4E6EF6D-A10D-46AB-8B61-5771A3767ADE}" type="presOf" srcId="{0FDF7CC9-C522-4A13-9657-CC59BEF243B6}" destId="{09F3AA4A-E68B-4828-AA7D-A62479E7EA0D}" srcOrd="0" destOrd="0" presId="urn:microsoft.com/office/officeart/2005/8/layout/orgChart1"/>
    <dgm:cxn modelId="{BD228372-833D-4C92-8899-4AC2E2A2345B}" type="presOf" srcId="{35DDF233-653E-47DA-8586-EF5B85171282}" destId="{415378E7-9782-4E2F-BAFC-63AFD2121600}" srcOrd="1" destOrd="0" presId="urn:microsoft.com/office/officeart/2005/8/layout/orgChart1"/>
    <dgm:cxn modelId="{3B5A9F54-F685-472E-970F-27BE3F49D67C}" type="presOf" srcId="{79B6CDC3-873E-4059-8D69-F3BD10860B22}" destId="{4051C93B-AB7E-403D-A657-CF2D0DAA67E8}" srcOrd="1" destOrd="0" presId="urn:microsoft.com/office/officeart/2005/8/layout/orgChart1"/>
    <dgm:cxn modelId="{3FFAA37B-7272-49C8-A19B-8E8ECBBFBC41}" srcId="{B2CC35E8-AD02-40F5-8238-0FD4076FBD6F}" destId="{35DDF233-653E-47DA-8586-EF5B85171282}" srcOrd="0" destOrd="0" parTransId="{A25DAB83-5A02-4A78-8810-B6654EE53914}" sibTransId="{5131DE68-1D11-48DD-93B7-69898371630B}"/>
    <dgm:cxn modelId="{AE120780-EA5A-418E-9B63-DB3A4A492416}" type="presOf" srcId="{9B34C629-A042-480D-B38F-D833D28A7AE5}" destId="{C0D5D406-E5C3-4374-96E2-7DD5C6A922A8}" srcOrd="0" destOrd="0" presId="urn:microsoft.com/office/officeart/2005/8/layout/orgChart1"/>
    <dgm:cxn modelId="{D45B8B96-29A9-492C-A6FC-60BD90F4C4C8}" type="presOf" srcId="{B2CC35E8-AD02-40F5-8238-0FD4076FBD6F}" destId="{D83B116F-4F3C-4135-A80D-48608A2B8FBA}" srcOrd="0" destOrd="0" presId="urn:microsoft.com/office/officeart/2005/8/layout/orgChart1"/>
    <dgm:cxn modelId="{B465C99B-59E5-4924-88F8-C9F8CB6B9BE9}" type="presOf" srcId="{C5BF04CB-8AB3-4B3C-B4A2-045C5BBDE677}" destId="{DAA36BCE-85A0-4EED-9C1F-4AEBCC511BF6}" srcOrd="0" destOrd="0" presId="urn:microsoft.com/office/officeart/2005/8/layout/orgChart1"/>
    <dgm:cxn modelId="{BB9133B4-1799-4A2C-8697-3DC8D6AD0F19}" type="presOf" srcId="{79B6CDC3-873E-4059-8D69-F3BD10860B22}" destId="{646F555A-1913-4A7D-B810-210CD0255D04}" srcOrd="0" destOrd="0" presId="urn:microsoft.com/office/officeart/2005/8/layout/orgChart1"/>
    <dgm:cxn modelId="{34CBB292-9C9B-4C59-B93E-59F4BE979427}" type="presParOf" srcId="{D83B116F-4F3C-4135-A80D-48608A2B8FBA}" destId="{4CF387CA-2B7E-49E6-9467-09D7CB6C603A}" srcOrd="0" destOrd="0" presId="urn:microsoft.com/office/officeart/2005/8/layout/orgChart1"/>
    <dgm:cxn modelId="{16663E38-BBAF-4F79-8EDB-CA99A9444EE9}" type="presParOf" srcId="{4CF387CA-2B7E-49E6-9467-09D7CB6C603A}" destId="{9A371B66-729D-4C3D-81A5-413EC09F98F7}" srcOrd="0" destOrd="0" presId="urn:microsoft.com/office/officeart/2005/8/layout/orgChart1"/>
    <dgm:cxn modelId="{996C138B-1C07-46D3-AF2D-F5E6A02D76FE}" type="presParOf" srcId="{9A371B66-729D-4C3D-81A5-413EC09F98F7}" destId="{6B2A261F-B929-4FBE-9DC7-E84B4ED60B28}" srcOrd="0" destOrd="0" presId="urn:microsoft.com/office/officeart/2005/8/layout/orgChart1"/>
    <dgm:cxn modelId="{E395B405-FFA6-4B20-B607-CBF73C06E990}" type="presParOf" srcId="{9A371B66-729D-4C3D-81A5-413EC09F98F7}" destId="{415378E7-9782-4E2F-BAFC-63AFD2121600}" srcOrd="1" destOrd="0" presId="urn:microsoft.com/office/officeart/2005/8/layout/orgChart1"/>
    <dgm:cxn modelId="{31FC77C2-18F6-4650-85D3-424BF46F39A2}" type="presParOf" srcId="{4CF387CA-2B7E-49E6-9467-09D7CB6C603A}" destId="{BF25ABD0-59A5-4ED9-ADF8-2E8E8E7ED063}" srcOrd="1" destOrd="0" presId="urn:microsoft.com/office/officeart/2005/8/layout/orgChart1"/>
    <dgm:cxn modelId="{1AB77BD6-D7D2-4B5C-963D-E73FCAAFAF20}" type="presParOf" srcId="{BF25ABD0-59A5-4ED9-ADF8-2E8E8E7ED063}" destId="{C0D5D406-E5C3-4374-96E2-7DD5C6A922A8}" srcOrd="0" destOrd="0" presId="urn:microsoft.com/office/officeart/2005/8/layout/orgChart1"/>
    <dgm:cxn modelId="{DBECC542-1478-4BBE-9ABB-FEE74BE909FB}" type="presParOf" srcId="{BF25ABD0-59A5-4ED9-ADF8-2E8E8E7ED063}" destId="{71DADB42-AB09-431F-BE47-D746FA1D7D7E}" srcOrd="1" destOrd="0" presId="urn:microsoft.com/office/officeart/2005/8/layout/orgChart1"/>
    <dgm:cxn modelId="{4898849F-0328-4685-99D8-FC6F040C1E4D}" type="presParOf" srcId="{71DADB42-AB09-431F-BE47-D746FA1D7D7E}" destId="{35383149-EEDF-42A3-9C5A-99951BDAF9EB}" srcOrd="0" destOrd="0" presId="urn:microsoft.com/office/officeart/2005/8/layout/orgChart1"/>
    <dgm:cxn modelId="{D46A4C05-5D18-4A21-8121-2801033F0970}" type="presParOf" srcId="{35383149-EEDF-42A3-9C5A-99951BDAF9EB}" destId="{DAA36BCE-85A0-4EED-9C1F-4AEBCC511BF6}" srcOrd="0" destOrd="0" presId="urn:microsoft.com/office/officeart/2005/8/layout/orgChart1"/>
    <dgm:cxn modelId="{2BA1A21A-2D24-4017-98F3-AC6A753CCF75}" type="presParOf" srcId="{35383149-EEDF-42A3-9C5A-99951BDAF9EB}" destId="{35254864-A2B2-4348-92BB-4FA8C9E9A1D9}" srcOrd="1" destOrd="0" presId="urn:microsoft.com/office/officeart/2005/8/layout/orgChart1"/>
    <dgm:cxn modelId="{9F180813-1B3B-4B7F-9EA8-EADD12A5D7CD}" type="presParOf" srcId="{71DADB42-AB09-431F-BE47-D746FA1D7D7E}" destId="{BE3B6C66-1FDA-4F6F-9595-249BC2EAC8AB}" srcOrd="1" destOrd="0" presId="urn:microsoft.com/office/officeart/2005/8/layout/orgChart1"/>
    <dgm:cxn modelId="{F1B37C54-D5C0-4044-8F8C-E0366E881AEF}" type="presParOf" srcId="{71DADB42-AB09-431F-BE47-D746FA1D7D7E}" destId="{D0B141C0-8724-4D79-BD76-23E23D5CC1FA}" srcOrd="2" destOrd="0" presId="urn:microsoft.com/office/officeart/2005/8/layout/orgChart1"/>
    <dgm:cxn modelId="{919CEDC6-CCBC-42BD-858C-09EBCE66DAB5}" type="presParOf" srcId="{BF25ABD0-59A5-4ED9-ADF8-2E8E8E7ED063}" destId="{09F3AA4A-E68B-4828-AA7D-A62479E7EA0D}" srcOrd="2" destOrd="0" presId="urn:microsoft.com/office/officeart/2005/8/layout/orgChart1"/>
    <dgm:cxn modelId="{87D666A7-8516-4856-941A-A5926E271F35}" type="presParOf" srcId="{BF25ABD0-59A5-4ED9-ADF8-2E8E8E7ED063}" destId="{3CB08319-5E14-44FE-9261-460DDA1FD36C}" srcOrd="3" destOrd="0" presId="urn:microsoft.com/office/officeart/2005/8/layout/orgChart1"/>
    <dgm:cxn modelId="{FB7334C8-FBDF-4BFB-AD75-19133922CF52}" type="presParOf" srcId="{3CB08319-5E14-44FE-9261-460DDA1FD36C}" destId="{7A64F205-1B9B-4235-BA93-36DF4FE7EEC6}" srcOrd="0" destOrd="0" presId="urn:microsoft.com/office/officeart/2005/8/layout/orgChart1"/>
    <dgm:cxn modelId="{1C5B98F0-D876-4D56-847E-C023DB80D9D7}" type="presParOf" srcId="{7A64F205-1B9B-4235-BA93-36DF4FE7EEC6}" destId="{646F555A-1913-4A7D-B810-210CD0255D04}" srcOrd="0" destOrd="0" presId="urn:microsoft.com/office/officeart/2005/8/layout/orgChart1"/>
    <dgm:cxn modelId="{C7653690-E4EB-4CC9-BF3C-17A340AA7D6A}" type="presParOf" srcId="{7A64F205-1B9B-4235-BA93-36DF4FE7EEC6}" destId="{4051C93B-AB7E-403D-A657-CF2D0DAA67E8}" srcOrd="1" destOrd="0" presId="urn:microsoft.com/office/officeart/2005/8/layout/orgChart1"/>
    <dgm:cxn modelId="{A09D3BF1-0B3A-4680-BFA3-822821F7B262}" type="presParOf" srcId="{3CB08319-5E14-44FE-9261-460DDA1FD36C}" destId="{67E141F7-3474-4398-B90A-B65A8CD9BAC7}" srcOrd="1" destOrd="0" presId="urn:microsoft.com/office/officeart/2005/8/layout/orgChart1"/>
    <dgm:cxn modelId="{4ECFEA28-0F3A-430B-BA12-92A82E98DC32}" type="presParOf" srcId="{3CB08319-5E14-44FE-9261-460DDA1FD36C}" destId="{6AC2F4E0-8F19-4763-A3D9-5B7AF2801AFB}" srcOrd="2" destOrd="0" presId="urn:microsoft.com/office/officeart/2005/8/layout/orgChart1"/>
    <dgm:cxn modelId="{D726F295-035C-40D1-9A17-8EA5A1247E9C}" type="presParOf" srcId="{4CF387CA-2B7E-49E6-9467-09D7CB6C603A}" destId="{CCF7E424-A477-4C1A-976B-3D2D6C302C51}"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8E856F-BE4D-416C-9FC9-0FF9205114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AC66726-486A-4B11-B5D5-16C76A9C3158}">
      <dgm:prSet phldrT="[Text]" custT="1"/>
      <dgm:spPr/>
      <dgm:t>
        <a:bodyPr/>
        <a:lstStyle/>
        <a:p>
          <a:pPr>
            <a:buFont typeface="Arial" panose="020B0604020202020204" pitchFamily="34" charset="0"/>
            <a:buChar char="•"/>
          </a:pPr>
          <a:r>
            <a:rPr lang="en-US" sz="2000" b="1"/>
            <a:t>Post trauma hypocortisolism </a:t>
          </a:r>
          <a:r>
            <a:rPr lang="en-US" sz="2000" b="1" i="1"/>
            <a:t>Jayan et al., 2021</a:t>
          </a:r>
          <a:endParaRPr lang="en-US" sz="2000" b="1"/>
        </a:p>
      </dgm:t>
    </dgm:pt>
    <dgm:pt modelId="{473C99F1-E70E-4034-977C-F5E19BB40BEC}" type="parTrans" cxnId="{D029D9D0-8D9D-4701-A045-6414863B2625}">
      <dgm:prSet/>
      <dgm:spPr/>
      <dgm:t>
        <a:bodyPr/>
        <a:lstStyle/>
        <a:p>
          <a:endParaRPr lang="en-US" sz="2000" b="1"/>
        </a:p>
      </dgm:t>
    </dgm:pt>
    <dgm:pt modelId="{6F2F3DF8-8EB6-4278-886E-EC0700993244}" type="sibTrans" cxnId="{D029D9D0-8D9D-4701-A045-6414863B2625}">
      <dgm:prSet/>
      <dgm:spPr/>
      <dgm:t>
        <a:bodyPr/>
        <a:lstStyle/>
        <a:p>
          <a:endParaRPr lang="en-US" sz="2000" b="1"/>
        </a:p>
      </dgm:t>
    </dgm:pt>
    <dgm:pt modelId="{87A864E8-F6C9-48B8-A331-A7D70F946188}">
      <dgm:prSet custT="1"/>
      <dgm:spPr/>
      <dgm:t>
        <a:bodyPr/>
        <a:lstStyle/>
        <a:p>
          <a:r>
            <a:rPr lang="en-US" sz="2000" b="1"/>
            <a:t>Variations in the NC3R1 (glucocorticoid receptor gene) and FKBP5 (steroid receptor chaperone) </a:t>
          </a:r>
          <a:r>
            <a:rPr lang="en-US" sz="2000" b="1" i="1"/>
            <a:t>Sheerin et al., 2020</a:t>
          </a:r>
          <a:endParaRPr lang="en-US" sz="2000" b="1" i="1" dirty="0"/>
        </a:p>
      </dgm:t>
    </dgm:pt>
    <dgm:pt modelId="{8BD5D3EA-DFED-4D51-9B51-EDB540E90931}" type="parTrans" cxnId="{1DCA5A21-5EF4-4F9F-A2E5-A8BE172A6C8B}">
      <dgm:prSet/>
      <dgm:spPr/>
      <dgm:t>
        <a:bodyPr/>
        <a:lstStyle/>
        <a:p>
          <a:endParaRPr lang="en-US" sz="2000" b="1"/>
        </a:p>
      </dgm:t>
    </dgm:pt>
    <dgm:pt modelId="{F01C5501-9EC9-4969-A1AD-4BAEA646DAF0}" type="sibTrans" cxnId="{1DCA5A21-5EF4-4F9F-A2E5-A8BE172A6C8B}">
      <dgm:prSet/>
      <dgm:spPr/>
      <dgm:t>
        <a:bodyPr/>
        <a:lstStyle/>
        <a:p>
          <a:endParaRPr lang="en-US" sz="2000" b="1"/>
        </a:p>
      </dgm:t>
    </dgm:pt>
    <dgm:pt modelId="{539992B4-AC51-4329-9EA1-F6B1F402B21D}">
      <dgm:prSet custT="1"/>
      <dgm:spPr/>
      <dgm:t>
        <a:bodyPr/>
        <a:lstStyle/>
        <a:p>
          <a:r>
            <a:rPr lang="en-US" sz="2000" b="1" dirty="0"/>
            <a:t>FKBP5 demethylation in abused children </a:t>
          </a:r>
          <a:r>
            <a:rPr lang="en-US" sz="2000" b="1" i="1" dirty="0"/>
            <a:t>Parade et al., 2017</a:t>
          </a:r>
        </a:p>
      </dgm:t>
    </dgm:pt>
    <dgm:pt modelId="{C3728D79-5906-4D47-8C32-0105ADA00C2C}" type="parTrans" cxnId="{52A48741-95FE-4DCE-B2D0-A30611170549}">
      <dgm:prSet/>
      <dgm:spPr/>
      <dgm:t>
        <a:bodyPr/>
        <a:lstStyle/>
        <a:p>
          <a:endParaRPr lang="en-US" sz="2000" b="1"/>
        </a:p>
      </dgm:t>
    </dgm:pt>
    <dgm:pt modelId="{EAA9A7B7-D0F0-42AD-BBB4-3436DEA974C2}" type="sibTrans" cxnId="{52A48741-95FE-4DCE-B2D0-A30611170549}">
      <dgm:prSet/>
      <dgm:spPr/>
      <dgm:t>
        <a:bodyPr/>
        <a:lstStyle/>
        <a:p>
          <a:endParaRPr lang="en-US" sz="2000" b="1"/>
        </a:p>
      </dgm:t>
    </dgm:pt>
    <dgm:pt modelId="{A6C77C90-2DB4-41C6-8CF9-8ED035AAE3A9}">
      <dgm:prSet custT="1"/>
      <dgm:spPr/>
      <dgm:t>
        <a:bodyPr/>
        <a:lstStyle/>
        <a:p>
          <a:r>
            <a:rPr lang="en-US" sz="2000" b="1"/>
            <a:t>Bloodserum oxytocin levels and oxytocin receptors (OXTR) </a:t>
          </a:r>
          <a:r>
            <a:rPr lang="en-US" sz="2000" b="1" i="1"/>
            <a:t>Hoffman et al., 2021</a:t>
          </a:r>
          <a:endParaRPr lang="en-US" sz="2000" b="1" i="1" dirty="0"/>
        </a:p>
      </dgm:t>
    </dgm:pt>
    <dgm:pt modelId="{3DA12D7C-E49B-4FB5-845B-02321AE935BA}" type="parTrans" cxnId="{DDD87D98-1478-4ECE-A55B-61DA40C17345}">
      <dgm:prSet/>
      <dgm:spPr/>
      <dgm:t>
        <a:bodyPr/>
        <a:lstStyle/>
        <a:p>
          <a:endParaRPr lang="en-US" sz="2000" b="1"/>
        </a:p>
      </dgm:t>
    </dgm:pt>
    <dgm:pt modelId="{2B4A35C0-FD42-42D2-B187-ADDA504352FE}" type="sibTrans" cxnId="{DDD87D98-1478-4ECE-A55B-61DA40C17345}">
      <dgm:prSet/>
      <dgm:spPr/>
      <dgm:t>
        <a:bodyPr/>
        <a:lstStyle/>
        <a:p>
          <a:endParaRPr lang="en-US" sz="2000" b="1"/>
        </a:p>
      </dgm:t>
    </dgm:pt>
    <dgm:pt modelId="{C9DB84EB-9FD6-48E0-83A6-6D7C48637950}" type="pres">
      <dgm:prSet presAssocID="{678E856F-BE4D-416C-9FC9-0FF9205114AC}" presName="linear" presStyleCnt="0">
        <dgm:presLayoutVars>
          <dgm:dir/>
          <dgm:animLvl val="lvl"/>
          <dgm:resizeHandles val="exact"/>
        </dgm:presLayoutVars>
      </dgm:prSet>
      <dgm:spPr/>
    </dgm:pt>
    <dgm:pt modelId="{AB510432-5234-4A8A-B432-CDBECD30F479}" type="pres">
      <dgm:prSet presAssocID="{AAC66726-486A-4B11-B5D5-16C76A9C3158}" presName="parentLin" presStyleCnt="0"/>
      <dgm:spPr/>
    </dgm:pt>
    <dgm:pt modelId="{58D38A0B-A533-4DE6-9DC2-3F2C37928A09}" type="pres">
      <dgm:prSet presAssocID="{AAC66726-486A-4B11-B5D5-16C76A9C3158}" presName="parentLeftMargin" presStyleLbl="node1" presStyleIdx="0" presStyleCnt="4"/>
      <dgm:spPr/>
    </dgm:pt>
    <dgm:pt modelId="{02F21DF9-C0FB-4508-AE5A-BF406C14D209}" type="pres">
      <dgm:prSet presAssocID="{AAC66726-486A-4B11-B5D5-16C76A9C3158}" presName="parentText" presStyleLbl="node1" presStyleIdx="0" presStyleCnt="4" custScaleX="142857">
        <dgm:presLayoutVars>
          <dgm:chMax val="0"/>
          <dgm:bulletEnabled val="1"/>
        </dgm:presLayoutVars>
      </dgm:prSet>
      <dgm:spPr/>
    </dgm:pt>
    <dgm:pt modelId="{E989D4BA-5A70-4677-A648-923CB626FFEF}" type="pres">
      <dgm:prSet presAssocID="{AAC66726-486A-4B11-B5D5-16C76A9C3158}" presName="negativeSpace" presStyleCnt="0"/>
      <dgm:spPr/>
    </dgm:pt>
    <dgm:pt modelId="{8B4C67C2-8C7A-483E-B086-E23E4FF8EC1E}" type="pres">
      <dgm:prSet presAssocID="{AAC66726-486A-4B11-B5D5-16C76A9C3158}" presName="childText" presStyleLbl="conFgAcc1" presStyleIdx="0" presStyleCnt="4">
        <dgm:presLayoutVars>
          <dgm:bulletEnabled val="1"/>
        </dgm:presLayoutVars>
      </dgm:prSet>
      <dgm:spPr/>
    </dgm:pt>
    <dgm:pt modelId="{6E0C52D5-5E3A-4A4C-B501-48802F4D749A}" type="pres">
      <dgm:prSet presAssocID="{6F2F3DF8-8EB6-4278-886E-EC0700993244}" presName="spaceBetweenRectangles" presStyleCnt="0"/>
      <dgm:spPr/>
    </dgm:pt>
    <dgm:pt modelId="{D4A13281-393A-4F41-A903-E87489B26933}" type="pres">
      <dgm:prSet presAssocID="{87A864E8-F6C9-48B8-A331-A7D70F946188}" presName="parentLin" presStyleCnt="0"/>
      <dgm:spPr/>
    </dgm:pt>
    <dgm:pt modelId="{5D1CB20F-866B-482B-B724-7E02798944C7}" type="pres">
      <dgm:prSet presAssocID="{87A864E8-F6C9-48B8-A331-A7D70F946188}" presName="parentLeftMargin" presStyleLbl="node1" presStyleIdx="0" presStyleCnt="4"/>
      <dgm:spPr/>
    </dgm:pt>
    <dgm:pt modelId="{D3C5E26D-B13D-4C65-9063-1E1BF2F6207D}" type="pres">
      <dgm:prSet presAssocID="{87A864E8-F6C9-48B8-A331-A7D70F946188}" presName="parentText" presStyleLbl="node1" presStyleIdx="1" presStyleCnt="4" custScaleX="142857">
        <dgm:presLayoutVars>
          <dgm:chMax val="0"/>
          <dgm:bulletEnabled val="1"/>
        </dgm:presLayoutVars>
      </dgm:prSet>
      <dgm:spPr/>
    </dgm:pt>
    <dgm:pt modelId="{AC6A64C4-89D6-431E-8498-B83DE41A3ACA}" type="pres">
      <dgm:prSet presAssocID="{87A864E8-F6C9-48B8-A331-A7D70F946188}" presName="negativeSpace" presStyleCnt="0"/>
      <dgm:spPr/>
    </dgm:pt>
    <dgm:pt modelId="{5B71A7E6-DBF2-45CE-9210-E037BA36D676}" type="pres">
      <dgm:prSet presAssocID="{87A864E8-F6C9-48B8-A331-A7D70F946188}" presName="childText" presStyleLbl="conFgAcc1" presStyleIdx="1" presStyleCnt="4">
        <dgm:presLayoutVars>
          <dgm:bulletEnabled val="1"/>
        </dgm:presLayoutVars>
      </dgm:prSet>
      <dgm:spPr/>
    </dgm:pt>
    <dgm:pt modelId="{5D3B4824-4AF3-4078-AAB1-4A87A3F738AF}" type="pres">
      <dgm:prSet presAssocID="{F01C5501-9EC9-4969-A1AD-4BAEA646DAF0}" presName="spaceBetweenRectangles" presStyleCnt="0"/>
      <dgm:spPr/>
    </dgm:pt>
    <dgm:pt modelId="{91E25EF6-036C-425A-B8DA-83FF7336535A}" type="pres">
      <dgm:prSet presAssocID="{539992B4-AC51-4329-9EA1-F6B1F402B21D}" presName="parentLin" presStyleCnt="0"/>
      <dgm:spPr/>
    </dgm:pt>
    <dgm:pt modelId="{BCEE44A8-5509-4EF4-AFA2-E69EB322805D}" type="pres">
      <dgm:prSet presAssocID="{539992B4-AC51-4329-9EA1-F6B1F402B21D}" presName="parentLeftMargin" presStyleLbl="node1" presStyleIdx="1" presStyleCnt="4"/>
      <dgm:spPr/>
    </dgm:pt>
    <dgm:pt modelId="{3E4E40DD-B96F-45A0-A182-77B6168C6D7D}" type="pres">
      <dgm:prSet presAssocID="{539992B4-AC51-4329-9EA1-F6B1F402B21D}" presName="parentText" presStyleLbl="node1" presStyleIdx="2" presStyleCnt="4" custScaleX="142857">
        <dgm:presLayoutVars>
          <dgm:chMax val="0"/>
          <dgm:bulletEnabled val="1"/>
        </dgm:presLayoutVars>
      </dgm:prSet>
      <dgm:spPr/>
    </dgm:pt>
    <dgm:pt modelId="{E9813A7F-D112-47D1-95C8-17E9E4772BED}" type="pres">
      <dgm:prSet presAssocID="{539992B4-AC51-4329-9EA1-F6B1F402B21D}" presName="negativeSpace" presStyleCnt="0"/>
      <dgm:spPr/>
    </dgm:pt>
    <dgm:pt modelId="{4563F8FB-ADDB-4B01-8C25-10B64E45C473}" type="pres">
      <dgm:prSet presAssocID="{539992B4-AC51-4329-9EA1-F6B1F402B21D}" presName="childText" presStyleLbl="conFgAcc1" presStyleIdx="2" presStyleCnt="4">
        <dgm:presLayoutVars>
          <dgm:bulletEnabled val="1"/>
        </dgm:presLayoutVars>
      </dgm:prSet>
      <dgm:spPr/>
    </dgm:pt>
    <dgm:pt modelId="{29DFDD52-7D95-4674-8386-CF370D166F1F}" type="pres">
      <dgm:prSet presAssocID="{EAA9A7B7-D0F0-42AD-BBB4-3436DEA974C2}" presName="spaceBetweenRectangles" presStyleCnt="0"/>
      <dgm:spPr/>
    </dgm:pt>
    <dgm:pt modelId="{9A60A613-56F5-47E7-8495-D5DEC05D58DB}" type="pres">
      <dgm:prSet presAssocID="{A6C77C90-2DB4-41C6-8CF9-8ED035AAE3A9}" presName="parentLin" presStyleCnt="0"/>
      <dgm:spPr/>
    </dgm:pt>
    <dgm:pt modelId="{2AC581B4-28A7-4A11-AFC0-2CCBAFC3144B}" type="pres">
      <dgm:prSet presAssocID="{A6C77C90-2DB4-41C6-8CF9-8ED035AAE3A9}" presName="parentLeftMargin" presStyleLbl="node1" presStyleIdx="2" presStyleCnt="4"/>
      <dgm:spPr/>
    </dgm:pt>
    <dgm:pt modelId="{EB13984D-54D5-4190-9C4D-3CA9054E818E}" type="pres">
      <dgm:prSet presAssocID="{A6C77C90-2DB4-41C6-8CF9-8ED035AAE3A9}" presName="parentText" presStyleLbl="node1" presStyleIdx="3" presStyleCnt="4" custScaleX="142857">
        <dgm:presLayoutVars>
          <dgm:chMax val="0"/>
          <dgm:bulletEnabled val="1"/>
        </dgm:presLayoutVars>
      </dgm:prSet>
      <dgm:spPr/>
    </dgm:pt>
    <dgm:pt modelId="{588D6379-BE70-44E3-A7EB-AA23E1C00FED}" type="pres">
      <dgm:prSet presAssocID="{A6C77C90-2DB4-41C6-8CF9-8ED035AAE3A9}" presName="negativeSpace" presStyleCnt="0"/>
      <dgm:spPr/>
    </dgm:pt>
    <dgm:pt modelId="{7C2731D0-8131-4EB0-A781-3C52A23AF95C}" type="pres">
      <dgm:prSet presAssocID="{A6C77C90-2DB4-41C6-8CF9-8ED035AAE3A9}" presName="childText" presStyleLbl="conFgAcc1" presStyleIdx="3" presStyleCnt="4">
        <dgm:presLayoutVars>
          <dgm:bulletEnabled val="1"/>
        </dgm:presLayoutVars>
      </dgm:prSet>
      <dgm:spPr/>
    </dgm:pt>
  </dgm:ptLst>
  <dgm:cxnLst>
    <dgm:cxn modelId="{A2596009-2226-4EBF-8DED-2BD42DDB9D4D}" type="presOf" srcId="{A6C77C90-2DB4-41C6-8CF9-8ED035AAE3A9}" destId="{2AC581B4-28A7-4A11-AFC0-2CCBAFC3144B}" srcOrd="0" destOrd="0" presId="urn:microsoft.com/office/officeart/2005/8/layout/list1"/>
    <dgm:cxn modelId="{8F069115-A4F9-452C-80E0-6EFED2F0C159}" type="presOf" srcId="{678E856F-BE4D-416C-9FC9-0FF9205114AC}" destId="{C9DB84EB-9FD6-48E0-83A6-6D7C48637950}" srcOrd="0" destOrd="0" presId="urn:microsoft.com/office/officeart/2005/8/layout/list1"/>
    <dgm:cxn modelId="{1DCA5A21-5EF4-4F9F-A2E5-A8BE172A6C8B}" srcId="{678E856F-BE4D-416C-9FC9-0FF9205114AC}" destId="{87A864E8-F6C9-48B8-A331-A7D70F946188}" srcOrd="1" destOrd="0" parTransId="{8BD5D3EA-DFED-4D51-9B51-EDB540E90931}" sibTransId="{F01C5501-9EC9-4969-A1AD-4BAEA646DAF0}"/>
    <dgm:cxn modelId="{52A48741-95FE-4DCE-B2D0-A30611170549}" srcId="{678E856F-BE4D-416C-9FC9-0FF9205114AC}" destId="{539992B4-AC51-4329-9EA1-F6B1F402B21D}" srcOrd="2" destOrd="0" parTransId="{C3728D79-5906-4D47-8C32-0105ADA00C2C}" sibTransId="{EAA9A7B7-D0F0-42AD-BBB4-3436DEA974C2}"/>
    <dgm:cxn modelId="{0AC2C471-7A8C-48D3-891F-39F9373D7C1F}" type="presOf" srcId="{AAC66726-486A-4B11-B5D5-16C76A9C3158}" destId="{02F21DF9-C0FB-4508-AE5A-BF406C14D209}" srcOrd="1" destOrd="0" presId="urn:microsoft.com/office/officeart/2005/8/layout/list1"/>
    <dgm:cxn modelId="{FB9A9876-0FD5-40B8-A39C-CDBB54430521}" type="presOf" srcId="{539992B4-AC51-4329-9EA1-F6B1F402B21D}" destId="{3E4E40DD-B96F-45A0-A182-77B6168C6D7D}" srcOrd="1" destOrd="0" presId="urn:microsoft.com/office/officeart/2005/8/layout/list1"/>
    <dgm:cxn modelId="{D5F8348F-F8AB-4FEB-8D8A-BBBB5E8E473B}" type="presOf" srcId="{A6C77C90-2DB4-41C6-8CF9-8ED035AAE3A9}" destId="{EB13984D-54D5-4190-9C4D-3CA9054E818E}" srcOrd="1" destOrd="0" presId="urn:microsoft.com/office/officeart/2005/8/layout/list1"/>
    <dgm:cxn modelId="{DDD87D98-1478-4ECE-A55B-61DA40C17345}" srcId="{678E856F-BE4D-416C-9FC9-0FF9205114AC}" destId="{A6C77C90-2DB4-41C6-8CF9-8ED035AAE3A9}" srcOrd="3" destOrd="0" parTransId="{3DA12D7C-E49B-4FB5-845B-02321AE935BA}" sibTransId="{2B4A35C0-FD42-42D2-B187-ADDA504352FE}"/>
    <dgm:cxn modelId="{F27CA6A9-2EE0-41F8-8A7A-7B6C2BFAC86F}" type="presOf" srcId="{AAC66726-486A-4B11-B5D5-16C76A9C3158}" destId="{58D38A0B-A533-4DE6-9DC2-3F2C37928A09}" srcOrd="0" destOrd="0" presId="urn:microsoft.com/office/officeart/2005/8/layout/list1"/>
    <dgm:cxn modelId="{9641E0C7-FD4B-414B-B07E-7BDA13838C98}" type="presOf" srcId="{539992B4-AC51-4329-9EA1-F6B1F402B21D}" destId="{BCEE44A8-5509-4EF4-AFA2-E69EB322805D}" srcOrd="0" destOrd="0" presId="urn:microsoft.com/office/officeart/2005/8/layout/list1"/>
    <dgm:cxn modelId="{D029D9D0-8D9D-4701-A045-6414863B2625}" srcId="{678E856F-BE4D-416C-9FC9-0FF9205114AC}" destId="{AAC66726-486A-4B11-B5D5-16C76A9C3158}" srcOrd="0" destOrd="0" parTransId="{473C99F1-E70E-4034-977C-F5E19BB40BEC}" sibTransId="{6F2F3DF8-8EB6-4278-886E-EC0700993244}"/>
    <dgm:cxn modelId="{059BAFEF-9A29-4681-84CB-EB76246A5885}" type="presOf" srcId="{87A864E8-F6C9-48B8-A331-A7D70F946188}" destId="{D3C5E26D-B13D-4C65-9063-1E1BF2F6207D}" srcOrd="1" destOrd="0" presId="urn:microsoft.com/office/officeart/2005/8/layout/list1"/>
    <dgm:cxn modelId="{2ADA4AF3-FB8D-4001-AD74-9A4CB58B2AB6}" type="presOf" srcId="{87A864E8-F6C9-48B8-A331-A7D70F946188}" destId="{5D1CB20F-866B-482B-B724-7E02798944C7}" srcOrd="0" destOrd="0" presId="urn:microsoft.com/office/officeart/2005/8/layout/list1"/>
    <dgm:cxn modelId="{C222D61A-2E6D-4261-A952-43E91ED40157}" type="presParOf" srcId="{C9DB84EB-9FD6-48E0-83A6-6D7C48637950}" destId="{AB510432-5234-4A8A-B432-CDBECD30F479}" srcOrd="0" destOrd="0" presId="urn:microsoft.com/office/officeart/2005/8/layout/list1"/>
    <dgm:cxn modelId="{9ADE8D70-9278-44D8-A81D-792A3FA0C60F}" type="presParOf" srcId="{AB510432-5234-4A8A-B432-CDBECD30F479}" destId="{58D38A0B-A533-4DE6-9DC2-3F2C37928A09}" srcOrd="0" destOrd="0" presId="urn:microsoft.com/office/officeart/2005/8/layout/list1"/>
    <dgm:cxn modelId="{8E89468A-6257-4926-82E4-E67E4330ADCD}" type="presParOf" srcId="{AB510432-5234-4A8A-B432-CDBECD30F479}" destId="{02F21DF9-C0FB-4508-AE5A-BF406C14D209}" srcOrd="1" destOrd="0" presId="urn:microsoft.com/office/officeart/2005/8/layout/list1"/>
    <dgm:cxn modelId="{E579950B-A983-41DA-87D5-997E141BFE73}" type="presParOf" srcId="{C9DB84EB-9FD6-48E0-83A6-6D7C48637950}" destId="{E989D4BA-5A70-4677-A648-923CB626FFEF}" srcOrd="1" destOrd="0" presId="urn:microsoft.com/office/officeart/2005/8/layout/list1"/>
    <dgm:cxn modelId="{2D158AB0-C9F5-4794-8BE0-D95EE42F857D}" type="presParOf" srcId="{C9DB84EB-9FD6-48E0-83A6-6D7C48637950}" destId="{8B4C67C2-8C7A-483E-B086-E23E4FF8EC1E}" srcOrd="2" destOrd="0" presId="urn:microsoft.com/office/officeart/2005/8/layout/list1"/>
    <dgm:cxn modelId="{160F71F5-092E-4DC4-853F-2BF77EF23DF5}" type="presParOf" srcId="{C9DB84EB-9FD6-48E0-83A6-6D7C48637950}" destId="{6E0C52D5-5E3A-4A4C-B501-48802F4D749A}" srcOrd="3" destOrd="0" presId="urn:microsoft.com/office/officeart/2005/8/layout/list1"/>
    <dgm:cxn modelId="{4C7AE441-874E-4F18-B2B5-8A1A33C4DDB8}" type="presParOf" srcId="{C9DB84EB-9FD6-48E0-83A6-6D7C48637950}" destId="{D4A13281-393A-4F41-A903-E87489B26933}" srcOrd="4" destOrd="0" presId="urn:microsoft.com/office/officeart/2005/8/layout/list1"/>
    <dgm:cxn modelId="{C1AF3532-EC84-4B27-8451-8A9FA7A9AB68}" type="presParOf" srcId="{D4A13281-393A-4F41-A903-E87489B26933}" destId="{5D1CB20F-866B-482B-B724-7E02798944C7}" srcOrd="0" destOrd="0" presId="urn:microsoft.com/office/officeart/2005/8/layout/list1"/>
    <dgm:cxn modelId="{D5BC7AA8-19AD-4CBC-B101-409A5005E40F}" type="presParOf" srcId="{D4A13281-393A-4F41-A903-E87489B26933}" destId="{D3C5E26D-B13D-4C65-9063-1E1BF2F6207D}" srcOrd="1" destOrd="0" presId="urn:microsoft.com/office/officeart/2005/8/layout/list1"/>
    <dgm:cxn modelId="{1FB1F548-EC0C-4A9A-A2E0-B829FCBA17DF}" type="presParOf" srcId="{C9DB84EB-9FD6-48E0-83A6-6D7C48637950}" destId="{AC6A64C4-89D6-431E-8498-B83DE41A3ACA}" srcOrd="5" destOrd="0" presId="urn:microsoft.com/office/officeart/2005/8/layout/list1"/>
    <dgm:cxn modelId="{274D9C5D-B68D-4EF5-A2AC-2F9C3BD65858}" type="presParOf" srcId="{C9DB84EB-9FD6-48E0-83A6-6D7C48637950}" destId="{5B71A7E6-DBF2-45CE-9210-E037BA36D676}" srcOrd="6" destOrd="0" presId="urn:microsoft.com/office/officeart/2005/8/layout/list1"/>
    <dgm:cxn modelId="{D9EE362D-028F-4CE1-8C49-9E1689820D88}" type="presParOf" srcId="{C9DB84EB-9FD6-48E0-83A6-6D7C48637950}" destId="{5D3B4824-4AF3-4078-AAB1-4A87A3F738AF}" srcOrd="7" destOrd="0" presId="urn:microsoft.com/office/officeart/2005/8/layout/list1"/>
    <dgm:cxn modelId="{571BB75D-D194-4F34-B65F-A07EDDA6B146}" type="presParOf" srcId="{C9DB84EB-9FD6-48E0-83A6-6D7C48637950}" destId="{91E25EF6-036C-425A-B8DA-83FF7336535A}" srcOrd="8" destOrd="0" presId="urn:microsoft.com/office/officeart/2005/8/layout/list1"/>
    <dgm:cxn modelId="{1C970FCC-F192-46F6-B76F-EDE3109CF292}" type="presParOf" srcId="{91E25EF6-036C-425A-B8DA-83FF7336535A}" destId="{BCEE44A8-5509-4EF4-AFA2-E69EB322805D}" srcOrd="0" destOrd="0" presId="urn:microsoft.com/office/officeart/2005/8/layout/list1"/>
    <dgm:cxn modelId="{12D3952A-6F1D-4C9B-8A07-B0E57DBA495B}" type="presParOf" srcId="{91E25EF6-036C-425A-B8DA-83FF7336535A}" destId="{3E4E40DD-B96F-45A0-A182-77B6168C6D7D}" srcOrd="1" destOrd="0" presId="urn:microsoft.com/office/officeart/2005/8/layout/list1"/>
    <dgm:cxn modelId="{A029FA1A-C641-4707-9747-E5C23F2C58BD}" type="presParOf" srcId="{C9DB84EB-9FD6-48E0-83A6-6D7C48637950}" destId="{E9813A7F-D112-47D1-95C8-17E9E4772BED}" srcOrd="9" destOrd="0" presId="urn:microsoft.com/office/officeart/2005/8/layout/list1"/>
    <dgm:cxn modelId="{9E95ED25-A6AB-42F1-9DDF-866FEA5B5DC5}" type="presParOf" srcId="{C9DB84EB-9FD6-48E0-83A6-6D7C48637950}" destId="{4563F8FB-ADDB-4B01-8C25-10B64E45C473}" srcOrd="10" destOrd="0" presId="urn:microsoft.com/office/officeart/2005/8/layout/list1"/>
    <dgm:cxn modelId="{29477ED6-E54D-41C4-B640-13DB47F5B980}" type="presParOf" srcId="{C9DB84EB-9FD6-48E0-83A6-6D7C48637950}" destId="{29DFDD52-7D95-4674-8386-CF370D166F1F}" srcOrd="11" destOrd="0" presId="urn:microsoft.com/office/officeart/2005/8/layout/list1"/>
    <dgm:cxn modelId="{F2B8C3E2-799D-45A2-A7CC-19FDC8EE0CCF}" type="presParOf" srcId="{C9DB84EB-9FD6-48E0-83A6-6D7C48637950}" destId="{9A60A613-56F5-47E7-8495-D5DEC05D58DB}" srcOrd="12" destOrd="0" presId="urn:microsoft.com/office/officeart/2005/8/layout/list1"/>
    <dgm:cxn modelId="{BA3FE30F-2BBB-4D14-B56B-55C221F5A4DF}" type="presParOf" srcId="{9A60A613-56F5-47E7-8495-D5DEC05D58DB}" destId="{2AC581B4-28A7-4A11-AFC0-2CCBAFC3144B}" srcOrd="0" destOrd="0" presId="urn:microsoft.com/office/officeart/2005/8/layout/list1"/>
    <dgm:cxn modelId="{9AA142FC-38E6-49E6-9197-9291DB05263B}" type="presParOf" srcId="{9A60A613-56F5-47E7-8495-D5DEC05D58DB}" destId="{EB13984D-54D5-4190-9C4D-3CA9054E818E}" srcOrd="1" destOrd="0" presId="urn:microsoft.com/office/officeart/2005/8/layout/list1"/>
    <dgm:cxn modelId="{6B1E1A3A-6EDC-408F-B9FA-7FF35C414475}" type="presParOf" srcId="{C9DB84EB-9FD6-48E0-83A6-6D7C48637950}" destId="{588D6379-BE70-44E3-A7EB-AA23E1C00FED}" srcOrd="13" destOrd="0" presId="urn:microsoft.com/office/officeart/2005/8/layout/list1"/>
    <dgm:cxn modelId="{E8E66DFA-890B-4385-8CE3-0A04BC50F049}" type="presParOf" srcId="{C9DB84EB-9FD6-48E0-83A6-6D7C48637950}" destId="{7C2731D0-8131-4EB0-A781-3C52A23AF95C}" srcOrd="14"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CC35E8-AD02-40F5-8238-0FD4076FBD6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5DDF233-653E-47DA-8586-EF5B85171282}">
      <dgm:prSet phldrT="[Text]"/>
      <dgm:spPr>
        <a:solidFill>
          <a:srgbClr val="00B050">
            <a:alpha val="80000"/>
          </a:srgbClr>
        </a:solidFill>
        <a:ln>
          <a:solidFill>
            <a:schemeClr val="tx1"/>
          </a:solidFill>
        </a:ln>
      </dgm:spPr>
      <dgm:t>
        <a:bodyPr/>
        <a:lstStyle/>
        <a:p>
          <a:r>
            <a:rPr lang="en-US" b="1" dirty="0">
              <a:solidFill>
                <a:schemeClr val="tx1"/>
              </a:solidFill>
            </a:rPr>
            <a:t>PTSD</a:t>
          </a:r>
        </a:p>
      </dgm:t>
    </dgm:pt>
    <dgm:pt modelId="{A25DAB83-5A02-4A78-8810-B6654EE53914}" type="parTrans" cxnId="{3FFAA37B-7272-49C8-A19B-8E8ECBBFBC41}">
      <dgm:prSet/>
      <dgm:spPr/>
      <dgm:t>
        <a:bodyPr/>
        <a:lstStyle/>
        <a:p>
          <a:endParaRPr lang="en-US"/>
        </a:p>
      </dgm:t>
    </dgm:pt>
    <dgm:pt modelId="{5131DE68-1D11-48DD-93B7-69898371630B}" type="sibTrans" cxnId="{3FFAA37B-7272-49C8-A19B-8E8ECBBFBC41}">
      <dgm:prSet/>
      <dgm:spPr/>
      <dgm:t>
        <a:bodyPr/>
        <a:lstStyle/>
        <a:p>
          <a:endParaRPr lang="en-US"/>
        </a:p>
      </dgm:t>
    </dgm:pt>
    <dgm:pt modelId="{C5BF04CB-8AB3-4B3C-B4A2-045C5BBDE677}">
      <dgm:prSet phldrT="[Text]"/>
      <dgm:spPr>
        <a:gradFill flip="none" rotWithShape="1">
          <a:gsLst>
            <a:gs pos="0">
              <a:srgbClr val="FF0000">
                <a:alpha val="80000"/>
              </a:srgbClr>
            </a:gs>
            <a:gs pos="100000">
              <a:srgbClr val="00B050"/>
            </a:gs>
          </a:gsLst>
          <a:lin ang="0" scaled="1"/>
          <a:tileRect/>
        </a:gradFill>
        <a:ln>
          <a:solidFill>
            <a:schemeClr val="tx1"/>
          </a:solidFill>
        </a:ln>
      </dgm:spPr>
      <dgm:t>
        <a:bodyPr/>
        <a:lstStyle/>
        <a:p>
          <a:r>
            <a:rPr lang="en-US" dirty="0">
              <a:solidFill>
                <a:schemeClr val="tx1"/>
              </a:solidFill>
            </a:rPr>
            <a:t>Chronic Stress Cascade</a:t>
          </a:r>
        </a:p>
      </dgm:t>
    </dgm:pt>
    <dgm:pt modelId="{9B34C629-A042-480D-B38F-D833D28A7AE5}" type="parTrans" cxnId="{C4AB3921-98E0-4918-8ECC-8FEC083242F1}">
      <dgm:prSet/>
      <dgm:spPr/>
      <dgm:t>
        <a:bodyPr/>
        <a:lstStyle/>
        <a:p>
          <a:endParaRPr lang="en-US"/>
        </a:p>
      </dgm:t>
    </dgm:pt>
    <dgm:pt modelId="{1D02A1BC-76FD-4F76-90D9-D269DB65BE1B}" type="sibTrans" cxnId="{C4AB3921-98E0-4918-8ECC-8FEC083242F1}">
      <dgm:prSet/>
      <dgm:spPr/>
      <dgm:t>
        <a:bodyPr/>
        <a:lstStyle/>
        <a:p>
          <a:endParaRPr lang="en-US"/>
        </a:p>
      </dgm:t>
    </dgm:pt>
    <dgm:pt modelId="{79B6CDC3-873E-4059-8D69-F3BD10860B22}">
      <dgm:prSet phldrT="[Text]"/>
      <dgm:spPr>
        <a:gradFill rotWithShape="0">
          <a:gsLst>
            <a:gs pos="0">
              <a:srgbClr val="00B050">
                <a:alpha val="80000"/>
              </a:srgbClr>
            </a:gs>
            <a:gs pos="83000">
              <a:srgbClr val="0070C0"/>
            </a:gs>
          </a:gsLst>
          <a:lin ang="0" scaled="1"/>
        </a:gradFill>
        <a:ln>
          <a:solidFill>
            <a:schemeClr val="tx1"/>
          </a:solidFill>
        </a:ln>
      </dgm:spPr>
      <dgm:t>
        <a:bodyPr/>
        <a:lstStyle/>
        <a:p>
          <a:r>
            <a:rPr lang="en-US" dirty="0">
              <a:solidFill>
                <a:schemeClr val="tx1"/>
              </a:solidFill>
            </a:rPr>
            <a:t>Suppressed Stress Response</a:t>
          </a:r>
        </a:p>
      </dgm:t>
    </dgm:pt>
    <dgm:pt modelId="{0FDF7CC9-C522-4A13-9657-CC59BEF243B6}" type="parTrans" cxnId="{F88AC30B-A3C8-41DD-AD13-A990F9E7226E}">
      <dgm:prSet/>
      <dgm:spPr/>
      <dgm:t>
        <a:bodyPr/>
        <a:lstStyle/>
        <a:p>
          <a:endParaRPr lang="en-US"/>
        </a:p>
      </dgm:t>
    </dgm:pt>
    <dgm:pt modelId="{544FA33C-C8FC-4384-B9AB-D17F886C2BB1}" type="sibTrans" cxnId="{F88AC30B-A3C8-41DD-AD13-A990F9E7226E}">
      <dgm:prSet/>
      <dgm:spPr/>
      <dgm:t>
        <a:bodyPr/>
        <a:lstStyle/>
        <a:p>
          <a:endParaRPr lang="en-US"/>
        </a:p>
      </dgm:t>
    </dgm:pt>
    <dgm:pt modelId="{D83B116F-4F3C-4135-A80D-48608A2B8FBA}" type="pres">
      <dgm:prSet presAssocID="{B2CC35E8-AD02-40F5-8238-0FD4076FBD6F}" presName="hierChild1" presStyleCnt="0">
        <dgm:presLayoutVars>
          <dgm:orgChart val="1"/>
          <dgm:chPref val="1"/>
          <dgm:dir/>
          <dgm:animOne val="branch"/>
          <dgm:animLvl val="lvl"/>
          <dgm:resizeHandles/>
        </dgm:presLayoutVars>
      </dgm:prSet>
      <dgm:spPr/>
    </dgm:pt>
    <dgm:pt modelId="{4CF387CA-2B7E-49E6-9467-09D7CB6C603A}" type="pres">
      <dgm:prSet presAssocID="{35DDF233-653E-47DA-8586-EF5B85171282}" presName="hierRoot1" presStyleCnt="0">
        <dgm:presLayoutVars>
          <dgm:hierBranch val="init"/>
        </dgm:presLayoutVars>
      </dgm:prSet>
      <dgm:spPr/>
    </dgm:pt>
    <dgm:pt modelId="{9A371B66-729D-4C3D-81A5-413EC09F98F7}" type="pres">
      <dgm:prSet presAssocID="{35DDF233-653E-47DA-8586-EF5B85171282}" presName="rootComposite1" presStyleCnt="0"/>
      <dgm:spPr/>
    </dgm:pt>
    <dgm:pt modelId="{6B2A261F-B929-4FBE-9DC7-E84B4ED60B28}" type="pres">
      <dgm:prSet presAssocID="{35DDF233-653E-47DA-8586-EF5B85171282}" presName="rootText1" presStyleLbl="node0" presStyleIdx="0" presStyleCnt="1" custScaleX="64050" custScaleY="39424">
        <dgm:presLayoutVars>
          <dgm:chPref val="3"/>
        </dgm:presLayoutVars>
      </dgm:prSet>
      <dgm:spPr/>
    </dgm:pt>
    <dgm:pt modelId="{415378E7-9782-4E2F-BAFC-63AFD2121600}" type="pres">
      <dgm:prSet presAssocID="{35DDF233-653E-47DA-8586-EF5B85171282}" presName="rootConnector1" presStyleLbl="node1" presStyleIdx="0" presStyleCnt="0"/>
      <dgm:spPr/>
    </dgm:pt>
    <dgm:pt modelId="{BF25ABD0-59A5-4ED9-ADF8-2E8E8E7ED063}" type="pres">
      <dgm:prSet presAssocID="{35DDF233-653E-47DA-8586-EF5B85171282}" presName="hierChild2" presStyleCnt="0"/>
      <dgm:spPr/>
    </dgm:pt>
    <dgm:pt modelId="{C0D5D406-E5C3-4374-96E2-7DD5C6A922A8}" type="pres">
      <dgm:prSet presAssocID="{9B34C629-A042-480D-B38F-D833D28A7AE5}" presName="Name37" presStyleLbl="parChTrans1D2" presStyleIdx="0" presStyleCnt="2"/>
      <dgm:spPr/>
    </dgm:pt>
    <dgm:pt modelId="{71DADB42-AB09-431F-BE47-D746FA1D7D7E}" type="pres">
      <dgm:prSet presAssocID="{C5BF04CB-8AB3-4B3C-B4A2-045C5BBDE677}" presName="hierRoot2" presStyleCnt="0">
        <dgm:presLayoutVars>
          <dgm:hierBranch val="init"/>
        </dgm:presLayoutVars>
      </dgm:prSet>
      <dgm:spPr/>
    </dgm:pt>
    <dgm:pt modelId="{35383149-EEDF-42A3-9C5A-99951BDAF9EB}" type="pres">
      <dgm:prSet presAssocID="{C5BF04CB-8AB3-4B3C-B4A2-045C5BBDE677}" presName="rootComposite" presStyleCnt="0"/>
      <dgm:spPr/>
    </dgm:pt>
    <dgm:pt modelId="{DAA36BCE-85A0-4EED-9C1F-4AEBCC511BF6}" type="pres">
      <dgm:prSet presAssocID="{C5BF04CB-8AB3-4B3C-B4A2-045C5BBDE677}" presName="rootText" presStyleLbl="node2" presStyleIdx="0" presStyleCnt="2">
        <dgm:presLayoutVars>
          <dgm:chPref val="3"/>
        </dgm:presLayoutVars>
      </dgm:prSet>
      <dgm:spPr/>
    </dgm:pt>
    <dgm:pt modelId="{35254864-A2B2-4348-92BB-4FA8C9E9A1D9}" type="pres">
      <dgm:prSet presAssocID="{C5BF04CB-8AB3-4B3C-B4A2-045C5BBDE677}" presName="rootConnector" presStyleLbl="node2" presStyleIdx="0" presStyleCnt="2"/>
      <dgm:spPr/>
    </dgm:pt>
    <dgm:pt modelId="{BE3B6C66-1FDA-4F6F-9595-249BC2EAC8AB}" type="pres">
      <dgm:prSet presAssocID="{C5BF04CB-8AB3-4B3C-B4A2-045C5BBDE677}" presName="hierChild4" presStyleCnt="0"/>
      <dgm:spPr/>
    </dgm:pt>
    <dgm:pt modelId="{D0B141C0-8724-4D79-BD76-23E23D5CC1FA}" type="pres">
      <dgm:prSet presAssocID="{C5BF04CB-8AB3-4B3C-B4A2-045C5BBDE677}" presName="hierChild5" presStyleCnt="0"/>
      <dgm:spPr/>
    </dgm:pt>
    <dgm:pt modelId="{09F3AA4A-E68B-4828-AA7D-A62479E7EA0D}" type="pres">
      <dgm:prSet presAssocID="{0FDF7CC9-C522-4A13-9657-CC59BEF243B6}" presName="Name37" presStyleLbl="parChTrans1D2" presStyleIdx="1" presStyleCnt="2"/>
      <dgm:spPr/>
    </dgm:pt>
    <dgm:pt modelId="{3CB08319-5E14-44FE-9261-460DDA1FD36C}" type="pres">
      <dgm:prSet presAssocID="{79B6CDC3-873E-4059-8D69-F3BD10860B22}" presName="hierRoot2" presStyleCnt="0">
        <dgm:presLayoutVars>
          <dgm:hierBranch val="init"/>
        </dgm:presLayoutVars>
      </dgm:prSet>
      <dgm:spPr/>
    </dgm:pt>
    <dgm:pt modelId="{7A64F205-1B9B-4235-BA93-36DF4FE7EEC6}" type="pres">
      <dgm:prSet presAssocID="{79B6CDC3-873E-4059-8D69-F3BD10860B22}" presName="rootComposite" presStyleCnt="0"/>
      <dgm:spPr/>
    </dgm:pt>
    <dgm:pt modelId="{646F555A-1913-4A7D-B810-210CD0255D04}" type="pres">
      <dgm:prSet presAssocID="{79B6CDC3-873E-4059-8D69-F3BD10860B22}" presName="rootText" presStyleLbl="node2" presStyleIdx="1" presStyleCnt="2">
        <dgm:presLayoutVars>
          <dgm:chPref val="3"/>
        </dgm:presLayoutVars>
      </dgm:prSet>
      <dgm:spPr/>
    </dgm:pt>
    <dgm:pt modelId="{4051C93B-AB7E-403D-A657-CF2D0DAA67E8}" type="pres">
      <dgm:prSet presAssocID="{79B6CDC3-873E-4059-8D69-F3BD10860B22}" presName="rootConnector" presStyleLbl="node2" presStyleIdx="1" presStyleCnt="2"/>
      <dgm:spPr/>
    </dgm:pt>
    <dgm:pt modelId="{67E141F7-3474-4398-B90A-B65A8CD9BAC7}" type="pres">
      <dgm:prSet presAssocID="{79B6CDC3-873E-4059-8D69-F3BD10860B22}" presName="hierChild4" presStyleCnt="0"/>
      <dgm:spPr/>
    </dgm:pt>
    <dgm:pt modelId="{6AC2F4E0-8F19-4763-A3D9-5B7AF2801AFB}" type="pres">
      <dgm:prSet presAssocID="{79B6CDC3-873E-4059-8D69-F3BD10860B22}" presName="hierChild5" presStyleCnt="0"/>
      <dgm:spPr/>
    </dgm:pt>
    <dgm:pt modelId="{CCF7E424-A477-4C1A-976B-3D2D6C302C51}" type="pres">
      <dgm:prSet presAssocID="{35DDF233-653E-47DA-8586-EF5B85171282}" presName="hierChild3" presStyleCnt="0"/>
      <dgm:spPr/>
    </dgm:pt>
  </dgm:ptLst>
  <dgm:cxnLst>
    <dgm:cxn modelId="{5916C70A-338E-45BF-9BDD-EC71F390A01A}" type="presOf" srcId="{35DDF233-653E-47DA-8586-EF5B85171282}" destId="{6B2A261F-B929-4FBE-9DC7-E84B4ED60B28}" srcOrd="0" destOrd="0" presId="urn:microsoft.com/office/officeart/2005/8/layout/orgChart1"/>
    <dgm:cxn modelId="{F88AC30B-A3C8-41DD-AD13-A990F9E7226E}" srcId="{35DDF233-653E-47DA-8586-EF5B85171282}" destId="{79B6CDC3-873E-4059-8D69-F3BD10860B22}" srcOrd="1" destOrd="0" parTransId="{0FDF7CC9-C522-4A13-9657-CC59BEF243B6}" sibTransId="{544FA33C-C8FC-4384-B9AB-D17F886C2BB1}"/>
    <dgm:cxn modelId="{C4AB3921-98E0-4918-8ECC-8FEC083242F1}" srcId="{35DDF233-653E-47DA-8586-EF5B85171282}" destId="{C5BF04CB-8AB3-4B3C-B4A2-045C5BBDE677}" srcOrd="0" destOrd="0" parTransId="{9B34C629-A042-480D-B38F-D833D28A7AE5}" sibTransId="{1D02A1BC-76FD-4F76-90D9-D269DB65BE1B}"/>
    <dgm:cxn modelId="{03F25E24-0F6B-4A08-86FE-31E7EAF9FE95}" type="presOf" srcId="{C5BF04CB-8AB3-4B3C-B4A2-045C5BBDE677}" destId="{35254864-A2B2-4348-92BB-4FA8C9E9A1D9}" srcOrd="1" destOrd="0" presId="urn:microsoft.com/office/officeart/2005/8/layout/orgChart1"/>
    <dgm:cxn modelId="{B4E6EF6D-A10D-46AB-8B61-5771A3767ADE}" type="presOf" srcId="{0FDF7CC9-C522-4A13-9657-CC59BEF243B6}" destId="{09F3AA4A-E68B-4828-AA7D-A62479E7EA0D}" srcOrd="0" destOrd="0" presId="urn:microsoft.com/office/officeart/2005/8/layout/orgChart1"/>
    <dgm:cxn modelId="{BD228372-833D-4C92-8899-4AC2E2A2345B}" type="presOf" srcId="{35DDF233-653E-47DA-8586-EF5B85171282}" destId="{415378E7-9782-4E2F-BAFC-63AFD2121600}" srcOrd="1" destOrd="0" presId="urn:microsoft.com/office/officeart/2005/8/layout/orgChart1"/>
    <dgm:cxn modelId="{3B5A9F54-F685-472E-970F-27BE3F49D67C}" type="presOf" srcId="{79B6CDC3-873E-4059-8D69-F3BD10860B22}" destId="{4051C93B-AB7E-403D-A657-CF2D0DAA67E8}" srcOrd="1" destOrd="0" presId="urn:microsoft.com/office/officeart/2005/8/layout/orgChart1"/>
    <dgm:cxn modelId="{3FFAA37B-7272-49C8-A19B-8E8ECBBFBC41}" srcId="{B2CC35E8-AD02-40F5-8238-0FD4076FBD6F}" destId="{35DDF233-653E-47DA-8586-EF5B85171282}" srcOrd="0" destOrd="0" parTransId="{A25DAB83-5A02-4A78-8810-B6654EE53914}" sibTransId="{5131DE68-1D11-48DD-93B7-69898371630B}"/>
    <dgm:cxn modelId="{AE120780-EA5A-418E-9B63-DB3A4A492416}" type="presOf" srcId="{9B34C629-A042-480D-B38F-D833D28A7AE5}" destId="{C0D5D406-E5C3-4374-96E2-7DD5C6A922A8}" srcOrd="0" destOrd="0" presId="urn:microsoft.com/office/officeart/2005/8/layout/orgChart1"/>
    <dgm:cxn modelId="{D45B8B96-29A9-492C-A6FC-60BD90F4C4C8}" type="presOf" srcId="{B2CC35E8-AD02-40F5-8238-0FD4076FBD6F}" destId="{D83B116F-4F3C-4135-A80D-48608A2B8FBA}" srcOrd="0" destOrd="0" presId="urn:microsoft.com/office/officeart/2005/8/layout/orgChart1"/>
    <dgm:cxn modelId="{B465C99B-59E5-4924-88F8-C9F8CB6B9BE9}" type="presOf" srcId="{C5BF04CB-8AB3-4B3C-B4A2-045C5BBDE677}" destId="{DAA36BCE-85A0-4EED-9C1F-4AEBCC511BF6}" srcOrd="0" destOrd="0" presId="urn:microsoft.com/office/officeart/2005/8/layout/orgChart1"/>
    <dgm:cxn modelId="{BB9133B4-1799-4A2C-8697-3DC8D6AD0F19}" type="presOf" srcId="{79B6CDC3-873E-4059-8D69-F3BD10860B22}" destId="{646F555A-1913-4A7D-B810-210CD0255D04}" srcOrd="0" destOrd="0" presId="urn:microsoft.com/office/officeart/2005/8/layout/orgChart1"/>
    <dgm:cxn modelId="{34CBB292-9C9B-4C59-B93E-59F4BE979427}" type="presParOf" srcId="{D83B116F-4F3C-4135-A80D-48608A2B8FBA}" destId="{4CF387CA-2B7E-49E6-9467-09D7CB6C603A}" srcOrd="0" destOrd="0" presId="urn:microsoft.com/office/officeart/2005/8/layout/orgChart1"/>
    <dgm:cxn modelId="{16663E38-BBAF-4F79-8EDB-CA99A9444EE9}" type="presParOf" srcId="{4CF387CA-2B7E-49E6-9467-09D7CB6C603A}" destId="{9A371B66-729D-4C3D-81A5-413EC09F98F7}" srcOrd="0" destOrd="0" presId="urn:microsoft.com/office/officeart/2005/8/layout/orgChart1"/>
    <dgm:cxn modelId="{996C138B-1C07-46D3-AF2D-F5E6A02D76FE}" type="presParOf" srcId="{9A371B66-729D-4C3D-81A5-413EC09F98F7}" destId="{6B2A261F-B929-4FBE-9DC7-E84B4ED60B28}" srcOrd="0" destOrd="0" presId="urn:microsoft.com/office/officeart/2005/8/layout/orgChart1"/>
    <dgm:cxn modelId="{E395B405-FFA6-4B20-B607-CBF73C06E990}" type="presParOf" srcId="{9A371B66-729D-4C3D-81A5-413EC09F98F7}" destId="{415378E7-9782-4E2F-BAFC-63AFD2121600}" srcOrd="1" destOrd="0" presId="urn:microsoft.com/office/officeart/2005/8/layout/orgChart1"/>
    <dgm:cxn modelId="{31FC77C2-18F6-4650-85D3-424BF46F39A2}" type="presParOf" srcId="{4CF387CA-2B7E-49E6-9467-09D7CB6C603A}" destId="{BF25ABD0-59A5-4ED9-ADF8-2E8E8E7ED063}" srcOrd="1" destOrd="0" presId="urn:microsoft.com/office/officeart/2005/8/layout/orgChart1"/>
    <dgm:cxn modelId="{1AB77BD6-D7D2-4B5C-963D-E73FCAAFAF20}" type="presParOf" srcId="{BF25ABD0-59A5-4ED9-ADF8-2E8E8E7ED063}" destId="{C0D5D406-E5C3-4374-96E2-7DD5C6A922A8}" srcOrd="0" destOrd="0" presId="urn:microsoft.com/office/officeart/2005/8/layout/orgChart1"/>
    <dgm:cxn modelId="{DBECC542-1478-4BBE-9ABB-FEE74BE909FB}" type="presParOf" srcId="{BF25ABD0-59A5-4ED9-ADF8-2E8E8E7ED063}" destId="{71DADB42-AB09-431F-BE47-D746FA1D7D7E}" srcOrd="1" destOrd="0" presId="urn:microsoft.com/office/officeart/2005/8/layout/orgChart1"/>
    <dgm:cxn modelId="{4898849F-0328-4685-99D8-FC6F040C1E4D}" type="presParOf" srcId="{71DADB42-AB09-431F-BE47-D746FA1D7D7E}" destId="{35383149-EEDF-42A3-9C5A-99951BDAF9EB}" srcOrd="0" destOrd="0" presId="urn:microsoft.com/office/officeart/2005/8/layout/orgChart1"/>
    <dgm:cxn modelId="{D46A4C05-5D18-4A21-8121-2801033F0970}" type="presParOf" srcId="{35383149-EEDF-42A3-9C5A-99951BDAF9EB}" destId="{DAA36BCE-85A0-4EED-9C1F-4AEBCC511BF6}" srcOrd="0" destOrd="0" presId="urn:microsoft.com/office/officeart/2005/8/layout/orgChart1"/>
    <dgm:cxn modelId="{2BA1A21A-2D24-4017-98F3-AC6A753CCF75}" type="presParOf" srcId="{35383149-EEDF-42A3-9C5A-99951BDAF9EB}" destId="{35254864-A2B2-4348-92BB-4FA8C9E9A1D9}" srcOrd="1" destOrd="0" presId="urn:microsoft.com/office/officeart/2005/8/layout/orgChart1"/>
    <dgm:cxn modelId="{9F180813-1B3B-4B7F-9EA8-EADD12A5D7CD}" type="presParOf" srcId="{71DADB42-AB09-431F-BE47-D746FA1D7D7E}" destId="{BE3B6C66-1FDA-4F6F-9595-249BC2EAC8AB}" srcOrd="1" destOrd="0" presId="urn:microsoft.com/office/officeart/2005/8/layout/orgChart1"/>
    <dgm:cxn modelId="{F1B37C54-D5C0-4044-8F8C-E0366E881AEF}" type="presParOf" srcId="{71DADB42-AB09-431F-BE47-D746FA1D7D7E}" destId="{D0B141C0-8724-4D79-BD76-23E23D5CC1FA}" srcOrd="2" destOrd="0" presId="urn:microsoft.com/office/officeart/2005/8/layout/orgChart1"/>
    <dgm:cxn modelId="{919CEDC6-CCBC-42BD-858C-09EBCE66DAB5}" type="presParOf" srcId="{BF25ABD0-59A5-4ED9-ADF8-2E8E8E7ED063}" destId="{09F3AA4A-E68B-4828-AA7D-A62479E7EA0D}" srcOrd="2" destOrd="0" presId="urn:microsoft.com/office/officeart/2005/8/layout/orgChart1"/>
    <dgm:cxn modelId="{87D666A7-8516-4856-941A-A5926E271F35}" type="presParOf" srcId="{BF25ABD0-59A5-4ED9-ADF8-2E8E8E7ED063}" destId="{3CB08319-5E14-44FE-9261-460DDA1FD36C}" srcOrd="3" destOrd="0" presId="urn:microsoft.com/office/officeart/2005/8/layout/orgChart1"/>
    <dgm:cxn modelId="{FB7334C8-FBDF-4BFB-AD75-19133922CF52}" type="presParOf" srcId="{3CB08319-5E14-44FE-9261-460DDA1FD36C}" destId="{7A64F205-1B9B-4235-BA93-36DF4FE7EEC6}" srcOrd="0" destOrd="0" presId="urn:microsoft.com/office/officeart/2005/8/layout/orgChart1"/>
    <dgm:cxn modelId="{1C5B98F0-D876-4D56-847E-C023DB80D9D7}" type="presParOf" srcId="{7A64F205-1B9B-4235-BA93-36DF4FE7EEC6}" destId="{646F555A-1913-4A7D-B810-210CD0255D04}" srcOrd="0" destOrd="0" presId="urn:microsoft.com/office/officeart/2005/8/layout/orgChart1"/>
    <dgm:cxn modelId="{C7653690-E4EB-4CC9-BF3C-17A340AA7D6A}" type="presParOf" srcId="{7A64F205-1B9B-4235-BA93-36DF4FE7EEC6}" destId="{4051C93B-AB7E-403D-A657-CF2D0DAA67E8}" srcOrd="1" destOrd="0" presId="urn:microsoft.com/office/officeart/2005/8/layout/orgChart1"/>
    <dgm:cxn modelId="{A09D3BF1-0B3A-4680-BFA3-822821F7B262}" type="presParOf" srcId="{3CB08319-5E14-44FE-9261-460DDA1FD36C}" destId="{67E141F7-3474-4398-B90A-B65A8CD9BAC7}" srcOrd="1" destOrd="0" presId="urn:microsoft.com/office/officeart/2005/8/layout/orgChart1"/>
    <dgm:cxn modelId="{4ECFEA28-0F3A-430B-BA12-92A82E98DC32}" type="presParOf" srcId="{3CB08319-5E14-44FE-9261-460DDA1FD36C}" destId="{6AC2F4E0-8F19-4763-A3D9-5B7AF2801AFB}" srcOrd="2" destOrd="0" presId="urn:microsoft.com/office/officeart/2005/8/layout/orgChart1"/>
    <dgm:cxn modelId="{D726F295-035C-40D1-9A17-8EA5A1247E9C}" type="presParOf" srcId="{4CF387CA-2B7E-49E6-9467-09D7CB6C603A}" destId="{CCF7E424-A477-4C1A-976B-3D2D6C302C51}"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711D5D-BE90-47BD-AA84-CE7E54A44D9E}"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07F9C187-461A-4020-84F9-8CCA21A4AAEF}">
      <dgm:prSet phldrT="[Text]" custT="1"/>
      <dgm:spPr/>
      <dgm:t>
        <a:bodyPr/>
        <a:lstStyle/>
        <a:p>
          <a:r>
            <a:rPr lang="en-US" sz="2800" b="1" dirty="0"/>
            <a:t>Hyperactive HPA</a:t>
          </a:r>
        </a:p>
      </dgm:t>
    </dgm:pt>
    <dgm:pt modelId="{E99DD79A-A5D1-4A97-8B2D-DC5C061A1CEB}" type="parTrans" cxnId="{9B8DCEE9-99D8-4D5C-BC1D-3F1FBAC7DB9D}">
      <dgm:prSet/>
      <dgm:spPr/>
      <dgm:t>
        <a:bodyPr/>
        <a:lstStyle/>
        <a:p>
          <a:endParaRPr lang="en-US"/>
        </a:p>
      </dgm:t>
    </dgm:pt>
    <dgm:pt modelId="{E0968853-D116-4C9F-99FB-908AD9EF37CF}" type="sibTrans" cxnId="{9B8DCEE9-99D8-4D5C-BC1D-3F1FBAC7DB9D}">
      <dgm:prSet/>
      <dgm:spPr/>
      <dgm:t>
        <a:bodyPr/>
        <a:lstStyle/>
        <a:p>
          <a:endParaRPr lang="en-US"/>
        </a:p>
      </dgm:t>
    </dgm:pt>
    <dgm:pt modelId="{B16A71DC-86D1-4425-8C5D-49A58ACD52D3}">
      <dgm:prSet phldrT="[Text]"/>
      <dgm:spPr/>
      <dgm:t>
        <a:bodyPr/>
        <a:lstStyle/>
        <a:p>
          <a:r>
            <a:rPr lang="en-US" dirty="0"/>
            <a:t>Low SES</a:t>
          </a:r>
        </a:p>
      </dgm:t>
    </dgm:pt>
    <dgm:pt modelId="{AFCF68C5-389A-41B0-A4E7-345D5862177B}" type="parTrans" cxnId="{0186F84E-815D-48E7-97EE-8411FF2FE582}">
      <dgm:prSet/>
      <dgm:spPr/>
      <dgm:t>
        <a:bodyPr/>
        <a:lstStyle/>
        <a:p>
          <a:endParaRPr lang="en-US"/>
        </a:p>
      </dgm:t>
    </dgm:pt>
    <dgm:pt modelId="{07FBC2F2-DF5B-465A-B6AB-9FAE00863F0C}" type="sibTrans" cxnId="{0186F84E-815D-48E7-97EE-8411FF2FE582}">
      <dgm:prSet/>
      <dgm:spPr/>
      <dgm:t>
        <a:bodyPr/>
        <a:lstStyle/>
        <a:p>
          <a:endParaRPr lang="en-US"/>
        </a:p>
      </dgm:t>
    </dgm:pt>
    <dgm:pt modelId="{5E131152-8E78-430A-BA71-9A87AA0CA462}">
      <dgm:prSet phldrT="[Text]"/>
      <dgm:spPr/>
      <dgm:t>
        <a:bodyPr/>
        <a:lstStyle/>
        <a:p>
          <a:r>
            <a:rPr lang="en-US" dirty="0"/>
            <a:t>Marginalized identities</a:t>
          </a:r>
        </a:p>
      </dgm:t>
    </dgm:pt>
    <dgm:pt modelId="{91695815-F5B4-4359-B94D-0299A7F19BAE}" type="parTrans" cxnId="{06FB86B7-100B-4F22-8A28-85491AC91A6B}">
      <dgm:prSet/>
      <dgm:spPr/>
      <dgm:t>
        <a:bodyPr/>
        <a:lstStyle/>
        <a:p>
          <a:endParaRPr lang="en-US"/>
        </a:p>
      </dgm:t>
    </dgm:pt>
    <dgm:pt modelId="{5E818F46-6F9D-4690-A9F9-A2B994DAC4B8}" type="sibTrans" cxnId="{06FB86B7-100B-4F22-8A28-85491AC91A6B}">
      <dgm:prSet/>
      <dgm:spPr/>
      <dgm:t>
        <a:bodyPr/>
        <a:lstStyle/>
        <a:p>
          <a:endParaRPr lang="en-US"/>
        </a:p>
      </dgm:t>
    </dgm:pt>
    <dgm:pt modelId="{4768FD36-7398-4327-B731-32EDDEF766D6}">
      <dgm:prSet phldrT="[Text]" custT="1"/>
      <dgm:spPr/>
      <dgm:t>
        <a:bodyPr/>
        <a:lstStyle/>
        <a:p>
          <a:r>
            <a:rPr lang="en-US" sz="2800" b="1" dirty="0"/>
            <a:t>Suppressed HPA</a:t>
          </a:r>
        </a:p>
      </dgm:t>
    </dgm:pt>
    <dgm:pt modelId="{A02234EA-A8E7-473B-AB7D-2C0073BFE20F}" type="parTrans" cxnId="{D24AAF41-F390-49F0-B567-70A6A16FECED}">
      <dgm:prSet/>
      <dgm:spPr/>
      <dgm:t>
        <a:bodyPr/>
        <a:lstStyle/>
        <a:p>
          <a:endParaRPr lang="en-US"/>
        </a:p>
      </dgm:t>
    </dgm:pt>
    <dgm:pt modelId="{1EB60A93-3DAF-4A6B-AE0B-59D3AF79D591}" type="sibTrans" cxnId="{D24AAF41-F390-49F0-B567-70A6A16FECED}">
      <dgm:prSet/>
      <dgm:spPr/>
      <dgm:t>
        <a:bodyPr/>
        <a:lstStyle/>
        <a:p>
          <a:endParaRPr lang="en-US"/>
        </a:p>
      </dgm:t>
    </dgm:pt>
    <dgm:pt modelId="{EBD46AC7-2D46-472E-97FB-09D4EFAAF0FF}">
      <dgm:prSet phldrT="[Text]"/>
      <dgm:spPr/>
      <dgm:t>
        <a:bodyPr/>
        <a:lstStyle/>
        <a:p>
          <a:r>
            <a:rPr lang="en-US" dirty="0"/>
            <a:t>Victims of assault</a:t>
          </a:r>
        </a:p>
      </dgm:t>
    </dgm:pt>
    <dgm:pt modelId="{8CECAA2E-5D7E-4981-8112-012F612D6351}" type="parTrans" cxnId="{499B3914-3A38-4D13-9A04-45C039CBE424}">
      <dgm:prSet/>
      <dgm:spPr/>
      <dgm:t>
        <a:bodyPr/>
        <a:lstStyle/>
        <a:p>
          <a:endParaRPr lang="en-US"/>
        </a:p>
      </dgm:t>
    </dgm:pt>
    <dgm:pt modelId="{538EFD35-8A64-4393-8EB3-1610B449A226}" type="sibTrans" cxnId="{499B3914-3A38-4D13-9A04-45C039CBE424}">
      <dgm:prSet/>
      <dgm:spPr/>
      <dgm:t>
        <a:bodyPr/>
        <a:lstStyle/>
        <a:p>
          <a:endParaRPr lang="en-US"/>
        </a:p>
      </dgm:t>
    </dgm:pt>
    <dgm:pt modelId="{D5DD1988-4771-4B23-866B-99102C6F0163}">
      <dgm:prSet phldrT="[Text]"/>
      <dgm:spPr/>
      <dgm:t>
        <a:bodyPr/>
        <a:lstStyle/>
        <a:p>
          <a:r>
            <a:rPr lang="en-US" dirty="0"/>
            <a:t>Sexual violence</a:t>
          </a:r>
        </a:p>
      </dgm:t>
    </dgm:pt>
    <dgm:pt modelId="{113B5448-FF06-46AC-BE83-1F5038EAFF9B}" type="parTrans" cxnId="{5043290D-4FBD-4638-B367-9FC42516C4DD}">
      <dgm:prSet/>
      <dgm:spPr/>
      <dgm:t>
        <a:bodyPr/>
        <a:lstStyle/>
        <a:p>
          <a:endParaRPr lang="en-US"/>
        </a:p>
      </dgm:t>
    </dgm:pt>
    <dgm:pt modelId="{0598B8B6-C724-426A-A8C3-2DFD72FF6E73}" type="sibTrans" cxnId="{5043290D-4FBD-4638-B367-9FC42516C4DD}">
      <dgm:prSet/>
      <dgm:spPr/>
      <dgm:t>
        <a:bodyPr/>
        <a:lstStyle/>
        <a:p>
          <a:endParaRPr lang="en-US"/>
        </a:p>
      </dgm:t>
    </dgm:pt>
    <dgm:pt modelId="{E35949AD-9DF1-4894-A385-8E7557CFEE2C}">
      <dgm:prSet phldrT="[Text]"/>
      <dgm:spPr/>
      <dgm:t>
        <a:bodyPr/>
        <a:lstStyle/>
        <a:p>
          <a:r>
            <a:rPr lang="en-US" dirty="0"/>
            <a:t>DV</a:t>
          </a:r>
        </a:p>
      </dgm:t>
    </dgm:pt>
    <dgm:pt modelId="{8679D4C0-26C5-4811-A808-0D2BAD0BF689}" type="parTrans" cxnId="{D766331E-F379-4B04-BD50-A19C0921E788}">
      <dgm:prSet/>
      <dgm:spPr/>
      <dgm:t>
        <a:bodyPr/>
        <a:lstStyle/>
        <a:p>
          <a:endParaRPr lang="en-US"/>
        </a:p>
      </dgm:t>
    </dgm:pt>
    <dgm:pt modelId="{C6795127-3666-4BCB-992D-7614C1FC5BAE}" type="sibTrans" cxnId="{D766331E-F379-4B04-BD50-A19C0921E788}">
      <dgm:prSet/>
      <dgm:spPr/>
      <dgm:t>
        <a:bodyPr/>
        <a:lstStyle/>
        <a:p>
          <a:endParaRPr lang="en-US"/>
        </a:p>
      </dgm:t>
    </dgm:pt>
    <dgm:pt modelId="{0E86A51E-2E4D-4A01-8B32-989AEC7D988A}">
      <dgm:prSet phldrT="[Text]"/>
      <dgm:spPr/>
      <dgm:t>
        <a:bodyPr/>
        <a:lstStyle/>
        <a:p>
          <a:r>
            <a:rPr lang="en-US" dirty="0"/>
            <a:t>Child abuse</a:t>
          </a:r>
        </a:p>
      </dgm:t>
    </dgm:pt>
    <dgm:pt modelId="{9B26C649-AB71-4D53-A8D1-0E5012D38D10}" type="parTrans" cxnId="{0F3600FB-50FC-4488-AF47-9077B451200B}">
      <dgm:prSet/>
      <dgm:spPr/>
      <dgm:t>
        <a:bodyPr/>
        <a:lstStyle/>
        <a:p>
          <a:endParaRPr lang="en-US"/>
        </a:p>
      </dgm:t>
    </dgm:pt>
    <dgm:pt modelId="{55BB7904-10B5-49EB-B80E-BEB7C55B40CF}" type="sibTrans" cxnId="{0F3600FB-50FC-4488-AF47-9077B451200B}">
      <dgm:prSet/>
      <dgm:spPr/>
      <dgm:t>
        <a:bodyPr/>
        <a:lstStyle/>
        <a:p>
          <a:endParaRPr lang="en-US"/>
        </a:p>
      </dgm:t>
    </dgm:pt>
    <dgm:pt modelId="{49EB81FD-5BC3-424D-BCCA-1FC5794C7292}">
      <dgm:prSet phldrT="[Text]"/>
      <dgm:spPr/>
      <dgm:t>
        <a:bodyPr/>
        <a:lstStyle/>
        <a:p>
          <a:r>
            <a:rPr lang="en-US" dirty="0"/>
            <a:t>Employment history</a:t>
          </a:r>
        </a:p>
      </dgm:t>
    </dgm:pt>
    <dgm:pt modelId="{A9F7F03A-CE2E-4BCC-B017-7A7DE8B3AD56}" type="parTrans" cxnId="{26DF6191-2780-44E4-B1D1-88C06B345240}">
      <dgm:prSet/>
      <dgm:spPr/>
      <dgm:t>
        <a:bodyPr/>
        <a:lstStyle/>
        <a:p>
          <a:endParaRPr lang="en-US"/>
        </a:p>
      </dgm:t>
    </dgm:pt>
    <dgm:pt modelId="{A2FA6D4A-2361-4DD6-A1B5-C6ADF51BDED4}" type="sibTrans" cxnId="{26DF6191-2780-44E4-B1D1-88C06B345240}">
      <dgm:prSet/>
      <dgm:spPr/>
      <dgm:t>
        <a:bodyPr/>
        <a:lstStyle/>
        <a:p>
          <a:endParaRPr lang="en-US"/>
        </a:p>
      </dgm:t>
    </dgm:pt>
    <dgm:pt modelId="{9A9CFF84-A80E-4C31-B4C1-353272026798}">
      <dgm:prSet phldrT="[Text]"/>
      <dgm:spPr/>
      <dgm:t>
        <a:bodyPr/>
        <a:lstStyle/>
        <a:p>
          <a:r>
            <a:rPr lang="en-US" dirty="0"/>
            <a:t>Combat veterans</a:t>
          </a:r>
        </a:p>
      </dgm:t>
    </dgm:pt>
    <dgm:pt modelId="{16D7926D-D65D-46E2-A36E-859E35380713}" type="parTrans" cxnId="{8FE821CC-4E74-4E5F-9EC3-EF487E903E3C}">
      <dgm:prSet/>
      <dgm:spPr/>
      <dgm:t>
        <a:bodyPr/>
        <a:lstStyle/>
        <a:p>
          <a:endParaRPr lang="en-US"/>
        </a:p>
      </dgm:t>
    </dgm:pt>
    <dgm:pt modelId="{862F68F0-4B6E-4853-A0E9-AE50BC1F6B3E}" type="sibTrans" cxnId="{8FE821CC-4E74-4E5F-9EC3-EF487E903E3C}">
      <dgm:prSet/>
      <dgm:spPr/>
      <dgm:t>
        <a:bodyPr/>
        <a:lstStyle/>
        <a:p>
          <a:endParaRPr lang="en-US"/>
        </a:p>
      </dgm:t>
    </dgm:pt>
    <dgm:pt modelId="{AAC6D9E5-DD2B-43D9-AA24-BE50D9F583F5}">
      <dgm:prSet phldrT="[Text]"/>
      <dgm:spPr/>
      <dgm:t>
        <a:bodyPr/>
        <a:lstStyle/>
        <a:p>
          <a:r>
            <a:rPr lang="en-US" dirty="0"/>
            <a:t>Natural disasters</a:t>
          </a:r>
        </a:p>
      </dgm:t>
    </dgm:pt>
    <dgm:pt modelId="{2CACA82F-72B2-4D29-BE96-E3CBBE59CA9D}" type="parTrans" cxnId="{1E4AA06A-30FB-417B-8D11-440239D5B143}">
      <dgm:prSet/>
      <dgm:spPr/>
      <dgm:t>
        <a:bodyPr/>
        <a:lstStyle/>
        <a:p>
          <a:endParaRPr lang="en-US"/>
        </a:p>
      </dgm:t>
    </dgm:pt>
    <dgm:pt modelId="{7BCF99AD-9303-45C6-AD9E-0F59B9B83C6C}" type="sibTrans" cxnId="{1E4AA06A-30FB-417B-8D11-440239D5B143}">
      <dgm:prSet/>
      <dgm:spPr/>
      <dgm:t>
        <a:bodyPr/>
        <a:lstStyle/>
        <a:p>
          <a:endParaRPr lang="en-US"/>
        </a:p>
      </dgm:t>
    </dgm:pt>
    <dgm:pt modelId="{3B4C4500-2AD3-477E-890F-37A01E0EAA1C}">
      <dgm:prSet phldrT="[Text]"/>
      <dgm:spPr/>
      <dgm:t>
        <a:bodyPr/>
        <a:lstStyle/>
        <a:p>
          <a:r>
            <a:rPr lang="en-US" dirty="0"/>
            <a:t>Refugees</a:t>
          </a:r>
        </a:p>
      </dgm:t>
    </dgm:pt>
    <dgm:pt modelId="{095D435B-10BA-4D05-BC40-0169DEB77D7B}" type="parTrans" cxnId="{4062065F-2251-4DAA-9C82-B5EE852ADCBC}">
      <dgm:prSet/>
      <dgm:spPr/>
      <dgm:t>
        <a:bodyPr/>
        <a:lstStyle/>
        <a:p>
          <a:endParaRPr lang="en-US"/>
        </a:p>
      </dgm:t>
    </dgm:pt>
    <dgm:pt modelId="{ADAFAED9-2074-4B5F-8A63-0F6FD0CB3EA9}" type="sibTrans" cxnId="{4062065F-2251-4DAA-9C82-B5EE852ADCBC}">
      <dgm:prSet/>
      <dgm:spPr/>
      <dgm:t>
        <a:bodyPr/>
        <a:lstStyle/>
        <a:p>
          <a:endParaRPr lang="en-US"/>
        </a:p>
      </dgm:t>
    </dgm:pt>
    <dgm:pt modelId="{777D4E8E-3840-41FE-909D-BD074E91466F}">
      <dgm:prSet phldrT="[Text]"/>
      <dgm:spPr/>
      <dgm:t>
        <a:bodyPr/>
        <a:lstStyle/>
        <a:p>
          <a:r>
            <a:rPr lang="en-US" dirty="0"/>
            <a:t>Child abuse</a:t>
          </a:r>
        </a:p>
      </dgm:t>
    </dgm:pt>
    <dgm:pt modelId="{DBECFFFB-1699-4456-B1F9-527FA36AFD4B}" type="parTrans" cxnId="{9BCC1B5C-B216-427A-973E-A0253FF7985D}">
      <dgm:prSet/>
      <dgm:spPr/>
      <dgm:t>
        <a:bodyPr/>
        <a:lstStyle/>
        <a:p>
          <a:endParaRPr lang="en-US"/>
        </a:p>
      </dgm:t>
    </dgm:pt>
    <dgm:pt modelId="{4FE78779-411B-410E-BA16-7B11A88659C4}" type="sibTrans" cxnId="{9BCC1B5C-B216-427A-973E-A0253FF7985D}">
      <dgm:prSet/>
      <dgm:spPr/>
      <dgm:t>
        <a:bodyPr/>
        <a:lstStyle/>
        <a:p>
          <a:endParaRPr lang="en-US"/>
        </a:p>
      </dgm:t>
    </dgm:pt>
    <dgm:pt modelId="{0CFBBE11-9B60-4EBE-BD20-99AAC12D6970}" type="pres">
      <dgm:prSet presAssocID="{52711D5D-BE90-47BD-AA84-CE7E54A44D9E}" presName="theList" presStyleCnt="0">
        <dgm:presLayoutVars>
          <dgm:dir/>
          <dgm:animLvl val="lvl"/>
          <dgm:resizeHandles val="exact"/>
        </dgm:presLayoutVars>
      </dgm:prSet>
      <dgm:spPr/>
    </dgm:pt>
    <dgm:pt modelId="{4AFC5A6F-9EDF-42A6-B203-1155D0A24B85}" type="pres">
      <dgm:prSet presAssocID="{07F9C187-461A-4020-84F9-8CCA21A4AAEF}" presName="compNode" presStyleCnt="0"/>
      <dgm:spPr/>
    </dgm:pt>
    <dgm:pt modelId="{8CFF5A99-0767-47F1-95AF-5D9082652007}" type="pres">
      <dgm:prSet presAssocID="{07F9C187-461A-4020-84F9-8CCA21A4AAEF}" presName="aNode" presStyleLbl="bgShp" presStyleIdx="0" presStyleCnt="2"/>
      <dgm:spPr/>
    </dgm:pt>
    <dgm:pt modelId="{77DE9A5A-D5BA-41A7-A041-70A8DA775F3F}" type="pres">
      <dgm:prSet presAssocID="{07F9C187-461A-4020-84F9-8CCA21A4AAEF}" presName="textNode" presStyleLbl="bgShp" presStyleIdx="0" presStyleCnt="2"/>
      <dgm:spPr/>
    </dgm:pt>
    <dgm:pt modelId="{F218EBF7-F663-48AC-B571-F25E787CAF04}" type="pres">
      <dgm:prSet presAssocID="{07F9C187-461A-4020-84F9-8CCA21A4AAEF}" presName="compChildNode" presStyleCnt="0"/>
      <dgm:spPr/>
    </dgm:pt>
    <dgm:pt modelId="{313F4CB9-8FF9-4D33-B4D3-4C39243DF831}" type="pres">
      <dgm:prSet presAssocID="{07F9C187-461A-4020-84F9-8CCA21A4AAEF}" presName="theInnerList" presStyleCnt="0"/>
      <dgm:spPr/>
    </dgm:pt>
    <dgm:pt modelId="{7DCB0DE1-0449-4C40-BBEF-085D85E57E85}" type="pres">
      <dgm:prSet presAssocID="{B16A71DC-86D1-4425-8C5D-49A58ACD52D3}" presName="childNode" presStyleLbl="node1" presStyleIdx="0" presStyleCnt="11">
        <dgm:presLayoutVars>
          <dgm:bulletEnabled val="1"/>
        </dgm:presLayoutVars>
      </dgm:prSet>
      <dgm:spPr/>
    </dgm:pt>
    <dgm:pt modelId="{96BD3C9F-2188-42F7-B926-B882951A87F1}" type="pres">
      <dgm:prSet presAssocID="{B16A71DC-86D1-4425-8C5D-49A58ACD52D3}" presName="aSpace2" presStyleCnt="0"/>
      <dgm:spPr/>
    </dgm:pt>
    <dgm:pt modelId="{6B46334C-A248-4ACA-A8DE-3BB8399302A3}" type="pres">
      <dgm:prSet presAssocID="{5E131152-8E78-430A-BA71-9A87AA0CA462}" presName="childNode" presStyleLbl="node1" presStyleIdx="1" presStyleCnt="11">
        <dgm:presLayoutVars>
          <dgm:bulletEnabled val="1"/>
        </dgm:presLayoutVars>
      </dgm:prSet>
      <dgm:spPr/>
    </dgm:pt>
    <dgm:pt modelId="{10486259-F50E-4211-995D-B7A1A832247E}" type="pres">
      <dgm:prSet presAssocID="{5E131152-8E78-430A-BA71-9A87AA0CA462}" presName="aSpace2" presStyleCnt="0"/>
      <dgm:spPr/>
    </dgm:pt>
    <dgm:pt modelId="{9D17C3CA-0379-4E9E-A42B-738F849549DF}" type="pres">
      <dgm:prSet presAssocID="{E35949AD-9DF1-4894-A385-8E7557CFEE2C}" presName="childNode" presStyleLbl="node1" presStyleIdx="2" presStyleCnt="11">
        <dgm:presLayoutVars>
          <dgm:bulletEnabled val="1"/>
        </dgm:presLayoutVars>
      </dgm:prSet>
      <dgm:spPr/>
    </dgm:pt>
    <dgm:pt modelId="{8D0A6CA4-2736-4D07-BDC4-8F5F47DE5E90}" type="pres">
      <dgm:prSet presAssocID="{E35949AD-9DF1-4894-A385-8E7557CFEE2C}" presName="aSpace2" presStyleCnt="0"/>
      <dgm:spPr/>
    </dgm:pt>
    <dgm:pt modelId="{C6E38233-CA63-4338-B1A2-9DCD9A52BD4B}" type="pres">
      <dgm:prSet presAssocID="{0E86A51E-2E4D-4A01-8B32-989AEC7D988A}" presName="childNode" presStyleLbl="node1" presStyleIdx="3" presStyleCnt="11">
        <dgm:presLayoutVars>
          <dgm:bulletEnabled val="1"/>
        </dgm:presLayoutVars>
      </dgm:prSet>
      <dgm:spPr/>
    </dgm:pt>
    <dgm:pt modelId="{C3087AFB-BB77-4069-A19C-5B2FC4CF6CD6}" type="pres">
      <dgm:prSet presAssocID="{0E86A51E-2E4D-4A01-8B32-989AEC7D988A}" presName="aSpace2" presStyleCnt="0"/>
      <dgm:spPr/>
    </dgm:pt>
    <dgm:pt modelId="{E762BE2E-B274-45CD-9741-5A4A8FA2E2BC}" type="pres">
      <dgm:prSet presAssocID="{49EB81FD-5BC3-424D-BCCA-1FC5794C7292}" presName="childNode" presStyleLbl="node1" presStyleIdx="4" presStyleCnt="11">
        <dgm:presLayoutVars>
          <dgm:bulletEnabled val="1"/>
        </dgm:presLayoutVars>
      </dgm:prSet>
      <dgm:spPr/>
    </dgm:pt>
    <dgm:pt modelId="{13660931-35A6-407F-9C6E-447C72B003FF}" type="pres">
      <dgm:prSet presAssocID="{07F9C187-461A-4020-84F9-8CCA21A4AAEF}" presName="aSpace" presStyleCnt="0"/>
      <dgm:spPr/>
    </dgm:pt>
    <dgm:pt modelId="{1667FC9D-8523-4E6C-8FA1-DC30B95D0621}" type="pres">
      <dgm:prSet presAssocID="{4768FD36-7398-4327-B731-32EDDEF766D6}" presName="compNode" presStyleCnt="0"/>
      <dgm:spPr/>
    </dgm:pt>
    <dgm:pt modelId="{058E5552-6772-45CE-9D99-AFC7177B5DBC}" type="pres">
      <dgm:prSet presAssocID="{4768FD36-7398-4327-B731-32EDDEF766D6}" presName="aNode" presStyleLbl="bgShp" presStyleIdx="1" presStyleCnt="2" custScaleY="98337" custLinFactNeighborX="104" custLinFactNeighborY="-831"/>
      <dgm:spPr/>
    </dgm:pt>
    <dgm:pt modelId="{32019632-1AFA-436B-B098-AB5455B3ED46}" type="pres">
      <dgm:prSet presAssocID="{4768FD36-7398-4327-B731-32EDDEF766D6}" presName="textNode" presStyleLbl="bgShp" presStyleIdx="1" presStyleCnt="2"/>
      <dgm:spPr/>
    </dgm:pt>
    <dgm:pt modelId="{79A66254-943F-463A-BAC1-8C9717F70375}" type="pres">
      <dgm:prSet presAssocID="{4768FD36-7398-4327-B731-32EDDEF766D6}" presName="compChildNode" presStyleCnt="0"/>
      <dgm:spPr/>
    </dgm:pt>
    <dgm:pt modelId="{9B00B782-9208-4DE8-B02A-83ACBCE1C958}" type="pres">
      <dgm:prSet presAssocID="{4768FD36-7398-4327-B731-32EDDEF766D6}" presName="theInnerList" presStyleCnt="0"/>
      <dgm:spPr/>
    </dgm:pt>
    <dgm:pt modelId="{EA19D727-7EC2-4DF7-AFE4-6D2E7FAFA8D9}" type="pres">
      <dgm:prSet presAssocID="{EBD46AC7-2D46-472E-97FB-09D4EFAAF0FF}" presName="childNode" presStyleLbl="node1" presStyleIdx="5" presStyleCnt="11">
        <dgm:presLayoutVars>
          <dgm:bulletEnabled val="1"/>
        </dgm:presLayoutVars>
      </dgm:prSet>
      <dgm:spPr/>
    </dgm:pt>
    <dgm:pt modelId="{FDBE34D1-56F4-47A6-9115-E26115BB1AF4}" type="pres">
      <dgm:prSet presAssocID="{EBD46AC7-2D46-472E-97FB-09D4EFAAF0FF}" presName="aSpace2" presStyleCnt="0"/>
      <dgm:spPr/>
    </dgm:pt>
    <dgm:pt modelId="{D8557D4A-21E7-47C8-ADE2-027162198374}" type="pres">
      <dgm:prSet presAssocID="{D5DD1988-4771-4B23-866B-99102C6F0163}" presName="childNode" presStyleLbl="node1" presStyleIdx="6" presStyleCnt="11">
        <dgm:presLayoutVars>
          <dgm:bulletEnabled val="1"/>
        </dgm:presLayoutVars>
      </dgm:prSet>
      <dgm:spPr/>
    </dgm:pt>
    <dgm:pt modelId="{6E1B92E5-1FE2-446A-9A10-769532C6DA6C}" type="pres">
      <dgm:prSet presAssocID="{D5DD1988-4771-4B23-866B-99102C6F0163}" presName="aSpace2" presStyleCnt="0"/>
      <dgm:spPr/>
    </dgm:pt>
    <dgm:pt modelId="{9E00B7D7-07C8-46D1-8BDA-C14C1611C616}" type="pres">
      <dgm:prSet presAssocID="{3B4C4500-2AD3-477E-890F-37A01E0EAA1C}" presName="childNode" presStyleLbl="node1" presStyleIdx="7" presStyleCnt="11">
        <dgm:presLayoutVars>
          <dgm:bulletEnabled val="1"/>
        </dgm:presLayoutVars>
      </dgm:prSet>
      <dgm:spPr/>
    </dgm:pt>
    <dgm:pt modelId="{4C9B98F8-ABB0-48D0-9F56-FBD074DA849A}" type="pres">
      <dgm:prSet presAssocID="{3B4C4500-2AD3-477E-890F-37A01E0EAA1C}" presName="aSpace2" presStyleCnt="0"/>
      <dgm:spPr/>
    </dgm:pt>
    <dgm:pt modelId="{D4A67A55-232D-43C6-9457-AD138469E677}" type="pres">
      <dgm:prSet presAssocID="{9A9CFF84-A80E-4C31-B4C1-353272026798}" presName="childNode" presStyleLbl="node1" presStyleIdx="8" presStyleCnt="11">
        <dgm:presLayoutVars>
          <dgm:bulletEnabled val="1"/>
        </dgm:presLayoutVars>
      </dgm:prSet>
      <dgm:spPr/>
    </dgm:pt>
    <dgm:pt modelId="{029388DC-73AE-48C8-8D82-771F862FE1DF}" type="pres">
      <dgm:prSet presAssocID="{9A9CFF84-A80E-4C31-B4C1-353272026798}" presName="aSpace2" presStyleCnt="0"/>
      <dgm:spPr/>
    </dgm:pt>
    <dgm:pt modelId="{6C9DBDB1-33D0-4D5B-995C-D3F12D678D7D}" type="pres">
      <dgm:prSet presAssocID="{AAC6D9E5-DD2B-43D9-AA24-BE50D9F583F5}" presName="childNode" presStyleLbl="node1" presStyleIdx="9" presStyleCnt="11">
        <dgm:presLayoutVars>
          <dgm:bulletEnabled val="1"/>
        </dgm:presLayoutVars>
      </dgm:prSet>
      <dgm:spPr/>
    </dgm:pt>
    <dgm:pt modelId="{B2ECDA38-DB41-4AE5-9DE2-E1EF540451FD}" type="pres">
      <dgm:prSet presAssocID="{AAC6D9E5-DD2B-43D9-AA24-BE50D9F583F5}" presName="aSpace2" presStyleCnt="0"/>
      <dgm:spPr/>
    </dgm:pt>
    <dgm:pt modelId="{5F29E541-C228-4439-B4F6-2A235CE031DF}" type="pres">
      <dgm:prSet presAssocID="{777D4E8E-3840-41FE-909D-BD074E91466F}" presName="childNode" presStyleLbl="node1" presStyleIdx="10" presStyleCnt="11">
        <dgm:presLayoutVars>
          <dgm:bulletEnabled val="1"/>
        </dgm:presLayoutVars>
      </dgm:prSet>
      <dgm:spPr/>
    </dgm:pt>
  </dgm:ptLst>
  <dgm:cxnLst>
    <dgm:cxn modelId="{2A743F00-74BC-4960-909D-43625B159364}" type="presOf" srcId="{D5DD1988-4771-4B23-866B-99102C6F0163}" destId="{D8557D4A-21E7-47C8-ADE2-027162198374}" srcOrd="0" destOrd="0" presId="urn:microsoft.com/office/officeart/2005/8/layout/lProcess2"/>
    <dgm:cxn modelId="{0346070A-29DE-409F-A2F4-BFAA88C1337B}" type="presOf" srcId="{52711D5D-BE90-47BD-AA84-CE7E54A44D9E}" destId="{0CFBBE11-9B60-4EBE-BD20-99AAC12D6970}" srcOrd="0" destOrd="0" presId="urn:microsoft.com/office/officeart/2005/8/layout/lProcess2"/>
    <dgm:cxn modelId="{5043290D-4FBD-4638-B367-9FC42516C4DD}" srcId="{4768FD36-7398-4327-B731-32EDDEF766D6}" destId="{D5DD1988-4771-4B23-866B-99102C6F0163}" srcOrd="1" destOrd="0" parTransId="{113B5448-FF06-46AC-BE83-1F5038EAFF9B}" sibTransId="{0598B8B6-C724-426A-A8C3-2DFD72FF6E73}"/>
    <dgm:cxn modelId="{499B3914-3A38-4D13-9A04-45C039CBE424}" srcId="{4768FD36-7398-4327-B731-32EDDEF766D6}" destId="{EBD46AC7-2D46-472E-97FB-09D4EFAAF0FF}" srcOrd="0" destOrd="0" parTransId="{8CECAA2E-5D7E-4981-8112-012F612D6351}" sibTransId="{538EFD35-8A64-4393-8EB3-1610B449A226}"/>
    <dgm:cxn modelId="{D766331E-F379-4B04-BD50-A19C0921E788}" srcId="{07F9C187-461A-4020-84F9-8CCA21A4AAEF}" destId="{E35949AD-9DF1-4894-A385-8E7557CFEE2C}" srcOrd="2" destOrd="0" parTransId="{8679D4C0-26C5-4811-A808-0D2BAD0BF689}" sibTransId="{C6795127-3666-4BCB-992D-7614C1FC5BAE}"/>
    <dgm:cxn modelId="{EE5A2722-AD1F-433F-84EC-A30BBB408A0F}" type="presOf" srcId="{4768FD36-7398-4327-B731-32EDDEF766D6}" destId="{32019632-1AFA-436B-B098-AB5455B3ED46}" srcOrd="1" destOrd="0" presId="urn:microsoft.com/office/officeart/2005/8/layout/lProcess2"/>
    <dgm:cxn modelId="{90907F40-66AD-4921-93C0-CBC630D3B6F8}" type="presOf" srcId="{07F9C187-461A-4020-84F9-8CCA21A4AAEF}" destId="{8CFF5A99-0767-47F1-95AF-5D9082652007}" srcOrd="0" destOrd="0" presId="urn:microsoft.com/office/officeart/2005/8/layout/lProcess2"/>
    <dgm:cxn modelId="{9BCC1B5C-B216-427A-973E-A0253FF7985D}" srcId="{4768FD36-7398-4327-B731-32EDDEF766D6}" destId="{777D4E8E-3840-41FE-909D-BD074E91466F}" srcOrd="5" destOrd="0" parTransId="{DBECFFFB-1699-4456-B1F9-527FA36AFD4B}" sibTransId="{4FE78779-411B-410E-BA16-7B11A88659C4}"/>
    <dgm:cxn modelId="{4062065F-2251-4DAA-9C82-B5EE852ADCBC}" srcId="{4768FD36-7398-4327-B731-32EDDEF766D6}" destId="{3B4C4500-2AD3-477E-890F-37A01E0EAA1C}" srcOrd="2" destOrd="0" parTransId="{095D435B-10BA-4D05-BC40-0169DEB77D7B}" sibTransId="{ADAFAED9-2074-4B5F-8A63-0F6FD0CB3EA9}"/>
    <dgm:cxn modelId="{D24AAF41-F390-49F0-B567-70A6A16FECED}" srcId="{52711D5D-BE90-47BD-AA84-CE7E54A44D9E}" destId="{4768FD36-7398-4327-B731-32EDDEF766D6}" srcOrd="1" destOrd="0" parTransId="{A02234EA-A8E7-473B-AB7D-2C0073BFE20F}" sibTransId="{1EB60A93-3DAF-4A6B-AE0B-59D3AF79D591}"/>
    <dgm:cxn modelId="{06259447-B19C-4DAB-A935-F25286011654}" type="presOf" srcId="{EBD46AC7-2D46-472E-97FB-09D4EFAAF0FF}" destId="{EA19D727-7EC2-4DF7-AFE4-6D2E7FAFA8D9}" srcOrd="0" destOrd="0" presId="urn:microsoft.com/office/officeart/2005/8/layout/lProcess2"/>
    <dgm:cxn modelId="{5CB9F849-E630-4C85-9D81-A7501690C081}" type="presOf" srcId="{5E131152-8E78-430A-BA71-9A87AA0CA462}" destId="{6B46334C-A248-4ACA-A8DE-3BB8399302A3}" srcOrd="0" destOrd="0" presId="urn:microsoft.com/office/officeart/2005/8/layout/lProcess2"/>
    <dgm:cxn modelId="{1E4AA06A-30FB-417B-8D11-440239D5B143}" srcId="{4768FD36-7398-4327-B731-32EDDEF766D6}" destId="{AAC6D9E5-DD2B-43D9-AA24-BE50D9F583F5}" srcOrd="4" destOrd="0" parTransId="{2CACA82F-72B2-4D29-BE96-E3CBBE59CA9D}" sibTransId="{7BCF99AD-9303-45C6-AD9E-0F59B9B83C6C}"/>
    <dgm:cxn modelId="{0186F84E-815D-48E7-97EE-8411FF2FE582}" srcId="{07F9C187-461A-4020-84F9-8CCA21A4AAEF}" destId="{B16A71DC-86D1-4425-8C5D-49A58ACD52D3}" srcOrd="0" destOrd="0" parTransId="{AFCF68C5-389A-41B0-A4E7-345D5862177B}" sibTransId="{07FBC2F2-DF5B-465A-B6AB-9FAE00863F0C}"/>
    <dgm:cxn modelId="{7D90F57B-AEF9-41BC-B3EF-F3D22AC8428F}" type="presOf" srcId="{3B4C4500-2AD3-477E-890F-37A01E0EAA1C}" destId="{9E00B7D7-07C8-46D1-8BDA-C14C1611C616}" srcOrd="0" destOrd="0" presId="urn:microsoft.com/office/officeart/2005/8/layout/lProcess2"/>
    <dgm:cxn modelId="{26DF6191-2780-44E4-B1D1-88C06B345240}" srcId="{07F9C187-461A-4020-84F9-8CCA21A4AAEF}" destId="{49EB81FD-5BC3-424D-BCCA-1FC5794C7292}" srcOrd="4" destOrd="0" parTransId="{A9F7F03A-CE2E-4BCC-B017-7A7DE8B3AD56}" sibTransId="{A2FA6D4A-2361-4DD6-A1B5-C6ADF51BDED4}"/>
    <dgm:cxn modelId="{68BB389D-91F4-4F87-9FE2-A2F35CC3617C}" type="presOf" srcId="{AAC6D9E5-DD2B-43D9-AA24-BE50D9F583F5}" destId="{6C9DBDB1-33D0-4D5B-995C-D3F12D678D7D}" srcOrd="0" destOrd="0" presId="urn:microsoft.com/office/officeart/2005/8/layout/lProcess2"/>
    <dgm:cxn modelId="{085C83A8-5CAF-45E8-B6E9-A96819E52475}" type="presOf" srcId="{E35949AD-9DF1-4894-A385-8E7557CFEE2C}" destId="{9D17C3CA-0379-4E9E-A42B-738F849549DF}" srcOrd="0" destOrd="0" presId="urn:microsoft.com/office/officeart/2005/8/layout/lProcess2"/>
    <dgm:cxn modelId="{06FB86B7-100B-4F22-8A28-85491AC91A6B}" srcId="{07F9C187-461A-4020-84F9-8CCA21A4AAEF}" destId="{5E131152-8E78-430A-BA71-9A87AA0CA462}" srcOrd="1" destOrd="0" parTransId="{91695815-F5B4-4359-B94D-0299A7F19BAE}" sibTransId="{5E818F46-6F9D-4690-A9F9-A2B994DAC4B8}"/>
    <dgm:cxn modelId="{29B8F3BB-9603-4270-84C5-BF9B22F42B10}" type="presOf" srcId="{4768FD36-7398-4327-B731-32EDDEF766D6}" destId="{058E5552-6772-45CE-9D99-AFC7177B5DBC}" srcOrd="0" destOrd="0" presId="urn:microsoft.com/office/officeart/2005/8/layout/lProcess2"/>
    <dgm:cxn modelId="{BE9530C8-8321-4FD0-89E0-CDBDF369DADD}" type="presOf" srcId="{0E86A51E-2E4D-4A01-8B32-989AEC7D988A}" destId="{C6E38233-CA63-4338-B1A2-9DCD9A52BD4B}" srcOrd="0" destOrd="0" presId="urn:microsoft.com/office/officeart/2005/8/layout/lProcess2"/>
    <dgm:cxn modelId="{8FE821CC-4E74-4E5F-9EC3-EF487E903E3C}" srcId="{4768FD36-7398-4327-B731-32EDDEF766D6}" destId="{9A9CFF84-A80E-4C31-B4C1-353272026798}" srcOrd="3" destOrd="0" parTransId="{16D7926D-D65D-46E2-A36E-859E35380713}" sibTransId="{862F68F0-4B6E-4853-A0E9-AE50BC1F6B3E}"/>
    <dgm:cxn modelId="{49F0E9D3-5D89-4F8B-A3AF-D72FA797D199}" type="presOf" srcId="{B16A71DC-86D1-4425-8C5D-49A58ACD52D3}" destId="{7DCB0DE1-0449-4C40-BBEF-085D85E57E85}" srcOrd="0" destOrd="0" presId="urn:microsoft.com/office/officeart/2005/8/layout/lProcess2"/>
    <dgm:cxn modelId="{7149FDDB-FAF4-4874-8A21-265AAD8FBFA5}" type="presOf" srcId="{777D4E8E-3840-41FE-909D-BD074E91466F}" destId="{5F29E541-C228-4439-B4F6-2A235CE031DF}" srcOrd="0" destOrd="0" presId="urn:microsoft.com/office/officeart/2005/8/layout/lProcess2"/>
    <dgm:cxn modelId="{8B22C4E9-57A1-46A4-B59C-F0CCCF36FBB4}" type="presOf" srcId="{07F9C187-461A-4020-84F9-8CCA21A4AAEF}" destId="{77DE9A5A-D5BA-41A7-A041-70A8DA775F3F}" srcOrd="1" destOrd="0" presId="urn:microsoft.com/office/officeart/2005/8/layout/lProcess2"/>
    <dgm:cxn modelId="{9B8DCEE9-99D8-4D5C-BC1D-3F1FBAC7DB9D}" srcId="{52711D5D-BE90-47BD-AA84-CE7E54A44D9E}" destId="{07F9C187-461A-4020-84F9-8CCA21A4AAEF}" srcOrd="0" destOrd="0" parTransId="{E99DD79A-A5D1-4A97-8B2D-DC5C061A1CEB}" sibTransId="{E0968853-D116-4C9F-99FB-908AD9EF37CF}"/>
    <dgm:cxn modelId="{FF8DC5EB-FEB6-482E-8902-FBE18473F1C7}" type="presOf" srcId="{9A9CFF84-A80E-4C31-B4C1-353272026798}" destId="{D4A67A55-232D-43C6-9457-AD138469E677}" srcOrd="0" destOrd="0" presId="urn:microsoft.com/office/officeart/2005/8/layout/lProcess2"/>
    <dgm:cxn modelId="{6AF7E8F8-CA27-4E6F-BB86-32AC3AB3AFE5}" type="presOf" srcId="{49EB81FD-5BC3-424D-BCCA-1FC5794C7292}" destId="{E762BE2E-B274-45CD-9741-5A4A8FA2E2BC}" srcOrd="0" destOrd="0" presId="urn:microsoft.com/office/officeart/2005/8/layout/lProcess2"/>
    <dgm:cxn modelId="{0F3600FB-50FC-4488-AF47-9077B451200B}" srcId="{07F9C187-461A-4020-84F9-8CCA21A4AAEF}" destId="{0E86A51E-2E4D-4A01-8B32-989AEC7D988A}" srcOrd="3" destOrd="0" parTransId="{9B26C649-AB71-4D53-A8D1-0E5012D38D10}" sibTransId="{55BB7904-10B5-49EB-B80E-BEB7C55B40CF}"/>
    <dgm:cxn modelId="{063DDE2F-708B-43E6-B011-B2D0B35344D2}" type="presParOf" srcId="{0CFBBE11-9B60-4EBE-BD20-99AAC12D6970}" destId="{4AFC5A6F-9EDF-42A6-B203-1155D0A24B85}" srcOrd="0" destOrd="0" presId="urn:microsoft.com/office/officeart/2005/8/layout/lProcess2"/>
    <dgm:cxn modelId="{7F88C5E2-1F0E-433D-84B4-1355D6740EAE}" type="presParOf" srcId="{4AFC5A6F-9EDF-42A6-B203-1155D0A24B85}" destId="{8CFF5A99-0767-47F1-95AF-5D9082652007}" srcOrd="0" destOrd="0" presId="urn:microsoft.com/office/officeart/2005/8/layout/lProcess2"/>
    <dgm:cxn modelId="{4439CF9D-B43B-4901-BB4C-CA211DCD1052}" type="presParOf" srcId="{4AFC5A6F-9EDF-42A6-B203-1155D0A24B85}" destId="{77DE9A5A-D5BA-41A7-A041-70A8DA775F3F}" srcOrd="1" destOrd="0" presId="urn:microsoft.com/office/officeart/2005/8/layout/lProcess2"/>
    <dgm:cxn modelId="{E7E13BDC-292A-4884-8C89-C72582662172}" type="presParOf" srcId="{4AFC5A6F-9EDF-42A6-B203-1155D0A24B85}" destId="{F218EBF7-F663-48AC-B571-F25E787CAF04}" srcOrd="2" destOrd="0" presId="urn:microsoft.com/office/officeart/2005/8/layout/lProcess2"/>
    <dgm:cxn modelId="{8A88C1F5-F751-4D9A-AE03-96E69D96C36A}" type="presParOf" srcId="{F218EBF7-F663-48AC-B571-F25E787CAF04}" destId="{313F4CB9-8FF9-4D33-B4D3-4C39243DF831}" srcOrd="0" destOrd="0" presId="urn:microsoft.com/office/officeart/2005/8/layout/lProcess2"/>
    <dgm:cxn modelId="{A1D58CC0-DE2D-43F7-A3FC-D5059464C834}" type="presParOf" srcId="{313F4CB9-8FF9-4D33-B4D3-4C39243DF831}" destId="{7DCB0DE1-0449-4C40-BBEF-085D85E57E85}" srcOrd="0" destOrd="0" presId="urn:microsoft.com/office/officeart/2005/8/layout/lProcess2"/>
    <dgm:cxn modelId="{0176C1B6-6A65-441F-9DB4-4066C0A6803F}" type="presParOf" srcId="{313F4CB9-8FF9-4D33-B4D3-4C39243DF831}" destId="{96BD3C9F-2188-42F7-B926-B882951A87F1}" srcOrd="1" destOrd="0" presId="urn:microsoft.com/office/officeart/2005/8/layout/lProcess2"/>
    <dgm:cxn modelId="{1B3067EC-91B6-47A9-AEC6-8C40253B2ADA}" type="presParOf" srcId="{313F4CB9-8FF9-4D33-B4D3-4C39243DF831}" destId="{6B46334C-A248-4ACA-A8DE-3BB8399302A3}" srcOrd="2" destOrd="0" presId="urn:microsoft.com/office/officeart/2005/8/layout/lProcess2"/>
    <dgm:cxn modelId="{25EC1F36-AE50-4BD5-BE14-EF066ECE226D}" type="presParOf" srcId="{313F4CB9-8FF9-4D33-B4D3-4C39243DF831}" destId="{10486259-F50E-4211-995D-B7A1A832247E}" srcOrd="3" destOrd="0" presId="urn:microsoft.com/office/officeart/2005/8/layout/lProcess2"/>
    <dgm:cxn modelId="{AF9324D8-1172-43F9-A569-8BAA79F72B28}" type="presParOf" srcId="{313F4CB9-8FF9-4D33-B4D3-4C39243DF831}" destId="{9D17C3CA-0379-4E9E-A42B-738F849549DF}" srcOrd="4" destOrd="0" presId="urn:microsoft.com/office/officeart/2005/8/layout/lProcess2"/>
    <dgm:cxn modelId="{531BE065-BC49-4B8E-B66B-B1CC527FF36C}" type="presParOf" srcId="{313F4CB9-8FF9-4D33-B4D3-4C39243DF831}" destId="{8D0A6CA4-2736-4D07-BDC4-8F5F47DE5E90}" srcOrd="5" destOrd="0" presId="urn:microsoft.com/office/officeart/2005/8/layout/lProcess2"/>
    <dgm:cxn modelId="{01FB9A8F-B7E1-4C0C-986E-E5A845172307}" type="presParOf" srcId="{313F4CB9-8FF9-4D33-B4D3-4C39243DF831}" destId="{C6E38233-CA63-4338-B1A2-9DCD9A52BD4B}" srcOrd="6" destOrd="0" presId="urn:microsoft.com/office/officeart/2005/8/layout/lProcess2"/>
    <dgm:cxn modelId="{9B88550A-9E16-4B54-9EE4-632EE0C6E3A4}" type="presParOf" srcId="{313F4CB9-8FF9-4D33-B4D3-4C39243DF831}" destId="{C3087AFB-BB77-4069-A19C-5B2FC4CF6CD6}" srcOrd="7" destOrd="0" presId="urn:microsoft.com/office/officeart/2005/8/layout/lProcess2"/>
    <dgm:cxn modelId="{E7049E16-C442-41B5-8DC8-40D248827FA0}" type="presParOf" srcId="{313F4CB9-8FF9-4D33-B4D3-4C39243DF831}" destId="{E762BE2E-B274-45CD-9741-5A4A8FA2E2BC}" srcOrd="8" destOrd="0" presId="urn:microsoft.com/office/officeart/2005/8/layout/lProcess2"/>
    <dgm:cxn modelId="{9B1E52E3-FCA2-4DE6-850D-799132AA3BAB}" type="presParOf" srcId="{0CFBBE11-9B60-4EBE-BD20-99AAC12D6970}" destId="{13660931-35A6-407F-9C6E-447C72B003FF}" srcOrd="1" destOrd="0" presId="urn:microsoft.com/office/officeart/2005/8/layout/lProcess2"/>
    <dgm:cxn modelId="{524AE239-CC9A-4A24-81DB-99FEC29A7ED6}" type="presParOf" srcId="{0CFBBE11-9B60-4EBE-BD20-99AAC12D6970}" destId="{1667FC9D-8523-4E6C-8FA1-DC30B95D0621}" srcOrd="2" destOrd="0" presId="urn:microsoft.com/office/officeart/2005/8/layout/lProcess2"/>
    <dgm:cxn modelId="{A5917150-6138-4D67-BE34-5EFA84F9FB11}" type="presParOf" srcId="{1667FC9D-8523-4E6C-8FA1-DC30B95D0621}" destId="{058E5552-6772-45CE-9D99-AFC7177B5DBC}" srcOrd="0" destOrd="0" presId="urn:microsoft.com/office/officeart/2005/8/layout/lProcess2"/>
    <dgm:cxn modelId="{BD852390-A588-4770-BD24-5ACE2C59A439}" type="presParOf" srcId="{1667FC9D-8523-4E6C-8FA1-DC30B95D0621}" destId="{32019632-1AFA-436B-B098-AB5455B3ED46}" srcOrd="1" destOrd="0" presId="urn:microsoft.com/office/officeart/2005/8/layout/lProcess2"/>
    <dgm:cxn modelId="{FDC585B9-BD8C-48ED-B058-9F7443A3F800}" type="presParOf" srcId="{1667FC9D-8523-4E6C-8FA1-DC30B95D0621}" destId="{79A66254-943F-463A-BAC1-8C9717F70375}" srcOrd="2" destOrd="0" presId="urn:microsoft.com/office/officeart/2005/8/layout/lProcess2"/>
    <dgm:cxn modelId="{29D5B2C2-E3B4-470B-B6B6-5767838DA421}" type="presParOf" srcId="{79A66254-943F-463A-BAC1-8C9717F70375}" destId="{9B00B782-9208-4DE8-B02A-83ACBCE1C958}" srcOrd="0" destOrd="0" presId="urn:microsoft.com/office/officeart/2005/8/layout/lProcess2"/>
    <dgm:cxn modelId="{ABDC6A38-CEE6-4F9C-891A-51208C1862BB}" type="presParOf" srcId="{9B00B782-9208-4DE8-B02A-83ACBCE1C958}" destId="{EA19D727-7EC2-4DF7-AFE4-6D2E7FAFA8D9}" srcOrd="0" destOrd="0" presId="urn:microsoft.com/office/officeart/2005/8/layout/lProcess2"/>
    <dgm:cxn modelId="{0B0E50DA-F5B0-4E89-9C62-35D61A95ED66}" type="presParOf" srcId="{9B00B782-9208-4DE8-B02A-83ACBCE1C958}" destId="{FDBE34D1-56F4-47A6-9115-E26115BB1AF4}" srcOrd="1" destOrd="0" presId="urn:microsoft.com/office/officeart/2005/8/layout/lProcess2"/>
    <dgm:cxn modelId="{3CD8FEE9-0D27-46FF-8814-B848B8A13AA5}" type="presParOf" srcId="{9B00B782-9208-4DE8-B02A-83ACBCE1C958}" destId="{D8557D4A-21E7-47C8-ADE2-027162198374}" srcOrd="2" destOrd="0" presId="urn:microsoft.com/office/officeart/2005/8/layout/lProcess2"/>
    <dgm:cxn modelId="{22541F50-D69B-4424-9612-F4CDA8A10F25}" type="presParOf" srcId="{9B00B782-9208-4DE8-B02A-83ACBCE1C958}" destId="{6E1B92E5-1FE2-446A-9A10-769532C6DA6C}" srcOrd="3" destOrd="0" presId="urn:microsoft.com/office/officeart/2005/8/layout/lProcess2"/>
    <dgm:cxn modelId="{01154AC2-F511-4F96-880E-5CB0517251A9}" type="presParOf" srcId="{9B00B782-9208-4DE8-B02A-83ACBCE1C958}" destId="{9E00B7D7-07C8-46D1-8BDA-C14C1611C616}" srcOrd="4" destOrd="0" presId="urn:microsoft.com/office/officeart/2005/8/layout/lProcess2"/>
    <dgm:cxn modelId="{9307A6CB-52A7-4D68-9A63-7DBD44BCD328}" type="presParOf" srcId="{9B00B782-9208-4DE8-B02A-83ACBCE1C958}" destId="{4C9B98F8-ABB0-48D0-9F56-FBD074DA849A}" srcOrd="5" destOrd="0" presId="urn:microsoft.com/office/officeart/2005/8/layout/lProcess2"/>
    <dgm:cxn modelId="{2A952D95-12C2-48C4-84C8-B530F1BC29FC}" type="presParOf" srcId="{9B00B782-9208-4DE8-B02A-83ACBCE1C958}" destId="{D4A67A55-232D-43C6-9457-AD138469E677}" srcOrd="6" destOrd="0" presId="urn:microsoft.com/office/officeart/2005/8/layout/lProcess2"/>
    <dgm:cxn modelId="{9C673765-0A5D-45EF-BF97-FB818DDB7C34}" type="presParOf" srcId="{9B00B782-9208-4DE8-B02A-83ACBCE1C958}" destId="{029388DC-73AE-48C8-8D82-771F862FE1DF}" srcOrd="7" destOrd="0" presId="urn:microsoft.com/office/officeart/2005/8/layout/lProcess2"/>
    <dgm:cxn modelId="{060110CC-AAD8-40BD-A139-AD0A60CD055D}" type="presParOf" srcId="{9B00B782-9208-4DE8-B02A-83ACBCE1C958}" destId="{6C9DBDB1-33D0-4D5B-995C-D3F12D678D7D}" srcOrd="8" destOrd="0" presId="urn:microsoft.com/office/officeart/2005/8/layout/lProcess2"/>
    <dgm:cxn modelId="{7EFAC1AD-C772-4828-9861-AEB770E2C881}" type="presParOf" srcId="{9B00B782-9208-4DE8-B02A-83ACBCE1C958}" destId="{B2ECDA38-DB41-4AE5-9DE2-E1EF540451FD}" srcOrd="9" destOrd="0" presId="urn:microsoft.com/office/officeart/2005/8/layout/lProcess2"/>
    <dgm:cxn modelId="{69860FF8-D033-4C32-99FA-61015A8942B6}" type="presParOf" srcId="{9B00B782-9208-4DE8-B02A-83ACBCE1C958}" destId="{5F29E541-C228-4439-B4F6-2A235CE031DF}" srcOrd="1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391E744-51D7-4046-BB8D-324510275EC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D5AD762-69AB-4DFA-95E8-E676C8911531}">
      <dgm:prSet phldrT="[Text]" custT="1"/>
      <dgm:spPr>
        <a:solidFill>
          <a:schemeClr val="accent4">
            <a:lumMod val="75000"/>
          </a:schemeClr>
        </a:solidFill>
      </dgm:spPr>
      <dgm:t>
        <a:bodyPr/>
        <a:lstStyle/>
        <a:p>
          <a:r>
            <a:rPr lang="en-US" sz="2000" b="1" i="0" dirty="0">
              <a:solidFill>
                <a:schemeClr val="bg1"/>
              </a:solidFill>
              <a:effectLst/>
              <a:latin typeface="+mn-lt"/>
            </a:rPr>
            <a:t>The effect of stress doses of hydrocortisone during septic shock on posttraumatic stress disorder in survivors (Schelling et al., 2001) </a:t>
          </a:r>
          <a:endParaRPr lang="en-US" sz="2000" b="1" dirty="0">
            <a:solidFill>
              <a:schemeClr val="bg1"/>
            </a:solidFill>
            <a:latin typeface="+mn-lt"/>
          </a:endParaRPr>
        </a:p>
      </dgm:t>
    </dgm:pt>
    <dgm:pt modelId="{E46053BB-DADD-4065-8875-D9226B4E1914}" type="parTrans" cxnId="{E4951031-8E06-4490-9A57-262E14885681}">
      <dgm:prSet/>
      <dgm:spPr/>
      <dgm:t>
        <a:bodyPr/>
        <a:lstStyle/>
        <a:p>
          <a:endParaRPr lang="en-US" sz="2000">
            <a:latin typeface="+mn-lt"/>
          </a:endParaRPr>
        </a:p>
      </dgm:t>
    </dgm:pt>
    <dgm:pt modelId="{8BFD097C-648F-4105-BC1C-58CAF611676C}" type="sibTrans" cxnId="{E4951031-8E06-4490-9A57-262E14885681}">
      <dgm:prSet/>
      <dgm:spPr/>
      <dgm:t>
        <a:bodyPr/>
        <a:lstStyle/>
        <a:p>
          <a:endParaRPr lang="en-US" sz="2000">
            <a:latin typeface="+mn-lt"/>
          </a:endParaRPr>
        </a:p>
      </dgm:t>
    </dgm:pt>
    <dgm:pt modelId="{4E6C6597-3610-4590-893C-6C38D52BC695}">
      <dgm:prSet custT="1"/>
      <dgm:spPr>
        <a:solidFill>
          <a:schemeClr val="accent4">
            <a:lumMod val="75000"/>
          </a:schemeClr>
        </a:solidFill>
      </dgm:spPr>
      <dgm:t>
        <a:bodyPr/>
        <a:lstStyle/>
        <a:p>
          <a:r>
            <a:rPr lang="en-US" sz="2000" b="1" dirty="0">
              <a:latin typeface="+mn-lt"/>
            </a:rPr>
            <a:t>Glucocorticoid-induced reduction of traumatic memories: Implications for the treatment of PTSD (de </a:t>
          </a:r>
          <a:r>
            <a:rPr lang="en-US" sz="2000" b="1" dirty="0" err="1">
              <a:latin typeface="+mn-lt"/>
            </a:rPr>
            <a:t>Quervain</a:t>
          </a:r>
          <a:r>
            <a:rPr lang="en-US" sz="2000" b="1" dirty="0">
              <a:latin typeface="+mn-lt"/>
            </a:rPr>
            <a:t>, 2007)</a:t>
          </a:r>
        </a:p>
      </dgm:t>
    </dgm:pt>
    <dgm:pt modelId="{9EB264E4-B5DC-4A5A-A0F9-2639069C56C9}" type="parTrans" cxnId="{C26AA37D-358C-466C-8F49-E70A59C78DDE}">
      <dgm:prSet/>
      <dgm:spPr/>
      <dgm:t>
        <a:bodyPr/>
        <a:lstStyle/>
        <a:p>
          <a:endParaRPr lang="en-US" sz="2000">
            <a:latin typeface="+mn-lt"/>
          </a:endParaRPr>
        </a:p>
      </dgm:t>
    </dgm:pt>
    <dgm:pt modelId="{DCCD84D8-0F98-4F20-827E-32BE2C22C914}" type="sibTrans" cxnId="{C26AA37D-358C-466C-8F49-E70A59C78DDE}">
      <dgm:prSet/>
      <dgm:spPr/>
      <dgm:t>
        <a:bodyPr/>
        <a:lstStyle/>
        <a:p>
          <a:endParaRPr lang="en-US" sz="2000">
            <a:latin typeface="+mn-lt"/>
          </a:endParaRPr>
        </a:p>
      </dgm:t>
    </dgm:pt>
    <dgm:pt modelId="{622A7231-9EAD-4D5F-94A3-0BB4CF96313F}">
      <dgm:prSet custT="1"/>
      <dgm:spPr>
        <a:solidFill>
          <a:schemeClr val="accent4">
            <a:lumMod val="75000"/>
          </a:schemeClr>
        </a:solidFill>
      </dgm:spPr>
      <dgm:t>
        <a:bodyPr/>
        <a:lstStyle/>
        <a:p>
          <a:r>
            <a:rPr lang="en-US" sz="2000" b="1" dirty="0">
              <a:latin typeface="+mn-lt"/>
            </a:rPr>
            <a:t>Effects of exogenous glucocorticoid on combat-related PTSD symptoms (</a:t>
          </a:r>
          <a:r>
            <a:rPr lang="en-US" sz="2000" b="1" dirty="0" err="1">
              <a:latin typeface="+mn-lt"/>
            </a:rPr>
            <a:t>Suris</a:t>
          </a:r>
          <a:r>
            <a:rPr lang="en-US" sz="2000" b="1" dirty="0">
              <a:latin typeface="+mn-lt"/>
            </a:rPr>
            <a:t> et al., 2010) </a:t>
          </a:r>
        </a:p>
      </dgm:t>
    </dgm:pt>
    <dgm:pt modelId="{430EDC06-4875-4234-BD4E-307B922681E1}" type="parTrans" cxnId="{9CA55E11-A164-48FE-AE96-20816327B196}">
      <dgm:prSet/>
      <dgm:spPr/>
      <dgm:t>
        <a:bodyPr/>
        <a:lstStyle/>
        <a:p>
          <a:endParaRPr lang="en-US" sz="2000">
            <a:latin typeface="+mn-lt"/>
          </a:endParaRPr>
        </a:p>
      </dgm:t>
    </dgm:pt>
    <dgm:pt modelId="{6FD95833-CB3B-4126-B551-0A97E3CE9F24}" type="sibTrans" cxnId="{9CA55E11-A164-48FE-AE96-20816327B196}">
      <dgm:prSet/>
      <dgm:spPr/>
      <dgm:t>
        <a:bodyPr/>
        <a:lstStyle/>
        <a:p>
          <a:endParaRPr lang="en-US" sz="2000">
            <a:latin typeface="+mn-lt"/>
          </a:endParaRPr>
        </a:p>
      </dgm:t>
    </dgm:pt>
    <dgm:pt modelId="{5C17DC33-C890-456B-90B5-3AF67F0F9EAF}">
      <dgm:prSet custT="1"/>
      <dgm:spPr>
        <a:solidFill>
          <a:schemeClr val="accent4">
            <a:lumMod val="75000"/>
          </a:schemeClr>
        </a:solidFill>
      </dgm:spPr>
      <dgm:t>
        <a:bodyPr/>
        <a:lstStyle/>
        <a:p>
          <a:r>
            <a:rPr lang="en-US" sz="2000" b="1" dirty="0">
              <a:latin typeface="+mn-lt"/>
            </a:rPr>
            <a:t>Facilitating fear-based memory extinction with dexamethasone: A randomized controlled trial in male veterans with combat-related PTSD (</a:t>
          </a:r>
          <a:r>
            <a:rPr lang="en-US" sz="2000" b="1" dirty="0" err="1">
              <a:latin typeface="+mn-lt"/>
            </a:rPr>
            <a:t>Suris</a:t>
          </a:r>
          <a:r>
            <a:rPr lang="en-US" sz="2000" b="1" dirty="0">
              <a:latin typeface="+mn-lt"/>
            </a:rPr>
            <a:t> et al., 2017)</a:t>
          </a:r>
        </a:p>
      </dgm:t>
    </dgm:pt>
    <dgm:pt modelId="{1031EDAB-49D9-4364-AED7-30A02BA6C225}" type="parTrans" cxnId="{36AC301D-1C50-4D72-A4B5-91F7AF2F730F}">
      <dgm:prSet/>
      <dgm:spPr/>
      <dgm:t>
        <a:bodyPr/>
        <a:lstStyle/>
        <a:p>
          <a:endParaRPr lang="en-US" sz="2000">
            <a:latin typeface="+mn-lt"/>
          </a:endParaRPr>
        </a:p>
      </dgm:t>
    </dgm:pt>
    <dgm:pt modelId="{39FFF4C0-CF53-495F-B3A5-F81BAADABB3F}" type="sibTrans" cxnId="{36AC301D-1C50-4D72-A4B5-91F7AF2F730F}">
      <dgm:prSet/>
      <dgm:spPr/>
      <dgm:t>
        <a:bodyPr/>
        <a:lstStyle/>
        <a:p>
          <a:endParaRPr lang="en-US" sz="2000">
            <a:latin typeface="+mn-lt"/>
          </a:endParaRPr>
        </a:p>
      </dgm:t>
    </dgm:pt>
    <dgm:pt modelId="{D42D9EAE-FDBC-41C2-86DF-8E76E6B09FEC}">
      <dgm:prSet custT="1"/>
      <dgm:spPr>
        <a:solidFill>
          <a:schemeClr val="accent4">
            <a:lumMod val="75000"/>
          </a:schemeClr>
        </a:solidFill>
      </dgm:spPr>
      <dgm:t>
        <a:bodyPr/>
        <a:lstStyle/>
        <a:p>
          <a:r>
            <a:rPr lang="en-US" sz="2000" b="1" i="0" dirty="0">
              <a:solidFill>
                <a:schemeClr val="bg1"/>
              </a:solidFill>
              <a:effectLst/>
              <a:latin typeface="+mn-lt"/>
            </a:rPr>
            <a:t>A randomized, double-blind, placebo-controlled trial of hydrocortisone augmentation of prolonged exposure for PTSD in U.S. combat veterans (</a:t>
          </a:r>
          <a:r>
            <a:rPr lang="en-US" sz="2000" b="1" i="0" dirty="0" err="1">
              <a:solidFill>
                <a:schemeClr val="bg1"/>
              </a:solidFill>
              <a:effectLst/>
              <a:latin typeface="+mn-lt"/>
            </a:rPr>
            <a:t>Lehrner</a:t>
          </a:r>
          <a:r>
            <a:rPr lang="en-US" sz="2000" b="1" i="0" dirty="0">
              <a:solidFill>
                <a:schemeClr val="bg1"/>
              </a:solidFill>
              <a:effectLst/>
              <a:latin typeface="+mn-lt"/>
            </a:rPr>
            <a:t> et al., 2021)</a:t>
          </a:r>
          <a:endParaRPr lang="en-US" sz="2000" b="1" dirty="0">
            <a:solidFill>
              <a:schemeClr val="bg1"/>
            </a:solidFill>
            <a:latin typeface="+mn-lt"/>
          </a:endParaRPr>
        </a:p>
      </dgm:t>
    </dgm:pt>
    <dgm:pt modelId="{DC0C369E-F0C7-4760-B178-ADE5F77B4FB9}" type="parTrans" cxnId="{C29B3865-B724-4EFA-A4E7-95C80CBA2D6D}">
      <dgm:prSet/>
      <dgm:spPr/>
      <dgm:t>
        <a:bodyPr/>
        <a:lstStyle/>
        <a:p>
          <a:endParaRPr lang="en-US" sz="2000">
            <a:latin typeface="+mn-lt"/>
          </a:endParaRPr>
        </a:p>
      </dgm:t>
    </dgm:pt>
    <dgm:pt modelId="{66F8AF5F-21DD-413D-AA6D-06B310C60813}" type="sibTrans" cxnId="{C29B3865-B724-4EFA-A4E7-95C80CBA2D6D}">
      <dgm:prSet/>
      <dgm:spPr/>
      <dgm:t>
        <a:bodyPr/>
        <a:lstStyle/>
        <a:p>
          <a:endParaRPr lang="en-US" sz="2000">
            <a:latin typeface="+mn-lt"/>
          </a:endParaRPr>
        </a:p>
      </dgm:t>
    </dgm:pt>
    <dgm:pt modelId="{A61FB7D5-9255-4E24-89E4-71403D021529}" type="pres">
      <dgm:prSet presAssocID="{2391E744-51D7-4046-BB8D-324510275EC9}" presName="linear" presStyleCnt="0">
        <dgm:presLayoutVars>
          <dgm:dir/>
          <dgm:animLvl val="lvl"/>
          <dgm:resizeHandles val="exact"/>
        </dgm:presLayoutVars>
      </dgm:prSet>
      <dgm:spPr/>
    </dgm:pt>
    <dgm:pt modelId="{538C4B4C-497E-427F-88CD-FEE0DD67F612}" type="pres">
      <dgm:prSet presAssocID="{6D5AD762-69AB-4DFA-95E8-E676C8911531}" presName="parentLin" presStyleCnt="0"/>
      <dgm:spPr/>
    </dgm:pt>
    <dgm:pt modelId="{631D497B-DAD8-417A-969D-07DC6922991A}" type="pres">
      <dgm:prSet presAssocID="{6D5AD762-69AB-4DFA-95E8-E676C8911531}" presName="parentLeftMargin" presStyleLbl="node1" presStyleIdx="0" presStyleCnt="5"/>
      <dgm:spPr/>
    </dgm:pt>
    <dgm:pt modelId="{2720964C-099B-4EF6-AF16-DAC53C87D8F5}" type="pres">
      <dgm:prSet presAssocID="{6D5AD762-69AB-4DFA-95E8-E676C8911531}" presName="parentText" presStyleLbl="node1" presStyleIdx="0" presStyleCnt="5" custScaleX="142857">
        <dgm:presLayoutVars>
          <dgm:chMax val="0"/>
          <dgm:bulletEnabled val="1"/>
        </dgm:presLayoutVars>
      </dgm:prSet>
      <dgm:spPr/>
    </dgm:pt>
    <dgm:pt modelId="{B1AF514A-4563-4C0D-944C-7078546CAC62}" type="pres">
      <dgm:prSet presAssocID="{6D5AD762-69AB-4DFA-95E8-E676C8911531}" presName="negativeSpace" presStyleCnt="0"/>
      <dgm:spPr/>
    </dgm:pt>
    <dgm:pt modelId="{87ECBF63-6125-4869-A8DC-2C53D6F30A94}" type="pres">
      <dgm:prSet presAssocID="{6D5AD762-69AB-4DFA-95E8-E676C8911531}" presName="childText" presStyleLbl="conFgAcc1" presStyleIdx="0" presStyleCnt="5">
        <dgm:presLayoutVars>
          <dgm:bulletEnabled val="1"/>
        </dgm:presLayoutVars>
      </dgm:prSet>
      <dgm:spPr/>
    </dgm:pt>
    <dgm:pt modelId="{67F39604-9051-48FB-B8B5-6CB651F379C1}" type="pres">
      <dgm:prSet presAssocID="{8BFD097C-648F-4105-BC1C-58CAF611676C}" presName="spaceBetweenRectangles" presStyleCnt="0"/>
      <dgm:spPr/>
    </dgm:pt>
    <dgm:pt modelId="{CBBAAFDA-80BC-4214-95DD-471DC30C7E1B}" type="pres">
      <dgm:prSet presAssocID="{4E6C6597-3610-4590-893C-6C38D52BC695}" presName="parentLin" presStyleCnt="0"/>
      <dgm:spPr/>
    </dgm:pt>
    <dgm:pt modelId="{6173389B-E45A-4009-B47A-5D93B4D933F5}" type="pres">
      <dgm:prSet presAssocID="{4E6C6597-3610-4590-893C-6C38D52BC695}" presName="parentLeftMargin" presStyleLbl="node1" presStyleIdx="0" presStyleCnt="5"/>
      <dgm:spPr/>
    </dgm:pt>
    <dgm:pt modelId="{165FF16A-DB60-497F-A974-1CE0E17C5ED6}" type="pres">
      <dgm:prSet presAssocID="{4E6C6597-3610-4590-893C-6C38D52BC695}" presName="parentText" presStyleLbl="node1" presStyleIdx="1" presStyleCnt="5" custScaleX="139790">
        <dgm:presLayoutVars>
          <dgm:chMax val="0"/>
          <dgm:bulletEnabled val="1"/>
        </dgm:presLayoutVars>
      </dgm:prSet>
      <dgm:spPr/>
    </dgm:pt>
    <dgm:pt modelId="{19A2D49F-A651-4D69-ADAD-B4C7B2EA23D8}" type="pres">
      <dgm:prSet presAssocID="{4E6C6597-3610-4590-893C-6C38D52BC695}" presName="negativeSpace" presStyleCnt="0"/>
      <dgm:spPr/>
    </dgm:pt>
    <dgm:pt modelId="{679803DD-C438-453D-A81D-1CB37BA0EB2F}" type="pres">
      <dgm:prSet presAssocID="{4E6C6597-3610-4590-893C-6C38D52BC695}" presName="childText" presStyleLbl="conFgAcc1" presStyleIdx="1" presStyleCnt="5">
        <dgm:presLayoutVars>
          <dgm:bulletEnabled val="1"/>
        </dgm:presLayoutVars>
      </dgm:prSet>
      <dgm:spPr/>
    </dgm:pt>
    <dgm:pt modelId="{975053D4-1524-491C-ABFB-5168B27C9D0D}" type="pres">
      <dgm:prSet presAssocID="{DCCD84D8-0F98-4F20-827E-32BE2C22C914}" presName="spaceBetweenRectangles" presStyleCnt="0"/>
      <dgm:spPr/>
    </dgm:pt>
    <dgm:pt modelId="{02D01D08-B933-4F29-BCD7-6A416A8E1AE2}" type="pres">
      <dgm:prSet presAssocID="{622A7231-9EAD-4D5F-94A3-0BB4CF96313F}" presName="parentLin" presStyleCnt="0"/>
      <dgm:spPr/>
    </dgm:pt>
    <dgm:pt modelId="{FA8CBF2C-B5BA-4C4F-9605-B9E4FC675E36}" type="pres">
      <dgm:prSet presAssocID="{622A7231-9EAD-4D5F-94A3-0BB4CF96313F}" presName="parentLeftMargin" presStyleLbl="node1" presStyleIdx="1" presStyleCnt="5"/>
      <dgm:spPr/>
    </dgm:pt>
    <dgm:pt modelId="{02B76CBA-02C2-4088-9BD2-597A4A2E0E2C}" type="pres">
      <dgm:prSet presAssocID="{622A7231-9EAD-4D5F-94A3-0BB4CF96313F}" presName="parentText" presStyleLbl="node1" presStyleIdx="2" presStyleCnt="5" custScaleX="142857">
        <dgm:presLayoutVars>
          <dgm:chMax val="0"/>
          <dgm:bulletEnabled val="1"/>
        </dgm:presLayoutVars>
      </dgm:prSet>
      <dgm:spPr/>
    </dgm:pt>
    <dgm:pt modelId="{C7A01861-41CF-449B-A709-D92E4A90D714}" type="pres">
      <dgm:prSet presAssocID="{622A7231-9EAD-4D5F-94A3-0BB4CF96313F}" presName="negativeSpace" presStyleCnt="0"/>
      <dgm:spPr/>
    </dgm:pt>
    <dgm:pt modelId="{4CB30FFE-B182-4919-B092-BB06436FE726}" type="pres">
      <dgm:prSet presAssocID="{622A7231-9EAD-4D5F-94A3-0BB4CF96313F}" presName="childText" presStyleLbl="conFgAcc1" presStyleIdx="2" presStyleCnt="5">
        <dgm:presLayoutVars>
          <dgm:bulletEnabled val="1"/>
        </dgm:presLayoutVars>
      </dgm:prSet>
      <dgm:spPr/>
    </dgm:pt>
    <dgm:pt modelId="{4FF92528-CDFF-40D4-83CF-04817E212F01}" type="pres">
      <dgm:prSet presAssocID="{6FD95833-CB3B-4126-B551-0A97E3CE9F24}" presName="spaceBetweenRectangles" presStyleCnt="0"/>
      <dgm:spPr/>
    </dgm:pt>
    <dgm:pt modelId="{CEEAF8C8-7FE6-4848-840E-97CF8100DC38}" type="pres">
      <dgm:prSet presAssocID="{5C17DC33-C890-456B-90B5-3AF67F0F9EAF}" presName="parentLin" presStyleCnt="0"/>
      <dgm:spPr/>
    </dgm:pt>
    <dgm:pt modelId="{64BCFD0A-6908-41B9-B691-BA9918B90EFD}" type="pres">
      <dgm:prSet presAssocID="{5C17DC33-C890-456B-90B5-3AF67F0F9EAF}" presName="parentLeftMargin" presStyleLbl="node1" presStyleIdx="2" presStyleCnt="5"/>
      <dgm:spPr/>
    </dgm:pt>
    <dgm:pt modelId="{C840C449-566A-47C8-9262-5F0AC5028B00}" type="pres">
      <dgm:prSet presAssocID="{5C17DC33-C890-456B-90B5-3AF67F0F9EAF}" presName="parentText" presStyleLbl="node1" presStyleIdx="3" presStyleCnt="5" custScaleX="138177">
        <dgm:presLayoutVars>
          <dgm:chMax val="0"/>
          <dgm:bulletEnabled val="1"/>
        </dgm:presLayoutVars>
      </dgm:prSet>
      <dgm:spPr/>
    </dgm:pt>
    <dgm:pt modelId="{D7283134-77CA-4E1E-BBE2-89E273B52277}" type="pres">
      <dgm:prSet presAssocID="{5C17DC33-C890-456B-90B5-3AF67F0F9EAF}" presName="negativeSpace" presStyleCnt="0"/>
      <dgm:spPr/>
    </dgm:pt>
    <dgm:pt modelId="{AD5D2559-FB37-4C32-BB3A-621866AD1959}" type="pres">
      <dgm:prSet presAssocID="{5C17DC33-C890-456B-90B5-3AF67F0F9EAF}" presName="childText" presStyleLbl="conFgAcc1" presStyleIdx="3" presStyleCnt="5">
        <dgm:presLayoutVars>
          <dgm:bulletEnabled val="1"/>
        </dgm:presLayoutVars>
      </dgm:prSet>
      <dgm:spPr/>
    </dgm:pt>
    <dgm:pt modelId="{69295E85-5D32-4D6C-99E8-B500C76B5E00}" type="pres">
      <dgm:prSet presAssocID="{39FFF4C0-CF53-495F-B3A5-F81BAADABB3F}" presName="spaceBetweenRectangles" presStyleCnt="0"/>
      <dgm:spPr/>
    </dgm:pt>
    <dgm:pt modelId="{93F9DE9C-DA60-4AE3-90AE-9CF75EF10FB4}" type="pres">
      <dgm:prSet presAssocID="{D42D9EAE-FDBC-41C2-86DF-8E76E6B09FEC}" presName="parentLin" presStyleCnt="0"/>
      <dgm:spPr/>
    </dgm:pt>
    <dgm:pt modelId="{4F8B15C4-DF7A-470B-9886-A2B4CD8178AD}" type="pres">
      <dgm:prSet presAssocID="{D42D9EAE-FDBC-41C2-86DF-8E76E6B09FEC}" presName="parentLeftMargin" presStyleLbl="node1" presStyleIdx="3" presStyleCnt="5"/>
      <dgm:spPr/>
    </dgm:pt>
    <dgm:pt modelId="{3669DB3B-9E7A-457E-ACB2-6B076EC3E670}" type="pres">
      <dgm:prSet presAssocID="{D42D9EAE-FDBC-41C2-86DF-8E76E6B09FEC}" presName="parentText" presStyleLbl="node1" presStyleIdx="4" presStyleCnt="5" custScaleX="138580">
        <dgm:presLayoutVars>
          <dgm:chMax val="0"/>
          <dgm:bulletEnabled val="1"/>
        </dgm:presLayoutVars>
      </dgm:prSet>
      <dgm:spPr/>
    </dgm:pt>
    <dgm:pt modelId="{B529A70C-9105-435F-948A-D9192AE73315}" type="pres">
      <dgm:prSet presAssocID="{D42D9EAE-FDBC-41C2-86DF-8E76E6B09FEC}" presName="negativeSpace" presStyleCnt="0"/>
      <dgm:spPr/>
    </dgm:pt>
    <dgm:pt modelId="{943EDBA7-1FF6-48B9-8CE6-ED1244FD4881}" type="pres">
      <dgm:prSet presAssocID="{D42D9EAE-FDBC-41C2-86DF-8E76E6B09FEC}" presName="childText" presStyleLbl="conFgAcc1" presStyleIdx="4" presStyleCnt="5">
        <dgm:presLayoutVars>
          <dgm:bulletEnabled val="1"/>
        </dgm:presLayoutVars>
      </dgm:prSet>
      <dgm:spPr/>
    </dgm:pt>
  </dgm:ptLst>
  <dgm:cxnLst>
    <dgm:cxn modelId="{88F97909-8D62-4C97-9527-7E25BF74BDF9}" type="presOf" srcId="{622A7231-9EAD-4D5F-94A3-0BB4CF96313F}" destId="{02B76CBA-02C2-4088-9BD2-597A4A2E0E2C}" srcOrd="1" destOrd="0" presId="urn:microsoft.com/office/officeart/2005/8/layout/list1"/>
    <dgm:cxn modelId="{9CA55E11-A164-48FE-AE96-20816327B196}" srcId="{2391E744-51D7-4046-BB8D-324510275EC9}" destId="{622A7231-9EAD-4D5F-94A3-0BB4CF96313F}" srcOrd="2" destOrd="0" parTransId="{430EDC06-4875-4234-BD4E-307B922681E1}" sibTransId="{6FD95833-CB3B-4126-B551-0A97E3CE9F24}"/>
    <dgm:cxn modelId="{36AC301D-1C50-4D72-A4B5-91F7AF2F730F}" srcId="{2391E744-51D7-4046-BB8D-324510275EC9}" destId="{5C17DC33-C890-456B-90B5-3AF67F0F9EAF}" srcOrd="3" destOrd="0" parTransId="{1031EDAB-49D9-4364-AED7-30A02BA6C225}" sibTransId="{39FFF4C0-CF53-495F-B3A5-F81BAADABB3F}"/>
    <dgm:cxn modelId="{B8674E27-A69D-45DF-A794-09F2164D2273}" type="presOf" srcId="{2391E744-51D7-4046-BB8D-324510275EC9}" destId="{A61FB7D5-9255-4E24-89E4-71403D021529}" srcOrd="0" destOrd="0" presId="urn:microsoft.com/office/officeart/2005/8/layout/list1"/>
    <dgm:cxn modelId="{E4951031-8E06-4490-9A57-262E14885681}" srcId="{2391E744-51D7-4046-BB8D-324510275EC9}" destId="{6D5AD762-69AB-4DFA-95E8-E676C8911531}" srcOrd="0" destOrd="0" parTransId="{E46053BB-DADD-4065-8875-D9226B4E1914}" sibTransId="{8BFD097C-648F-4105-BC1C-58CAF611676C}"/>
    <dgm:cxn modelId="{78911835-4B07-45B3-A30E-34656EACFB8E}" type="presOf" srcId="{5C17DC33-C890-456B-90B5-3AF67F0F9EAF}" destId="{64BCFD0A-6908-41B9-B691-BA9918B90EFD}" srcOrd="0" destOrd="0" presId="urn:microsoft.com/office/officeart/2005/8/layout/list1"/>
    <dgm:cxn modelId="{C29B3865-B724-4EFA-A4E7-95C80CBA2D6D}" srcId="{2391E744-51D7-4046-BB8D-324510275EC9}" destId="{D42D9EAE-FDBC-41C2-86DF-8E76E6B09FEC}" srcOrd="4" destOrd="0" parTransId="{DC0C369E-F0C7-4760-B178-ADE5F77B4FB9}" sibTransId="{66F8AF5F-21DD-413D-AA6D-06B310C60813}"/>
    <dgm:cxn modelId="{83C8D166-C65A-4011-85DC-4CEB35B5CD3B}" type="presOf" srcId="{6D5AD762-69AB-4DFA-95E8-E676C8911531}" destId="{2720964C-099B-4EF6-AF16-DAC53C87D8F5}" srcOrd="1" destOrd="0" presId="urn:microsoft.com/office/officeart/2005/8/layout/list1"/>
    <dgm:cxn modelId="{C26AA37D-358C-466C-8F49-E70A59C78DDE}" srcId="{2391E744-51D7-4046-BB8D-324510275EC9}" destId="{4E6C6597-3610-4590-893C-6C38D52BC695}" srcOrd="1" destOrd="0" parTransId="{9EB264E4-B5DC-4A5A-A0F9-2639069C56C9}" sibTransId="{DCCD84D8-0F98-4F20-827E-32BE2C22C914}"/>
    <dgm:cxn modelId="{234A157E-777C-4C47-B06D-30413509B0E3}" type="presOf" srcId="{4E6C6597-3610-4590-893C-6C38D52BC695}" destId="{6173389B-E45A-4009-B47A-5D93B4D933F5}" srcOrd="0" destOrd="0" presId="urn:microsoft.com/office/officeart/2005/8/layout/list1"/>
    <dgm:cxn modelId="{EA911880-BEEE-42DB-9B4C-C1D8B36630A0}" type="presOf" srcId="{D42D9EAE-FDBC-41C2-86DF-8E76E6B09FEC}" destId="{3669DB3B-9E7A-457E-ACB2-6B076EC3E670}" srcOrd="1" destOrd="0" presId="urn:microsoft.com/office/officeart/2005/8/layout/list1"/>
    <dgm:cxn modelId="{CF349EAD-1336-443A-A15A-AC55882DB6CE}" type="presOf" srcId="{6D5AD762-69AB-4DFA-95E8-E676C8911531}" destId="{631D497B-DAD8-417A-969D-07DC6922991A}" srcOrd="0" destOrd="0" presId="urn:microsoft.com/office/officeart/2005/8/layout/list1"/>
    <dgm:cxn modelId="{3258BBB9-6060-407C-9168-F2C098C8E0AE}" type="presOf" srcId="{D42D9EAE-FDBC-41C2-86DF-8E76E6B09FEC}" destId="{4F8B15C4-DF7A-470B-9886-A2B4CD8178AD}" srcOrd="0" destOrd="0" presId="urn:microsoft.com/office/officeart/2005/8/layout/list1"/>
    <dgm:cxn modelId="{5AA7E2EE-B306-426A-8FE7-9CCA9A6A3232}" type="presOf" srcId="{4E6C6597-3610-4590-893C-6C38D52BC695}" destId="{165FF16A-DB60-497F-A974-1CE0E17C5ED6}" srcOrd="1" destOrd="0" presId="urn:microsoft.com/office/officeart/2005/8/layout/list1"/>
    <dgm:cxn modelId="{E308B2EF-BB3F-4EEC-89A7-18DA78B9D115}" type="presOf" srcId="{622A7231-9EAD-4D5F-94A3-0BB4CF96313F}" destId="{FA8CBF2C-B5BA-4C4F-9605-B9E4FC675E36}" srcOrd="0" destOrd="0" presId="urn:microsoft.com/office/officeart/2005/8/layout/list1"/>
    <dgm:cxn modelId="{CE8D8BF9-8067-4316-B439-6B5C151443DF}" type="presOf" srcId="{5C17DC33-C890-456B-90B5-3AF67F0F9EAF}" destId="{C840C449-566A-47C8-9262-5F0AC5028B00}" srcOrd="1" destOrd="0" presId="urn:microsoft.com/office/officeart/2005/8/layout/list1"/>
    <dgm:cxn modelId="{18BF8690-511C-4E20-A82A-D679CB374A42}" type="presParOf" srcId="{A61FB7D5-9255-4E24-89E4-71403D021529}" destId="{538C4B4C-497E-427F-88CD-FEE0DD67F612}" srcOrd="0" destOrd="0" presId="urn:microsoft.com/office/officeart/2005/8/layout/list1"/>
    <dgm:cxn modelId="{116D62B2-95D5-4064-8A29-9DA7E6E96A1C}" type="presParOf" srcId="{538C4B4C-497E-427F-88CD-FEE0DD67F612}" destId="{631D497B-DAD8-417A-969D-07DC6922991A}" srcOrd="0" destOrd="0" presId="urn:microsoft.com/office/officeart/2005/8/layout/list1"/>
    <dgm:cxn modelId="{63C2B8D2-8DD6-40EA-85F4-59899CF131F4}" type="presParOf" srcId="{538C4B4C-497E-427F-88CD-FEE0DD67F612}" destId="{2720964C-099B-4EF6-AF16-DAC53C87D8F5}" srcOrd="1" destOrd="0" presId="urn:microsoft.com/office/officeart/2005/8/layout/list1"/>
    <dgm:cxn modelId="{131D852E-D648-4D26-A86E-0868C167CAC1}" type="presParOf" srcId="{A61FB7D5-9255-4E24-89E4-71403D021529}" destId="{B1AF514A-4563-4C0D-944C-7078546CAC62}" srcOrd="1" destOrd="0" presId="urn:microsoft.com/office/officeart/2005/8/layout/list1"/>
    <dgm:cxn modelId="{CAC838D8-4961-4710-B7BA-5ED96EC615B5}" type="presParOf" srcId="{A61FB7D5-9255-4E24-89E4-71403D021529}" destId="{87ECBF63-6125-4869-A8DC-2C53D6F30A94}" srcOrd="2" destOrd="0" presId="urn:microsoft.com/office/officeart/2005/8/layout/list1"/>
    <dgm:cxn modelId="{6BE9BF3B-EAD0-4341-A6BC-CDE3478A3333}" type="presParOf" srcId="{A61FB7D5-9255-4E24-89E4-71403D021529}" destId="{67F39604-9051-48FB-B8B5-6CB651F379C1}" srcOrd="3" destOrd="0" presId="urn:microsoft.com/office/officeart/2005/8/layout/list1"/>
    <dgm:cxn modelId="{6A8D62EC-ED94-4DE9-9F85-56CFD6BD451C}" type="presParOf" srcId="{A61FB7D5-9255-4E24-89E4-71403D021529}" destId="{CBBAAFDA-80BC-4214-95DD-471DC30C7E1B}" srcOrd="4" destOrd="0" presId="urn:microsoft.com/office/officeart/2005/8/layout/list1"/>
    <dgm:cxn modelId="{161D9A2D-9E60-470B-8A83-57082F99FB94}" type="presParOf" srcId="{CBBAAFDA-80BC-4214-95DD-471DC30C7E1B}" destId="{6173389B-E45A-4009-B47A-5D93B4D933F5}" srcOrd="0" destOrd="0" presId="urn:microsoft.com/office/officeart/2005/8/layout/list1"/>
    <dgm:cxn modelId="{7AD56A08-2A13-4144-B0F0-1D7BBD70C029}" type="presParOf" srcId="{CBBAAFDA-80BC-4214-95DD-471DC30C7E1B}" destId="{165FF16A-DB60-497F-A974-1CE0E17C5ED6}" srcOrd="1" destOrd="0" presId="urn:microsoft.com/office/officeart/2005/8/layout/list1"/>
    <dgm:cxn modelId="{005E7D75-CB68-4E38-9D1B-B299A4557D76}" type="presParOf" srcId="{A61FB7D5-9255-4E24-89E4-71403D021529}" destId="{19A2D49F-A651-4D69-ADAD-B4C7B2EA23D8}" srcOrd="5" destOrd="0" presId="urn:microsoft.com/office/officeart/2005/8/layout/list1"/>
    <dgm:cxn modelId="{5AB851B7-5069-434D-91CB-BF1B3746461A}" type="presParOf" srcId="{A61FB7D5-9255-4E24-89E4-71403D021529}" destId="{679803DD-C438-453D-A81D-1CB37BA0EB2F}" srcOrd="6" destOrd="0" presId="urn:microsoft.com/office/officeart/2005/8/layout/list1"/>
    <dgm:cxn modelId="{15E0DE72-9D43-4AFE-A86C-00F57AFD76F9}" type="presParOf" srcId="{A61FB7D5-9255-4E24-89E4-71403D021529}" destId="{975053D4-1524-491C-ABFB-5168B27C9D0D}" srcOrd="7" destOrd="0" presId="urn:microsoft.com/office/officeart/2005/8/layout/list1"/>
    <dgm:cxn modelId="{5135D8FF-D854-4F80-B7A8-6EC1E81EF2BB}" type="presParOf" srcId="{A61FB7D5-9255-4E24-89E4-71403D021529}" destId="{02D01D08-B933-4F29-BCD7-6A416A8E1AE2}" srcOrd="8" destOrd="0" presId="urn:microsoft.com/office/officeart/2005/8/layout/list1"/>
    <dgm:cxn modelId="{FF600D6D-22BF-49B4-886B-658388C41DCD}" type="presParOf" srcId="{02D01D08-B933-4F29-BCD7-6A416A8E1AE2}" destId="{FA8CBF2C-B5BA-4C4F-9605-B9E4FC675E36}" srcOrd="0" destOrd="0" presId="urn:microsoft.com/office/officeart/2005/8/layout/list1"/>
    <dgm:cxn modelId="{B9984E0F-F1D4-4E79-81FB-2AAA0BEDFE2A}" type="presParOf" srcId="{02D01D08-B933-4F29-BCD7-6A416A8E1AE2}" destId="{02B76CBA-02C2-4088-9BD2-597A4A2E0E2C}" srcOrd="1" destOrd="0" presId="urn:microsoft.com/office/officeart/2005/8/layout/list1"/>
    <dgm:cxn modelId="{38D4F13A-B85F-4872-9524-B63C71A732B3}" type="presParOf" srcId="{A61FB7D5-9255-4E24-89E4-71403D021529}" destId="{C7A01861-41CF-449B-A709-D92E4A90D714}" srcOrd="9" destOrd="0" presId="urn:microsoft.com/office/officeart/2005/8/layout/list1"/>
    <dgm:cxn modelId="{594882D8-CB4A-4FA7-B9D2-2C9121CAF8DF}" type="presParOf" srcId="{A61FB7D5-9255-4E24-89E4-71403D021529}" destId="{4CB30FFE-B182-4919-B092-BB06436FE726}" srcOrd="10" destOrd="0" presId="urn:microsoft.com/office/officeart/2005/8/layout/list1"/>
    <dgm:cxn modelId="{2F42EA2B-EB54-486B-A477-BE8D675A85FE}" type="presParOf" srcId="{A61FB7D5-9255-4E24-89E4-71403D021529}" destId="{4FF92528-CDFF-40D4-83CF-04817E212F01}" srcOrd="11" destOrd="0" presId="urn:microsoft.com/office/officeart/2005/8/layout/list1"/>
    <dgm:cxn modelId="{25C6F4C4-7BB8-4ADC-A7F6-CCE5AE83EC61}" type="presParOf" srcId="{A61FB7D5-9255-4E24-89E4-71403D021529}" destId="{CEEAF8C8-7FE6-4848-840E-97CF8100DC38}" srcOrd="12" destOrd="0" presId="urn:microsoft.com/office/officeart/2005/8/layout/list1"/>
    <dgm:cxn modelId="{BA099E9A-3F1A-4B82-AC9F-13DEF9B029BE}" type="presParOf" srcId="{CEEAF8C8-7FE6-4848-840E-97CF8100DC38}" destId="{64BCFD0A-6908-41B9-B691-BA9918B90EFD}" srcOrd="0" destOrd="0" presId="urn:microsoft.com/office/officeart/2005/8/layout/list1"/>
    <dgm:cxn modelId="{9E9986AB-FD58-42B3-9117-9CDD856C50B8}" type="presParOf" srcId="{CEEAF8C8-7FE6-4848-840E-97CF8100DC38}" destId="{C840C449-566A-47C8-9262-5F0AC5028B00}" srcOrd="1" destOrd="0" presId="urn:microsoft.com/office/officeart/2005/8/layout/list1"/>
    <dgm:cxn modelId="{A523F059-E1C9-4671-B449-0514C51F4F28}" type="presParOf" srcId="{A61FB7D5-9255-4E24-89E4-71403D021529}" destId="{D7283134-77CA-4E1E-BBE2-89E273B52277}" srcOrd="13" destOrd="0" presId="urn:microsoft.com/office/officeart/2005/8/layout/list1"/>
    <dgm:cxn modelId="{DAAD8414-4995-46C4-825D-26CBE68E7623}" type="presParOf" srcId="{A61FB7D5-9255-4E24-89E4-71403D021529}" destId="{AD5D2559-FB37-4C32-BB3A-621866AD1959}" srcOrd="14" destOrd="0" presId="urn:microsoft.com/office/officeart/2005/8/layout/list1"/>
    <dgm:cxn modelId="{2F6B67FD-E20C-40E5-93A0-F3539E068C37}" type="presParOf" srcId="{A61FB7D5-9255-4E24-89E4-71403D021529}" destId="{69295E85-5D32-4D6C-99E8-B500C76B5E00}" srcOrd="15" destOrd="0" presId="urn:microsoft.com/office/officeart/2005/8/layout/list1"/>
    <dgm:cxn modelId="{3D295C55-57E0-45E2-8097-FC51EDB6734C}" type="presParOf" srcId="{A61FB7D5-9255-4E24-89E4-71403D021529}" destId="{93F9DE9C-DA60-4AE3-90AE-9CF75EF10FB4}" srcOrd="16" destOrd="0" presId="urn:microsoft.com/office/officeart/2005/8/layout/list1"/>
    <dgm:cxn modelId="{66043634-922C-44EE-BDFF-4A70BEB68312}" type="presParOf" srcId="{93F9DE9C-DA60-4AE3-90AE-9CF75EF10FB4}" destId="{4F8B15C4-DF7A-470B-9886-A2B4CD8178AD}" srcOrd="0" destOrd="0" presId="urn:microsoft.com/office/officeart/2005/8/layout/list1"/>
    <dgm:cxn modelId="{EE3110D1-E421-4708-B3CF-DBEC002246A1}" type="presParOf" srcId="{93F9DE9C-DA60-4AE3-90AE-9CF75EF10FB4}" destId="{3669DB3B-9E7A-457E-ACB2-6B076EC3E670}" srcOrd="1" destOrd="0" presId="urn:microsoft.com/office/officeart/2005/8/layout/list1"/>
    <dgm:cxn modelId="{1C519497-FB49-4101-9827-2D99F5C2E261}" type="presParOf" srcId="{A61FB7D5-9255-4E24-89E4-71403D021529}" destId="{B529A70C-9105-435F-948A-D9192AE73315}" srcOrd="17" destOrd="0" presId="urn:microsoft.com/office/officeart/2005/8/layout/list1"/>
    <dgm:cxn modelId="{4445AEED-7312-44F5-9040-08785358E5B6}" type="presParOf" srcId="{A61FB7D5-9255-4E24-89E4-71403D021529}" destId="{943EDBA7-1FF6-48B9-8CE6-ED1244FD4881}" srcOrd="18"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0C5E2-2CB3-4404-99E1-FBF9083CEDA9}">
      <dsp:nvSpPr>
        <dsp:cNvPr id="0" name=""/>
        <dsp:cNvSpPr/>
      </dsp:nvSpPr>
      <dsp:spPr>
        <a:xfrm>
          <a:off x="0" y="0"/>
          <a:ext cx="964892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4395AF-EF8C-4922-BAB8-AD2B8589743D}">
      <dsp:nvSpPr>
        <dsp:cNvPr id="0" name=""/>
        <dsp:cNvSpPr/>
      </dsp:nvSpPr>
      <dsp:spPr>
        <a:xfrm>
          <a:off x="0" y="0"/>
          <a:ext cx="1929785" cy="51771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marL="0" lvl="0" indent="0" algn="l" defTabSz="1778000">
            <a:lnSpc>
              <a:spcPct val="90000"/>
            </a:lnSpc>
            <a:spcBef>
              <a:spcPct val="0"/>
            </a:spcBef>
            <a:spcAft>
              <a:spcPct val="35000"/>
            </a:spcAft>
            <a:buNone/>
          </a:pPr>
          <a:r>
            <a:rPr lang="en-US" sz="4000" b="1" kern="1200" dirty="0"/>
            <a:t>Agenda</a:t>
          </a:r>
          <a:endParaRPr lang="en-US" sz="4000" kern="1200" dirty="0"/>
        </a:p>
      </dsp:txBody>
      <dsp:txXfrm>
        <a:off x="0" y="0"/>
        <a:ext cx="1929785" cy="5177188"/>
      </dsp:txXfrm>
    </dsp:sp>
    <dsp:sp modelId="{F31F7AAB-79BA-4F15-B131-CD66B040B7B1}">
      <dsp:nvSpPr>
        <dsp:cNvPr id="0" name=""/>
        <dsp:cNvSpPr/>
      </dsp:nvSpPr>
      <dsp:spPr>
        <a:xfrm>
          <a:off x="2074519" y="27238"/>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Definitions</a:t>
          </a:r>
        </a:p>
      </dsp:txBody>
      <dsp:txXfrm>
        <a:off x="2074519" y="27238"/>
        <a:ext cx="7574406" cy="544767"/>
      </dsp:txXfrm>
    </dsp:sp>
    <dsp:sp modelId="{FFD907D0-F2CB-4691-A4B7-45A9012E7CF6}">
      <dsp:nvSpPr>
        <dsp:cNvPr id="0" name=""/>
        <dsp:cNvSpPr/>
      </dsp:nvSpPr>
      <dsp:spPr>
        <a:xfrm>
          <a:off x="1929785" y="572005"/>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74BB5BF-565A-4B0A-B3A0-B39FB887BD83}">
      <dsp:nvSpPr>
        <dsp:cNvPr id="0" name=""/>
        <dsp:cNvSpPr/>
      </dsp:nvSpPr>
      <dsp:spPr>
        <a:xfrm>
          <a:off x="2074519" y="599244"/>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General Adaptation Syndrome</a:t>
          </a:r>
        </a:p>
      </dsp:txBody>
      <dsp:txXfrm>
        <a:off x="2074519" y="599244"/>
        <a:ext cx="7574406" cy="544767"/>
      </dsp:txXfrm>
    </dsp:sp>
    <dsp:sp modelId="{EF330A12-C0E5-4CE6-BAEA-AE18F74A8499}">
      <dsp:nvSpPr>
        <dsp:cNvPr id="0" name=""/>
        <dsp:cNvSpPr/>
      </dsp:nvSpPr>
      <dsp:spPr>
        <a:xfrm>
          <a:off x="1929785" y="1144011"/>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03496D-B59C-4694-B126-9308932B0E04}">
      <dsp:nvSpPr>
        <dsp:cNvPr id="0" name=""/>
        <dsp:cNvSpPr/>
      </dsp:nvSpPr>
      <dsp:spPr>
        <a:xfrm>
          <a:off x="2074519" y="1171250"/>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Sympathetic Adrenal Medullar Axis</a:t>
          </a:r>
        </a:p>
      </dsp:txBody>
      <dsp:txXfrm>
        <a:off x="2074519" y="1171250"/>
        <a:ext cx="7574406" cy="544767"/>
      </dsp:txXfrm>
    </dsp:sp>
    <dsp:sp modelId="{A4E42F54-3024-4225-8C46-E590A5543565}">
      <dsp:nvSpPr>
        <dsp:cNvPr id="0" name=""/>
        <dsp:cNvSpPr/>
      </dsp:nvSpPr>
      <dsp:spPr>
        <a:xfrm>
          <a:off x="1929785" y="1716017"/>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32F2DA-9BF5-4807-80B3-EDB5C37600F6}">
      <dsp:nvSpPr>
        <dsp:cNvPr id="0" name=""/>
        <dsp:cNvSpPr/>
      </dsp:nvSpPr>
      <dsp:spPr>
        <a:xfrm>
          <a:off x="2074519" y="1743256"/>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Hypothalamus-Pituitary Adrenal Axis</a:t>
          </a:r>
        </a:p>
      </dsp:txBody>
      <dsp:txXfrm>
        <a:off x="2074519" y="1743256"/>
        <a:ext cx="7574406" cy="544767"/>
      </dsp:txXfrm>
    </dsp:sp>
    <dsp:sp modelId="{F9064618-8BFC-4B93-96AA-3700FBDCCA36}">
      <dsp:nvSpPr>
        <dsp:cNvPr id="0" name=""/>
        <dsp:cNvSpPr/>
      </dsp:nvSpPr>
      <dsp:spPr>
        <a:xfrm>
          <a:off x="1929785" y="2288023"/>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47EF83-B640-4DD8-BA5D-D67A68557919}">
      <dsp:nvSpPr>
        <dsp:cNvPr id="0" name=""/>
        <dsp:cNvSpPr/>
      </dsp:nvSpPr>
      <dsp:spPr>
        <a:xfrm>
          <a:off x="2074519" y="2315262"/>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HPA Axis Abnormalities Associated with PTSD</a:t>
          </a:r>
        </a:p>
      </dsp:txBody>
      <dsp:txXfrm>
        <a:off x="2074519" y="2315262"/>
        <a:ext cx="7574406" cy="544767"/>
      </dsp:txXfrm>
    </dsp:sp>
    <dsp:sp modelId="{DF445440-1C8C-44C1-93E3-B598B4DB3EE3}">
      <dsp:nvSpPr>
        <dsp:cNvPr id="0" name=""/>
        <dsp:cNvSpPr/>
      </dsp:nvSpPr>
      <dsp:spPr>
        <a:xfrm>
          <a:off x="1929785" y="2860029"/>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FDCFD2-77C0-418C-BDD3-36E4531F841A}">
      <dsp:nvSpPr>
        <dsp:cNvPr id="0" name=""/>
        <dsp:cNvSpPr/>
      </dsp:nvSpPr>
      <dsp:spPr>
        <a:xfrm>
          <a:off x="2074519" y="2887268"/>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Neurobiological Factors Associated with HPA Axis Variation</a:t>
          </a:r>
        </a:p>
      </dsp:txBody>
      <dsp:txXfrm>
        <a:off x="2074519" y="2887268"/>
        <a:ext cx="7574406" cy="544767"/>
      </dsp:txXfrm>
    </dsp:sp>
    <dsp:sp modelId="{30F0EF05-2E6D-426B-82EA-0373FFCE9BA0}">
      <dsp:nvSpPr>
        <dsp:cNvPr id="0" name=""/>
        <dsp:cNvSpPr/>
      </dsp:nvSpPr>
      <dsp:spPr>
        <a:xfrm>
          <a:off x="1929785" y="3432035"/>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32051A3-842E-4356-B5A0-2C63DBAC54AF}">
      <dsp:nvSpPr>
        <dsp:cNvPr id="0" name=""/>
        <dsp:cNvSpPr/>
      </dsp:nvSpPr>
      <dsp:spPr>
        <a:xfrm>
          <a:off x="2074519" y="3459274"/>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Cultural Considerations</a:t>
          </a:r>
        </a:p>
      </dsp:txBody>
      <dsp:txXfrm>
        <a:off x="2074519" y="3459274"/>
        <a:ext cx="7574406" cy="544767"/>
      </dsp:txXfrm>
    </dsp:sp>
    <dsp:sp modelId="{0F13E104-2989-4C43-B9AB-64973067E754}">
      <dsp:nvSpPr>
        <dsp:cNvPr id="0" name=""/>
        <dsp:cNvSpPr/>
      </dsp:nvSpPr>
      <dsp:spPr>
        <a:xfrm>
          <a:off x="1929785" y="4004041"/>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6A83C5-EA0D-42A9-968D-555CCA874E44}">
      <dsp:nvSpPr>
        <dsp:cNvPr id="0" name=""/>
        <dsp:cNvSpPr/>
      </dsp:nvSpPr>
      <dsp:spPr>
        <a:xfrm>
          <a:off x="2074519" y="4031280"/>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Clinical Applications</a:t>
          </a:r>
        </a:p>
      </dsp:txBody>
      <dsp:txXfrm>
        <a:off x="2074519" y="4031280"/>
        <a:ext cx="7574406" cy="544767"/>
      </dsp:txXfrm>
    </dsp:sp>
    <dsp:sp modelId="{87FB81B6-A640-4102-8871-6AE65FCE1A42}">
      <dsp:nvSpPr>
        <dsp:cNvPr id="0" name=""/>
        <dsp:cNvSpPr/>
      </dsp:nvSpPr>
      <dsp:spPr>
        <a:xfrm>
          <a:off x="1929785" y="4576047"/>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27BB93-C3E1-4214-86F1-22BB5ED28BAB}">
      <dsp:nvSpPr>
        <dsp:cNvPr id="0" name=""/>
        <dsp:cNvSpPr/>
      </dsp:nvSpPr>
      <dsp:spPr>
        <a:xfrm>
          <a:off x="2074519" y="4603286"/>
          <a:ext cx="7574406" cy="5447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Questions</a:t>
          </a:r>
        </a:p>
      </dsp:txBody>
      <dsp:txXfrm>
        <a:off x="2074519" y="4603286"/>
        <a:ext cx="7574406" cy="544767"/>
      </dsp:txXfrm>
    </dsp:sp>
    <dsp:sp modelId="{16178097-E147-4CEF-94C8-F7A7CBA72C1E}">
      <dsp:nvSpPr>
        <dsp:cNvPr id="0" name=""/>
        <dsp:cNvSpPr/>
      </dsp:nvSpPr>
      <dsp:spPr>
        <a:xfrm>
          <a:off x="1929785" y="5148053"/>
          <a:ext cx="771914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825AD-80C3-48C0-8974-6AA2770311B8}">
      <dsp:nvSpPr>
        <dsp:cNvPr id="0" name=""/>
        <dsp:cNvSpPr/>
      </dsp:nvSpPr>
      <dsp:spPr>
        <a:xfrm>
          <a:off x="0" y="244486"/>
          <a:ext cx="1052240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B1547-A33D-4AE9-98C5-B86703610FBA}">
      <dsp:nvSpPr>
        <dsp:cNvPr id="0" name=""/>
        <dsp:cNvSpPr/>
      </dsp:nvSpPr>
      <dsp:spPr>
        <a:xfrm>
          <a:off x="0" y="708973"/>
          <a:ext cx="3032685" cy="1945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Stress:</a:t>
          </a:r>
          <a:r>
            <a:rPr lang="en-US" sz="2400" kern="1200" dirty="0"/>
            <a:t> “A nonspecific response of the body to any demand made upon it’’ </a:t>
          </a:r>
          <a:r>
            <a:rPr lang="en-US" sz="1600" i="1" kern="1200" dirty="0"/>
            <a:t>Godoy et al., 2018, p. 2</a:t>
          </a:r>
          <a:endParaRPr lang="en-US" sz="1600" kern="1200" dirty="0"/>
        </a:p>
      </dsp:txBody>
      <dsp:txXfrm>
        <a:off x="0" y="708973"/>
        <a:ext cx="3032685" cy="1945514"/>
      </dsp:txXfrm>
    </dsp:sp>
    <dsp:sp modelId="{8EEED47F-4205-4A51-9359-7A7C2A8ADFE8}">
      <dsp:nvSpPr>
        <dsp:cNvPr id="0" name=""/>
        <dsp:cNvSpPr/>
      </dsp:nvSpPr>
      <dsp:spPr>
        <a:xfrm>
          <a:off x="3172949" y="523357"/>
          <a:ext cx="7340505" cy="11634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Physical Stressors: </a:t>
          </a:r>
          <a:r>
            <a:rPr lang="en-US" sz="2400" kern="1200" dirty="0"/>
            <a:t>Disturbances in physiological status (tissue insult, infection, etc.)</a:t>
          </a:r>
        </a:p>
      </dsp:txBody>
      <dsp:txXfrm>
        <a:off x="3172949" y="523357"/>
        <a:ext cx="7340505" cy="1163449"/>
      </dsp:txXfrm>
    </dsp:sp>
    <dsp:sp modelId="{1C0638BB-76CE-4614-8D91-073F7045C1DB}">
      <dsp:nvSpPr>
        <dsp:cNvPr id="0" name=""/>
        <dsp:cNvSpPr/>
      </dsp:nvSpPr>
      <dsp:spPr>
        <a:xfrm>
          <a:off x="3032685" y="1686806"/>
          <a:ext cx="748077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081CEFE-B82C-4A81-9DF0-611D70125EB0}">
      <dsp:nvSpPr>
        <dsp:cNvPr id="0" name=""/>
        <dsp:cNvSpPr/>
      </dsp:nvSpPr>
      <dsp:spPr>
        <a:xfrm>
          <a:off x="3172949" y="1965677"/>
          <a:ext cx="7340505" cy="1356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Psychological Stressors: </a:t>
          </a:r>
          <a:r>
            <a:rPr lang="en-US" sz="2400" kern="1200" dirty="0"/>
            <a:t>Stimuli which threatens the present state of the organism, usually experienced as anticipatory to a physical stressor</a:t>
          </a:r>
        </a:p>
      </dsp:txBody>
      <dsp:txXfrm>
        <a:off x="3172949" y="1965677"/>
        <a:ext cx="7340505" cy="1356706"/>
      </dsp:txXfrm>
    </dsp:sp>
    <dsp:sp modelId="{A886E5ED-D781-42B8-8DDF-510CAB6010C5}">
      <dsp:nvSpPr>
        <dsp:cNvPr id="0" name=""/>
        <dsp:cNvSpPr/>
      </dsp:nvSpPr>
      <dsp:spPr>
        <a:xfrm>
          <a:off x="3032685" y="3322384"/>
          <a:ext cx="748077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B5DDE73-999C-4695-9160-1DCBD9625127}">
      <dsp:nvSpPr>
        <dsp:cNvPr id="0" name=""/>
        <dsp:cNvSpPr/>
      </dsp:nvSpPr>
      <dsp:spPr>
        <a:xfrm>
          <a:off x="0" y="3601255"/>
          <a:ext cx="1052240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724230-55BB-4E80-86BD-04FB618D842E}">
      <dsp:nvSpPr>
        <dsp:cNvPr id="0" name=""/>
        <dsp:cNvSpPr/>
      </dsp:nvSpPr>
      <dsp:spPr>
        <a:xfrm>
          <a:off x="0" y="3601255"/>
          <a:ext cx="10522402" cy="17316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Posttraumatic Stress Disorder (PTSD): </a:t>
          </a:r>
          <a:r>
            <a:rPr lang="en-US" sz="2400" kern="1200" dirty="0"/>
            <a:t>A mental health condition that's triggered by a traumatic stressor with symptoms such as flashbacks, nightmares, anxiety, and uncontrollable thoughts about the event </a:t>
          </a:r>
          <a:r>
            <a:rPr lang="en-US" sz="1600" i="1" kern="1200" dirty="0"/>
            <a:t>Mayo, 2022</a:t>
          </a:r>
        </a:p>
      </dsp:txBody>
      <dsp:txXfrm>
        <a:off x="0" y="3601255"/>
        <a:ext cx="10522402" cy="17316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535971-E1F6-4A41-ADD8-D554DBF10D18}">
      <dsp:nvSpPr>
        <dsp:cNvPr id="0" name=""/>
        <dsp:cNvSpPr/>
      </dsp:nvSpPr>
      <dsp:spPr>
        <a:xfrm>
          <a:off x="7143" y="554127"/>
          <a:ext cx="2135187" cy="1281112"/>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Alarm Phase</a:t>
          </a:r>
        </a:p>
      </dsp:txBody>
      <dsp:txXfrm>
        <a:off x="44665" y="591649"/>
        <a:ext cx="2060143" cy="1206068"/>
      </dsp:txXfrm>
    </dsp:sp>
    <dsp:sp modelId="{B60AF63E-16A6-4A72-B3E2-9C8CF8198DD8}">
      <dsp:nvSpPr>
        <dsp:cNvPr id="0" name=""/>
        <dsp:cNvSpPr/>
      </dsp:nvSpPr>
      <dsp:spPr>
        <a:xfrm>
          <a:off x="2355850" y="929920"/>
          <a:ext cx="452659" cy="52952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355850" y="1035825"/>
        <a:ext cx="316861" cy="317716"/>
      </dsp:txXfrm>
    </dsp:sp>
    <dsp:sp modelId="{5789028B-CB42-4D64-BC0C-A9C5E64278DE}">
      <dsp:nvSpPr>
        <dsp:cNvPr id="0" name=""/>
        <dsp:cNvSpPr/>
      </dsp:nvSpPr>
      <dsp:spPr>
        <a:xfrm>
          <a:off x="2996406" y="554127"/>
          <a:ext cx="2135187" cy="1281112"/>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Resistance Phase</a:t>
          </a:r>
        </a:p>
      </dsp:txBody>
      <dsp:txXfrm>
        <a:off x="3033928" y="591649"/>
        <a:ext cx="2060143" cy="1206068"/>
      </dsp:txXfrm>
    </dsp:sp>
    <dsp:sp modelId="{C08E1D83-825B-4047-9865-1CCE8E3E3253}">
      <dsp:nvSpPr>
        <dsp:cNvPr id="0" name=""/>
        <dsp:cNvSpPr/>
      </dsp:nvSpPr>
      <dsp:spPr>
        <a:xfrm>
          <a:off x="5345112" y="929920"/>
          <a:ext cx="452659" cy="52952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5345112" y="1035825"/>
        <a:ext cx="316861" cy="317716"/>
      </dsp:txXfrm>
    </dsp:sp>
    <dsp:sp modelId="{769944EF-8D04-4FB1-A2FF-96C740AA59DB}">
      <dsp:nvSpPr>
        <dsp:cNvPr id="0" name=""/>
        <dsp:cNvSpPr/>
      </dsp:nvSpPr>
      <dsp:spPr>
        <a:xfrm>
          <a:off x="5985668" y="554127"/>
          <a:ext cx="2135187" cy="1281112"/>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Exhaustion Phase</a:t>
          </a:r>
        </a:p>
      </dsp:txBody>
      <dsp:txXfrm>
        <a:off x="6023190" y="591649"/>
        <a:ext cx="2060143" cy="12060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3AA4A-E68B-4828-AA7D-A62479E7EA0D}">
      <dsp:nvSpPr>
        <dsp:cNvPr id="0" name=""/>
        <dsp:cNvSpPr/>
      </dsp:nvSpPr>
      <dsp:spPr>
        <a:xfrm>
          <a:off x="4064000" y="2291348"/>
          <a:ext cx="2256477" cy="906363"/>
        </a:xfrm>
        <a:custGeom>
          <a:avLst/>
          <a:gdLst/>
          <a:ahLst/>
          <a:cxnLst/>
          <a:rect l="0" t="0" r="0" b="0"/>
          <a:pathLst>
            <a:path>
              <a:moveTo>
                <a:pt x="0" y="0"/>
              </a:moveTo>
              <a:lnTo>
                <a:pt x="0" y="453181"/>
              </a:lnTo>
              <a:lnTo>
                <a:pt x="2256477" y="453181"/>
              </a:lnTo>
              <a:lnTo>
                <a:pt x="2256477" y="90636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D5D406-E5C3-4374-96E2-7DD5C6A922A8}">
      <dsp:nvSpPr>
        <dsp:cNvPr id="0" name=""/>
        <dsp:cNvSpPr/>
      </dsp:nvSpPr>
      <dsp:spPr>
        <a:xfrm>
          <a:off x="1807522" y="2291348"/>
          <a:ext cx="2256477" cy="906363"/>
        </a:xfrm>
        <a:custGeom>
          <a:avLst/>
          <a:gdLst/>
          <a:ahLst/>
          <a:cxnLst/>
          <a:rect l="0" t="0" r="0" b="0"/>
          <a:pathLst>
            <a:path>
              <a:moveTo>
                <a:pt x="2256477" y="0"/>
              </a:moveTo>
              <a:lnTo>
                <a:pt x="2256477" y="453181"/>
              </a:lnTo>
              <a:lnTo>
                <a:pt x="0" y="453181"/>
              </a:lnTo>
              <a:lnTo>
                <a:pt x="0" y="90636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2A261F-B929-4FBE-9DC7-E84B4ED60B28}">
      <dsp:nvSpPr>
        <dsp:cNvPr id="0" name=""/>
        <dsp:cNvSpPr/>
      </dsp:nvSpPr>
      <dsp:spPr>
        <a:xfrm>
          <a:off x="2277967" y="679770"/>
          <a:ext cx="3572064" cy="1611578"/>
        </a:xfrm>
        <a:prstGeom prst="rect">
          <a:avLst/>
        </a:prstGeom>
        <a:solidFill>
          <a:srgbClr val="FFC000">
            <a:alpha val="5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b="1" kern="1200" dirty="0">
              <a:solidFill>
                <a:schemeClr val="tx1"/>
              </a:solidFill>
            </a:rPr>
            <a:t>Organism appraises a stimuli as a threat</a:t>
          </a:r>
        </a:p>
      </dsp:txBody>
      <dsp:txXfrm>
        <a:off x="2277967" y="679770"/>
        <a:ext cx="3572064" cy="1611578"/>
      </dsp:txXfrm>
    </dsp:sp>
    <dsp:sp modelId="{DAA36BCE-85A0-4EED-9C1F-4AEBCC511BF6}">
      <dsp:nvSpPr>
        <dsp:cNvPr id="0" name=""/>
        <dsp:cNvSpPr/>
      </dsp:nvSpPr>
      <dsp:spPr>
        <a:xfrm>
          <a:off x="4226" y="3197712"/>
          <a:ext cx="3606592" cy="1541184"/>
        </a:xfrm>
        <a:prstGeom prst="rect">
          <a:avLst/>
        </a:prstGeom>
        <a:solidFill>
          <a:srgbClr val="FF0000">
            <a:alpha val="5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b="1" kern="1200" dirty="0">
              <a:solidFill>
                <a:schemeClr val="tx1"/>
              </a:solidFill>
            </a:rPr>
            <a:t>Sympathetic Adreno Medullar Axis</a:t>
          </a:r>
        </a:p>
      </dsp:txBody>
      <dsp:txXfrm>
        <a:off x="4226" y="3197712"/>
        <a:ext cx="3606592" cy="1541184"/>
      </dsp:txXfrm>
    </dsp:sp>
    <dsp:sp modelId="{646F555A-1913-4A7D-B810-210CD0255D04}">
      <dsp:nvSpPr>
        <dsp:cNvPr id="0" name=""/>
        <dsp:cNvSpPr/>
      </dsp:nvSpPr>
      <dsp:spPr>
        <a:xfrm>
          <a:off x="4517181" y="3197712"/>
          <a:ext cx="3606592" cy="1541184"/>
        </a:xfrm>
        <a:prstGeom prst="rect">
          <a:avLst/>
        </a:prstGeom>
        <a:solidFill>
          <a:srgbClr val="0070C0">
            <a:alpha val="5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b="1" kern="1200" dirty="0">
              <a:solidFill>
                <a:schemeClr val="tx1"/>
              </a:solidFill>
            </a:rPr>
            <a:t>Hypothalamus-Pituitary Adrenal Axis</a:t>
          </a:r>
        </a:p>
      </dsp:txBody>
      <dsp:txXfrm>
        <a:off x="4517181" y="3197712"/>
        <a:ext cx="3606592" cy="15411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4C67C2-8C7A-483E-B086-E23E4FF8EC1E}">
      <dsp:nvSpPr>
        <dsp:cNvPr id="0" name=""/>
        <dsp:cNvSpPr/>
      </dsp:nvSpPr>
      <dsp:spPr>
        <a:xfrm>
          <a:off x="0" y="409622"/>
          <a:ext cx="8128000"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F21DF9-C0FB-4508-AE5A-BF406C14D209}">
      <dsp:nvSpPr>
        <dsp:cNvPr id="0" name=""/>
        <dsp:cNvSpPr/>
      </dsp:nvSpPr>
      <dsp:spPr>
        <a:xfrm>
          <a:off x="386953" y="84902"/>
          <a:ext cx="7739054"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en-US" sz="2000" b="1" kern="1200"/>
            <a:t>Post trauma hypocortisolism </a:t>
          </a:r>
          <a:r>
            <a:rPr lang="en-US" sz="2000" b="1" i="1" kern="1200"/>
            <a:t>Jayan et al., 2021</a:t>
          </a:r>
          <a:endParaRPr lang="en-US" sz="2000" b="1" kern="1200"/>
        </a:p>
      </dsp:txBody>
      <dsp:txXfrm>
        <a:off x="418656" y="116605"/>
        <a:ext cx="7675648" cy="586034"/>
      </dsp:txXfrm>
    </dsp:sp>
    <dsp:sp modelId="{5B71A7E6-DBF2-45CE-9210-E037BA36D676}">
      <dsp:nvSpPr>
        <dsp:cNvPr id="0" name=""/>
        <dsp:cNvSpPr/>
      </dsp:nvSpPr>
      <dsp:spPr>
        <a:xfrm>
          <a:off x="0" y="1407542"/>
          <a:ext cx="8128000"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C5E26D-B13D-4C65-9063-1E1BF2F6207D}">
      <dsp:nvSpPr>
        <dsp:cNvPr id="0" name=""/>
        <dsp:cNvSpPr/>
      </dsp:nvSpPr>
      <dsp:spPr>
        <a:xfrm>
          <a:off x="386953" y="1082822"/>
          <a:ext cx="7739054"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889000">
            <a:lnSpc>
              <a:spcPct val="90000"/>
            </a:lnSpc>
            <a:spcBef>
              <a:spcPct val="0"/>
            </a:spcBef>
            <a:spcAft>
              <a:spcPct val="35000"/>
            </a:spcAft>
            <a:buNone/>
          </a:pPr>
          <a:r>
            <a:rPr lang="en-US" sz="2000" b="1" kern="1200"/>
            <a:t>Variations in the NC3R1 (glucocorticoid receptor gene) and FKBP5 (steroid receptor chaperone) </a:t>
          </a:r>
          <a:r>
            <a:rPr lang="en-US" sz="2000" b="1" i="1" kern="1200"/>
            <a:t>Sheerin et al., 2020</a:t>
          </a:r>
          <a:endParaRPr lang="en-US" sz="2000" b="1" i="1" kern="1200" dirty="0"/>
        </a:p>
      </dsp:txBody>
      <dsp:txXfrm>
        <a:off x="418656" y="1114525"/>
        <a:ext cx="7675648" cy="586034"/>
      </dsp:txXfrm>
    </dsp:sp>
    <dsp:sp modelId="{4563F8FB-ADDB-4B01-8C25-10B64E45C473}">
      <dsp:nvSpPr>
        <dsp:cNvPr id="0" name=""/>
        <dsp:cNvSpPr/>
      </dsp:nvSpPr>
      <dsp:spPr>
        <a:xfrm>
          <a:off x="0" y="2405463"/>
          <a:ext cx="8128000"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4E40DD-B96F-45A0-A182-77B6168C6D7D}">
      <dsp:nvSpPr>
        <dsp:cNvPr id="0" name=""/>
        <dsp:cNvSpPr/>
      </dsp:nvSpPr>
      <dsp:spPr>
        <a:xfrm>
          <a:off x="386953" y="2080742"/>
          <a:ext cx="7739054"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889000">
            <a:lnSpc>
              <a:spcPct val="90000"/>
            </a:lnSpc>
            <a:spcBef>
              <a:spcPct val="0"/>
            </a:spcBef>
            <a:spcAft>
              <a:spcPct val="35000"/>
            </a:spcAft>
            <a:buNone/>
          </a:pPr>
          <a:r>
            <a:rPr lang="en-US" sz="2000" b="1" kern="1200" dirty="0"/>
            <a:t>FKBP5 demethylation in abused children </a:t>
          </a:r>
          <a:r>
            <a:rPr lang="en-US" sz="2000" b="1" i="1" kern="1200" dirty="0"/>
            <a:t>Parade et al., 2017</a:t>
          </a:r>
        </a:p>
      </dsp:txBody>
      <dsp:txXfrm>
        <a:off x="418656" y="2112445"/>
        <a:ext cx="7675648" cy="586034"/>
      </dsp:txXfrm>
    </dsp:sp>
    <dsp:sp modelId="{7C2731D0-8131-4EB0-A781-3C52A23AF95C}">
      <dsp:nvSpPr>
        <dsp:cNvPr id="0" name=""/>
        <dsp:cNvSpPr/>
      </dsp:nvSpPr>
      <dsp:spPr>
        <a:xfrm>
          <a:off x="0" y="3403383"/>
          <a:ext cx="8128000" cy="554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13984D-54D5-4190-9C4D-3CA9054E818E}">
      <dsp:nvSpPr>
        <dsp:cNvPr id="0" name=""/>
        <dsp:cNvSpPr/>
      </dsp:nvSpPr>
      <dsp:spPr>
        <a:xfrm>
          <a:off x="386953" y="3078663"/>
          <a:ext cx="7739054" cy="649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889000">
            <a:lnSpc>
              <a:spcPct val="90000"/>
            </a:lnSpc>
            <a:spcBef>
              <a:spcPct val="0"/>
            </a:spcBef>
            <a:spcAft>
              <a:spcPct val="35000"/>
            </a:spcAft>
            <a:buNone/>
          </a:pPr>
          <a:r>
            <a:rPr lang="en-US" sz="2000" b="1" kern="1200"/>
            <a:t>Bloodserum oxytocin levels and oxytocin receptors (OXTR) </a:t>
          </a:r>
          <a:r>
            <a:rPr lang="en-US" sz="2000" b="1" i="1" kern="1200"/>
            <a:t>Hoffman et al., 2021</a:t>
          </a:r>
          <a:endParaRPr lang="en-US" sz="2000" b="1" i="1" kern="1200" dirty="0"/>
        </a:p>
      </dsp:txBody>
      <dsp:txXfrm>
        <a:off x="418656" y="3110366"/>
        <a:ext cx="7675648" cy="5860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3AA4A-E68B-4828-AA7D-A62479E7EA0D}">
      <dsp:nvSpPr>
        <dsp:cNvPr id="0" name=""/>
        <dsp:cNvSpPr/>
      </dsp:nvSpPr>
      <dsp:spPr>
        <a:xfrm>
          <a:off x="4064000" y="1766646"/>
          <a:ext cx="2224013" cy="771971"/>
        </a:xfrm>
        <a:custGeom>
          <a:avLst/>
          <a:gdLst/>
          <a:ahLst/>
          <a:cxnLst/>
          <a:rect l="0" t="0" r="0" b="0"/>
          <a:pathLst>
            <a:path>
              <a:moveTo>
                <a:pt x="0" y="0"/>
              </a:moveTo>
              <a:lnTo>
                <a:pt x="0" y="385985"/>
              </a:lnTo>
              <a:lnTo>
                <a:pt x="2224013" y="385985"/>
              </a:lnTo>
              <a:lnTo>
                <a:pt x="2224013" y="7719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D5D406-E5C3-4374-96E2-7DD5C6A922A8}">
      <dsp:nvSpPr>
        <dsp:cNvPr id="0" name=""/>
        <dsp:cNvSpPr/>
      </dsp:nvSpPr>
      <dsp:spPr>
        <a:xfrm>
          <a:off x="1839986" y="1766646"/>
          <a:ext cx="2224013" cy="771971"/>
        </a:xfrm>
        <a:custGeom>
          <a:avLst/>
          <a:gdLst/>
          <a:ahLst/>
          <a:cxnLst/>
          <a:rect l="0" t="0" r="0" b="0"/>
          <a:pathLst>
            <a:path>
              <a:moveTo>
                <a:pt x="2224013" y="0"/>
              </a:moveTo>
              <a:lnTo>
                <a:pt x="2224013" y="385985"/>
              </a:lnTo>
              <a:lnTo>
                <a:pt x="0" y="385985"/>
              </a:lnTo>
              <a:lnTo>
                <a:pt x="0" y="7719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2A261F-B929-4FBE-9DC7-E84B4ED60B28}">
      <dsp:nvSpPr>
        <dsp:cNvPr id="0" name=""/>
        <dsp:cNvSpPr/>
      </dsp:nvSpPr>
      <dsp:spPr>
        <a:xfrm>
          <a:off x="2886743" y="1042022"/>
          <a:ext cx="2354513" cy="724623"/>
        </a:xfrm>
        <a:prstGeom prst="rect">
          <a:avLst/>
        </a:prstGeom>
        <a:solidFill>
          <a:srgbClr val="00B050">
            <a:alpha val="8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en-US" sz="4300" b="1" kern="1200" dirty="0">
              <a:solidFill>
                <a:schemeClr val="tx1"/>
              </a:solidFill>
            </a:rPr>
            <a:t>PTSD</a:t>
          </a:r>
        </a:p>
      </dsp:txBody>
      <dsp:txXfrm>
        <a:off x="2886743" y="1042022"/>
        <a:ext cx="2354513" cy="724623"/>
      </dsp:txXfrm>
    </dsp:sp>
    <dsp:sp modelId="{DAA36BCE-85A0-4EED-9C1F-4AEBCC511BF6}">
      <dsp:nvSpPr>
        <dsp:cNvPr id="0" name=""/>
        <dsp:cNvSpPr/>
      </dsp:nvSpPr>
      <dsp:spPr>
        <a:xfrm>
          <a:off x="1959" y="2538617"/>
          <a:ext cx="3676054" cy="1838027"/>
        </a:xfrm>
        <a:prstGeom prst="rect">
          <a:avLst/>
        </a:prstGeom>
        <a:gradFill flip="none" rotWithShape="1">
          <a:gsLst>
            <a:gs pos="0">
              <a:srgbClr val="FF0000">
                <a:alpha val="80000"/>
              </a:srgbClr>
            </a:gs>
            <a:gs pos="100000">
              <a:srgbClr val="00B050"/>
            </a:gs>
          </a:gsLst>
          <a:lin ang="0" scaled="1"/>
          <a:tileRect/>
        </a:gra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en-US" sz="4300" kern="1200" dirty="0">
              <a:solidFill>
                <a:schemeClr val="tx1"/>
              </a:solidFill>
            </a:rPr>
            <a:t>Chronic Stress Cascade</a:t>
          </a:r>
        </a:p>
      </dsp:txBody>
      <dsp:txXfrm>
        <a:off x="1959" y="2538617"/>
        <a:ext cx="3676054" cy="1838027"/>
      </dsp:txXfrm>
    </dsp:sp>
    <dsp:sp modelId="{646F555A-1913-4A7D-B810-210CD0255D04}">
      <dsp:nvSpPr>
        <dsp:cNvPr id="0" name=""/>
        <dsp:cNvSpPr/>
      </dsp:nvSpPr>
      <dsp:spPr>
        <a:xfrm>
          <a:off x="4449985" y="2538617"/>
          <a:ext cx="3676054" cy="1838027"/>
        </a:xfrm>
        <a:prstGeom prst="rect">
          <a:avLst/>
        </a:prstGeom>
        <a:gradFill rotWithShape="0">
          <a:gsLst>
            <a:gs pos="0">
              <a:srgbClr val="00B050">
                <a:alpha val="80000"/>
              </a:srgbClr>
            </a:gs>
            <a:gs pos="83000">
              <a:srgbClr val="0070C0"/>
            </a:gs>
          </a:gsLst>
          <a:lin ang="0" scaled="1"/>
        </a:gra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lvl="0" indent="0" algn="ctr" defTabSz="1911350">
            <a:lnSpc>
              <a:spcPct val="90000"/>
            </a:lnSpc>
            <a:spcBef>
              <a:spcPct val="0"/>
            </a:spcBef>
            <a:spcAft>
              <a:spcPct val="35000"/>
            </a:spcAft>
            <a:buNone/>
          </a:pPr>
          <a:r>
            <a:rPr lang="en-US" sz="4300" kern="1200" dirty="0">
              <a:solidFill>
                <a:schemeClr val="tx1"/>
              </a:solidFill>
            </a:rPr>
            <a:t>Suppressed Stress Response</a:t>
          </a:r>
        </a:p>
      </dsp:txBody>
      <dsp:txXfrm>
        <a:off x="4449985" y="2538617"/>
        <a:ext cx="3676054" cy="18380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F5A99-0767-47F1-95AF-5D9082652007}">
      <dsp:nvSpPr>
        <dsp:cNvPr id="0" name=""/>
        <dsp:cNvSpPr/>
      </dsp:nvSpPr>
      <dsp:spPr>
        <a:xfrm>
          <a:off x="5610" y="0"/>
          <a:ext cx="5396584" cy="46413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Hyperactive HPA</a:t>
          </a:r>
        </a:p>
      </dsp:txBody>
      <dsp:txXfrm>
        <a:off x="5610" y="0"/>
        <a:ext cx="5396584" cy="1392408"/>
      </dsp:txXfrm>
    </dsp:sp>
    <dsp:sp modelId="{7DCB0DE1-0449-4C40-BBEF-085D85E57E85}">
      <dsp:nvSpPr>
        <dsp:cNvPr id="0" name=""/>
        <dsp:cNvSpPr/>
      </dsp:nvSpPr>
      <dsp:spPr>
        <a:xfrm>
          <a:off x="545268" y="1393287"/>
          <a:ext cx="4317267" cy="536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Low SES</a:t>
          </a:r>
        </a:p>
      </dsp:txBody>
      <dsp:txXfrm>
        <a:off x="560994" y="1409013"/>
        <a:ext cx="4285815" cy="505488"/>
      </dsp:txXfrm>
    </dsp:sp>
    <dsp:sp modelId="{6B46334C-A248-4ACA-A8DE-3BB8399302A3}">
      <dsp:nvSpPr>
        <dsp:cNvPr id="0" name=""/>
        <dsp:cNvSpPr/>
      </dsp:nvSpPr>
      <dsp:spPr>
        <a:xfrm>
          <a:off x="545268" y="2012834"/>
          <a:ext cx="4317267" cy="536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Marginalized identities</a:t>
          </a:r>
        </a:p>
      </dsp:txBody>
      <dsp:txXfrm>
        <a:off x="560994" y="2028560"/>
        <a:ext cx="4285815" cy="505488"/>
      </dsp:txXfrm>
    </dsp:sp>
    <dsp:sp modelId="{9D17C3CA-0379-4E9E-A42B-738F849549DF}">
      <dsp:nvSpPr>
        <dsp:cNvPr id="0" name=""/>
        <dsp:cNvSpPr/>
      </dsp:nvSpPr>
      <dsp:spPr>
        <a:xfrm>
          <a:off x="545268" y="2632381"/>
          <a:ext cx="4317267" cy="536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DV</a:t>
          </a:r>
        </a:p>
      </dsp:txBody>
      <dsp:txXfrm>
        <a:off x="560994" y="2648107"/>
        <a:ext cx="4285815" cy="505488"/>
      </dsp:txXfrm>
    </dsp:sp>
    <dsp:sp modelId="{C6E38233-CA63-4338-B1A2-9DCD9A52BD4B}">
      <dsp:nvSpPr>
        <dsp:cNvPr id="0" name=""/>
        <dsp:cNvSpPr/>
      </dsp:nvSpPr>
      <dsp:spPr>
        <a:xfrm>
          <a:off x="545268" y="3251928"/>
          <a:ext cx="4317267" cy="536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Child abuse</a:t>
          </a:r>
        </a:p>
      </dsp:txBody>
      <dsp:txXfrm>
        <a:off x="560994" y="3267654"/>
        <a:ext cx="4285815" cy="505488"/>
      </dsp:txXfrm>
    </dsp:sp>
    <dsp:sp modelId="{E762BE2E-B274-45CD-9741-5A4A8FA2E2BC}">
      <dsp:nvSpPr>
        <dsp:cNvPr id="0" name=""/>
        <dsp:cNvSpPr/>
      </dsp:nvSpPr>
      <dsp:spPr>
        <a:xfrm>
          <a:off x="545268" y="3871475"/>
          <a:ext cx="4317267" cy="536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Employment history</a:t>
          </a:r>
        </a:p>
      </dsp:txBody>
      <dsp:txXfrm>
        <a:off x="560994" y="3887201"/>
        <a:ext cx="4285815" cy="505488"/>
      </dsp:txXfrm>
    </dsp:sp>
    <dsp:sp modelId="{058E5552-6772-45CE-9D99-AFC7177B5DBC}">
      <dsp:nvSpPr>
        <dsp:cNvPr id="0" name=""/>
        <dsp:cNvSpPr/>
      </dsp:nvSpPr>
      <dsp:spPr>
        <a:xfrm>
          <a:off x="5812547" y="23"/>
          <a:ext cx="5396584" cy="456417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t>Suppressed HPA</a:t>
          </a:r>
        </a:p>
      </dsp:txBody>
      <dsp:txXfrm>
        <a:off x="5812547" y="23"/>
        <a:ext cx="5396584" cy="1369253"/>
      </dsp:txXfrm>
    </dsp:sp>
    <dsp:sp modelId="{EA19D727-7EC2-4DF7-AFE4-6D2E7FAFA8D9}">
      <dsp:nvSpPr>
        <dsp:cNvPr id="0" name=""/>
        <dsp:cNvSpPr/>
      </dsp:nvSpPr>
      <dsp:spPr>
        <a:xfrm>
          <a:off x="6346596" y="1392635"/>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Victims of assault</a:t>
          </a:r>
        </a:p>
      </dsp:txBody>
      <dsp:txXfrm>
        <a:off x="6359647" y="1405686"/>
        <a:ext cx="4291165" cy="419507"/>
      </dsp:txXfrm>
    </dsp:sp>
    <dsp:sp modelId="{D8557D4A-21E7-47C8-ADE2-027162198374}">
      <dsp:nvSpPr>
        <dsp:cNvPr id="0" name=""/>
        <dsp:cNvSpPr/>
      </dsp:nvSpPr>
      <dsp:spPr>
        <a:xfrm>
          <a:off x="6346596" y="1906800"/>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Sexual violence</a:t>
          </a:r>
        </a:p>
      </dsp:txBody>
      <dsp:txXfrm>
        <a:off x="6359647" y="1919851"/>
        <a:ext cx="4291165" cy="419507"/>
      </dsp:txXfrm>
    </dsp:sp>
    <dsp:sp modelId="{9E00B7D7-07C8-46D1-8BDA-C14C1611C616}">
      <dsp:nvSpPr>
        <dsp:cNvPr id="0" name=""/>
        <dsp:cNvSpPr/>
      </dsp:nvSpPr>
      <dsp:spPr>
        <a:xfrm>
          <a:off x="6346596" y="2420964"/>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Refugees</a:t>
          </a:r>
        </a:p>
      </dsp:txBody>
      <dsp:txXfrm>
        <a:off x="6359647" y="2434015"/>
        <a:ext cx="4291165" cy="419507"/>
      </dsp:txXfrm>
    </dsp:sp>
    <dsp:sp modelId="{D4A67A55-232D-43C6-9457-AD138469E677}">
      <dsp:nvSpPr>
        <dsp:cNvPr id="0" name=""/>
        <dsp:cNvSpPr/>
      </dsp:nvSpPr>
      <dsp:spPr>
        <a:xfrm>
          <a:off x="6346596" y="2935129"/>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Combat veterans</a:t>
          </a:r>
        </a:p>
      </dsp:txBody>
      <dsp:txXfrm>
        <a:off x="6359647" y="2948180"/>
        <a:ext cx="4291165" cy="419507"/>
      </dsp:txXfrm>
    </dsp:sp>
    <dsp:sp modelId="{6C9DBDB1-33D0-4D5B-995C-D3F12D678D7D}">
      <dsp:nvSpPr>
        <dsp:cNvPr id="0" name=""/>
        <dsp:cNvSpPr/>
      </dsp:nvSpPr>
      <dsp:spPr>
        <a:xfrm>
          <a:off x="6346596" y="3449294"/>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Natural disasters</a:t>
          </a:r>
        </a:p>
      </dsp:txBody>
      <dsp:txXfrm>
        <a:off x="6359647" y="3462345"/>
        <a:ext cx="4291165" cy="419507"/>
      </dsp:txXfrm>
    </dsp:sp>
    <dsp:sp modelId="{5F29E541-C228-4439-B4F6-2A235CE031DF}">
      <dsp:nvSpPr>
        <dsp:cNvPr id="0" name=""/>
        <dsp:cNvSpPr/>
      </dsp:nvSpPr>
      <dsp:spPr>
        <a:xfrm>
          <a:off x="6346596" y="3963458"/>
          <a:ext cx="4317267" cy="4456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Child abuse</a:t>
          </a:r>
        </a:p>
      </dsp:txBody>
      <dsp:txXfrm>
        <a:off x="6359647" y="3976509"/>
        <a:ext cx="4291165" cy="4195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CBF63-6125-4869-A8DC-2C53D6F30A94}">
      <dsp:nvSpPr>
        <dsp:cNvPr id="0" name=""/>
        <dsp:cNvSpPr/>
      </dsp:nvSpPr>
      <dsp:spPr>
        <a:xfrm>
          <a:off x="0" y="352295"/>
          <a:ext cx="12071757"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20964C-099B-4EF6-AF16-DAC53C87D8F5}">
      <dsp:nvSpPr>
        <dsp:cNvPr id="0" name=""/>
        <dsp:cNvSpPr/>
      </dsp:nvSpPr>
      <dsp:spPr>
        <a:xfrm>
          <a:off x="574705" y="42335"/>
          <a:ext cx="11494093" cy="6199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9399" tIns="0" rIns="319399" bIns="0" numCol="1" spcCol="1270" anchor="ctr" anchorCtr="0">
          <a:noAutofit/>
        </a:bodyPr>
        <a:lstStyle/>
        <a:p>
          <a:pPr marL="0" lvl="0" indent="0" algn="l" defTabSz="889000">
            <a:lnSpc>
              <a:spcPct val="90000"/>
            </a:lnSpc>
            <a:spcBef>
              <a:spcPct val="0"/>
            </a:spcBef>
            <a:spcAft>
              <a:spcPct val="35000"/>
            </a:spcAft>
            <a:buNone/>
          </a:pPr>
          <a:r>
            <a:rPr lang="en-US" sz="2000" b="1" i="0" kern="1200" dirty="0">
              <a:solidFill>
                <a:schemeClr val="bg1"/>
              </a:solidFill>
              <a:effectLst/>
              <a:latin typeface="+mn-lt"/>
            </a:rPr>
            <a:t>The effect of stress doses of hydrocortisone during septic shock on posttraumatic stress disorder in survivors (Schelling et al., 2001) </a:t>
          </a:r>
          <a:endParaRPr lang="en-US" sz="2000" b="1" kern="1200" dirty="0">
            <a:solidFill>
              <a:schemeClr val="bg1"/>
            </a:solidFill>
            <a:latin typeface="+mn-lt"/>
          </a:endParaRPr>
        </a:p>
      </dsp:txBody>
      <dsp:txXfrm>
        <a:off x="604967" y="72597"/>
        <a:ext cx="11433569" cy="559396"/>
      </dsp:txXfrm>
    </dsp:sp>
    <dsp:sp modelId="{679803DD-C438-453D-A81D-1CB37BA0EB2F}">
      <dsp:nvSpPr>
        <dsp:cNvPr id="0" name=""/>
        <dsp:cNvSpPr/>
      </dsp:nvSpPr>
      <dsp:spPr>
        <a:xfrm>
          <a:off x="0" y="1304855"/>
          <a:ext cx="12071757"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65FF16A-DB60-497F-A974-1CE0E17C5ED6}">
      <dsp:nvSpPr>
        <dsp:cNvPr id="0" name=""/>
        <dsp:cNvSpPr/>
      </dsp:nvSpPr>
      <dsp:spPr>
        <a:xfrm>
          <a:off x="586494" y="994895"/>
          <a:ext cx="11478040" cy="6199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9399" tIns="0" rIns="319399" bIns="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n-lt"/>
            </a:rPr>
            <a:t>Glucocorticoid-induced reduction of traumatic memories: Implications for the treatment of PTSD (de </a:t>
          </a:r>
          <a:r>
            <a:rPr lang="en-US" sz="2000" b="1" kern="1200" dirty="0" err="1">
              <a:latin typeface="+mn-lt"/>
            </a:rPr>
            <a:t>Quervain</a:t>
          </a:r>
          <a:r>
            <a:rPr lang="en-US" sz="2000" b="1" kern="1200" dirty="0">
              <a:latin typeface="+mn-lt"/>
            </a:rPr>
            <a:t>, 2007)</a:t>
          </a:r>
        </a:p>
      </dsp:txBody>
      <dsp:txXfrm>
        <a:off x="616756" y="1025157"/>
        <a:ext cx="11417516" cy="559396"/>
      </dsp:txXfrm>
    </dsp:sp>
    <dsp:sp modelId="{4CB30FFE-B182-4919-B092-BB06436FE726}">
      <dsp:nvSpPr>
        <dsp:cNvPr id="0" name=""/>
        <dsp:cNvSpPr/>
      </dsp:nvSpPr>
      <dsp:spPr>
        <a:xfrm>
          <a:off x="0" y="2257416"/>
          <a:ext cx="12071757"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B76CBA-02C2-4088-9BD2-597A4A2E0E2C}">
      <dsp:nvSpPr>
        <dsp:cNvPr id="0" name=""/>
        <dsp:cNvSpPr/>
      </dsp:nvSpPr>
      <dsp:spPr>
        <a:xfrm>
          <a:off x="574705" y="1947456"/>
          <a:ext cx="11494093" cy="6199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9399" tIns="0" rIns="319399" bIns="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n-lt"/>
            </a:rPr>
            <a:t>Effects of exogenous glucocorticoid on combat-related PTSD symptoms (</a:t>
          </a:r>
          <a:r>
            <a:rPr lang="en-US" sz="2000" b="1" kern="1200" dirty="0" err="1">
              <a:latin typeface="+mn-lt"/>
            </a:rPr>
            <a:t>Suris</a:t>
          </a:r>
          <a:r>
            <a:rPr lang="en-US" sz="2000" b="1" kern="1200" dirty="0">
              <a:latin typeface="+mn-lt"/>
            </a:rPr>
            <a:t> et al., 2010) </a:t>
          </a:r>
        </a:p>
      </dsp:txBody>
      <dsp:txXfrm>
        <a:off x="604967" y="1977718"/>
        <a:ext cx="11433569" cy="559396"/>
      </dsp:txXfrm>
    </dsp:sp>
    <dsp:sp modelId="{AD5D2559-FB37-4C32-BB3A-621866AD1959}">
      <dsp:nvSpPr>
        <dsp:cNvPr id="0" name=""/>
        <dsp:cNvSpPr/>
      </dsp:nvSpPr>
      <dsp:spPr>
        <a:xfrm>
          <a:off x="0" y="3209976"/>
          <a:ext cx="12071757"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40C449-566A-47C8-9262-5F0AC5028B00}">
      <dsp:nvSpPr>
        <dsp:cNvPr id="0" name=""/>
        <dsp:cNvSpPr/>
      </dsp:nvSpPr>
      <dsp:spPr>
        <a:xfrm>
          <a:off x="592977" y="2900016"/>
          <a:ext cx="11471027" cy="6199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9399" tIns="0" rIns="319399" bIns="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n-lt"/>
            </a:rPr>
            <a:t>Facilitating fear-based memory extinction with dexamethasone: A randomized controlled trial in male veterans with combat-related PTSD (</a:t>
          </a:r>
          <a:r>
            <a:rPr lang="en-US" sz="2000" b="1" kern="1200" dirty="0" err="1">
              <a:latin typeface="+mn-lt"/>
            </a:rPr>
            <a:t>Suris</a:t>
          </a:r>
          <a:r>
            <a:rPr lang="en-US" sz="2000" b="1" kern="1200" dirty="0">
              <a:latin typeface="+mn-lt"/>
            </a:rPr>
            <a:t> et al., 2017)</a:t>
          </a:r>
        </a:p>
      </dsp:txBody>
      <dsp:txXfrm>
        <a:off x="623239" y="2930278"/>
        <a:ext cx="11410503" cy="559396"/>
      </dsp:txXfrm>
    </dsp:sp>
    <dsp:sp modelId="{943EDBA7-1FF6-48B9-8CE6-ED1244FD4881}">
      <dsp:nvSpPr>
        <dsp:cNvPr id="0" name=""/>
        <dsp:cNvSpPr/>
      </dsp:nvSpPr>
      <dsp:spPr>
        <a:xfrm>
          <a:off x="0" y="4162536"/>
          <a:ext cx="12071757"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69DB3B-9E7A-457E-ACB2-6B076EC3E670}">
      <dsp:nvSpPr>
        <dsp:cNvPr id="0" name=""/>
        <dsp:cNvSpPr/>
      </dsp:nvSpPr>
      <dsp:spPr>
        <a:xfrm>
          <a:off x="591209" y="3852576"/>
          <a:ext cx="11470175" cy="619920"/>
        </a:xfrm>
        <a:prstGeom prst="roundRect">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9399" tIns="0" rIns="319399" bIns="0" numCol="1" spcCol="1270" anchor="ctr" anchorCtr="0">
          <a:noAutofit/>
        </a:bodyPr>
        <a:lstStyle/>
        <a:p>
          <a:pPr marL="0" lvl="0" indent="0" algn="l" defTabSz="889000">
            <a:lnSpc>
              <a:spcPct val="90000"/>
            </a:lnSpc>
            <a:spcBef>
              <a:spcPct val="0"/>
            </a:spcBef>
            <a:spcAft>
              <a:spcPct val="35000"/>
            </a:spcAft>
            <a:buNone/>
          </a:pPr>
          <a:r>
            <a:rPr lang="en-US" sz="2000" b="1" i="0" kern="1200" dirty="0">
              <a:solidFill>
                <a:schemeClr val="bg1"/>
              </a:solidFill>
              <a:effectLst/>
              <a:latin typeface="+mn-lt"/>
            </a:rPr>
            <a:t>A randomized, double-blind, placebo-controlled trial of hydrocortisone augmentation of prolonged exposure for PTSD in U.S. combat veterans (</a:t>
          </a:r>
          <a:r>
            <a:rPr lang="en-US" sz="2000" b="1" i="0" kern="1200" dirty="0" err="1">
              <a:solidFill>
                <a:schemeClr val="bg1"/>
              </a:solidFill>
              <a:effectLst/>
              <a:latin typeface="+mn-lt"/>
            </a:rPr>
            <a:t>Lehrner</a:t>
          </a:r>
          <a:r>
            <a:rPr lang="en-US" sz="2000" b="1" i="0" kern="1200" dirty="0">
              <a:solidFill>
                <a:schemeClr val="bg1"/>
              </a:solidFill>
              <a:effectLst/>
              <a:latin typeface="+mn-lt"/>
            </a:rPr>
            <a:t> et al., 2021)</a:t>
          </a:r>
          <a:endParaRPr lang="en-US" sz="2000" b="1" kern="1200" dirty="0">
            <a:solidFill>
              <a:schemeClr val="bg1"/>
            </a:solidFill>
            <a:latin typeface="+mn-lt"/>
          </a:endParaRPr>
        </a:p>
      </dsp:txBody>
      <dsp:txXfrm>
        <a:off x="621471" y="3882838"/>
        <a:ext cx="11409651" cy="55939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70941-4663-48FC-B115-55DE154592A7}" type="datetimeFigureOut">
              <a:rPr lang="en-US" smtClean="0"/>
              <a:t>5/16/2022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690AF-68C4-4B6A-804C-EE3C540A39EE}" type="slidenum">
              <a:rPr lang="en-US" smtClean="0"/>
              <a:t>‹#›</a:t>
            </a:fld>
            <a:endParaRPr lang="en-US"/>
          </a:p>
        </p:txBody>
      </p:sp>
    </p:spTree>
    <p:extLst>
      <p:ext uri="{BB962C8B-B14F-4D97-AF65-F5344CB8AC3E}">
        <p14:creationId xmlns:p14="http://schemas.microsoft.com/office/powerpoint/2010/main" val="431882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today we’ll dive into a little about how the human body responds to stress, and specifically the role of the Hypothalamus- Pituitary Adrenal Axis, or HPA Axis for short</a:t>
            </a:r>
          </a:p>
        </p:txBody>
      </p:sp>
      <p:sp>
        <p:nvSpPr>
          <p:cNvPr id="4" name="Slide Number Placeholder 3"/>
          <p:cNvSpPr>
            <a:spLocks noGrp="1"/>
          </p:cNvSpPr>
          <p:nvPr>
            <p:ph type="sldNum" sz="quarter" idx="5"/>
          </p:nvPr>
        </p:nvSpPr>
        <p:spPr/>
        <p:txBody>
          <a:bodyPr/>
          <a:lstStyle/>
          <a:p>
            <a:fld id="{BC8DCF18-2E8E-483B-BEF2-BC5A5D5DFF48}" type="slidenum">
              <a:rPr lang="en-US" smtClean="0"/>
              <a:t>1</a:t>
            </a:fld>
            <a:endParaRPr lang="en-US"/>
          </a:p>
        </p:txBody>
      </p:sp>
    </p:spTree>
    <p:extLst>
      <p:ext uri="{BB962C8B-B14F-4D97-AF65-F5344CB8AC3E}">
        <p14:creationId xmlns:p14="http://schemas.microsoft.com/office/powerpoint/2010/main" val="3637238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The interesting thing is, that certain forms of PTSD are associated with apparent malfunction of the HPA axis, specifically the negative feedback loop. For example: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800" b="1" dirty="0">
                <a:effectLst/>
                <a:latin typeface="Times New Roman" panose="02020603050405020304" pitchFamily="18" charset="0"/>
                <a:ea typeface="Calibri" panose="020F0502020204030204" pitchFamily="34" charset="0"/>
                <a:cs typeface="Arial" panose="020B0604020202020204" pitchFamily="34" charset="0"/>
              </a:rPr>
              <a:t>Testing</a:t>
            </a:r>
            <a:r>
              <a:rPr lang="en-US" sz="1800" dirty="0">
                <a:effectLst/>
                <a:latin typeface="Times New Roman" panose="02020603050405020304" pitchFamily="18" charset="0"/>
                <a:ea typeface="Calibri" panose="020F0502020204030204" pitchFamily="34" charset="0"/>
                <a:cs typeface="Arial" panose="020B0604020202020204" pitchFamily="34" charset="0"/>
              </a:rPr>
              <a:t> of PTSD patients have revealed up to 3x more glucocorticoid receptors than normal (in contrast to MDD) (Yehuda, 2001)</a:t>
            </a:r>
          </a:p>
          <a:p>
            <a:pPr marL="342900" marR="0" lvl="0" indent="-342900" algn="l" defTabSz="914400" rtl="0" eaLnBrk="1" fontAlgn="auto" latinLnBrk="0" hangingPunct="1">
              <a:lnSpc>
                <a:spcPct val="107000"/>
              </a:lnSpc>
              <a:spcBef>
                <a:spcPts val="0"/>
              </a:spcBef>
              <a:spcAft>
                <a:spcPts val="0"/>
              </a:spcAft>
              <a:buClrTx/>
              <a:buSzTx/>
              <a:buFont typeface="+mj-lt"/>
              <a:buAutoNum type="arabicPeriod"/>
              <a:tabLst/>
              <a:defRPr/>
            </a:pPr>
            <a:r>
              <a:rPr lang="en-US" sz="1800" b="1" dirty="0">
                <a:effectLst/>
                <a:latin typeface="Times New Roman" panose="02020603050405020304" pitchFamily="18" charset="0"/>
                <a:ea typeface="Calibri" panose="020F0502020204030204" pitchFamily="34" charset="0"/>
                <a:cs typeface="Arial" panose="020B0604020202020204" pitchFamily="34" charset="0"/>
              </a:rPr>
              <a:t>Similarly</a:t>
            </a:r>
            <a:r>
              <a:rPr lang="en-US" sz="1800" dirty="0">
                <a:effectLst/>
                <a:latin typeface="Times New Roman" panose="02020603050405020304" pitchFamily="18" charset="0"/>
                <a:ea typeface="Calibri" panose="020F0502020204030204" pitchFamily="34" charset="0"/>
                <a:cs typeface="Arial" panose="020B0604020202020204" pitchFamily="34" charset="0"/>
              </a:rPr>
              <a:t>, bloodserum tests have demonstrated much lower cortisol levels than predicted, particularly for individuals who are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therozed</a:t>
            </a:r>
            <a:r>
              <a:rPr lang="en-US" sz="1800" dirty="0">
                <a:effectLst/>
                <a:latin typeface="Times New Roman" panose="02020603050405020304" pitchFamily="18" charset="0"/>
                <a:ea typeface="Calibri" panose="020F0502020204030204" pitchFamily="34" charset="0"/>
                <a:cs typeface="Arial" panose="020B0604020202020204" pitchFamily="34" charset="0"/>
              </a:rPr>
              <a:t> to be in a perpetual state of heightened activation. (in contrast to MDD) (Godoy et al., 2018)</a:t>
            </a:r>
          </a:p>
          <a:p>
            <a:pPr marL="342900" marR="0" lvl="0" indent="-342900" algn="l" defTabSz="914400" rtl="0" eaLnBrk="1" fontAlgn="auto" latinLnBrk="0" hangingPunct="1">
              <a:lnSpc>
                <a:spcPct val="107000"/>
              </a:lnSpc>
              <a:spcBef>
                <a:spcPts val="0"/>
              </a:spcBef>
              <a:spcAft>
                <a:spcPts val="0"/>
              </a:spcAft>
              <a:buClrTx/>
              <a:buSzTx/>
              <a:buFont typeface="+mj-lt"/>
              <a:buAutoNum type="arabicPeriod"/>
              <a:tabLst/>
              <a:defRPr/>
            </a:pPr>
            <a:r>
              <a:rPr lang="en-US" sz="1800" dirty="0">
                <a:effectLst/>
                <a:latin typeface="Times New Roman" panose="02020603050405020304" pitchFamily="18" charset="0"/>
                <a:ea typeface="Calibri" panose="020F0502020204030204" pitchFamily="34" charset="0"/>
                <a:cs typeface="Arial" panose="020B0604020202020204" pitchFamily="34" charset="0"/>
              </a:rPr>
              <a:t>There is a test we can utilize to directly assess the negative feedback sensitivity called </a:t>
            </a:r>
            <a:r>
              <a:rPr lang="en-US" sz="1800" b="1" dirty="0">
                <a:effectLst/>
                <a:latin typeface="Times New Roman" panose="02020603050405020304" pitchFamily="18" charset="0"/>
                <a:ea typeface="Calibri" panose="020F0502020204030204" pitchFamily="34" charset="0"/>
                <a:cs typeface="Arial" panose="020B0604020202020204" pitchFamily="34" charset="0"/>
              </a:rPr>
              <a:t>the dexamethasone suppression test </a:t>
            </a:r>
            <a:r>
              <a:rPr lang="en-US" sz="1800" dirty="0">
                <a:effectLst/>
                <a:latin typeface="Times New Roman" panose="02020603050405020304" pitchFamily="18" charset="0"/>
                <a:ea typeface="Calibri" panose="020F0502020204030204" pitchFamily="34" charset="0"/>
                <a:cs typeface="Arial" panose="020B0604020202020204" pitchFamily="34" charset="0"/>
              </a:rPr>
              <a:t>(DST). In this test, dexamethasone, which is a steroid which mimics the effects of cortisol, is administered to the patient to measure the body’s response. A weak HPA axis response is where the body’s cortisol levels remain roughly unchanged, and strong response will see cortisol levels drop. In research, the DST has demonstrated the capability to differentiate between combat veterans with and without PTSD based on HPA responsivity alone.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Times New Roman" panose="02020603050405020304" pitchFamily="18" charset="0"/>
                <a:ea typeface="Calibri" panose="020F0502020204030204" pitchFamily="34" charset="0"/>
                <a:cs typeface="Arial" panose="020B0604020202020204" pitchFamily="34" charset="0"/>
              </a:rPr>
              <a:t>So the indicators of increased Glucocorticoid receptors, low cortisol levels, and an excessively strong HPA response to dexamethasone together appear to indicate an excessively sensitive negative feedback loop which suppresses normal HPA axis response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Suris</a:t>
            </a:r>
            <a:r>
              <a:rPr lang="en-US" sz="1800" dirty="0">
                <a:effectLst/>
                <a:latin typeface="Times New Roman" panose="02020603050405020304" pitchFamily="18" charset="0"/>
                <a:ea typeface="Calibri" panose="020F0502020204030204" pitchFamily="34" charset="0"/>
                <a:cs typeface="Arial" panose="020B0604020202020204" pitchFamily="34" charset="0"/>
              </a:rPr>
              <a:t>, 2010)</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BC8DCF18-2E8E-483B-BEF2-BC5A5D5DFF48}" type="slidenum">
              <a:rPr lang="en-US" smtClean="0"/>
              <a:t>10</a:t>
            </a:fld>
            <a:endParaRPr lang="en-US"/>
          </a:p>
        </p:txBody>
      </p:sp>
    </p:spTree>
    <p:extLst>
      <p:ext uri="{BB962C8B-B14F-4D97-AF65-F5344CB8AC3E}">
        <p14:creationId xmlns:p14="http://schemas.microsoft.com/office/powerpoint/2010/main" val="1578987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What might cause the apparent malfunctions discussed previously? Research has identified several factors which appear to be involved.</a:t>
            </a:r>
          </a:p>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Neurobiological factors which are associated with HPA axis malfunction in PTSD patients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Times New Roman" panose="02020603050405020304" pitchFamily="18" charset="0"/>
                <a:ea typeface="Calibri" panose="020F0502020204030204" pitchFamily="34" charset="0"/>
                <a:cs typeface="Arial" panose="020B0604020202020204" pitchFamily="34" charset="0"/>
              </a:rPr>
              <a:t>Post trauma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hypocortisolism</a:t>
            </a:r>
            <a:r>
              <a:rPr lang="en-US" sz="1800" dirty="0">
                <a:effectLst/>
                <a:latin typeface="Times New Roman" panose="02020603050405020304" pitchFamily="18" charset="0"/>
                <a:ea typeface="Calibri" panose="020F0502020204030204" pitchFamily="34" charset="0"/>
                <a:cs typeface="Arial" panose="020B0604020202020204" pitchFamily="34" charset="0"/>
              </a:rPr>
              <a:t> in bloodserum tests is predictive of dysphoria and more severe PTSD symptoms (Trauma patients from an ED; </a:t>
            </a:r>
            <a:r>
              <a:rPr lang="en-US" sz="1800" dirty="0" err="1">
                <a:effectLst/>
                <a:latin typeface="Times New Roman" panose="02020603050405020304" pitchFamily="18" charset="0"/>
                <a:ea typeface="Calibri" panose="020F0502020204030204" pitchFamily="34" charset="0"/>
                <a:cs typeface="Arial" panose="020B0604020202020204" pitchFamily="34" charset="0"/>
              </a:rPr>
              <a:t>Jayan</a:t>
            </a:r>
            <a:r>
              <a:rPr lang="en-US" sz="1800" dirty="0">
                <a:effectLst/>
                <a:latin typeface="Times New Roman" panose="02020603050405020304" pitchFamily="18" charset="0"/>
                <a:ea typeface="Calibri" panose="020F0502020204030204" pitchFamily="34" charset="0"/>
                <a:cs typeface="Arial" panose="020B0604020202020204" pitchFamily="34" charset="0"/>
              </a:rPr>
              <a:t> et al., 2021)</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Times New Roman" panose="02020603050405020304" pitchFamily="18" charset="0"/>
                <a:ea typeface="Calibri" panose="020F0502020204030204" pitchFamily="34" charset="0"/>
                <a:cs typeface="Arial" panose="020B0604020202020204" pitchFamily="34" charset="0"/>
              </a:rPr>
              <a:t>Variations in the </a:t>
            </a:r>
            <a:r>
              <a:rPr lang="en-US" sz="1800" i="1" dirty="0">
                <a:effectLst/>
                <a:latin typeface="Times New Roman" panose="02020603050405020304" pitchFamily="18" charset="0"/>
                <a:ea typeface="Calibri" panose="020F0502020204030204" pitchFamily="34" charset="0"/>
                <a:cs typeface="Arial" panose="020B0604020202020204" pitchFamily="34" charset="0"/>
              </a:rPr>
              <a:t>NC3R1</a:t>
            </a:r>
            <a:r>
              <a:rPr lang="en-US" sz="1800" dirty="0">
                <a:effectLst/>
                <a:latin typeface="Times New Roman" panose="02020603050405020304" pitchFamily="18" charset="0"/>
                <a:ea typeface="Calibri" panose="020F0502020204030204" pitchFamily="34" charset="0"/>
                <a:cs typeface="Arial" panose="020B0604020202020204" pitchFamily="34" charset="0"/>
              </a:rPr>
              <a:t> (glucocorticoid receptor gene) and </a:t>
            </a:r>
            <a:r>
              <a:rPr lang="en-US" sz="1800" i="1" dirty="0">
                <a:effectLst/>
                <a:latin typeface="Times New Roman" panose="02020603050405020304" pitchFamily="18" charset="0"/>
                <a:ea typeface="Calibri" panose="020F0502020204030204" pitchFamily="34" charset="0"/>
                <a:cs typeface="Arial" panose="020B0604020202020204" pitchFamily="34" charset="0"/>
              </a:rPr>
              <a:t>FKBP5</a:t>
            </a:r>
            <a:r>
              <a:rPr lang="en-US" sz="1800" dirty="0">
                <a:effectLst/>
                <a:latin typeface="Times New Roman" panose="02020603050405020304" pitchFamily="18" charset="0"/>
                <a:ea typeface="Calibri" panose="020F0502020204030204" pitchFamily="34" charset="0"/>
                <a:cs typeface="Arial" panose="020B0604020202020204" pitchFamily="34" charset="0"/>
              </a:rPr>
              <a:t> (steroid receptor chaperone) genes are associated with HPA axis disruption and subsequent PTSD susceptibility (Meta-analysis; Sheerin et al., 2020)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800" i="1" dirty="0">
                <a:effectLst/>
                <a:latin typeface="Times New Roman" panose="02020603050405020304" pitchFamily="18" charset="0"/>
                <a:ea typeface="Calibri" panose="020F0502020204030204" pitchFamily="34" charset="0"/>
              </a:rPr>
              <a:t>FKBP5</a:t>
            </a:r>
            <a:r>
              <a:rPr lang="en-US" sz="1800" dirty="0">
                <a:effectLst/>
                <a:latin typeface="Times New Roman" panose="02020603050405020304" pitchFamily="18" charset="0"/>
                <a:ea typeface="Calibri" panose="020F0502020204030204" pitchFamily="34" charset="0"/>
              </a:rPr>
              <a:t> demethylation observed in children exposed to both maltreatment and high contextual stress. Interestingly, use of social services reversed these effects (increased methylation), but only among children with the CC allele (perhaps greater sensitivity to environmental effects, both good and bad) (Parade et al., 2017)</a:t>
            </a:r>
          </a:p>
          <a:p>
            <a:pPr marL="342900" marR="0" lvl="0" indent="-342900" algn="l" defTabSz="914400" rtl="0" eaLnBrk="1" fontAlgn="auto" latinLnBrk="0" hangingPunct="1">
              <a:lnSpc>
                <a:spcPct val="107000"/>
              </a:lnSpc>
              <a:spcBef>
                <a:spcPts val="0"/>
              </a:spcBef>
              <a:spcAft>
                <a:spcPts val="0"/>
              </a:spcAft>
              <a:buClrTx/>
              <a:buSzTx/>
              <a:buFont typeface="+mj-lt"/>
              <a:buAutoNum type="arabicPeriod"/>
              <a:tabLst/>
              <a:defRPr/>
            </a:pPr>
            <a:r>
              <a:rPr lang="en-US" sz="1200" dirty="0">
                <a:effectLst/>
                <a:latin typeface="Times New Roman" panose="02020603050405020304" pitchFamily="18" charset="0"/>
                <a:ea typeface="Calibri" panose="020F0502020204030204" pitchFamily="34" charset="0"/>
                <a:cs typeface="Arial" panose="020B0604020202020204" pitchFamily="34" charset="0"/>
              </a:rPr>
              <a:t>Bloodserum oxytocin levels and oxytocin receptors (OXTR) differentiated between hyporesponsive HPA axis PTSD and healthy controls, and OXTR discriminated between hyporesponsive HPA axis and responsive HPA axis subtypes of PTSD (Female PTSD patients in Germany; Hoffman et al., 2021).</a:t>
            </a:r>
          </a:p>
        </p:txBody>
      </p:sp>
      <p:sp>
        <p:nvSpPr>
          <p:cNvPr id="4" name="Slide Number Placeholder 3"/>
          <p:cNvSpPr>
            <a:spLocks noGrp="1"/>
          </p:cNvSpPr>
          <p:nvPr>
            <p:ph type="sldNum" sz="quarter" idx="5"/>
          </p:nvPr>
        </p:nvSpPr>
        <p:spPr/>
        <p:txBody>
          <a:bodyPr/>
          <a:lstStyle/>
          <a:p>
            <a:fld id="{BC8DCF18-2E8E-483B-BEF2-BC5A5D5DFF48}" type="slidenum">
              <a:rPr lang="en-US" smtClean="0"/>
              <a:t>11</a:t>
            </a:fld>
            <a:endParaRPr lang="en-US"/>
          </a:p>
        </p:txBody>
      </p:sp>
    </p:spTree>
    <p:extLst>
      <p:ext uri="{BB962C8B-B14F-4D97-AF65-F5344CB8AC3E}">
        <p14:creationId xmlns:p14="http://schemas.microsoft.com/office/powerpoint/2010/main" val="1931192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Given these findings, I have several hypotheses which I would be interested to investigate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H1: </a:t>
            </a:r>
            <a:r>
              <a:rPr lang="en-US" sz="1200" dirty="0"/>
              <a:t>A subtype (and probably more than the two here) of PTSD is characterized by </a:t>
            </a:r>
            <a:r>
              <a:rPr lang="en-US" sz="1200" dirty="0" err="1"/>
              <a:t>hypocortisolism</a:t>
            </a:r>
            <a:r>
              <a:rPr lang="en-US" sz="1200" dirty="0"/>
              <a:t>, a higher-than-normal concentration of glucocorticoid receptors in the hypothalamus, and an excessive response to DST which will differ from the subtype brought on by chronic stress exposure.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t>H2</a:t>
            </a:r>
            <a:r>
              <a:rPr lang="en-US" sz="1200" b="0" i="0" dirty="0"/>
              <a:t>: Treatment for the suppressed HPA axis subtype will be more effective with paired-glucocorticoid administration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dirty="0"/>
              <a:t>H3:</a:t>
            </a:r>
            <a:r>
              <a:rPr lang="en-US" sz="1200" b="0" i="0" dirty="0"/>
              <a:t> Individuals may suffer from either or both forms of PTSD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dirty="0"/>
          </a:p>
          <a:p>
            <a:endParaRPr lang="en-US" dirty="0"/>
          </a:p>
          <a:p>
            <a:r>
              <a:rPr lang="en-US" dirty="0"/>
              <a:t>Hyper-activated HPA axis as compared to Hypo-activated (suppressed)</a:t>
            </a:r>
          </a:p>
        </p:txBody>
      </p:sp>
      <p:sp>
        <p:nvSpPr>
          <p:cNvPr id="4" name="Slide Number Placeholder 3"/>
          <p:cNvSpPr>
            <a:spLocks noGrp="1"/>
          </p:cNvSpPr>
          <p:nvPr>
            <p:ph type="sldNum" sz="quarter" idx="5"/>
          </p:nvPr>
        </p:nvSpPr>
        <p:spPr/>
        <p:txBody>
          <a:bodyPr/>
          <a:lstStyle/>
          <a:p>
            <a:fld id="{BC8DCF18-2E8E-483B-BEF2-BC5A5D5DFF48}" type="slidenum">
              <a:rPr lang="en-US" smtClean="0"/>
              <a:t>12</a:t>
            </a:fld>
            <a:endParaRPr lang="en-US"/>
          </a:p>
        </p:txBody>
      </p:sp>
    </p:spTree>
    <p:extLst>
      <p:ext uri="{BB962C8B-B14F-4D97-AF65-F5344CB8AC3E}">
        <p14:creationId xmlns:p14="http://schemas.microsoft.com/office/powerpoint/2010/main" val="6004573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Knowing there are may be multiple subtypes of PTSD allows us as clinicians to tailor our treatment to our clients in the way that is most helpful for them. So, things to keep in mind are that people who are likely to be more at-risk of chronic HPA activation due to environmental circumstance may include patients from a low SES, those with one or more marginalized identities, victims of extended verbal, emotional, physical, or sexual abuse such as those coming from domestic violence or with a history of child abuse, or those with a history of stressful employment such as physicians, nurses, first-responders or military. Alternatively, patients who are risk of developing PTSD due to a suppressed HPA stress response may not respond well to traditional PE therapy, may present with specific, identifiable stressors. Histories of these patients will likely include exposure to a specific traumatic event that involves violence or fear of death. Demographic variables which might make someone at-risk for experiencing such a traumatic event may include victims of assault or sexual violence, refugees, combat veterans, or natural disaster survivors. Specifically mentioned earlier are the effects of child-abuse on the methylation of the FKBP5 gene which appear to predispose someone to a suppressed HPA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13</a:t>
            </a:fld>
            <a:endParaRPr lang="en-US"/>
          </a:p>
        </p:txBody>
      </p:sp>
    </p:spTree>
    <p:extLst>
      <p:ext uri="{BB962C8B-B14F-4D97-AF65-F5344CB8AC3E}">
        <p14:creationId xmlns:p14="http://schemas.microsoft.com/office/powerpoint/2010/main" val="18114034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Consistent with this hypothesis, a number of studies have demonstrated positive effects of glucocorticoid administration to alleviate the symptoms of patients diagnosed with PTSD. A synthetic version of cortisol, hydrocortisone, is usually the glucocorticoid administered. The effects are usually short-term, suggesting that additional glucocorticoids do not correct the underlying HPA Axis deficiency, but they do “trick” the system into working properly, sometimes long-enough for the patient to respond positively to PE therapy. Important to note that not every study demonstrates this benefit for every PTSD patient, again suggesting multiple subtypes of PTSD which respond differently to interventions based on the underlying physiology.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Populations studied: combat veterans, women with PTSD or ED</a:t>
            </a:r>
          </a:p>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14</a:t>
            </a:fld>
            <a:endParaRPr lang="en-US"/>
          </a:p>
        </p:txBody>
      </p:sp>
    </p:spTree>
    <p:extLst>
      <p:ext uri="{BB962C8B-B14F-4D97-AF65-F5344CB8AC3E}">
        <p14:creationId xmlns:p14="http://schemas.microsoft.com/office/powerpoint/2010/main" val="6756384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that concludes my extremely brief attempt to highlight the role of the HPA axis in stress response, does any have any questions?</a:t>
            </a:r>
          </a:p>
        </p:txBody>
      </p:sp>
      <p:sp>
        <p:nvSpPr>
          <p:cNvPr id="4" name="Slide Number Placeholder 3"/>
          <p:cNvSpPr>
            <a:spLocks noGrp="1"/>
          </p:cNvSpPr>
          <p:nvPr>
            <p:ph type="sldNum" sz="quarter" idx="5"/>
          </p:nvPr>
        </p:nvSpPr>
        <p:spPr/>
        <p:txBody>
          <a:bodyPr/>
          <a:lstStyle/>
          <a:p>
            <a:fld id="{BC8DCF18-2E8E-483B-BEF2-BC5A5D5DFF48}" type="slidenum">
              <a:rPr lang="en-US" smtClean="0"/>
              <a:t>15</a:t>
            </a:fld>
            <a:endParaRPr lang="en-US"/>
          </a:p>
        </p:txBody>
      </p:sp>
    </p:spTree>
    <p:extLst>
      <p:ext uri="{BB962C8B-B14F-4D97-AF65-F5344CB8AC3E}">
        <p14:creationId xmlns:p14="http://schemas.microsoft.com/office/powerpoint/2010/main" val="2689721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16</a:t>
            </a:fld>
            <a:endParaRPr lang="en-US"/>
          </a:p>
        </p:txBody>
      </p:sp>
    </p:spTree>
    <p:extLst>
      <p:ext uri="{BB962C8B-B14F-4D97-AF65-F5344CB8AC3E}">
        <p14:creationId xmlns:p14="http://schemas.microsoft.com/office/powerpoint/2010/main" val="3185558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17</a:t>
            </a:fld>
            <a:endParaRPr lang="en-US"/>
          </a:p>
        </p:txBody>
      </p:sp>
    </p:spTree>
    <p:extLst>
      <p:ext uri="{BB962C8B-B14F-4D97-AF65-F5344CB8AC3E}">
        <p14:creationId xmlns:p14="http://schemas.microsoft.com/office/powerpoint/2010/main" val="2693020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18</a:t>
            </a:fld>
            <a:endParaRPr lang="en-US"/>
          </a:p>
        </p:txBody>
      </p:sp>
    </p:spTree>
    <p:extLst>
      <p:ext uri="{BB962C8B-B14F-4D97-AF65-F5344CB8AC3E}">
        <p14:creationId xmlns:p14="http://schemas.microsoft.com/office/powerpoint/2010/main" val="1096926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start with some pertinent definitions, and then move on to the General Adaptation Syndrome, which together will give us 10,000 ft view of the overall framework of stress response that we’ll be using today. Then we’ll move on to the SAM and HPA Axes, talk about some variations in the HPA Axis specifically associated with PTSD, neurobiological factors which are associated with the variation, and cultural factors. Finally, we’ll discuss the clinical applications of this information. </a:t>
            </a:r>
          </a:p>
        </p:txBody>
      </p:sp>
      <p:sp>
        <p:nvSpPr>
          <p:cNvPr id="4" name="Slide Number Placeholder 3"/>
          <p:cNvSpPr>
            <a:spLocks noGrp="1"/>
          </p:cNvSpPr>
          <p:nvPr>
            <p:ph type="sldNum" sz="quarter" idx="5"/>
          </p:nvPr>
        </p:nvSpPr>
        <p:spPr/>
        <p:txBody>
          <a:bodyPr/>
          <a:lstStyle/>
          <a:p>
            <a:fld id="{BC8DCF18-2E8E-483B-BEF2-BC5A5D5DFF48}" type="slidenum">
              <a:rPr lang="en-US" smtClean="0"/>
              <a:t>2</a:t>
            </a:fld>
            <a:endParaRPr lang="en-US"/>
          </a:p>
        </p:txBody>
      </p:sp>
    </p:spTree>
    <p:extLst>
      <p:ext uri="{BB962C8B-B14F-4D97-AF65-F5344CB8AC3E}">
        <p14:creationId xmlns:p14="http://schemas.microsoft.com/office/powerpoint/2010/main" val="1077078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thing I’d like to note here is that stress falls into two categories: Physical and Psychological. Physical stress is more of what we typically think of as injury or disease, in that the physiological resources are being stressed in order to return to homeostasis. Psychological stressors on the other hand are more of what people tend to think of as stress, and typically involves being in an anticipatory state, an example being to be stressed of what might happen in the future. </a:t>
            </a:r>
          </a:p>
          <a:p>
            <a:endParaRPr lang="en-US" dirty="0"/>
          </a:p>
          <a:p>
            <a:r>
              <a:rPr lang="en-US" dirty="0"/>
              <a:t>And, as I’m sure most of you are aware, PTSD is a condition which can result from excessive exposure to stress.</a:t>
            </a:r>
          </a:p>
          <a:p>
            <a:endParaRPr lang="en-US" dirty="0"/>
          </a:p>
          <a:p>
            <a:r>
              <a:rPr lang="en-US" dirty="0"/>
              <a:t>Stress, Physical Stressor, and Psychological Stressor definitions from Godoy et al., 2018</a:t>
            </a:r>
          </a:p>
        </p:txBody>
      </p:sp>
      <p:sp>
        <p:nvSpPr>
          <p:cNvPr id="4" name="Slide Number Placeholder 3"/>
          <p:cNvSpPr>
            <a:spLocks noGrp="1"/>
          </p:cNvSpPr>
          <p:nvPr>
            <p:ph type="sldNum" sz="quarter" idx="5"/>
          </p:nvPr>
        </p:nvSpPr>
        <p:spPr/>
        <p:txBody>
          <a:bodyPr/>
          <a:lstStyle/>
          <a:p>
            <a:fld id="{BC8DCF18-2E8E-483B-BEF2-BC5A5D5DFF48}" type="slidenum">
              <a:rPr lang="en-US" smtClean="0"/>
              <a:t>3</a:t>
            </a:fld>
            <a:endParaRPr lang="en-US"/>
          </a:p>
        </p:txBody>
      </p:sp>
    </p:spTree>
    <p:extLst>
      <p:ext uri="{BB962C8B-B14F-4D97-AF65-F5344CB8AC3E}">
        <p14:creationId xmlns:p14="http://schemas.microsoft.com/office/powerpoint/2010/main" val="472502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moving to that 10,000 ft view, back in 1936 Dr. Hans </a:t>
            </a:r>
            <a:r>
              <a:rPr lang="en-US" dirty="0" err="1"/>
              <a:t>Seyle</a:t>
            </a:r>
            <a:r>
              <a:rPr lang="en-US" dirty="0"/>
              <a:t> first proposed GAS to describe a constellation of physiological process which an organism mounts when confronted with a critical situation. Dr. </a:t>
            </a:r>
            <a:r>
              <a:rPr lang="en-US" dirty="0" err="1"/>
              <a:t>Seyle</a:t>
            </a:r>
            <a:r>
              <a:rPr lang="en-US" dirty="0"/>
              <a:t> considered this “</a:t>
            </a:r>
            <a:r>
              <a:rPr lang="en-US" i="1" dirty="0"/>
              <a:t>to represent a </a:t>
            </a:r>
            <a:r>
              <a:rPr lang="en-US" i="1" dirty="0" err="1"/>
              <a:t>generalised</a:t>
            </a:r>
            <a:r>
              <a:rPr lang="en-US" i="1" dirty="0"/>
              <a:t> effort of the organism to adapt itself to new conditions</a:t>
            </a:r>
            <a:r>
              <a:rPr lang="en-US" dirty="0"/>
              <a:t>” (Selye, 1936, p. 2), and thus he termed it the General Adaptation Syndrome. He further compared it to other general defense reactions, for example inflammation. Despite the model’s imprecision, it is still considered a useful framework in describing the body’s response to stress. It occurs in the three phases that you see here. </a:t>
            </a:r>
          </a:p>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4</a:t>
            </a:fld>
            <a:endParaRPr lang="en-US"/>
          </a:p>
        </p:txBody>
      </p:sp>
    </p:spTree>
    <p:extLst>
      <p:ext uri="{BB962C8B-B14F-4D97-AF65-F5344CB8AC3E}">
        <p14:creationId xmlns:p14="http://schemas.microsoft.com/office/powerpoint/2010/main" val="2887496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Consistent with the GAS framework, whenever a person perceives a given stimuli as a threat, or stressor, their body activates two distinct but complementary systems to mount a defense: the Sympathetic Adreno Medullar (SAM) Axis, and the Hypothalamus-pituitary Adrenal Axis </a:t>
            </a:r>
          </a:p>
        </p:txBody>
      </p:sp>
      <p:sp>
        <p:nvSpPr>
          <p:cNvPr id="4" name="Slide Number Placeholder 3"/>
          <p:cNvSpPr>
            <a:spLocks noGrp="1"/>
          </p:cNvSpPr>
          <p:nvPr>
            <p:ph type="sldNum" sz="quarter" idx="5"/>
          </p:nvPr>
        </p:nvSpPr>
        <p:spPr/>
        <p:txBody>
          <a:bodyPr/>
          <a:lstStyle/>
          <a:p>
            <a:fld id="{BC8DCF18-2E8E-483B-BEF2-BC5A5D5DFF48}" type="slidenum">
              <a:rPr lang="en-US" smtClean="0"/>
              <a:t>5</a:t>
            </a:fld>
            <a:endParaRPr lang="en-US"/>
          </a:p>
        </p:txBody>
      </p:sp>
    </p:spTree>
    <p:extLst>
      <p:ext uri="{BB962C8B-B14F-4D97-AF65-F5344CB8AC3E}">
        <p14:creationId xmlns:p14="http://schemas.microsoft.com/office/powerpoint/2010/main" val="1850912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SAM Axis, highlighted </a:t>
            </a:r>
            <a:r>
              <a:rPr lang="en-US" b="1" dirty="0"/>
              <a:t>here</a:t>
            </a:r>
            <a:r>
              <a:rPr lang="en-US" dirty="0"/>
              <a:t>, is the instantaneous, rapid response system.</a:t>
            </a:r>
          </a:p>
        </p:txBody>
      </p:sp>
      <p:sp>
        <p:nvSpPr>
          <p:cNvPr id="4" name="Slide Number Placeholder 3"/>
          <p:cNvSpPr>
            <a:spLocks noGrp="1"/>
          </p:cNvSpPr>
          <p:nvPr>
            <p:ph type="sldNum" sz="quarter" idx="5"/>
          </p:nvPr>
        </p:nvSpPr>
        <p:spPr/>
        <p:txBody>
          <a:bodyPr/>
          <a:lstStyle/>
          <a:p>
            <a:fld id="{BC8DCF18-2E8E-483B-BEF2-BC5A5D5DFF48}" type="slidenum">
              <a:rPr lang="en-US" smtClean="0"/>
              <a:t>6</a:t>
            </a:fld>
            <a:endParaRPr lang="en-US"/>
          </a:p>
        </p:txBody>
      </p:sp>
    </p:spTree>
    <p:extLst>
      <p:ext uri="{BB962C8B-B14F-4D97-AF65-F5344CB8AC3E}">
        <p14:creationId xmlns:p14="http://schemas.microsoft.com/office/powerpoint/2010/main" val="666001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Arial" panose="020B0604020202020204" pitchFamily="34" charset="0"/>
              </a:rPr>
              <a:t>As the name implies, it is a function of the sympathetic nervous system and is mediated by catecholamines, primarily epinephrin and norepinephrine. Since this system depends on neurotransmitters to communicate to end-organ tissues, it is both very quick to respond and is relatively short-lasting.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7</a:t>
            </a:fld>
            <a:endParaRPr lang="en-US"/>
          </a:p>
        </p:txBody>
      </p:sp>
    </p:spTree>
    <p:extLst>
      <p:ext uri="{BB962C8B-B14F-4D97-AF65-F5344CB8AC3E}">
        <p14:creationId xmlns:p14="http://schemas.microsoft.com/office/powerpoint/2010/main" val="2886640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SAM axis complements the HPA axis, highlighted </a:t>
            </a:r>
            <a:r>
              <a:rPr lang="en-US" b="1" dirty="0"/>
              <a:t>here</a:t>
            </a:r>
            <a:r>
              <a:rPr lang="en-US" dirty="0"/>
              <a:t>. </a:t>
            </a:r>
          </a:p>
        </p:txBody>
      </p:sp>
      <p:sp>
        <p:nvSpPr>
          <p:cNvPr id="4" name="Slide Number Placeholder 3"/>
          <p:cNvSpPr>
            <a:spLocks noGrp="1"/>
          </p:cNvSpPr>
          <p:nvPr>
            <p:ph type="sldNum" sz="quarter" idx="5"/>
          </p:nvPr>
        </p:nvSpPr>
        <p:spPr/>
        <p:txBody>
          <a:bodyPr/>
          <a:lstStyle/>
          <a:p>
            <a:fld id="{BC8DCF18-2E8E-483B-BEF2-BC5A5D5DFF48}" type="slidenum">
              <a:rPr lang="en-US" smtClean="0"/>
              <a:t>8</a:t>
            </a:fld>
            <a:endParaRPr lang="en-US"/>
          </a:p>
        </p:txBody>
      </p:sp>
    </p:spTree>
    <p:extLst>
      <p:ext uri="{BB962C8B-B14F-4D97-AF65-F5344CB8AC3E}">
        <p14:creationId xmlns:p14="http://schemas.microsoft.com/office/powerpoint/2010/main" val="667790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dirty="0">
                <a:effectLst/>
                <a:latin typeface="Times New Roman" panose="02020603050405020304" pitchFamily="18" charset="0"/>
                <a:ea typeface="Calibri" panose="020F0502020204030204" pitchFamily="34" charset="0"/>
                <a:cs typeface="Arial" panose="020B0604020202020204" pitchFamily="34" charset="0"/>
              </a:rPr>
              <a:t>The HPA Axis picks up where the SAM Axis leaves off, using slower, longer lasting hormones to mediate the stress response.</a:t>
            </a:r>
          </a:p>
          <a:p>
            <a:pPr marL="0" marR="0">
              <a:lnSpc>
                <a:spcPct val="107000"/>
              </a:lnSpc>
              <a:spcBef>
                <a:spcPts val="0"/>
              </a:spcBef>
              <a:spcAft>
                <a:spcPts val="0"/>
              </a:spcAft>
            </a:pPr>
            <a:endParaRPr lang="en-US" sz="1200" dirty="0">
              <a:effectLst/>
              <a:latin typeface="Times New Roman" panose="02020603050405020304" pitchFamily="18"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200" dirty="0">
                <a:effectLst/>
                <a:latin typeface="Times New Roman" panose="02020603050405020304" pitchFamily="18" charset="0"/>
                <a:ea typeface="Calibri" panose="020F0502020204030204" pitchFamily="34" charset="0"/>
                <a:cs typeface="Arial" panose="020B0604020202020204" pitchFamily="34" charset="0"/>
              </a:rPr>
              <a:t>Hypothalamic-Pituitary Adrenal (HPA) Axis normal operation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Hypothalamus releases Corticotropin-releasing Factor (</a:t>
            </a:r>
            <a:r>
              <a:rPr lang="en-US" sz="1200" b="1" dirty="0">
                <a:effectLst/>
                <a:latin typeface="Times New Roman" panose="02020603050405020304" pitchFamily="18" charset="0"/>
                <a:ea typeface="Calibri" panose="020F0502020204030204" pitchFamily="34" charset="0"/>
                <a:cs typeface="Arial" panose="020B0604020202020204" pitchFamily="34" charset="0"/>
              </a:rPr>
              <a:t>CRF</a:t>
            </a:r>
            <a:r>
              <a:rPr lang="en-US" sz="1200" dirty="0">
                <a:effectLst/>
                <a:latin typeface="Times New Roman" panose="02020603050405020304" pitchFamily="18"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CRF binds to receptors on the anterior pituitary gland which then releases adrenocorticotropic hormone (</a:t>
            </a:r>
            <a:r>
              <a:rPr lang="en-US" sz="1200" b="1" dirty="0">
                <a:effectLst/>
                <a:latin typeface="Times New Roman" panose="02020603050405020304" pitchFamily="18" charset="0"/>
                <a:ea typeface="Calibri" panose="020F0502020204030204" pitchFamily="34" charset="0"/>
                <a:cs typeface="Arial" panose="020B0604020202020204" pitchFamily="34" charset="0"/>
              </a:rPr>
              <a:t>ACTH</a:t>
            </a:r>
            <a:r>
              <a:rPr lang="en-US" sz="1200" dirty="0">
                <a:effectLst/>
                <a:latin typeface="Times New Roman" panose="02020603050405020304" pitchFamily="18"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ACTH acts on the adrenal cortex and stimulates the release of </a:t>
            </a:r>
            <a:r>
              <a:rPr lang="en-US" sz="1200" b="1" dirty="0">
                <a:effectLst/>
                <a:latin typeface="Times New Roman" panose="02020603050405020304" pitchFamily="18" charset="0"/>
                <a:ea typeface="Calibri" panose="020F0502020204030204" pitchFamily="34" charset="0"/>
                <a:cs typeface="Arial" panose="020B0604020202020204" pitchFamily="34" charset="0"/>
              </a:rPr>
              <a:t>cortisol</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b="1" dirty="0">
                <a:effectLst/>
                <a:latin typeface="Times New Roman" panose="02020603050405020304" pitchFamily="18" charset="0"/>
                <a:ea typeface="Calibri" panose="020F0502020204030204" pitchFamily="34" charset="0"/>
                <a:cs typeface="Arial" panose="020B0604020202020204" pitchFamily="34" charset="0"/>
              </a:rPr>
              <a:t>Cortisol</a:t>
            </a:r>
            <a:r>
              <a:rPr lang="en-US" sz="1200" dirty="0">
                <a:effectLst/>
                <a:latin typeface="Times New Roman" panose="02020603050405020304" pitchFamily="18" charset="0"/>
                <a:ea typeface="Calibri" panose="020F0502020204030204" pitchFamily="34" charset="0"/>
                <a:cs typeface="Arial" panose="020B0604020202020204" pitchFamily="34" charset="0"/>
              </a:rPr>
              <a:t> is distributed via the bloodstream and regulates the body’s stress response (adaptive and maladaptive, situation-dependent)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Releases alarm chemicals (epinephrine and norepinephrine)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glucose release from liver</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suppress inflammation</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increase blood pressure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counteracts insulin to increase blood sugar</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0"/>
              </a:spcAft>
              <a:buFont typeface="+mj-lt"/>
              <a:buAutoNum type="alphaL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manipulates circadian rhythm to increase alertness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Once cortisol builds to a certain concentration in the blood stream, cortisol exerts negative feedback on the hypothalamus in binding to glucocorticoid receptors, which shuts off production of </a:t>
            </a:r>
            <a:r>
              <a:rPr lang="en-US" sz="1200" b="1" dirty="0">
                <a:effectLst/>
                <a:latin typeface="Times New Roman" panose="02020603050405020304" pitchFamily="18" charset="0"/>
                <a:ea typeface="Calibri" panose="020F0502020204030204" pitchFamily="34" charset="0"/>
                <a:cs typeface="Arial" panose="020B0604020202020204" pitchFamily="34" charset="0"/>
              </a:rPr>
              <a:t>CRF. </a:t>
            </a:r>
            <a:r>
              <a:rPr lang="en-US" sz="1200" b="0" dirty="0">
                <a:effectLst/>
                <a:latin typeface="Times New Roman" panose="02020603050405020304" pitchFamily="18" charset="0"/>
                <a:ea typeface="Calibri" panose="020F0502020204030204" pitchFamily="34" charset="0"/>
                <a:cs typeface="Arial" panose="020B0604020202020204" pitchFamily="34" charset="0"/>
              </a:rPr>
              <a:t>This negative feedback system is very influential in maintaining normal cortisol levels in the bloodstream.</a:t>
            </a:r>
            <a:endParaRPr lang="en-US" sz="1100" b="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sz="1200" dirty="0">
                <a:effectLst/>
                <a:latin typeface="Times New Roman" panose="02020603050405020304" pitchFamily="18" charset="0"/>
                <a:ea typeface="Calibri" panose="020F0502020204030204" pitchFamily="34" charset="0"/>
                <a:cs typeface="Arial" panose="020B0604020202020204" pitchFamily="34" charset="0"/>
              </a:rPr>
              <a:t>A system not shown here but which also exerts influence on the HPA is the Oxytocin system. Evidence that the Oxytocin System complements the HPA Axis, acting as an inhibitory influence on ACTH release and subsequent Cortisol production (</a:t>
            </a:r>
            <a:r>
              <a:rPr lang="en-US" sz="1200" dirty="0" err="1">
                <a:effectLst/>
                <a:latin typeface="Times New Roman" panose="02020603050405020304" pitchFamily="18" charset="0"/>
                <a:ea typeface="Calibri" panose="020F0502020204030204" pitchFamily="34" charset="0"/>
                <a:cs typeface="Arial" panose="020B0604020202020204" pitchFamily="34" charset="0"/>
              </a:rPr>
              <a:t>Dabrowska</a:t>
            </a:r>
            <a:r>
              <a:rPr lang="en-US" sz="1200" dirty="0">
                <a:effectLst/>
                <a:latin typeface="Times New Roman" panose="02020603050405020304" pitchFamily="18" charset="0"/>
                <a:ea typeface="Calibri" panose="020F0502020204030204" pitchFamily="34" charset="0"/>
                <a:cs typeface="Arial" panose="020B0604020202020204" pitchFamily="34" charset="0"/>
              </a:rPr>
              <a:t>, 2011)</a:t>
            </a:r>
          </a:p>
          <a:p>
            <a:pPr marL="342900" marR="0" lvl="0" indent="-342900" algn="l" defTabSz="914400" rtl="0" eaLnBrk="1" fontAlgn="auto" latinLnBrk="0" hangingPunct="1">
              <a:lnSpc>
                <a:spcPct val="107000"/>
              </a:lnSpc>
              <a:spcBef>
                <a:spcPts val="0"/>
              </a:spcBef>
              <a:spcAft>
                <a:spcPts val="0"/>
              </a:spcAft>
              <a:buClrTx/>
              <a:buSzTx/>
              <a:buFont typeface="+mj-lt"/>
              <a:buAutoNum type="arabicPeriod"/>
              <a:tabLst/>
              <a:defRPr/>
            </a:pPr>
            <a:r>
              <a:rPr lang="en-US" sz="1100" dirty="0">
                <a:effectLst/>
                <a:latin typeface="Times New Roman" panose="02020603050405020304" pitchFamily="18" charset="0"/>
                <a:ea typeface="Calibri" panose="020F0502020204030204" pitchFamily="34" charset="0"/>
                <a:cs typeface="Arial" panose="020B0604020202020204" pitchFamily="34" charset="0"/>
              </a:rPr>
              <a:t>With sustained HPA axis activation, the body habituates to high cortisol levels and the negative feedback “shut-off” becomes desensitized, leading to excessive and persistent build-up of cortisol. The axis also desensitizes as we age.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C8DCF18-2E8E-483B-BEF2-BC5A5D5DFF48}" type="slidenum">
              <a:rPr lang="en-US" smtClean="0"/>
              <a:t>9</a:t>
            </a:fld>
            <a:endParaRPr lang="en-US"/>
          </a:p>
        </p:txBody>
      </p:sp>
    </p:spTree>
    <p:extLst>
      <p:ext uri="{BB962C8B-B14F-4D97-AF65-F5344CB8AC3E}">
        <p14:creationId xmlns:p14="http://schemas.microsoft.com/office/powerpoint/2010/main" val="908205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EB059-21E5-4A41-855B-497A44A501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964FB7-892C-4D09-BA2E-A24E0ACA17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A58BC1-F536-4298-AF07-CD837F99D4CE}"/>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BD6E0996-79B7-4A44-99F7-B66F8E7A97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62F00D-5B1E-46B4-A219-9283F0CE115D}"/>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170010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3A36E-4712-41A2-809A-4D5FD820A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43E296-C64D-403C-B1B2-F38B5D667F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62095-0E96-409D-9055-983DD0C53B25}"/>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2D3AEE6B-DBC0-4F56-8DDB-69DD5A4CFD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838F2-1A7C-485A-8AA5-E88866E15776}"/>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16819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B58561-03C9-4D45-A858-8B7E8EA285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E05980-3144-42CD-BB28-D22A12EB43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364030-659A-4E0C-AD3D-9CA53EF2FAEB}"/>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69A48AC2-6FA6-4E22-9B73-735F8FE21C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2667DE-EF4D-47F7-B287-FE8CB6EF3A42}"/>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3753541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49374-D92A-44E3-8B14-F9C46BD4DA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169D3D-C239-41F9-BCBF-088387BB28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093D07-9CE2-4E9F-9FF4-E9E21A53E6F8}"/>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0318ACEA-E53F-4E47-AD8B-BE0124DE8D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B9342-469D-46F7-BDEC-D55F3A675967}"/>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69207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3E29D-A70E-4F34-8A1A-5216EDAAF7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D431325-064F-4A8F-AB29-25BF846C8A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90D274-7880-4041-9526-1EA11D691528}"/>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5F635C2F-C394-476A-A224-B05117E212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A3A66-1F30-42FB-AF0D-89D7C197A755}"/>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4076537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DAADA-44FB-47AD-9E25-7433468917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C28642-4EE6-4274-A8C2-36B9F43ECB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A7E18F-B857-490A-9BAD-837C2E6EFC0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71031F0-A3A2-43A5-9B1C-3457214041CA}"/>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6" name="Footer Placeholder 5">
            <a:extLst>
              <a:ext uri="{FF2B5EF4-FFF2-40B4-BE49-F238E27FC236}">
                <a16:creationId xmlns:a16="http://schemas.microsoft.com/office/drawing/2014/main" id="{76033E43-8660-4D0B-8DA5-91316A4E0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ADBE1F-FA30-434E-B763-AC3D3BBEBCB4}"/>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3860480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7F8D0-D7D1-4747-BC32-11AE556714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C0D5A1-ACD2-4185-A1BB-F28CD51702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477759-1DA1-4F37-BB0A-1B2D4A830B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B74954-9BDF-44A6-A284-983E356401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8E0C98-87F2-4E68-8CB1-C70BE52888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AA0DC2-3BF2-40E1-8F17-F5E3A7E4C133}"/>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8" name="Footer Placeholder 7">
            <a:extLst>
              <a:ext uri="{FF2B5EF4-FFF2-40B4-BE49-F238E27FC236}">
                <a16:creationId xmlns:a16="http://schemas.microsoft.com/office/drawing/2014/main" id="{8D9EADE0-4D30-4CAF-BE7D-EC60204945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3DDC8A-3962-40B7-B226-CAF80F5DB4EF}"/>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3533861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3C98C-5923-4969-8BD2-0F97710DBA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FD3B62-3532-48FF-8497-FF8E6730740C}"/>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4" name="Footer Placeholder 3">
            <a:extLst>
              <a:ext uri="{FF2B5EF4-FFF2-40B4-BE49-F238E27FC236}">
                <a16:creationId xmlns:a16="http://schemas.microsoft.com/office/drawing/2014/main" id="{0BFC886D-E663-453C-BCA6-0D738D8D73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BCFAD9-0C2C-45BE-A1B0-A4A702C2037A}"/>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35049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A90D84-F3A8-40BD-AFC8-0CBC8BC5CF3A}"/>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3" name="Footer Placeholder 2">
            <a:extLst>
              <a:ext uri="{FF2B5EF4-FFF2-40B4-BE49-F238E27FC236}">
                <a16:creationId xmlns:a16="http://schemas.microsoft.com/office/drawing/2014/main" id="{E4A4B069-1C16-4528-B179-4528210A29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CC9B36-38B5-466E-B07D-9221FFA62B71}"/>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68842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74DA3-2C8D-44F5-9A3A-68C0421713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FE710A-737C-47C0-819F-C86A79693B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B5D43D-4229-4B88-98F6-F422AAADD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88A6CC-8C74-4AC4-AC08-8711C948F917}"/>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6" name="Footer Placeholder 5">
            <a:extLst>
              <a:ext uri="{FF2B5EF4-FFF2-40B4-BE49-F238E27FC236}">
                <a16:creationId xmlns:a16="http://schemas.microsoft.com/office/drawing/2014/main" id="{A51C66BC-F302-4EF1-AB50-6351BF0F1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1A86B5-427F-408A-BA7F-646F680731D3}"/>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160940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EFFE7-3284-47F8-AE91-D8E5C742D0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C55C20-EC7F-4527-B4C2-25CD327059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8BEA5A-1740-4C39-83F4-C86A91AAA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C41EED-9D70-4EB8-BC82-C7865E393326}"/>
              </a:ext>
            </a:extLst>
          </p:cNvPr>
          <p:cNvSpPr>
            <a:spLocks noGrp="1"/>
          </p:cNvSpPr>
          <p:nvPr>
            <p:ph type="dt" sz="half" idx="10"/>
          </p:nvPr>
        </p:nvSpPr>
        <p:spPr/>
        <p:txBody>
          <a:bodyPr/>
          <a:lstStyle/>
          <a:p>
            <a:fld id="{EB64A879-F667-42B5-9580-7A362FAA0501}" type="datetimeFigureOut">
              <a:rPr lang="en-US" smtClean="0"/>
              <a:t>5/16/2022</a:t>
            </a:fld>
            <a:endParaRPr lang="en-US"/>
          </a:p>
        </p:txBody>
      </p:sp>
      <p:sp>
        <p:nvSpPr>
          <p:cNvPr id="6" name="Footer Placeholder 5">
            <a:extLst>
              <a:ext uri="{FF2B5EF4-FFF2-40B4-BE49-F238E27FC236}">
                <a16:creationId xmlns:a16="http://schemas.microsoft.com/office/drawing/2014/main" id="{0094C8C7-E355-4C40-A3F7-2DF2FC454C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8E3D38-01BA-4CA0-BA8A-FB47F37CC796}"/>
              </a:ext>
            </a:extLst>
          </p:cNvPr>
          <p:cNvSpPr>
            <a:spLocks noGrp="1"/>
          </p:cNvSpPr>
          <p:nvPr>
            <p:ph type="sldNum" sz="quarter" idx="12"/>
          </p:nvPr>
        </p:nvSpPr>
        <p:spPr/>
        <p:txBody>
          <a:bodyPr/>
          <a:lstStyle/>
          <a:p>
            <a:fld id="{998597EB-1743-4E4A-A2C9-98D3BB40FAB9}" type="slidenum">
              <a:rPr lang="en-US" smtClean="0"/>
              <a:t>‹#›</a:t>
            </a:fld>
            <a:endParaRPr lang="en-US"/>
          </a:p>
        </p:txBody>
      </p:sp>
    </p:spTree>
    <p:extLst>
      <p:ext uri="{BB962C8B-B14F-4D97-AF65-F5344CB8AC3E}">
        <p14:creationId xmlns:p14="http://schemas.microsoft.com/office/powerpoint/2010/main" val="183629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2187BC-0541-46C4-8D9E-3D1F93446C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760ABE-2B82-4F38-8A62-E24DFC043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CC1A8E-D6CF-4C2F-BFAE-20BE71B272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64A879-F667-42B5-9580-7A362FAA0501}" type="datetimeFigureOut">
              <a:rPr lang="en-US" smtClean="0"/>
              <a:t>5/16/2022</a:t>
            </a:fld>
            <a:endParaRPr lang="en-US"/>
          </a:p>
        </p:txBody>
      </p:sp>
      <p:sp>
        <p:nvSpPr>
          <p:cNvPr id="5" name="Footer Placeholder 4">
            <a:extLst>
              <a:ext uri="{FF2B5EF4-FFF2-40B4-BE49-F238E27FC236}">
                <a16:creationId xmlns:a16="http://schemas.microsoft.com/office/drawing/2014/main" id="{2442E527-CB33-4E81-8FE1-3A47FE0DDD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F47E7B-A43A-4C69-8DDF-85F49CF928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8597EB-1743-4E4A-A2C9-98D3BB40FAB9}" type="slidenum">
              <a:rPr lang="en-US" smtClean="0"/>
              <a:t>‹#›</a:t>
            </a:fld>
            <a:endParaRPr lang="en-US"/>
          </a:p>
        </p:txBody>
      </p:sp>
    </p:spTree>
    <p:extLst>
      <p:ext uri="{BB962C8B-B14F-4D97-AF65-F5344CB8AC3E}">
        <p14:creationId xmlns:p14="http://schemas.microsoft.com/office/powerpoint/2010/main" val="3914752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png"/><Relationship Id="rId7" Type="http://schemas.openxmlformats.org/officeDocument/2006/relationships/diagramColors" Target="../diagrams/colors6.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png"/><Relationship Id="rId7" Type="http://schemas.openxmlformats.org/officeDocument/2006/relationships/diagramColors" Target="../diagrams/colors8.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s://doi.org/10.1016/j.psyneuen.2021.105450" TargetMode="External"/><Relationship Id="rId3" Type="http://schemas.openxmlformats.org/officeDocument/2006/relationships/image" Target="../media/image1.png"/><Relationship Id="rId7" Type="http://schemas.openxmlformats.org/officeDocument/2006/relationships/hyperlink" Target="https://doi.org/10.1016/j.psyneuen.2021.105242"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s://doi.org/10.3389/fnbeh.2018.00127" TargetMode="External"/><Relationship Id="rId5" Type="http://schemas.openxmlformats.org/officeDocument/2006/relationships/hyperlink" Target="https://doi.org/10.1007/s00213-018-5116-0" TargetMode="External"/><Relationship Id="rId4" Type="http://schemas.openxmlformats.org/officeDocument/2006/relationships/hyperlink" Target="https://doi.org/10.1016/s0079-6123(07)67017-4" TargetMode="External"/><Relationship Id="rId9" Type="http://schemas.openxmlformats.org/officeDocument/2006/relationships/hyperlink" Target="https://doi.org/10.1016/j.brat.2021.103924"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doi.org/10.1038/138032a0" TargetMode="External"/><Relationship Id="rId3" Type="http://schemas.openxmlformats.org/officeDocument/2006/relationships/image" Target="../media/image1.png"/><Relationship Id="rId7" Type="http://schemas.openxmlformats.org/officeDocument/2006/relationships/hyperlink" Target="https://doi.org/10.1016/s0006-3223(01)01270-7"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https://doi.org/10.1017/s0954579417001286" TargetMode="External"/><Relationship Id="rId5" Type="http://schemas.openxmlformats.org/officeDocument/2006/relationships/hyperlink" Target="https://www.mayoclinic.org/diseases-conditions/post-traumatic-stress-disorder/symptoms-causes/syc-20355967" TargetMode="External"/><Relationship Id="rId10" Type="http://schemas.openxmlformats.org/officeDocument/2006/relationships/hyperlink" Target="https://doi.org/10.1002/jts.22484" TargetMode="External"/><Relationship Id="rId4" Type="http://schemas.openxmlformats.org/officeDocument/2006/relationships/hyperlink" Target="https://doi.org/10.1016/j.apnu.2018.11.008" TargetMode="External"/><Relationship Id="rId9" Type="http://schemas.openxmlformats.org/officeDocument/2006/relationships/hyperlink" Target="https://doi.org/10.1136/bmj.1.4667.1383"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hyperlink" Target="https://doi.org/10.1098/rsfs.2014.0048" TargetMode="External"/><Relationship Id="rId4" Type="http://schemas.openxmlformats.org/officeDocument/2006/relationships/hyperlink" Target="https://doi.org/10.1080/00332747.2017.1286892"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ight Triangle 3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B03374-60C6-4C07-A9A8-7D4A3CC7AA9E}"/>
              </a:ext>
            </a:extLst>
          </p:cNvPr>
          <p:cNvSpPr>
            <a:spLocks noGrp="1"/>
          </p:cNvSpPr>
          <p:nvPr>
            <p:ph type="ctrTitle"/>
          </p:nvPr>
        </p:nvSpPr>
        <p:spPr>
          <a:xfrm>
            <a:off x="1146874" y="1008993"/>
            <a:ext cx="10011905" cy="3542045"/>
          </a:xfrm>
        </p:spPr>
        <p:txBody>
          <a:bodyPr vert="horz" lIns="91440" tIns="45720" rIns="91440" bIns="45720" rtlCol="0" anchor="b">
            <a:normAutofit/>
          </a:bodyPr>
          <a:lstStyle/>
          <a:p>
            <a:pPr algn="l"/>
            <a:r>
              <a:rPr lang="en-US" sz="5500" b="1" kern="1200" dirty="0">
                <a:latin typeface="+mj-lt"/>
                <a:ea typeface="+mj-ea"/>
                <a:cs typeface="+mj-cs"/>
              </a:rPr>
              <a:t>The Role of the Hypothalamus-Pituitary Adrenal Axis in Stress Response</a:t>
            </a:r>
            <a:r>
              <a:rPr lang="en-US" sz="5500" b="1" dirty="0"/>
              <a:t> and</a:t>
            </a:r>
            <a:r>
              <a:rPr lang="en-US" sz="5500" b="1" kern="1200" dirty="0">
                <a:latin typeface="+mj-lt"/>
                <a:ea typeface="+mj-ea"/>
                <a:cs typeface="+mj-cs"/>
              </a:rPr>
              <a:t> Implications for PTSD</a:t>
            </a:r>
          </a:p>
        </p:txBody>
      </p:sp>
      <p:sp>
        <p:nvSpPr>
          <p:cNvPr id="3" name="Subtitle 2">
            <a:extLst>
              <a:ext uri="{FF2B5EF4-FFF2-40B4-BE49-F238E27FC236}">
                <a16:creationId xmlns:a16="http://schemas.microsoft.com/office/drawing/2014/main" id="{4E084601-D550-4736-B130-7E4090A03F2D}"/>
              </a:ext>
            </a:extLst>
          </p:cNvPr>
          <p:cNvSpPr>
            <a:spLocks noGrp="1"/>
          </p:cNvSpPr>
          <p:nvPr>
            <p:ph type="subTitle" idx="1"/>
          </p:nvPr>
        </p:nvSpPr>
        <p:spPr>
          <a:xfrm>
            <a:off x="1285241" y="4582814"/>
            <a:ext cx="7132335" cy="1312657"/>
          </a:xfrm>
        </p:spPr>
        <p:txBody>
          <a:bodyPr vert="horz" lIns="91440" tIns="45720" rIns="91440" bIns="45720" rtlCol="0" anchor="t">
            <a:normAutofit/>
          </a:bodyPr>
          <a:lstStyle/>
          <a:p>
            <a:pPr algn="l"/>
            <a:r>
              <a:rPr lang="en-US" b="1" kern="1200">
                <a:latin typeface="+mn-lt"/>
                <a:ea typeface="+mn-ea"/>
                <a:cs typeface="+mn-cs"/>
              </a:rPr>
              <a:t>Ken Safley</a:t>
            </a:r>
          </a:p>
          <a:p>
            <a:pPr algn="l"/>
            <a:r>
              <a:rPr lang="en-US" b="1"/>
              <a:t>19 APR 2022</a:t>
            </a:r>
            <a:endParaRPr lang="en-US" b="1" kern="1200">
              <a:latin typeface="+mn-lt"/>
              <a:ea typeface="+mn-ea"/>
              <a:cs typeface="+mn-cs"/>
            </a:endParaRPr>
          </a:p>
        </p:txBody>
      </p:sp>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pPr>
              <a:spcAft>
                <a:spcPts val="600"/>
              </a:spcAft>
            </a:pPr>
            <a:r>
              <a:rPr lang="en-US" sz="2400" b="1" dirty="0">
                <a:solidFill>
                  <a:srgbClr val="872937"/>
                </a:solidFill>
                <a:latin typeface="Trade Gothic Next" panose="020B0503040303020004" pitchFamily="34" charset="0"/>
              </a:rPr>
              <a:t>CPY 7101</a:t>
            </a:r>
            <a:endParaRPr lang="en-US" sz="2400" b="1">
              <a:solidFill>
                <a:srgbClr val="872937"/>
              </a:solidFill>
              <a:latin typeface="Trade Gothic Next" panose="020B0503040303020004" pitchFamily="34" charset="0"/>
            </a:endParaRPr>
          </a:p>
        </p:txBody>
      </p:sp>
    </p:spTree>
    <p:extLst>
      <p:ext uri="{BB962C8B-B14F-4D97-AF65-F5344CB8AC3E}">
        <p14:creationId xmlns:p14="http://schemas.microsoft.com/office/powerpoint/2010/main" val="7523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8" y="1476277"/>
            <a:ext cx="10310661" cy="578198"/>
          </a:xfrm>
          <a:prstGeom prst="rect">
            <a:avLst/>
          </a:prstGeom>
        </p:spPr>
        <p:txBody>
          <a:bodyPr/>
          <a:lstStyle/>
          <a:p>
            <a:pPr lvl="0"/>
            <a:r>
              <a:rPr lang="en-US" sz="4000" b="1" dirty="0"/>
              <a:t>HPA Axis Abnormalities Associated with PTSD</a:t>
            </a:r>
          </a:p>
        </p:txBody>
      </p:sp>
      <p:grpSp>
        <p:nvGrpSpPr>
          <p:cNvPr id="16" name="Group 15">
            <a:extLst>
              <a:ext uri="{FF2B5EF4-FFF2-40B4-BE49-F238E27FC236}">
                <a16:creationId xmlns:a16="http://schemas.microsoft.com/office/drawing/2014/main" id="{07E24DC2-F030-4321-A3ED-D7FEE4FFC317}"/>
              </a:ext>
            </a:extLst>
          </p:cNvPr>
          <p:cNvGrpSpPr/>
          <p:nvPr/>
        </p:nvGrpSpPr>
        <p:grpSpPr>
          <a:xfrm>
            <a:off x="2254928" y="2370806"/>
            <a:ext cx="9134372" cy="578197"/>
            <a:chOff x="1394545" y="2231753"/>
            <a:chExt cx="9134372" cy="559837"/>
          </a:xfrm>
        </p:grpSpPr>
        <p:sp>
          <p:nvSpPr>
            <p:cNvPr id="8" name="Rectangle 7">
              <a:extLst>
                <a:ext uri="{FF2B5EF4-FFF2-40B4-BE49-F238E27FC236}">
                  <a16:creationId xmlns:a16="http://schemas.microsoft.com/office/drawing/2014/main" id="{1B215750-E176-46E5-9AA1-0A824BC4DCFB}"/>
                </a:ext>
              </a:extLst>
            </p:cNvPr>
            <p:cNvSpPr/>
            <p:nvPr/>
          </p:nvSpPr>
          <p:spPr>
            <a:xfrm>
              <a:off x="1677880" y="2296613"/>
              <a:ext cx="8851037" cy="494977"/>
            </a:xfrm>
            <a:prstGeom prst="rect">
              <a:avLst/>
            </a:prstGeom>
          </p:spPr>
          <p:txBody>
            <a:bodyPr/>
            <a:lstStyle/>
            <a:p>
              <a:r>
                <a:rPr lang="en-US" sz="2400" dirty="0"/>
                <a:t> Glucocorticoid Receptors (up to 3x more than MDD) </a:t>
              </a:r>
              <a:r>
                <a:rPr lang="en-US" sz="1600" i="1" dirty="0"/>
                <a:t>Yehuda, 2001</a:t>
              </a:r>
            </a:p>
          </p:txBody>
        </p:sp>
        <p:sp>
          <p:nvSpPr>
            <p:cNvPr id="7" name="Arrow: Down 6">
              <a:extLst>
                <a:ext uri="{FF2B5EF4-FFF2-40B4-BE49-F238E27FC236}">
                  <a16:creationId xmlns:a16="http://schemas.microsoft.com/office/drawing/2014/main" id="{EEB90D16-FF6D-4812-84CA-A6FFC24897C4}"/>
                </a:ext>
              </a:extLst>
            </p:cNvPr>
            <p:cNvSpPr/>
            <p:nvPr/>
          </p:nvSpPr>
          <p:spPr>
            <a:xfrm rot="10800000">
              <a:off x="1394545" y="2231753"/>
              <a:ext cx="363985" cy="404298"/>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C05F0E0A-51C5-4FBA-AAB9-D6447279CCFF}"/>
              </a:ext>
            </a:extLst>
          </p:cNvPr>
          <p:cNvGrpSpPr/>
          <p:nvPr/>
        </p:nvGrpSpPr>
        <p:grpSpPr>
          <a:xfrm>
            <a:off x="2254928" y="2963029"/>
            <a:ext cx="8078680" cy="407508"/>
            <a:chOff x="2254928" y="2963029"/>
            <a:chExt cx="6143349" cy="328474"/>
          </a:xfrm>
        </p:grpSpPr>
        <p:sp>
          <p:nvSpPr>
            <p:cNvPr id="3" name="Arrow: Down 2">
              <a:extLst>
                <a:ext uri="{FF2B5EF4-FFF2-40B4-BE49-F238E27FC236}">
                  <a16:creationId xmlns:a16="http://schemas.microsoft.com/office/drawing/2014/main" id="{EC3A310E-649C-49D1-8080-6FC524923A91}"/>
                </a:ext>
              </a:extLst>
            </p:cNvPr>
            <p:cNvSpPr/>
            <p:nvPr/>
          </p:nvSpPr>
          <p:spPr>
            <a:xfrm>
              <a:off x="2254928" y="2963029"/>
              <a:ext cx="292963" cy="328474"/>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C5E65BB-46C0-4EBA-993E-F37A0E30F17F}"/>
                </a:ext>
              </a:extLst>
            </p:cNvPr>
            <p:cNvSpPr/>
            <p:nvPr/>
          </p:nvSpPr>
          <p:spPr>
            <a:xfrm>
              <a:off x="2547891" y="2963029"/>
              <a:ext cx="5850386" cy="328474"/>
            </a:xfrm>
            <a:prstGeom prst="rect">
              <a:avLst/>
            </a:prstGeom>
          </p:spPr>
          <p:txBody>
            <a:bodyPr/>
            <a:lstStyle/>
            <a:p>
              <a:pPr lvl="0"/>
              <a:r>
                <a:rPr lang="en-US" sz="2400" dirty="0"/>
                <a:t>Cortisol Levels in many PTSD Patients </a:t>
              </a:r>
              <a:r>
                <a:rPr lang="en-US" sz="1600" i="1" dirty="0"/>
                <a:t>Godoy et al., 2018</a:t>
              </a:r>
              <a:endParaRPr lang="en-US" i="1" dirty="0"/>
            </a:p>
          </p:txBody>
        </p:sp>
      </p:grpSp>
      <p:grpSp>
        <p:nvGrpSpPr>
          <p:cNvPr id="14" name="Group 13">
            <a:extLst>
              <a:ext uri="{FF2B5EF4-FFF2-40B4-BE49-F238E27FC236}">
                <a16:creationId xmlns:a16="http://schemas.microsoft.com/office/drawing/2014/main" id="{45F10FB0-DDCD-4446-A96A-9745ADC63D16}"/>
              </a:ext>
            </a:extLst>
          </p:cNvPr>
          <p:cNvGrpSpPr/>
          <p:nvPr/>
        </p:nvGrpSpPr>
        <p:grpSpPr>
          <a:xfrm>
            <a:off x="2150897" y="3550445"/>
            <a:ext cx="8896611" cy="863829"/>
            <a:chOff x="2150897" y="3550445"/>
            <a:chExt cx="8896611" cy="863829"/>
          </a:xfrm>
        </p:grpSpPr>
        <p:sp>
          <p:nvSpPr>
            <p:cNvPr id="10" name="Rectangle 9">
              <a:extLst>
                <a:ext uri="{FF2B5EF4-FFF2-40B4-BE49-F238E27FC236}">
                  <a16:creationId xmlns:a16="http://schemas.microsoft.com/office/drawing/2014/main" id="{FB40FCB6-0E7C-4A7F-86F7-187FC1070D1A}"/>
                </a:ext>
              </a:extLst>
            </p:cNvPr>
            <p:cNvSpPr/>
            <p:nvPr/>
          </p:nvSpPr>
          <p:spPr>
            <a:xfrm>
              <a:off x="2547891" y="3551863"/>
              <a:ext cx="8499617" cy="862411"/>
            </a:xfrm>
            <a:prstGeom prst="rect">
              <a:avLst/>
            </a:prstGeom>
          </p:spPr>
          <p:txBody>
            <a:bodyPr/>
            <a:lstStyle/>
            <a:p>
              <a:pPr lvl="0"/>
              <a:r>
                <a:rPr lang="en-US" sz="2400" dirty="0"/>
                <a:t>The dexamethasone suppression test (DST) elicits HPA axis negative feedback</a:t>
              </a:r>
              <a:endParaRPr lang="en-US" sz="1600" i="1" dirty="0"/>
            </a:p>
          </p:txBody>
        </p:sp>
        <p:pic>
          <p:nvPicPr>
            <p:cNvPr id="13" name="Graphic 12" descr="Arrow circle outline">
              <a:extLst>
                <a:ext uri="{FF2B5EF4-FFF2-40B4-BE49-F238E27FC236}">
                  <a16:creationId xmlns:a16="http://schemas.microsoft.com/office/drawing/2014/main" id="{F955E017-AC0D-4373-84D2-990F7F05492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50897" y="3550445"/>
              <a:ext cx="501024" cy="501024"/>
            </a:xfrm>
            <a:prstGeom prst="rect">
              <a:avLst/>
            </a:prstGeom>
          </p:spPr>
        </p:pic>
      </p:grpSp>
      <p:sp>
        <p:nvSpPr>
          <p:cNvPr id="15" name="Rectangle 14">
            <a:extLst>
              <a:ext uri="{FF2B5EF4-FFF2-40B4-BE49-F238E27FC236}">
                <a16:creationId xmlns:a16="http://schemas.microsoft.com/office/drawing/2014/main" id="{9B1678E9-6389-4CE9-B7E0-6BB9CEDC69EC}"/>
              </a:ext>
            </a:extLst>
          </p:cNvPr>
          <p:cNvSpPr/>
          <p:nvPr/>
        </p:nvSpPr>
        <p:spPr>
          <a:xfrm>
            <a:off x="2254927" y="4757292"/>
            <a:ext cx="8957570" cy="1248861"/>
          </a:xfrm>
          <a:prstGeom prst="rect">
            <a:avLst/>
          </a:prstGeom>
        </p:spPr>
        <p:txBody>
          <a:bodyPr/>
          <a:lstStyle/>
          <a:p>
            <a:pPr lvl="0"/>
            <a:endParaRPr lang="en-US" sz="2400" i="1" dirty="0"/>
          </a:p>
        </p:txBody>
      </p:sp>
    </p:spTree>
    <p:extLst>
      <p:ext uri="{BB962C8B-B14F-4D97-AF65-F5344CB8AC3E}">
        <p14:creationId xmlns:p14="http://schemas.microsoft.com/office/powerpoint/2010/main" val="228682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nodePh="1">
                                  <p:stCondLst>
                                    <p:cond delay="0"/>
                                  </p:stCondLst>
                                  <p:endCondLst>
                                    <p:cond evt="begin" delay="0">
                                      <p:tn val="20"/>
                                    </p:cond>
                                  </p:end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9648926" cy="1266924"/>
          </a:xfrm>
          <a:prstGeom prst="rect">
            <a:avLst/>
          </a:prstGeom>
        </p:spPr>
        <p:txBody>
          <a:bodyPr/>
          <a:lstStyle/>
          <a:p>
            <a:pPr lvl="0"/>
            <a:r>
              <a:rPr lang="en-US" sz="4000" b="1" dirty="0"/>
              <a:t>Neurobiological Predictors Associated with HPA Axis Variation </a:t>
            </a:r>
          </a:p>
        </p:txBody>
      </p:sp>
      <p:graphicFrame>
        <p:nvGraphicFramePr>
          <p:cNvPr id="4" name="Diagram 3">
            <a:extLst>
              <a:ext uri="{FF2B5EF4-FFF2-40B4-BE49-F238E27FC236}">
                <a16:creationId xmlns:a16="http://schemas.microsoft.com/office/drawing/2014/main" id="{BAFC53AA-FDE9-4755-9316-F0011FB8BF61}"/>
              </a:ext>
            </a:extLst>
          </p:cNvPr>
          <p:cNvGraphicFramePr/>
          <p:nvPr>
            <p:extLst>
              <p:ext uri="{D42A27DB-BD31-4B8C-83A1-F6EECF244321}">
                <p14:modId xmlns:p14="http://schemas.microsoft.com/office/powerpoint/2010/main" val="519631948"/>
              </p:ext>
            </p:extLst>
          </p:nvPr>
        </p:nvGraphicFramePr>
        <p:xfrm>
          <a:off x="1713218" y="2852257"/>
          <a:ext cx="8128000" cy="404268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94654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4438367" cy="671306"/>
          </a:xfrm>
          <a:prstGeom prst="rect">
            <a:avLst/>
          </a:prstGeom>
        </p:spPr>
        <p:txBody>
          <a:bodyPr/>
          <a:lstStyle/>
          <a:p>
            <a:pPr lvl="0"/>
            <a:r>
              <a:rPr lang="en-US" sz="4000" b="1" dirty="0"/>
              <a:t>Clinical Applications</a:t>
            </a:r>
          </a:p>
        </p:txBody>
      </p:sp>
      <p:graphicFrame>
        <p:nvGraphicFramePr>
          <p:cNvPr id="3" name="Diagram 2">
            <a:extLst>
              <a:ext uri="{FF2B5EF4-FFF2-40B4-BE49-F238E27FC236}">
                <a16:creationId xmlns:a16="http://schemas.microsoft.com/office/drawing/2014/main" id="{AE0105FD-BA14-479C-8050-0304026166C7}"/>
              </a:ext>
            </a:extLst>
          </p:cNvPr>
          <p:cNvGraphicFramePr/>
          <p:nvPr>
            <p:extLst>
              <p:ext uri="{D42A27DB-BD31-4B8C-83A1-F6EECF244321}">
                <p14:modId xmlns:p14="http://schemas.microsoft.com/office/powerpoint/2010/main" val="191868099"/>
              </p:ext>
            </p:extLst>
          </p:nvPr>
        </p:nvGraphicFramePr>
        <p:xfrm>
          <a:off x="2032000" y="1105560"/>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78417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C110EF3-1462-4DC8-B69B-63B7CA7CC940}"/>
              </a:ext>
            </a:extLst>
          </p:cNvPr>
          <p:cNvGraphicFramePr/>
          <p:nvPr>
            <p:extLst>
              <p:ext uri="{D42A27DB-BD31-4B8C-83A1-F6EECF244321}">
                <p14:modId xmlns:p14="http://schemas.microsoft.com/office/powerpoint/2010/main" val="1091624458"/>
              </p:ext>
            </p:extLst>
          </p:nvPr>
        </p:nvGraphicFramePr>
        <p:xfrm>
          <a:off x="519042" y="2147581"/>
          <a:ext cx="11209132" cy="4641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5165224" cy="671306"/>
          </a:xfrm>
          <a:prstGeom prst="rect">
            <a:avLst/>
          </a:prstGeom>
        </p:spPr>
        <p:txBody>
          <a:bodyPr/>
          <a:lstStyle/>
          <a:p>
            <a:pPr lvl="0"/>
            <a:r>
              <a:rPr lang="en-US" sz="4000" b="1" dirty="0"/>
              <a:t>Cultural Considerations</a:t>
            </a:r>
          </a:p>
        </p:txBody>
      </p:sp>
    </p:spTree>
    <p:extLst>
      <p:ext uri="{BB962C8B-B14F-4D97-AF65-F5344CB8AC3E}">
        <p14:creationId xmlns:p14="http://schemas.microsoft.com/office/powerpoint/2010/main" val="2243516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4438367" cy="671306"/>
          </a:xfrm>
          <a:prstGeom prst="rect">
            <a:avLst/>
          </a:prstGeom>
        </p:spPr>
        <p:txBody>
          <a:bodyPr/>
          <a:lstStyle/>
          <a:p>
            <a:pPr lvl="0"/>
            <a:r>
              <a:rPr lang="en-US" sz="4000" b="1" dirty="0"/>
              <a:t>Clinical Applications</a:t>
            </a:r>
          </a:p>
        </p:txBody>
      </p:sp>
      <p:graphicFrame>
        <p:nvGraphicFramePr>
          <p:cNvPr id="7" name="Diagram 6">
            <a:extLst>
              <a:ext uri="{FF2B5EF4-FFF2-40B4-BE49-F238E27FC236}">
                <a16:creationId xmlns:a16="http://schemas.microsoft.com/office/drawing/2014/main" id="{1AD9A0C4-687C-4179-84EF-653EBCFD165B}"/>
              </a:ext>
            </a:extLst>
          </p:cNvPr>
          <p:cNvGraphicFramePr/>
          <p:nvPr>
            <p:extLst>
              <p:ext uri="{D42A27DB-BD31-4B8C-83A1-F6EECF244321}">
                <p14:modId xmlns:p14="http://schemas.microsoft.com/office/powerpoint/2010/main" val="3831028346"/>
              </p:ext>
            </p:extLst>
          </p:nvPr>
        </p:nvGraphicFramePr>
        <p:xfrm>
          <a:off x="0" y="2147582"/>
          <a:ext cx="12071757" cy="47340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81743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7" name="TextBox 6">
            <a:extLst>
              <a:ext uri="{FF2B5EF4-FFF2-40B4-BE49-F238E27FC236}">
                <a16:creationId xmlns:a16="http://schemas.microsoft.com/office/drawing/2014/main" id="{8B3E1223-E5B8-4370-AF1B-007122311BF5}"/>
              </a:ext>
            </a:extLst>
          </p:cNvPr>
          <p:cNvSpPr txBox="1"/>
          <p:nvPr/>
        </p:nvSpPr>
        <p:spPr>
          <a:xfrm>
            <a:off x="442668" y="2804127"/>
            <a:ext cx="11306664" cy="1323439"/>
          </a:xfrm>
          <a:prstGeom prst="rect">
            <a:avLst/>
          </a:prstGeom>
          <a:noFill/>
        </p:spPr>
        <p:txBody>
          <a:bodyPr wrap="square">
            <a:spAutoFit/>
          </a:bodyPr>
          <a:lstStyle/>
          <a:p>
            <a:pPr algn="ctr"/>
            <a:r>
              <a:rPr lang="en-US" sz="8000" b="1" i="0" dirty="0">
                <a:solidFill>
                  <a:srgbClr val="000000"/>
                </a:solidFill>
                <a:effectLst/>
              </a:rPr>
              <a:t>Questions?</a:t>
            </a:r>
          </a:p>
        </p:txBody>
      </p:sp>
    </p:spTree>
    <p:extLst>
      <p:ext uri="{BB962C8B-B14F-4D97-AF65-F5344CB8AC3E}">
        <p14:creationId xmlns:p14="http://schemas.microsoft.com/office/powerpoint/2010/main" val="3990147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7" name="TextBox 6">
            <a:extLst>
              <a:ext uri="{FF2B5EF4-FFF2-40B4-BE49-F238E27FC236}">
                <a16:creationId xmlns:a16="http://schemas.microsoft.com/office/drawing/2014/main" id="{8B3E1223-E5B8-4370-AF1B-007122311BF5}"/>
              </a:ext>
            </a:extLst>
          </p:cNvPr>
          <p:cNvSpPr txBox="1"/>
          <p:nvPr/>
        </p:nvSpPr>
        <p:spPr>
          <a:xfrm>
            <a:off x="442668" y="1214609"/>
            <a:ext cx="11306664" cy="5713039"/>
          </a:xfrm>
          <a:prstGeom prst="rect">
            <a:avLst/>
          </a:prstGeom>
          <a:noFill/>
        </p:spPr>
        <p:txBody>
          <a:bodyPr wrap="square">
            <a:spAutoFit/>
          </a:bodyPr>
          <a:lstStyle/>
          <a:p>
            <a:pPr algn="ctr"/>
            <a:r>
              <a:rPr lang="en-US" sz="1800" b="1" i="0" dirty="0">
                <a:solidFill>
                  <a:srgbClr val="000000"/>
                </a:solidFill>
                <a:effectLst/>
                <a:latin typeface="Calibri" panose="020F0502020204030204" pitchFamily="34" charset="0"/>
              </a:rPr>
              <a:t>References</a:t>
            </a:r>
          </a:p>
          <a:p>
            <a:pPr marL="457200" indent="-457200" algn="l">
              <a:lnSpc>
                <a:spcPts val="2750"/>
              </a:lnSpc>
            </a:pPr>
            <a:r>
              <a:rPr lang="en-US" sz="1400" b="0" i="0" dirty="0">
                <a:solidFill>
                  <a:srgbClr val="000000"/>
                </a:solidFill>
                <a:effectLst/>
                <a:latin typeface="Calibri" panose="020F0502020204030204" pitchFamily="34" charset="0"/>
              </a:rPr>
              <a:t>De </a:t>
            </a:r>
            <a:r>
              <a:rPr lang="en-US" sz="1400" b="0" i="0" dirty="0" err="1">
                <a:solidFill>
                  <a:srgbClr val="000000"/>
                </a:solidFill>
                <a:effectLst/>
                <a:latin typeface="Calibri" panose="020F0502020204030204" pitchFamily="34" charset="0"/>
              </a:rPr>
              <a:t>Quervain</a:t>
            </a:r>
            <a:r>
              <a:rPr lang="en-US" sz="1400" b="0" i="0" dirty="0">
                <a:solidFill>
                  <a:srgbClr val="000000"/>
                </a:solidFill>
                <a:effectLst/>
                <a:latin typeface="Calibri" panose="020F0502020204030204" pitchFamily="34" charset="0"/>
              </a:rPr>
              <a:t>, D. J. (2007). Glucocorticoid-induced reduction of traumatic memories: Implications for the treatment of PTSD. </a:t>
            </a:r>
            <a:r>
              <a:rPr lang="en-US" sz="1400" b="0" i="1" dirty="0">
                <a:solidFill>
                  <a:srgbClr val="000000"/>
                </a:solidFill>
                <a:effectLst/>
                <a:latin typeface="Calibri" panose="020F0502020204030204" pitchFamily="34" charset="0"/>
              </a:rPr>
              <a:t>Progress in Brain Research</a:t>
            </a:r>
            <a:r>
              <a:rPr lang="en-US" sz="1400" b="0" i="0" dirty="0">
                <a:solidFill>
                  <a:srgbClr val="000000"/>
                </a:solidFill>
                <a:effectLst/>
                <a:latin typeface="Calibri" panose="020F0502020204030204" pitchFamily="34" charset="0"/>
              </a:rPr>
              <a:t>, 239-247. </a:t>
            </a:r>
            <a:r>
              <a:rPr lang="en-US" sz="1400" b="0" i="0" u="none" strike="noStrike" dirty="0">
                <a:solidFill>
                  <a:srgbClr val="000000"/>
                </a:solidFill>
                <a:effectLst/>
                <a:latin typeface="inherit"/>
                <a:hlinkClick r:id="rId4"/>
              </a:rPr>
              <a:t>https://doi.org/10.1016/s0079-6123(07)67017-4</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De </a:t>
            </a:r>
            <a:r>
              <a:rPr lang="en-US" sz="1400" b="0" i="0" dirty="0" err="1">
                <a:solidFill>
                  <a:srgbClr val="000000"/>
                </a:solidFill>
                <a:effectLst/>
                <a:latin typeface="Calibri" panose="020F0502020204030204" pitchFamily="34" charset="0"/>
              </a:rPr>
              <a:t>Quervain</a:t>
            </a:r>
            <a:r>
              <a:rPr lang="en-US" sz="1400" b="0" i="0" dirty="0">
                <a:solidFill>
                  <a:srgbClr val="000000"/>
                </a:solidFill>
                <a:effectLst/>
                <a:latin typeface="Calibri" panose="020F0502020204030204" pitchFamily="34" charset="0"/>
              </a:rPr>
              <a:t>, D., Wolf, O. T., &amp; </a:t>
            </a:r>
            <a:r>
              <a:rPr lang="en-US" sz="1400" b="0" i="0" dirty="0" err="1">
                <a:solidFill>
                  <a:srgbClr val="000000"/>
                </a:solidFill>
                <a:effectLst/>
                <a:latin typeface="Calibri" panose="020F0502020204030204" pitchFamily="34" charset="0"/>
              </a:rPr>
              <a:t>Roozendaal</a:t>
            </a:r>
            <a:r>
              <a:rPr lang="en-US" sz="1400" b="0" i="0" dirty="0">
                <a:solidFill>
                  <a:srgbClr val="000000"/>
                </a:solidFill>
                <a:effectLst/>
                <a:latin typeface="Calibri" panose="020F0502020204030204" pitchFamily="34" charset="0"/>
              </a:rPr>
              <a:t>, B. (2019). Glucocorticoid-induced enhancement of extinction—from animal models to clinical trials. </a:t>
            </a:r>
            <a:r>
              <a:rPr lang="en-US" sz="1400" b="0" i="1" dirty="0">
                <a:solidFill>
                  <a:srgbClr val="000000"/>
                </a:solidFill>
                <a:effectLst/>
                <a:latin typeface="Calibri" panose="020F0502020204030204" pitchFamily="34" charset="0"/>
              </a:rPr>
              <a:t>Psychopharmacology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236</a:t>
            </a:r>
            <a:r>
              <a:rPr lang="en-US" sz="1400" b="0" i="0" dirty="0">
                <a:solidFill>
                  <a:srgbClr val="000000"/>
                </a:solidFill>
                <a:effectLst/>
                <a:latin typeface="Calibri" panose="020F0502020204030204" pitchFamily="34" charset="0"/>
              </a:rPr>
              <a:t>(1), 183-199. </a:t>
            </a:r>
            <a:r>
              <a:rPr lang="en-US" sz="1400" b="0" i="0" u="none" strike="noStrike" dirty="0">
                <a:solidFill>
                  <a:srgbClr val="000000"/>
                </a:solidFill>
                <a:effectLst/>
                <a:latin typeface="inherit"/>
                <a:hlinkClick r:id="rId5"/>
              </a:rPr>
              <a:t>https://doi.org/10.1007/s00213-018-5116-0</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Godoy, L. D., </a:t>
            </a:r>
            <a:r>
              <a:rPr lang="en-US" sz="1400" b="0" i="0" dirty="0" err="1">
                <a:solidFill>
                  <a:srgbClr val="000000"/>
                </a:solidFill>
                <a:effectLst/>
                <a:latin typeface="Calibri" panose="020F0502020204030204" pitchFamily="34" charset="0"/>
              </a:rPr>
              <a:t>Rossignoli</a:t>
            </a:r>
            <a:r>
              <a:rPr lang="en-US" sz="1400" b="0" i="0" dirty="0">
                <a:solidFill>
                  <a:srgbClr val="000000"/>
                </a:solidFill>
                <a:effectLst/>
                <a:latin typeface="Calibri" panose="020F0502020204030204" pitchFamily="34" charset="0"/>
              </a:rPr>
              <a:t>, M. T., Delfino-Pereira, P., Garcia-</a:t>
            </a:r>
            <a:r>
              <a:rPr lang="en-US" sz="1400" b="0" i="0" dirty="0" err="1">
                <a:solidFill>
                  <a:srgbClr val="000000"/>
                </a:solidFill>
                <a:effectLst/>
                <a:latin typeface="Calibri" panose="020F0502020204030204" pitchFamily="34" charset="0"/>
              </a:rPr>
              <a:t>Cairasco</a:t>
            </a:r>
            <a:r>
              <a:rPr lang="en-US" sz="1400" b="0" i="0" dirty="0">
                <a:solidFill>
                  <a:srgbClr val="000000"/>
                </a:solidFill>
                <a:effectLst/>
                <a:latin typeface="Calibri" panose="020F0502020204030204" pitchFamily="34" charset="0"/>
              </a:rPr>
              <a:t>, N., &amp; De Lima </a:t>
            </a:r>
            <a:r>
              <a:rPr lang="en-US" sz="1400" b="0" i="0" dirty="0" err="1">
                <a:solidFill>
                  <a:srgbClr val="000000"/>
                </a:solidFill>
                <a:effectLst/>
                <a:latin typeface="Calibri" panose="020F0502020204030204" pitchFamily="34" charset="0"/>
              </a:rPr>
              <a:t>Umeoka</a:t>
            </a:r>
            <a:r>
              <a:rPr lang="en-US" sz="1400" b="0" i="0" dirty="0">
                <a:solidFill>
                  <a:srgbClr val="000000"/>
                </a:solidFill>
                <a:effectLst/>
                <a:latin typeface="Calibri" panose="020F0502020204030204" pitchFamily="34" charset="0"/>
              </a:rPr>
              <a:t>, E. H. (2018). A comprehensive overview on stress neurobiology: Basic concepts and clinical implications. </a:t>
            </a:r>
            <a:r>
              <a:rPr lang="en-US" sz="1400" b="0" i="1" dirty="0">
                <a:solidFill>
                  <a:srgbClr val="000000"/>
                </a:solidFill>
                <a:effectLst/>
                <a:latin typeface="Calibri" panose="020F0502020204030204" pitchFamily="34" charset="0"/>
              </a:rPr>
              <a:t>Frontiers in Behavioral Neuroscience</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12</a:t>
            </a:r>
            <a:r>
              <a:rPr lang="en-US" sz="1400" b="0" i="0" dirty="0">
                <a:solidFill>
                  <a:srgbClr val="000000"/>
                </a:solidFill>
                <a:effectLst/>
                <a:latin typeface="Calibri" panose="020F0502020204030204" pitchFamily="34" charset="0"/>
              </a:rPr>
              <a:t>. </a:t>
            </a:r>
            <a:r>
              <a:rPr lang="en-US" sz="1400" b="0" i="0" u="none" strike="noStrike" dirty="0">
                <a:solidFill>
                  <a:srgbClr val="000000"/>
                </a:solidFill>
                <a:effectLst/>
                <a:latin typeface="inherit"/>
                <a:hlinkClick r:id="rId6"/>
              </a:rPr>
              <a:t>https://doi.org/10.3389/fnbeh.2018.00127</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Hofmann, J., Huber, C., Novak, B., </a:t>
            </a:r>
            <a:r>
              <a:rPr lang="en-US" sz="1400" b="0" i="0" dirty="0" err="1">
                <a:solidFill>
                  <a:srgbClr val="000000"/>
                </a:solidFill>
                <a:effectLst/>
                <a:latin typeface="Calibri" panose="020F0502020204030204" pitchFamily="34" charset="0"/>
              </a:rPr>
              <a:t>Schreckenbach</a:t>
            </a:r>
            <a:r>
              <a:rPr lang="en-US" sz="1400" b="0" i="0" dirty="0">
                <a:solidFill>
                  <a:srgbClr val="000000"/>
                </a:solidFill>
                <a:effectLst/>
                <a:latin typeface="Calibri" panose="020F0502020204030204" pitchFamily="34" charset="0"/>
              </a:rPr>
              <a:t>, M., Schubert, C. F., Touma, C., Rutten, B. P., &amp; Schmidt, U. (2021). Oxytocin receptor is a potential biomarker of the hyporesponsive HPA axis subtype of PTSD and might be modulated by HPA axis reactivity traits in humans and mice. </a:t>
            </a:r>
            <a:r>
              <a:rPr lang="en-US" sz="1400" b="0" i="1" dirty="0" err="1">
                <a:solidFill>
                  <a:srgbClr val="000000"/>
                </a:solidFill>
                <a:effectLst/>
                <a:latin typeface="Calibri" panose="020F0502020204030204" pitchFamily="34" charset="0"/>
              </a:rPr>
              <a:t>Psychoneuroendocrinology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129</a:t>
            </a:r>
            <a:r>
              <a:rPr lang="en-US" sz="1400" b="0" i="0" dirty="0">
                <a:solidFill>
                  <a:srgbClr val="000000"/>
                </a:solidFill>
                <a:effectLst/>
                <a:latin typeface="Calibri" panose="020F0502020204030204" pitchFamily="34" charset="0"/>
              </a:rPr>
              <a:t>, 105242. </a:t>
            </a:r>
            <a:r>
              <a:rPr lang="en-US" sz="1400" b="0" i="0" u="none" strike="noStrike" dirty="0">
                <a:solidFill>
                  <a:srgbClr val="000000"/>
                </a:solidFill>
                <a:effectLst/>
                <a:latin typeface="inherit"/>
                <a:hlinkClick r:id="rId7"/>
              </a:rPr>
              <a:t>https://doi.org/10.1016/j.psyneuen.2021.105242</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err="1">
                <a:solidFill>
                  <a:srgbClr val="000000"/>
                </a:solidFill>
                <a:effectLst/>
                <a:latin typeface="Calibri" panose="020F0502020204030204" pitchFamily="34" charset="0"/>
              </a:rPr>
              <a:t>Jayan</a:t>
            </a:r>
            <a:r>
              <a:rPr lang="en-US" sz="1400" b="0" i="0" dirty="0">
                <a:solidFill>
                  <a:srgbClr val="000000"/>
                </a:solidFill>
                <a:effectLst/>
                <a:latin typeface="Calibri" panose="020F0502020204030204" pitchFamily="34" charset="0"/>
              </a:rPr>
              <a:t>, D., </a:t>
            </a:r>
            <a:r>
              <a:rPr lang="en-US" sz="1400" b="0" i="0" dirty="0" err="1">
                <a:solidFill>
                  <a:srgbClr val="000000"/>
                </a:solidFill>
                <a:effectLst/>
                <a:latin typeface="Calibri" panose="020F0502020204030204" pitchFamily="34" charset="0"/>
              </a:rPr>
              <a:t>DeRoon</a:t>
            </a:r>
            <a:r>
              <a:rPr lang="en-US" sz="1400" b="0" i="0" dirty="0">
                <a:solidFill>
                  <a:srgbClr val="000000"/>
                </a:solidFill>
                <a:effectLst/>
                <a:latin typeface="Calibri" panose="020F0502020204030204" pitchFamily="34" charset="0"/>
              </a:rPr>
              <a:t>-Cassini, T. A., Sauber, G., Hillard, C. J., &amp; Fitzgerald, J. M. (2022). A cluster analytic approach to examining the role of cortisol in the development of post-traumatic stress and dysphoria in adult traumatic injury survivors. </a:t>
            </a:r>
            <a:r>
              <a:rPr lang="en-US" sz="1400" b="0" i="1" dirty="0" err="1">
                <a:solidFill>
                  <a:srgbClr val="000000"/>
                </a:solidFill>
                <a:effectLst/>
                <a:latin typeface="Calibri" panose="020F0502020204030204" pitchFamily="34" charset="0"/>
              </a:rPr>
              <a:t>Psychoneuroendocrinology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135</a:t>
            </a:r>
            <a:r>
              <a:rPr lang="en-US" sz="1400" b="0" i="0" dirty="0">
                <a:solidFill>
                  <a:srgbClr val="000000"/>
                </a:solidFill>
                <a:effectLst/>
                <a:latin typeface="Calibri" panose="020F0502020204030204" pitchFamily="34" charset="0"/>
              </a:rPr>
              <a:t>, 105450. </a:t>
            </a:r>
            <a:r>
              <a:rPr lang="en-US" sz="1400" b="0" i="0" u="none" strike="noStrike" dirty="0">
                <a:solidFill>
                  <a:srgbClr val="000000"/>
                </a:solidFill>
                <a:effectLst/>
                <a:latin typeface="inherit"/>
                <a:hlinkClick r:id="rId8"/>
              </a:rPr>
              <a:t>https://doi.org/10.1016/j.psyneuen.2021.105450</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err="1">
                <a:solidFill>
                  <a:srgbClr val="000000"/>
                </a:solidFill>
                <a:effectLst/>
                <a:latin typeface="Calibri" panose="020F0502020204030204" pitchFamily="34" charset="0"/>
              </a:rPr>
              <a:t>Lehrner</a:t>
            </a:r>
            <a:r>
              <a:rPr lang="en-US" sz="1400" b="0" i="0" dirty="0">
                <a:solidFill>
                  <a:srgbClr val="000000"/>
                </a:solidFill>
                <a:effectLst/>
                <a:latin typeface="Calibri" panose="020F0502020204030204" pitchFamily="34" charset="0"/>
              </a:rPr>
              <a:t>, A., Hildebrandt, T., </a:t>
            </a:r>
            <a:r>
              <a:rPr lang="en-US" sz="1400" b="0" i="0" dirty="0" err="1">
                <a:solidFill>
                  <a:srgbClr val="000000"/>
                </a:solidFill>
                <a:effectLst/>
                <a:latin typeface="Calibri" panose="020F0502020204030204" pitchFamily="34" charset="0"/>
              </a:rPr>
              <a:t>Bierer</a:t>
            </a:r>
            <a:r>
              <a:rPr lang="en-US" sz="1400" b="0" i="0" dirty="0">
                <a:solidFill>
                  <a:srgbClr val="000000"/>
                </a:solidFill>
                <a:effectLst/>
                <a:latin typeface="Calibri" panose="020F0502020204030204" pitchFamily="34" charset="0"/>
              </a:rPr>
              <a:t>, L. M., Flory, J. D., Bader, H. N., </a:t>
            </a:r>
            <a:r>
              <a:rPr lang="en-US" sz="1400" b="0" i="0" dirty="0" err="1">
                <a:solidFill>
                  <a:srgbClr val="000000"/>
                </a:solidFill>
                <a:effectLst/>
                <a:latin typeface="Calibri" panose="020F0502020204030204" pitchFamily="34" charset="0"/>
              </a:rPr>
              <a:t>Makotkine</a:t>
            </a:r>
            <a:r>
              <a:rPr lang="en-US" sz="1400" b="0" i="0" dirty="0">
                <a:solidFill>
                  <a:srgbClr val="000000"/>
                </a:solidFill>
                <a:effectLst/>
                <a:latin typeface="Calibri" panose="020F0502020204030204" pitchFamily="34" charset="0"/>
              </a:rPr>
              <a:t>, I., &amp; Yehuda, R. (2021). A randomized, double-blind, placebo-controlled trial of hydrocortisone augmentation of prolonged exposure for PTSD in U.S. combat veterans. </a:t>
            </a:r>
            <a:r>
              <a:rPr lang="en-US" sz="1400" b="0" i="1" dirty="0" err="1">
                <a:solidFill>
                  <a:srgbClr val="000000"/>
                </a:solidFill>
                <a:effectLst/>
                <a:latin typeface="Calibri" panose="020F0502020204030204" pitchFamily="34" charset="0"/>
              </a:rPr>
              <a:t>Behaviour</a:t>
            </a:r>
            <a:r>
              <a:rPr lang="en-US" sz="1400" b="0" i="1" dirty="0">
                <a:solidFill>
                  <a:srgbClr val="000000"/>
                </a:solidFill>
                <a:effectLst/>
                <a:latin typeface="Calibri" panose="020F0502020204030204" pitchFamily="34" charset="0"/>
              </a:rPr>
              <a:t> Research and Therapy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144</a:t>
            </a:r>
            <a:r>
              <a:rPr lang="en-US" sz="1400" b="0" i="0" dirty="0">
                <a:solidFill>
                  <a:srgbClr val="000000"/>
                </a:solidFill>
                <a:effectLst/>
                <a:latin typeface="Calibri" panose="020F0502020204030204" pitchFamily="34" charset="0"/>
              </a:rPr>
              <a:t>, 103924. </a:t>
            </a:r>
            <a:r>
              <a:rPr lang="en-US" sz="1400" b="0" i="0" u="none" strike="noStrike" dirty="0">
                <a:solidFill>
                  <a:srgbClr val="000000"/>
                </a:solidFill>
                <a:effectLst/>
                <a:latin typeface="inherit"/>
                <a:hlinkClick r:id="rId9"/>
              </a:rPr>
              <a:t>https://doi.org/10.1016/j.brat.2021.103924</a:t>
            </a:r>
            <a:endParaRPr lang="en-US" sz="14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170022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7" name="TextBox 6">
            <a:extLst>
              <a:ext uri="{FF2B5EF4-FFF2-40B4-BE49-F238E27FC236}">
                <a16:creationId xmlns:a16="http://schemas.microsoft.com/office/drawing/2014/main" id="{8B3E1223-E5B8-4370-AF1B-007122311BF5}"/>
              </a:ext>
            </a:extLst>
          </p:cNvPr>
          <p:cNvSpPr txBox="1"/>
          <p:nvPr/>
        </p:nvSpPr>
        <p:spPr>
          <a:xfrm>
            <a:off x="442668" y="1214609"/>
            <a:ext cx="11306664" cy="5353966"/>
          </a:xfrm>
          <a:prstGeom prst="rect">
            <a:avLst/>
          </a:prstGeom>
          <a:noFill/>
        </p:spPr>
        <p:txBody>
          <a:bodyPr wrap="square">
            <a:spAutoFit/>
          </a:bodyPr>
          <a:lstStyle/>
          <a:p>
            <a:pPr algn="ctr"/>
            <a:r>
              <a:rPr lang="en-US" sz="1800" b="1" i="0" dirty="0">
                <a:solidFill>
                  <a:srgbClr val="000000"/>
                </a:solidFill>
                <a:effectLst/>
                <a:latin typeface="Calibri" panose="020F0502020204030204" pitchFamily="34" charset="0"/>
              </a:rPr>
              <a:t>References</a:t>
            </a:r>
          </a:p>
          <a:p>
            <a:pPr marL="457200" indent="-457200" algn="l">
              <a:lnSpc>
                <a:spcPts val="2750"/>
              </a:lnSpc>
            </a:pPr>
            <a:r>
              <a:rPr lang="en-US" sz="1400" b="0" i="0" dirty="0">
                <a:solidFill>
                  <a:srgbClr val="000000"/>
                </a:solidFill>
                <a:effectLst/>
                <a:latin typeface="Calibri" panose="020F0502020204030204" pitchFamily="34" charset="0"/>
              </a:rPr>
              <a:t>Li, Y., </a:t>
            </a:r>
            <a:r>
              <a:rPr lang="en-US" sz="1400" b="0" i="0" dirty="0" err="1">
                <a:solidFill>
                  <a:srgbClr val="000000"/>
                </a:solidFill>
                <a:effectLst/>
                <a:latin typeface="Calibri" panose="020F0502020204030204" pitchFamily="34" charset="0"/>
              </a:rPr>
              <a:t>Hassett</a:t>
            </a:r>
            <a:r>
              <a:rPr lang="en-US" sz="1400" b="0" i="0" dirty="0">
                <a:solidFill>
                  <a:srgbClr val="000000"/>
                </a:solidFill>
                <a:effectLst/>
                <a:latin typeface="Calibri" panose="020F0502020204030204" pitchFamily="34" charset="0"/>
              </a:rPr>
              <a:t>, A. L., &amp; Seng, J. S. (2019). Exploring the mutual regulation between oxytocin and cortisol as a marker of resilience. </a:t>
            </a:r>
            <a:r>
              <a:rPr lang="en-US" sz="1400" b="0" i="1" dirty="0">
                <a:solidFill>
                  <a:srgbClr val="000000"/>
                </a:solidFill>
                <a:effectLst/>
                <a:latin typeface="Calibri" panose="020F0502020204030204" pitchFamily="34" charset="0"/>
              </a:rPr>
              <a:t>Archives of Psychiatric Nursing</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33</a:t>
            </a:r>
            <a:r>
              <a:rPr lang="en-US" sz="1400" b="0" i="0" dirty="0">
                <a:solidFill>
                  <a:srgbClr val="000000"/>
                </a:solidFill>
                <a:effectLst/>
                <a:latin typeface="Calibri" panose="020F0502020204030204" pitchFamily="34" charset="0"/>
              </a:rPr>
              <a:t>(2), 164-173. </a:t>
            </a:r>
            <a:r>
              <a:rPr lang="en-US" sz="1400" b="0" i="0" u="none" strike="noStrike" dirty="0">
                <a:solidFill>
                  <a:srgbClr val="000000"/>
                </a:solidFill>
                <a:effectLst/>
                <a:latin typeface="inherit"/>
                <a:hlinkClick r:id="rId4"/>
              </a:rPr>
              <a:t>https://doi.org/10.1016/j.apnu.2018.11.008</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Mayo Clinic. (2018, July 6). </a:t>
            </a:r>
            <a:r>
              <a:rPr lang="en-US" sz="1400" b="0" i="1" dirty="0">
                <a:solidFill>
                  <a:srgbClr val="000000"/>
                </a:solidFill>
                <a:effectLst/>
                <a:latin typeface="Calibri" panose="020F0502020204030204" pitchFamily="34" charset="0"/>
              </a:rPr>
              <a:t>Post-traumatic stress disorder (PTSD) - symptoms and causes</a:t>
            </a:r>
            <a:r>
              <a:rPr lang="en-US" sz="1400" b="0" i="0" dirty="0">
                <a:solidFill>
                  <a:srgbClr val="000000"/>
                </a:solidFill>
                <a:effectLst/>
                <a:latin typeface="Calibri" panose="020F0502020204030204" pitchFamily="34" charset="0"/>
              </a:rPr>
              <a:t>. Retrieved April 14, 2022, from </a:t>
            </a:r>
            <a:r>
              <a:rPr lang="en-US" sz="1400" b="0" i="0" u="none" strike="noStrike" dirty="0">
                <a:solidFill>
                  <a:srgbClr val="000000"/>
                </a:solidFill>
                <a:effectLst/>
                <a:latin typeface="Calibri" panose="020F0502020204030204" pitchFamily="34" charset="0"/>
                <a:hlinkClick r:id="rId5"/>
              </a:rPr>
              <a:t>https://www.mayoclinic.org/diseases-conditions/post-traumatic-stress-disorder/symptoms-causes/syc-20355967</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Parade, S. H., Parent, J., </a:t>
            </a:r>
            <a:r>
              <a:rPr lang="en-US" sz="1400" b="0" i="0" dirty="0" err="1">
                <a:solidFill>
                  <a:srgbClr val="000000"/>
                </a:solidFill>
                <a:effectLst/>
                <a:latin typeface="Calibri" panose="020F0502020204030204" pitchFamily="34" charset="0"/>
              </a:rPr>
              <a:t>Rabemananjara</a:t>
            </a:r>
            <a:r>
              <a:rPr lang="en-US" sz="1400" b="0" i="0" dirty="0">
                <a:solidFill>
                  <a:srgbClr val="000000"/>
                </a:solidFill>
                <a:effectLst/>
                <a:latin typeface="Calibri" panose="020F0502020204030204" pitchFamily="34" charset="0"/>
              </a:rPr>
              <a:t>, K., </a:t>
            </a:r>
            <a:r>
              <a:rPr lang="en-US" sz="1400" b="0" i="0" dirty="0" err="1">
                <a:solidFill>
                  <a:srgbClr val="000000"/>
                </a:solidFill>
                <a:effectLst/>
                <a:latin typeface="Calibri" panose="020F0502020204030204" pitchFamily="34" charset="0"/>
              </a:rPr>
              <a:t>Seifer</a:t>
            </a:r>
            <a:r>
              <a:rPr lang="en-US" sz="1400" b="0" i="0" dirty="0">
                <a:solidFill>
                  <a:srgbClr val="000000"/>
                </a:solidFill>
                <a:effectLst/>
                <a:latin typeface="Calibri" panose="020F0502020204030204" pitchFamily="34" charset="0"/>
              </a:rPr>
              <a:t>, R., </a:t>
            </a:r>
            <a:r>
              <a:rPr lang="en-US" sz="1400" b="0" i="0" dirty="0" err="1">
                <a:solidFill>
                  <a:srgbClr val="000000"/>
                </a:solidFill>
                <a:effectLst/>
                <a:latin typeface="Calibri" panose="020F0502020204030204" pitchFamily="34" charset="0"/>
              </a:rPr>
              <a:t>Marsit</a:t>
            </a:r>
            <a:r>
              <a:rPr lang="en-US" sz="1400" b="0" i="0" dirty="0">
                <a:solidFill>
                  <a:srgbClr val="000000"/>
                </a:solidFill>
                <a:effectLst/>
                <a:latin typeface="Calibri" panose="020F0502020204030204" pitchFamily="34" charset="0"/>
              </a:rPr>
              <a:t>, C. J., Yang, B., Zhang, H., &amp; </a:t>
            </a:r>
            <a:r>
              <a:rPr lang="en-US" sz="1400" b="0" i="0" dirty="0" err="1">
                <a:solidFill>
                  <a:srgbClr val="000000"/>
                </a:solidFill>
                <a:effectLst/>
                <a:latin typeface="Calibri" panose="020F0502020204030204" pitchFamily="34" charset="0"/>
              </a:rPr>
              <a:t>Tyrka</a:t>
            </a:r>
            <a:r>
              <a:rPr lang="en-US" sz="1400" b="0" i="0" dirty="0">
                <a:solidFill>
                  <a:srgbClr val="000000"/>
                </a:solidFill>
                <a:effectLst/>
                <a:latin typeface="Calibri" panose="020F0502020204030204" pitchFamily="34" charset="0"/>
              </a:rPr>
              <a:t>, A. R. (2017). Change in FK506 binding protein 5 (</a:t>
            </a:r>
            <a:r>
              <a:rPr lang="en-US" sz="1400" b="0" i="1" dirty="0">
                <a:solidFill>
                  <a:srgbClr val="000000"/>
                </a:solidFill>
                <a:effectLst/>
                <a:latin typeface="Calibri" panose="020F0502020204030204" pitchFamily="34" charset="0"/>
              </a:rPr>
              <a:t>FKBP5</a:t>
            </a:r>
            <a:r>
              <a:rPr lang="en-US" sz="1400" b="0" i="0" dirty="0">
                <a:solidFill>
                  <a:srgbClr val="000000"/>
                </a:solidFill>
                <a:effectLst/>
                <a:latin typeface="Calibri" panose="020F0502020204030204" pitchFamily="34" charset="0"/>
              </a:rPr>
              <a:t>) methylation over time among preschoolers with adversity. </a:t>
            </a:r>
            <a:r>
              <a:rPr lang="en-US" sz="1400" b="0" i="1" dirty="0">
                <a:solidFill>
                  <a:srgbClr val="000000"/>
                </a:solidFill>
                <a:effectLst/>
                <a:latin typeface="Calibri" panose="020F0502020204030204" pitchFamily="34" charset="0"/>
              </a:rPr>
              <a:t>Development and Psychopathology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29</a:t>
            </a:r>
            <a:r>
              <a:rPr lang="en-US" sz="1400" b="0" i="0" dirty="0">
                <a:solidFill>
                  <a:srgbClr val="000000"/>
                </a:solidFill>
                <a:effectLst/>
                <a:latin typeface="Calibri" panose="020F0502020204030204" pitchFamily="34" charset="0"/>
              </a:rPr>
              <a:t>(5), 1627-1634. </a:t>
            </a:r>
            <a:r>
              <a:rPr lang="en-US" sz="1400" b="0" i="0" u="none" strike="noStrike" dirty="0">
                <a:solidFill>
                  <a:srgbClr val="000000"/>
                </a:solidFill>
                <a:effectLst/>
                <a:latin typeface="inherit"/>
                <a:hlinkClick r:id="rId6"/>
              </a:rPr>
              <a:t>https://doi.org/10.1017/s0954579417001286</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Schelling, G., </a:t>
            </a:r>
            <a:r>
              <a:rPr lang="en-US" sz="1400" b="0" i="0" dirty="0" err="1">
                <a:solidFill>
                  <a:srgbClr val="000000"/>
                </a:solidFill>
                <a:effectLst/>
                <a:latin typeface="Calibri" panose="020F0502020204030204" pitchFamily="34" charset="0"/>
              </a:rPr>
              <a:t>Briegel</a:t>
            </a:r>
            <a:r>
              <a:rPr lang="en-US" sz="1400" b="0" i="0" dirty="0">
                <a:solidFill>
                  <a:srgbClr val="000000"/>
                </a:solidFill>
                <a:effectLst/>
                <a:latin typeface="Calibri" panose="020F0502020204030204" pitchFamily="34" charset="0"/>
              </a:rPr>
              <a:t>, J., </a:t>
            </a:r>
            <a:r>
              <a:rPr lang="en-US" sz="1400" b="0" i="0" dirty="0" err="1">
                <a:solidFill>
                  <a:srgbClr val="000000"/>
                </a:solidFill>
                <a:effectLst/>
                <a:latin typeface="Calibri" panose="020F0502020204030204" pitchFamily="34" charset="0"/>
              </a:rPr>
              <a:t>Roozendaal</a:t>
            </a:r>
            <a:r>
              <a:rPr lang="en-US" sz="1400" b="0" i="0" dirty="0">
                <a:solidFill>
                  <a:srgbClr val="000000"/>
                </a:solidFill>
                <a:effectLst/>
                <a:latin typeface="Calibri" panose="020F0502020204030204" pitchFamily="34" charset="0"/>
              </a:rPr>
              <a:t>, B., Stoll, C., </a:t>
            </a:r>
            <a:r>
              <a:rPr lang="en-US" sz="1400" b="0" i="0" dirty="0" err="1">
                <a:solidFill>
                  <a:srgbClr val="000000"/>
                </a:solidFill>
                <a:effectLst/>
                <a:latin typeface="Calibri" panose="020F0502020204030204" pitchFamily="34" charset="0"/>
              </a:rPr>
              <a:t>Rothenhäusler</a:t>
            </a:r>
            <a:r>
              <a:rPr lang="en-US" sz="1400" b="0" i="0" dirty="0">
                <a:solidFill>
                  <a:srgbClr val="000000"/>
                </a:solidFill>
                <a:effectLst/>
                <a:latin typeface="Calibri" panose="020F0502020204030204" pitchFamily="34" charset="0"/>
              </a:rPr>
              <a:t>, H., &amp; </a:t>
            </a:r>
            <a:r>
              <a:rPr lang="en-US" sz="1400" b="0" i="0" dirty="0" err="1">
                <a:solidFill>
                  <a:srgbClr val="000000"/>
                </a:solidFill>
                <a:effectLst/>
                <a:latin typeface="Calibri" panose="020F0502020204030204" pitchFamily="34" charset="0"/>
              </a:rPr>
              <a:t>Kapfhammer</a:t>
            </a:r>
            <a:r>
              <a:rPr lang="en-US" sz="1400" b="0" i="0" dirty="0">
                <a:solidFill>
                  <a:srgbClr val="000000"/>
                </a:solidFill>
                <a:effectLst/>
                <a:latin typeface="Calibri" panose="020F0502020204030204" pitchFamily="34" charset="0"/>
              </a:rPr>
              <a:t>, H. (2001). The effect of stress doses of hydrocortisone during septic shock on posttraumatic stress disorder in survivors. </a:t>
            </a:r>
            <a:r>
              <a:rPr lang="en-US" sz="1400" b="0" i="1" dirty="0">
                <a:solidFill>
                  <a:srgbClr val="000000"/>
                </a:solidFill>
                <a:effectLst/>
                <a:latin typeface="Calibri" panose="020F0502020204030204" pitchFamily="34" charset="0"/>
              </a:rPr>
              <a:t>Biological Psychiatry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50</a:t>
            </a:r>
            <a:r>
              <a:rPr lang="en-US" sz="1400" b="0" i="0" dirty="0">
                <a:solidFill>
                  <a:srgbClr val="000000"/>
                </a:solidFill>
                <a:effectLst/>
                <a:latin typeface="Calibri" panose="020F0502020204030204" pitchFamily="34" charset="0"/>
              </a:rPr>
              <a:t>(12), 978-985. </a:t>
            </a:r>
            <a:r>
              <a:rPr lang="en-US" sz="1400" b="0" i="0" u="none" strike="noStrike" dirty="0">
                <a:solidFill>
                  <a:srgbClr val="000000"/>
                </a:solidFill>
                <a:effectLst/>
                <a:latin typeface="inherit"/>
                <a:hlinkClick r:id="rId7"/>
              </a:rPr>
              <a:t>https://doi.org/10.1016/s0006-3223(01)01270-7</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Selye, H. (1936). A syndrome produced by diverse nocuous agents. </a:t>
            </a:r>
            <a:r>
              <a:rPr lang="en-US" sz="1400" b="0" i="1" dirty="0">
                <a:solidFill>
                  <a:srgbClr val="000000"/>
                </a:solidFill>
                <a:effectLst/>
                <a:latin typeface="Calibri" panose="020F0502020204030204" pitchFamily="34" charset="0"/>
              </a:rPr>
              <a:t>Nature</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138</a:t>
            </a:r>
            <a:r>
              <a:rPr lang="en-US" sz="1400" b="0" i="0" dirty="0">
                <a:solidFill>
                  <a:srgbClr val="000000"/>
                </a:solidFill>
                <a:effectLst/>
                <a:latin typeface="Calibri" panose="020F0502020204030204" pitchFamily="34" charset="0"/>
              </a:rPr>
              <a:t>(3479), 32. </a:t>
            </a:r>
            <a:r>
              <a:rPr lang="en-US" sz="1400" b="0" i="0" u="none" strike="noStrike" dirty="0">
                <a:solidFill>
                  <a:srgbClr val="000000"/>
                </a:solidFill>
                <a:effectLst/>
                <a:latin typeface="inherit"/>
                <a:hlinkClick r:id="rId8"/>
              </a:rPr>
              <a:t>https://doi.org/10.1038/138032a0</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Selye, H. (1950). Stress and the general adaptation syndrome. </a:t>
            </a:r>
            <a:r>
              <a:rPr lang="en-US" sz="1400" b="0" i="1" dirty="0">
                <a:solidFill>
                  <a:srgbClr val="000000"/>
                </a:solidFill>
                <a:effectLst/>
                <a:latin typeface="Calibri" panose="020F0502020204030204" pitchFamily="34" charset="0"/>
              </a:rPr>
              <a:t>BMJ</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1</a:t>
            </a:r>
            <a:r>
              <a:rPr lang="en-US" sz="1400" b="0" i="0" dirty="0">
                <a:solidFill>
                  <a:srgbClr val="000000"/>
                </a:solidFill>
                <a:effectLst/>
                <a:latin typeface="Calibri" panose="020F0502020204030204" pitchFamily="34" charset="0"/>
              </a:rPr>
              <a:t>(4667), 1383-1392. </a:t>
            </a:r>
            <a:r>
              <a:rPr lang="en-US" sz="1400" b="0" i="0" u="none" strike="noStrike" dirty="0">
                <a:solidFill>
                  <a:srgbClr val="000000"/>
                </a:solidFill>
                <a:effectLst/>
                <a:latin typeface="inherit"/>
                <a:hlinkClick r:id="rId9"/>
              </a:rPr>
              <a:t>https://doi.org/10.1136/bmj.1.4667.1383</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Sheerin, C. M., Lind, M. J., </a:t>
            </a:r>
            <a:r>
              <a:rPr lang="en-US" sz="1400" b="0" i="0" dirty="0" err="1">
                <a:solidFill>
                  <a:srgbClr val="000000"/>
                </a:solidFill>
                <a:effectLst/>
                <a:latin typeface="Calibri" panose="020F0502020204030204" pitchFamily="34" charset="0"/>
              </a:rPr>
              <a:t>Bountress</a:t>
            </a:r>
            <a:r>
              <a:rPr lang="en-US" sz="1400" b="0" i="0" dirty="0">
                <a:solidFill>
                  <a:srgbClr val="000000"/>
                </a:solidFill>
                <a:effectLst/>
                <a:latin typeface="Calibri" panose="020F0502020204030204" pitchFamily="34" charset="0"/>
              </a:rPr>
              <a:t>, K. E., </a:t>
            </a:r>
            <a:r>
              <a:rPr lang="en-US" sz="1400" b="0" i="0" dirty="0" err="1">
                <a:solidFill>
                  <a:srgbClr val="000000"/>
                </a:solidFill>
                <a:effectLst/>
                <a:latin typeface="Calibri" panose="020F0502020204030204" pitchFamily="34" charset="0"/>
              </a:rPr>
              <a:t>Marraccini</a:t>
            </a:r>
            <a:r>
              <a:rPr lang="en-US" sz="1400" b="0" i="0" dirty="0">
                <a:solidFill>
                  <a:srgbClr val="000000"/>
                </a:solidFill>
                <a:effectLst/>
                <a:latin typeface="Calibri" panose="020F0502020204030204" pitchFamily="34" charset="0"/>
              </a:rPr>
              <a:t>, M. E., </a:t>
            </a:r>
            <a:r>
              <a:rPr lang="en-US" sz="1400" b="0" i="0" dirty="0" err="1">
                <a:solidFill>
                  <a:srgbClr val="000000"/>
                </a:solidFill>
                <a:effectLst/>
                <a:latin typeface="Calibri" panose="020F0502020204030204" pitchFamily="34" charset="0"/>
              </a:rPr>
              <a:t>Amstadter</a:t>
            </a:r>
            <a:r>
              <a:rPr lang="en-US" sz="1400" b="0" i="0" dirty="0">
                <a:solidFill>
                  <a:srgbClr val="000000"/>
                </a:solidFill>
                <a:effectLst/>
                <a:latin typeface="Calibri" panose="020F0502020204030204" pitchFamily="34" charset="0"/>
              </a:rPr>
              <a:t>, A. B., </a:t>
            </a:r>
            <a:r>
              <a:rPr lang="en-US" sz="1400" b="0" i="0" dirty="0" err="1">
                <a:solidFill>
                  <a:srgbClr val="000000"/>
                </a:solidFill>
                <a:effectLst/>
                <a:latin typeface="Calibri" panose="020F0502020204030204" pitchFamily="34" charset="0"/>
              </a:rPr>
              <a:t>Bacanu</a:t>
            </a:r>
            <a:r>
              <a:rPr lang="en-US" sz="1400" b="0" i="0" dirty="0">
                <a:solidFill>
                  <a:srgbClr val="000000"/>
                </a:solidFill>
                <a:effectLst/>
                <a:latin typeface="Calibri" panose="020F0502020204030204" pitchFamily="34" charset="0"/>
              </a:rPr>
              <a:t>, S., &amp; Nugent, N. R. (2020). Meta‐analysis of associations between hypothalamic‐pituitary‐Adrenal Axis genes and risk of posttraumatic stress disorder. </a:t>
            </a:r>
            <a:r>
              <a:rPr lang="en-US" sz="1400" b="0" i="1" dirty="0">
                <a:solidFill>
                  <a:srgbClr val="000000"/>
                </a:solidFill>
                <a:effectLst/>
                <a:latin typeface="Calibri" panose="020F0502020204030204" pitchFamily="34" charset="0"/>
              </a:rPr>
              <a:t>Journal of Traumatic Stress</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33</a:t>
            </a:r>
            <a:r>
              <a:rPr lang="en-US" sz="1400" b="0" i="0" dirty="0">
                <a:solidFill>
                  <a:srgbClr val="000000"/>
                </a:solidFill>
                <a:effectLst/>
                <a:latin typeface="Calibri" panose="020F0502020204030204" pitchFamily="34" charset="0"/>
              </a:rPr>
              <a:t>(5), 688-698. </a:t>
            </a:r>
            <a:r>
              <a:rPr lang="en-US" sz="1400" b="0" i="0" u="none" strike="noStrike" dirty="0">
                <a:solidFill>
                  <a:srgbClr val="000000"/>
                </a:solidFill>
                <a:effectLst/>
                <a:latin typeface="inherit"/>
                <a:hlinkClick r:id="rId10"/>
              </a:rPr>
              <a:t>https://doi.org/10.1002/jts.22484</a:t>
            </a:r>
            <a:endParaRPr lang="en-US" sz="14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861992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7" name="TextBox 6">
            <a:extLst>
              <a:ext uri="{FF2B5EF4-FFF2-40B4-BE49-F238E27FC236}">
                <a16:creationId xmlns:a16="http://schemas.microsoft.com/office/drawing/2014/main" id="{8B3E1223-E5B8-4370-AF1B-007122311BF5}"/>
              </a:ext>
            </a:extLst>
          </p:cNvPr>
          <p:cNvSpPr txBox="1"/>
          <p:nvPr/>
        </p:nvSpPr>
        <p:spPr>
          <a:xfrm>
            <a:off x="442668" y="1214609"/>
            <a:ext cx="11306664" cy="3917676"/>
          </a:xfrm>
          <a:prstGeom prst="rect">
            <a:avLst/>
          </a:prstGeom>
          <a:noFill/>
        </p:spPr>
        <p:txBody>
          <a:bodyPr wrap="square">
            <a:spAutoFit/>
          </a:bodyPr>
          <a:lstStyle/>
          <a:p>
            <a:pPr algn="ctr"/>
            <a:r>
              <a:rPr lang="en-US" sz="1800" b="1" i="0" dirty="0">
                <a:solidFill>
                  <a:srgbClr val="000000"/>
                </a:solidFill>
                <a:effectLst/>
                <a:latin typeface="Calibri" panose="020F0502020204030204" pitchFamily="34" charset="0"/>
              </a:rPr>
              <a:t>References</a:t>
            </a:r>
          </a:p>
          <a:p>
            <a:pPr marL="457200" indent="-457200">
              <a:lnSpc>
                <a:spcPts val="2750"/>
              </a:lnSpc>
            </a:pPr>
            <a:r>
              <a:rPr lang="en-US" sz="1400" b="0" i="0" dirty="0" err="1">
                <a:solidFill>
                  <a:srgbClr val="000000"/>
                </a:solidFill>
                <a:effectLst/>
                <a:latin typeface="Calibri" panose="020F0502020204030204" pitchFamily="34" charset="0"/>
              </a:rPr>
              <a:t>Suris</a:t>
            </a:r>
            <a:r>
              <a:rPr lang="en-US" sz="1400" b="0" i="0" dirty="0">
                <a:solidFill>
                  <a:srgbClr val="000000"/>
                </a:solidFill>
                <a:effectLst/>
                <a:latin typeface="Calibri" panose="020F0502020204030204" pitchFamily="34" charset="0"/>
              </a:rPr>
              <a:t>, A., North, C., </a:t>
            </a:r>
            <a:r>
              <a:rPr lang="en-US" sz="1400" b="0" i="0" dirty="0" err="1">
                <a:solidFill>
                  <a:srgbClr val="000000"/>
                </a:solidFill>
                <a:effectLst/>
                <a:latin typeface="Calibri" panose="020F0502020204030204" pitchFamily="34" charset="0"/>
              </a:rPr>
              <a:t>Aidenoff</a:t>
            </a:r>
            <a:r>
              <a:rPr lang="en-US" sz="1400" b="0" i="0" dirty="0">
                <a:solidFill>
                  <a:srgbClr val="000000"/>
                </a:solidFill>
                <a:effectLst/>
                <a:latin typeface="Calibri" panose="020F0502020204030204" pitchFamily="34" charset="0"/>
              </a:rPr>
              <a:t>, B., Powell, C., &amp; Greene, R. (2010). Effects of exogenous glucocorticoid on combat-related PTSD symptoms. </a:t>
            </a:r>
            <a:r>
              <a:rPr lang="en-US" sz="1400" b="0" i="1" dirty="0">
                <a:solidFill>
                  <a:srgbClr val="000000"/>
                </a:solidFill>
                <a:effectLst/>
                <a:latin typeface="Calibri" panose="020F0502020204030204" pitchFamily="34" charset="0"/>
              </a:rPr>
              <a:t>Ann Clin Psychiatry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22</a:t>
            </a:r>
            <a:r>
              <a:rPr lang="en-US" sz="1400" b="0" i="0" dirty="0">
                <a:solidFill>
                  <a:srgbClr val="000000"/>
                </a:solidFill>
                <a:effectLst/>
                <a:latin typeface="Calibri" panose="020F0502020204030204" pitchFamily="34" charset="0"/>
              </a:rPr>
              <a:t>(4), 274–279.</a:t>
            </a:r>
          </a:p>
          <a:p>
            <a:pPr marL="457200" indent="-457200" algn="l">
              <a:lnSpc>
                <a:spcPts val="2750"/>
              </a:lnSpc>
            </a:pPr>
            <a:r>
              <a:rPr lang="en-US" sz="1400" b="0" i="0" dirty="0" err="1">
                <a:solidFill>
                  <a:srgbClr val="000000"/>
                </a:solidFill>
                <a:effectLst/>
                <a:latin typeface="Calibri" panose="020F0502020204030204" pitchFamily="34" charset="0"/>
              </a:rPr>
              <a:t>Surís</a:t>
            </a:r>
            <a:r>
              <a:rPr lang="en-US" sz="1400" b="0" i="0" dirty="0">
                <a:solidFill>
                  <a:srgbClr val="000000"/>
                </a:solidFill>
                <a:effectLst/>
                <a:latin typeface="Calibri" panose="020F0502020204030204" pitchFamily="34" charset="0"/>
              </a:rPr>
              <a:t>, A., Holliday, R., </a:t>
            </a:r>
            <a:r>
              <a:rPr lang="en-US" sz="1400" b="0" i="0" dirty="0" err="1">
                <a:solidFill>
                  <a:srgbClr val="000000"/>
                </a:solidFill>
                <a:effectLst/>
                <a:latin typeface="Calibri" panose="020F0502020204030204" pitchFamily="34" charset="0"/>
              </a:rPr>
              <a:t>Adinoff</a:t>
            </a:r>
            <a:r>
              <a:rPr lang="en-US" sz="1400" b="0" i="0" dirty="0">
                <a:solidFill>
                  <a:srgbClr val="000000"/>
                </a:solidFill>
                <a:effectLst/>
                <a:latin typeface="Calibri" panose="020F0502020204030204" pitchFamily="34" charset="0"/>
              </a:rPr>
              <a:t>, B., Holder, N., &amp; North, C. S. (2017). Facilitating fear-based memory extinction with Dexamethasone: A randomized controlled trial in male veterans with combat-related PTSD. </a:t>
            </a:r>
            <a:r>
              <a:rPr lang="en-US" sz="1400" b="0" i="1" dirty="0">
                <a:solidFill>
                  <a:srgbClr val="000000"/>
                </a:solidFill>
                <a:effectLst/>
                <a:latin typeface="Calibri" panose="020F0502020204030204" pitchFamily="34" charset="0"/>
              </a:rPr>
              <a:t>Psychiatry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80</a:t>
            </a:r>
            <a:r>
              <a:rPr lang="en-US" sz="1400" b="0" i="0" dirty="0">
                <a:solidFill>
                  <a:srgbClr val="000000"/>
                </a:solidFill>
                <a:effectLst/>
                <a:latin typeface="Calibri" panose="020F0502020204030204" pitchFamily="34" charset="0"/>
              </a:rPr>
              <a:t>(4), 399-410. </a:t>
            </a:r>
            <a:r>
              <a:rPr lang="en-US" sz="1400" b="0" i="0" u="none" strike="noStrike" dirty="0">
                <a:solidFill>
                  <a:srgbClr val="000000"/>
                </a:solidFill>
                <a:effectLst/>
                <a:latin typeface="inherit"/>
                <a:hlinkClick r:id="rId4"/>
              </a:rPr>
              <a:t>https://doi.org/10.1080/00332747.2017.1286892</a:t>
            </a:r>
            <a:endParaRPr lang="en-US" sz="1400" b="0" i="0" dirty="0">
              <a:solidFill>
                <a:srgbClr val="000000"/>
              </a:solidFill>
              <a:effectLst/>
              <a:latin typeface="Calibri" panose="020F0502020204030204" pitchFamily="34" charset="0"/>
            </a:endParaRPr>
          </a:p>
          <a:p>
            <a:pPr marL="457200" indent="-457200" algn="l">
              <a:lnSpc>
                <a:spcPts val="2750"/>
              </a:lnSpc>
            </a:pPr>
            <a:r>
              <a:rPr lang="en-US" sz="1400" b="0" i="0" dirty="0">
                <a:solidFill>
                  <a:srgbClr val="000000"/>
                </a:solidFill>
                <a:effectLst/>
                <a:latin typeface="Calibri" panose="020F0502020204030204" pitchFamily="34" charset="0"/>
              </a:rPr>
              <a:t>Turner, A., Keating, C., &amp; Tilbrook, A. (2012). Sex differences and the role of sex steroids in </a:t>
            </a:r>
            <a:r>
              <a:rPr lang="en-US" sz="1400" b="0" i="0" dirty="0" err="1">
                <a:solidFill>
                  <a:srgbClr val="000000"/>
                </a:solidFill>
                <a:effectLst/>
                <a:latin typeface="Calibri" panose="020F0502020204030204" pitchFamily="34" charset="0"/>
              </a:rPr>
              <a:t>sympatho</a:t>
            </a:r>
            <a:r>
              <a:rPr lang="en-US" sz="1400" b="0" i="0" dirty="0">
                <a:solidFill>
                  <a:srgbClr val="000000"/>
                </a:solidFill>
                <a:effectLst/>
                <a:latin typeface="Calibri" panose="020F0502020204030204" pitchFamily="34" charset="0"/>
              </a:rPr>
              <a:t>-adrenal medullary system and </a:t>
            </a:r>
            <a:r>
              <a:rPr lang="en-US" sz="1400" b="0" i="0" dirty="0" err="1">
                <a:solidFill>
                  <a:srgbClr val="000000"/>
                </a:solidFill>
                <a:effectLst/>
                <a:latin typeface="Calibri" panose="020F0502020204030204" pitchFamily="34" charset="0"/>
              </a:rPr>
              <a:t>hypothalamo</a:t>
            </a:r>
            <a:r>
              <a:rPr lang="en-US" sz="1400" b="0" i="0" dirty="0">
                <a:solidFill>
                  <a:srgbClr val="000000"/>
                </a:solidFill>
                <a:effectLst/>
                <a:latin typeface="Calibri" panose="020F0502020204030204" pitchFamily="34" charset="0"/>
              </a:rPr>
              <a:t>-pituitary adrenal axis responses to stress. In S. M. Kahn (Ed.), </a:t>
            </a:r>
            <a:r>
              <a:rPr lang="en-US" sz="1400" b="0" i="1" dirty="0">
                <a:solidFill>
                  <a:srgbClr val="000000"/>
                </a:solidFill>
                <a:effectLst/>
                <a:latin typeface="Calibri" panose="020F0502020204030204" pitchFamily="34" charset="0"/>
              </a:rPr>
              <a:t>Sex steroids</a:t>
            </a:r>
            <a:r>
              <a:rPr lang="en-US" sz="1400" b="0" i="0" dirty="0">
                <a:solidFill>
                  <a:srgbClr val="000000"/>
                </a:solidFill>
                <a:effectLst/>
                <a:latin typeface="Calibri" panose="020F0502020204030204" pitchFamily="34" charset="0"/>
              </a:rPr>
              <a:t> (pp. 117-136). </a:t>
            </a:r>
            <a:r>
              <a:rPr lang="en-US" sz="1400" b="0" i="0" dirty="0" err="1">
                <a:solidFill>
                  <a:srgbClr val="000000"/>
                </a:solidFill>
                <a:effectLst/>
                <a:latin typeface="Calibri" panose="020F0502020204030204" pitchFamily="34" charset="0"/>
              </a:rPr>
              <a:t>IntechOpen</a:t>
            </a:r>
            <a:r>
              <a:rPr lang="en-US" sz="1400" b="0" i="0" dirty="0">
                <a:solidFill>
                  <a:srgbClr val="000000"/>
                </a:solidFill>
                <a:effectLst/>
                <a:latin typeface="Calibri" panose="020F0502020204030204" pitchFamily="34" charset="0"/>
              </a:rPr>
              <a:t>.</a:t>
            </a:r>
          </a:p>
          <a:p>
            <a:pPr marL="457200" indent="-457200" algn="l">
              <a:lnSpc>
                <a:spcPts val="2750"/>
              </a:lnSpc>
            </a:pPr>
            <a:r>
              <a:rPr lang="en-US" sz="1400" b="0" i="0" dirty="0">
                <a:solidFill>
                  <a:srgbClr val="000000"/>
                </a:solidFill>
                <a:effectLst/>
                <a:latin typeface="Calibri" panose="020F0502020204030204" pitchFamily="34" charset="0"/>
              </a:rPr>
              <a:t>Yehuda, R. (2001). Biology of Posttraumatic Stress Disorder. </a:t>
            </a:r>
            <a:r>
              <a:rPr lang="en-US" sz="1400" b="0" i="1" dirty="0">
                <a:solidFill>
                  <a:srgbClr val="000000"/>
                </a:solidFill>
                <a:effectLst/>
                <a:latin typeface="Calibri" panose="020F0502020204030204" pitchFamily="34" charset="0"/>
              </a:rPr>
              <a:t>The Journal of clinical psychiatry</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62</a:t>
            </a:r>
            <a:r>
              <a:rPr lang="en-US" sz="1400" b="0" i="0" dirty="0">
                <a:solidFill>
                  <a:srgbClr val="000000"/>
                </a:solidFill>
                <a:effectLst/>
                <a:latin typeface="Calibri" panose="020F0502020204030204" pitchFamily="34" charset="0"/>
              </a:rPr>
              <a:t>(17), 41-46.</a:t>
            </a:r>
          </a:p>
          <a:p>
            <a:pPr marL="457200" indent="-457200" algn="l">
              <a:lnSpc>
                <a:spcPts val="2750"/>
              </a:lnSpc>
            </a:pPr>
            <a:r>
              <a:rPr lang="en-US" sz="1400" b="0" i="0" dirty="0">
                <a:solidFill>
                  <a:srgbClr val="000000"/>
                </a:solidFill>
                <a:effectLst/>
                <a:latin typeface="Calibri" panose="020F0502020204030204" pitchFamily="34" charset="0"/>
              </a:rPr>
              <a:t>Yehuda, R., Pratchett, L. C., </a:t>
            </a:r>
            <a:r>
              <a:rPr lang="en-US" sz="1400" b="0" i="0" dirty="0" err="1">
                <a:solidFill>
                  <a:srgbClr val="000000"/>
                </a:solidFill>
                <a:effectLst/>
                <a:latin typeface="Calibri" panose="020F0502020204030204" pitchFamily="34" charset="0"/>
              </a:rPr>
              <a:t>Elmes</a:t>
            </a:r>
            <a:r>
              <a:rPr lang="en-US" sz="1400" b="0" i="0" dirty="0">
                <a:solidFill>
                  <a:srgbClr val="000000"/>
                </a:solidFill>
                <a:effectLst/>
                <a:latin typeface="Calibri" panose="020F0502020204030204" pitchFamily="34" charset="0"/>
              </a:rPr>
              <a:t>, M. W., </a:t>
            </a:r>
            <a:r>
              <a:rPr lang="en-US" sz="1400" b="0" i="0" dirty="0" err="1">
                <a:solidFill>
                  <a:srgbClr val="000000"/>
                </a:solidFill>
                <a:effectLst/>
                <a:latin typeface="Calibri" panose="020F0502020204030204" pitchFamily="34" charset="0"/>
              </a:rPr>
              <a:t>Lehrner</a:t>
            </a:r>
            <a:r>
              <a:rPr lang="en-US" sz="1400" b="0" i="0" dirty="0">
                <a:solidFill>
                  <a:srgbClr val="000000"/>
                </a:solidFill>
                <a:effectLst/>
                <a:latin typeface="Calibri" panose="020F0502020204030204" pitchFamily="34" charset="0"/>
              </a:rPr>
              <a:t>, A., Daskalakis, N. P., Koch, E., </a:t>
            </a:r>
            <a:r>
              <a:rPr lang="en-US" sz="1400" b="0" i="0" dirty="0" err="1">
                <a:solidFill>
                  <a:srgbClr val="000000"/>
                </a:solidFill>
                <a:effectLst/>
                <a:latin typeface="Calibri" panose="020F0502020204030204" pitchFamily="34" charset="0"/>
              </a:rPr>
              <a:t>Makotkine</a:t>
            </a:r>
            <a:r>
              <a:rPr lang="en-US" sz="1400" b="0" i="0" dirty="0">
                <a:solidFill>
                  <a:srgbClr val="000000"/>
                </a:solidFill>
                <a:effectLst/>
                <a:latin typeface="Calibri" panose="020F0502020204030204" pitchFamily="34" charset="0"/>
              </a:rPr>
              <a:t>, I., Flory, J. D., &amp; </a:t>
            </a:r>
            <a:r>
              <a:rPr lang="en-US" sz="1400" b="0" i="0" dirty="0" err="1">
                <a:solidFill>
                  <a:srgbClr val="000000"/>
                </a:solidFill>
                <a:effectLst/>
                <a:latin typeface="Calibri" panose="020F0502020204030204" pitchFamily="34" charset="0"/>
              </a:rPr>
              <a:t>Bierer</a:t>
            </a:r>
            <a:r>
              <a:rPr lang="en-US" sz="1400" b="0" i="0" dirty="0">
                <a:solidFill>
                  <a:srgbClr val="000000"/>
                </a:solidFill>
                <a:effectLst/>
                <a:latin typeface="Calibri" panose="020F0502020204030204" pitchFamily="34" charset="0"/>
              </a:rPr>
              <a:t>, L. M. (2014). Glucocorticoid-related predictors and correlates of post-traumatic stress disorder treatment response in combat veterans. </a:t>
            </a:r>
            <a:r>
              <a:rPr lang="en-US" sz="1400" b="0" i="1" dirty="0">
                <a:solidFill>
                  <a:srgbClr val="000000"/>
                </a:solidFill>
                <a:effectLst/>
                <a:latin typeface="Calibri" panose="020F0502020204030204" pitchFamily="34" charset="0"/>
              </a:rPr>
              <a:t>Interface Focus</a:t>
            </a:r>
            <a:r>
              <a:rPr lang="en-US" sz="1400" b="0" i="0" dirty="0">
                <a:solidFill>
                  <a:srgbClr val="000000"/>
                </a:solidFill>
                <a:effectLst/>
                <a:latin typeface="Calibri" panose="020F0502020204030204" pitchFamily="34" charset="0"/>
              </a:rPr>
              <a:t>, </a:t>
            </a:r>
            <a:r>
              <a:rPr lang="en-US" sz="1400" b="0" i="1" dirty="0">
                <a:solidFill>
                  <a:srgbClr val="000000"/>
                </a:solidFill>
                <a:effectLst/>
                <a:latin typeface="Calibri" panose="020F0502020204030204" pitchFamily="34" charset="0"/>
              </a:rPr>
              <a:t>4</a:t>
            </a:r>
            <a:r>
              <a:rPr lang="en-US" sz="1400" b="0" i="0" dirty="0">
                <a:solidFill>
                  <a:srgbClr val="000000"/>
                </a:solidFill>
                <a:effectLst/>
                <a:latin typeface="Calibri" panose="020F0502020204030204" pitchFamily="34" charset="0"/>
              </a:rPr>
              <a:t>(5), 20140048. </a:t>
            </a:r>
            <a:r>
              <a:rPr lang="en-US" sz="1400" b="0" i="0" u="none" strike="noStrike" dirty="0">
                <a:solidFill>
                  <a:srgbClr val="000000"/>
                </a:solidFill>
                <a:effectLst/>
                <a:latin typeface="inherit"/>
                <a:hlinkClick r:id="rId5"/>
              </a:rPr>
              <a:t>https://doi.org/10.1098/rsfs.2014.0048</a:t>
            </a:r>
            <a:endParaRPr lang="en-US" sz="14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40404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graphicFrame>
        <p:nvGraphicFramePr>
          <p:cNvPr id="12" name="TextBox 9">
            <a:extLst>
              <a:ext uri="{FF2B5EF4-FFF2-40B4-BE49-F238E27FC236}">
                <a16:creationId xmlns:a16="http://schemas.microsoft.com/office/drawing/2014/main" id="{4386A607-70C1-2634-76E7-D6674F7EA859}"/>
              </a:ext>
            </a:extLst>
          </p:cNvPr>
          <p:cNvGraphicFramePr/>
          <p:nvPr>
            <p:extLst>
              <p:ext uri="{D42A27DB-BD31-4B8C-83A1-F6EECF244321}">
                <p14:modId xmlns:p14="http://schemas.microsoft.com/office/powerpoint/2010/main" val="1897710958"/>
              </p:ext>
            </p:extLst>
          </p:nvPr>
        </p:nvGraphicFramePr>
        <p:xfrm>
          <a:off x="1516379" y="1440180"/>
          <a:ext cx="9648926" cy="51771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0167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9937682" cy="4145296"/>
          </a:xfrm>
          <a:prstGeom prst="rect">
            <a:avLst/>
          </a:prstGeom>
        </p:spPr>
        <p:txBody>
          <a:bodyPr/>
          <a:lstStyle/>
          <a:p>
            <a:pPr lvl="0"/>
            <a:r>
              <a:rPr lang="en-US" sz="4000" b="1" dirty="0"/>
              <a:t>Definitions</a:t>
            </a:r>
          </a:p>
          <a:p>
            <a:pPr lvl="0"/>
            <a:endParaRPr lang="en-US" sz="2000" b="1" dirty="0"/>
          </a:p>
          <a:p>
            <a:pPr lvl="0"/>
            <a:r>
              <a:rPr lang="en-US" sz="2000" b="1" dirty="0"/>
              <a:t>	</a:t>
            </a:r>
          </a:p>
          <a:p>
            <a:pPr lvl="0"/>
            <a:r>
              <a:rPr lang="en-US" sz="2000" b="1" dirty="0"/>
              <a:t>		</a:t>
            </a:r>
            <a:endParaRPr lang="en-US" sz="2000" dirty="0"/>
          </a:p>
          <a:p>
            <a:pPr lvl="0"/>
            <a:endParaRPr lang="en-US" sz="2000" b="1" dirty="0"/>
          </a:p>
        </p:txBody>
      </p:sp>
      <p:graphicFrame>
        <p:nvGraphicFramePr>
          <p:cNvPr id="3" name="Diagram 2">
            <a:extLst>
              <a:ext uri="{FF2B5EF4-FFF2-40B4-BE49-F238E27FC236}">
                <a16:creationId xmlns:a16="http://schemas.microsoft.com/office/drawing/2014/main" id="{8F7F35E4-389E-4D77-8241-6450B1ECF78E}"/>
              </a:ext>
            </a:extLst>
          </p:cNvPr>
          <p:cNvGraphicFramePr/>
          <p:nvPr>
            <p:extLst>
              <p:ext uri="{D42A27DB-BD31-4B8C-83A1-F6EECF244321}">
                <p14:modId xmlns:p14="http://schemas.microsoft.com/office/powerpoint/2010/main" val="4205563277"/>
              </p:ext>
            </p:extLst>
          </p:nvPr>
        </p:nvGraphicFramePr>
        <p:xfrm>
          <a:off x="1111092" y="2016078"/>
          <a:ext cx="10522402" cy="55774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9751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a:solidFill>
                  <a:srgbClr val="872937"/>
                </a:solidFill>
                <a:latin typeface="Trade Gothic Next" panose="020B0503040303020004" pitchFamily="34" charset="0"/>
              </a:rPr>
              <a:t>CPY 7101</a:t>
            </a:r>
            <a:endParaRPr lang="en-US" sz="2400" b="1" dirty="0">
              <a:solidFill>
                <a:srgbClr val="872937"/>
              </a:solidFill>
              <a:latin typeface="Trade Gothic Next" panose="020B0503040303020004" pitchFamily="34" charset="0"/>
            </a:endParaRP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9648926" cy="758041"/>
          </a:xfrm>
          <a:prstGeom prst="rect">
            <a:avLst/>
          </a:prstGeom>
        </p:spPr>
        <p:txBody>
          <a:bodyPr/>
          <a:lstStyle/>
          <a:p>
            <a:pPr lvl="0"/>
            <a:r>
              <a:rPr lang="en-US" sz="4000" b="1" dirty="0"/>
              <a:t>General Adaptation Syndrome </a:t>
            </a:r>
            <a:r>
              <a:rPr lang="en-US" sz="1600" i="1" dirty="0"/>
              <a:t>Selye, 1936</a:t>
            </a:r>
            <a:endParaRPr lang="en-US" sz="1400" i="1" dirty="0"/>
          </a:p>
          <a:p>
            <a:pPr lvl="0"/>
            <a:endParaRPr lang="en-US" sz="4000" b="1" dirty="0"/>
          </a:p>
          <a:p>
            <a:pPr lvl="0"/>
            <a:endParaRPr lang="en-US" sz="4000" dirty="0"/>
          </a:p>
        </p:txBody>
      </p:sp>
      <p:graphicFrame>
        <p:nvGraphicFramePr>
          <p:cNvPr id="3" name="Diagram 2">
            <a:extLst>
              <a:ext uri="{FF2B5EF4-FFF2-40B4-BE49-F238E27FC236}">
                <a16:creationId xmlns:a16="http://schemas.microsoft.com/office/drawing/2014/main" id="{D0337231-C536-4042-9A23-1BF9EB06C2B4}"/>
              </a:ext>
            </a:extLst>
          </p:cNvPr>
          <p:cNvGraphicFramePr/>
          <p:nvPr>
            <p:extLst>
              <p:ext uri="{D42A27DB-BD31-4B8C-83A1-F6EECF244321}">
                <p14:modId xmlns:p14="http://schemas.microsoft.com/office/powerpoint/2010/main" val="976400531"/>
              </p:ext>
            </p:extLst>
          </p:nvPr>
        </p:nvGraphicFramePr>
        <p:xfrm>
          <a:off x="2032000" y="2234317"/>
          <a:ext cx="8128000" cy="23893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424721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9648926" cy="758041"/>
          </a:xfrm>
          <a:prstGeom prst="rect">
            <a:avLst/>
          </a:prstGeom>
        </p:spPr>
        <p:txBody>
          <a:bodyPr/>
          <a:lstStyle/>
          <a:p>
            <a:pPr lvl="0"/>
            <a:r>
              <a:rPr lang="en-US" sz="4000" b="1" dirty="0"/>
              <a:t>The Acute Stress Response </a:t>
            </a:r>
          </a:p>
          <a:p>
            <a:pPr lvl="0"/>
            <a:endParaRPr lang="en-US" sz="4000" dirty="0"/>
          </a:p>
        </p:txBody>
      </p:sp>
      <p:graphicFrame>
        <p:nvGraphicFramePr>
          <p:cNvPr id="7" name="Diagram 6">
            <a:extLst>
              <a:ext uri="{FF2B5EF4-FFF2-40B4-BE49-F238E27FC236}">
                <a16:creationId xmlns:a16="http://schemas.microsoft.com/office/drawing/2014/main" id="{A3732081-74A6-47E3-8612-83A5483FE2C4}"/>
              </a:ext>
            </a:extLst>
          </p:cNvPr>
          <p:cNvGraphicFramePr/>
          <p:nvPr>
            <p:extLst>
              <p:ext uri="{D42A27DB-BD31-4B8C-83A1-F6EECF244321}">
                <p14:modId xmlns:p14="http://schemas.microsoft.com/office/powerpoint/2010/main" val="1575622618"/>
              </p:ext>
            </p:extLst>
          </p:nvPr>
        </p:nvGraphicFramePr>
        <p:xfrm>
          <a:off x="2085334" y="147627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2480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3791699" cy="2722862"/>
          </a:xfrm>
          <a:prstGeom prst="rect">
            <a:avLst/>
          </a:prstGeom>
        </p:spPr>
        <p:txBody>
          <a:bodyPr/>
          <a:lstStyle/>
          <a:p>
            <a:pPr lvl="0"/>
            <a:r>
              <a:rPr lang="en-US" sz="4000" b="1" dirty="0"/>
              <a:t>Sympathetic Adrenal Medullary (SAM)</a:t>
            </a:r>
          </a:p>
          <a:p>
            <a:pPr lvl="0"/>
            <a:r>
              <a:rPr lang="en-US" sz="4000" b="1" dirty="0"/>
              <a:t>Axis </a:t>
            </a:r>
            <a:endParaRPr lang="en-US" sz="4000" dirty="0"/>
          </a:p>
        </p:txBody>
      </p:sp>
      <p:grpSp>
        <p:nvGrpSpPr>
          <p:cNvPr id="8" name="Group 7">
            <a:extLst>
              <a:ext uri="{FF2B5EF4-FFF2-40B4-BE49-F238E27FC236}">
                <a16:creationId xmlns:a16="http://schemas.microsoft.com/office/drawing/2014/main" id="{111707E8-D204-4B42-9D99-74277B870D6D}"/>
              </a:ext>
            </a:extLst>
          </p:cNvPr>
          <p:cNvGrpSpPr/>
          <p:nvPr/>
        </p:nvGrpSpPr>
        <p:grpSpPr>
          <a:xfrm>
            <a:off x="5368238" y="0"/>
            <a:ext cx="6237835" cy="6858000"/>
            <a:chOff x="5368238" y="0"/>
            <a:chExt cx="6237835" cy="6858000"/>
          </a:xfrm>
        </p:grpSpPr>
        <p:pic>
          <p:nvPicPr>
            <p:cNvPr id="4" name="Picture 3" descr="Diagram&#10;&#10;Description automatically generated">
              <a:extLst>
                <a:ext uri="{FF2B5EF4-FFF2-40B4-BE49-F238E27FC236}">
                  <a16:creationId xmlns:a16="http://schemas.microsoft.com/office/drawing/2014/main" id="{B03672E6-A2C3-42B6-88AA-8044F2632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8238" y="0"/>
              <a:ext cx="4845096" cy="6858000"/>
            </a:xfrm>
            <a:prstGeom prst="rect">
              <a:avLst/>
            </a:prstGeom>
          </p:spPr>
        </p:pic>
        <p:sp>
          <p:nvSpPr>
            <p:cNvPr id="7" name="TextBox 6">
              <a:extLst>
                <a:ext uri="{FF2B5EF4-FFF2-40B4-BE49-F238E27FC236}">
                  <a16:creationId xmlns:a16="http://schemas.microsoft.com/office/drawing/2014/main" id="{1D99FF64-68D2-42C9-BB34-62C39026EEB3}"/>
                </a:ext>
              </a:extLst>
            </p:cNvPr>
            <p:cNvSpPr txBox="1"/>
            <p:nvPr/>
          </p:nvSpPr>
          <p:spPr>
            <a:xfrm>
              <a:off x="9581688" y="6506126"/>
              <a:ext cx="2024385" cy="338554"/>
            </a:xfrm>
            <a:prstGeom prst="rect">
              <a:avLst/>
            </a:prstGeom>
            <a:noFill/>
          </p:spPr>
          <p:txBody>
            <a:bodyPr wrap="square" rtlCol="0">
              <a:spAutoFit/>
            </a:bodyPr>
            <a:lstStyle/>
            <a:p>
              <a:r>
                <a:rPr lang="en-US" sz="1600" b="0" i="1" dirty="0">
                  <a:solidFill>
                    <a:srgbClr val="333333"/>
                  </a:solidFill>
                  <a:effectLst/>
                </a:rPr>
                <a:t>Turner et al., 2012</a:t>
              </a:r>
              <a:endParaRPr lang="en-US" sz="1600" i="1" dirty="0"/>
            </a:p>
          </p:txBody>
        </p:sp>
      </p:grpSp>
      <p:sp>
        <p:nvSpPr>
          <p:cNvPr id="11" name="Freeform: Shape 10">
            <a:extLst>
              <a:ext uri="{FF2B5EF4-FFF2-40B4-BE49-F238E27FC236}">
                <a16:creationId xmlns:a16="http://schemas.microsoft.com/office/drawing/2014/main" id="{3D29319D-0382-41BA-B41F-75B565E39220}"/>
              </a:ext>
            </a:extLst>
          </p:cNvPr>
          <p:cNvSpPr/>
          <p:nvPr/>
        </p:nvSpPr>
        <p:spPr>
          <a:xfrm>
            <a:off x="-8878" y="-17755"/>
            <a:ext cx="12197919" cy="6862438"/>
          </a:xfrm>
          <a:custGeom>
            <a:avLst/>
            <a:gdLst>
              <a:gd name="connsiteX0" fmla="*/ 0 w 12197919"/>
              <a:gd name="connsiteY0" fmla="*/ 17755 h 6862438"/>
              <a:gd name="connsiteX1" fmla="*/ 7679185 w 12197919"/>
              <a:gd name="connsiteY1" fmla="*/ 0 h 6862438"/>
              <a:gd name="connsiteX2" fmla="*/ 7679185 w 12197919"/>
              <a:gd name="connsiteY2" fmla="*/ 1491448 h 6862438"/>
              <a:gd name="connsiteX3" fmla="*/ 8345010 w 12197919"/>
              <a:gd name="connsiteY3" fmla="*/ 1482571 h 6862438"/>
              <a:gd name="connsiteX4" fmla="*/ 8327255 w 12197919"/>
              <a:gd name="connsiteY4" fmla="*/ 4580877 h 6862438"/>
              <a:gd name="connsiteX5" fmla="*/ 5903651 w 12197919"/>
              <a:gd name="connsiteY5" fmla="*/ 5557421 h 6862438"/>
              <a:gd name="connsiteX6" fmla="*/ 5930284 w 12197919"/>
              <a:gd name="connsiteY6" fmla="*/ 6844683 h 6862438"/>
              <a:gd name="connsiteX7" fmla="*/ 11274641 w 12197919"/>
              <a:gd name="connsiteY7" fmla="*/ 6818050 h 6862438"/>
              <a:gd name="connsiteX8" fmla="*/ 11301274 w 12197919"/>
              <a:gd name="connsiteY8" fmla="*/ 8877 h 6862438"/>
              <a:gd name="connsiteX9" fmla="*/ 12197919 w 12197919"/>
              <a:gd name="connsiteY9" fmla="*/ 8877 h 6862438"/>
              <a:gd name="connsiteX10" fmla="*/ 12189041 w 12197919"/>
              <a:gd name="connsiteY10" fmla="*/ 6853561 h 6862438"/>
              <a:gd name="connsiteX11" fmla="*/ 0 w 12197919"/>
              <a:gd name="connsiteY11" fmla="*/ 6862438 h 6862438"/>
              <a:gd name="connsiteX12" fmla="*/ 0 w 12197919"/>
              <a:gd name="connsiteY12" fmla="*/ 17755 h 6862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7919" h="6862438">
                <a:moveTo>
                  <a:pt x="0" y="17755"/>
                </a:moveTo>
                <a:lnTo>
                  <a:pt x="7679185" y="0"/>
                </a:lnTo>
                <a:lnTo>
                  <a:pt x="7679185" y="1491448"/>
                </a:lnTo>
                <a:lnTo>
                  <a:pt x="8345010" y="1482571"/>
                </a:lnTo>
                <a:lnTo>
                  <a:pt x="8327255" y="4580877"/>
                </a:lnTo>
                <a:lnTo>
                  <a:pt x="5903651" y="5557421"/>
                </a:lnTo>
                <a:lnTo>
                  <a:pt x="5930284" y="6844683"/>
                </a:lnTo>
                <a:lnTo>
                  <a:pt x="11274641" y="6818050"/>
                </a:lnTo>
                <a:lnTo>
                  <a:pt x="11301274" y="8877"/>
                </a:lnTo>
                <a:lnTo>
                  <a:pt x="12197919" y="8877"/>
                </a:lnTo>
                <a:cubicBezTo>
                  <a:pt x="12194960" y="2290438"/>
                  <a:pt x="12192000" y="4572000"/>
                  <a:pt x="12189041" y="6853561"/>
                </a:cubicBezTo>
                <a:lnTo>
                  <a:pt x="0" y="6862438"/>
                </a:lnTo>
                <a:cubicBezTo>
                  <a:pt x="5919" y="4580877"/>
                  <a:pt x="11837" y="2299316"/>
                  <a:pt x="0" y="17755"/>
                </a:cubicBezTo>
                <a:close/>
              </a:path>
            </a:pathLst>
          </a:custGeom>
          <a:solidFill>
            <a:schemeClr val="tx1">
              <a:lumMod val="85000"/>
              <a:lumOff val="1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525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3791699" cy="2722862"/>
          </a:xfrm>
          <a:prstGeom prst="rect">
            <a:avLst/>
          </a:prstGeom>
        </p:spPr>
        <p:txBody>
          <a:bodyPr/>
          <a:lstStyle/>
          <a:p>
            <a:pPr lvl="0"/>
            <a:r>
              <a:rPr lang="en-US" sz="4000" b="1" dirty="0"/>
              <a:t>Sympathetic Adrenal Medullary (SAM)</a:t>
            </a:r>
          </a:p>
          <a:p>
            <a:pPr lvl="0"/>
            <a:r>
              <a:rPr lang="en-US" sz="4000" b="1" dirty="0"/>
              <a:t>Axis </a:t>
            </a:r>
            <a:endParaRPr lang="en-US" sz="4000" dirty="0"/>
          </a:p>
        </p:txBody>
      </p:sp>
      <p:grpSp>
        <p:nvGrpSpPr>
          <p:cNvPr id="8" name="Group 7">
            <a:extLst>
              <a:ext uri="{FF2B5EF4-FFF2-40B4-BE49-F238E27FC236}">
                <a16:creationId xmlns:a16="http://schemas.microsoft.com/office/drawing/2014/main" id="{111707E8-D204-4B42-9D99-74277B870D6D}"/>
              </a:ext>
            </a:extLst>
          </p:cNvPr>
          <p:cNvGrpSpPr/>
          <p:nvPr/>
        </p:nvGrpSpPr>
        <p:grpSpPr>
          <a:xfrm>
            <a:off x="5368238" y="0"/>
            <a:ext cx="6237835" cy="6858000"/>
            <a:chOff x="5368238" y="0"/>
            <a:chExt cx="6237835" cy="6858000"/>
          </a:xfrm>
        </p:grpSpPr>
        <p:pic>
          <p:nvPicPr>
            <p:cNvPr id="4" name="Picture 3" descr="Diagram&#10;&#10;Description automatically generated">
              <a:extLst>
                <a:ext uri="{FF2B5EF4-FFF2-40B4-BE49-F238E27FC236}">
                  <a16:creationId xmlns:a16="http://schemas.microsoft.com/office/drawing/2014/main" id="{B03672E6-A2C3-42B6-88AA-8044F2632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8238" y="0"/>
              <a:ext cx="4845096" cy="6858000"/>
            </a:xfrm>
            <a:prstGeom prst="rect">
              <a:avLst/>
            </a:prstGeom>
          </p:spPr>
        </p:pic>
        <p:sp>
          <p:nvSpPr>
            <p:cNvPr id="7" name="TextBox 6">
              <a:extLst>
                <a:ext uri="{FF2B5EF4-FFF2-40B4-BE49-F238E27FC236}">
                  <a16:creationId xmlns:a16="http://schemas.microsoft.com/office/drawing/2014/main" id="{1D99FF64-68D2-42C9-BB34-62C39026EEB3}"/>
                </a:ext>
              </a:extLst>
            </p:cNvPr>
            <p:cNvSpPr txBox="1"/>
            <p:nvPr/>
          </p:nvSpPr>
          <p:spPr>
            <a:xfrm>
              <a:off x="9581688" y="6506126"/>
              <a:ext cx="2024385" cy="338554"/>
            </a:xfrm>
            <a:prstGeom prst="rect">
              <a:avLst/>
            </a:prstGeom>
            <a:noFill/>
          </p:spPr>
          <p:txBody>
            <a:bodyPr wrap="square" rtlCol="0">
              <a:spAutoFit/>
            </a:bodyPr>
            <a:lstStyle/>
            <a:p>
              <a:r>
                <a:rPr lang="en-US" sz="1600" b="0" i="1" dirty="0">
                  <a:solidFill>
                    <a:srgbClr val="333333"/>
                  </a:solidFill>
                  <a:effectLst/>
                </a:rPr>
                <a:t>Turner et al., 2012</a:t>
              </a:r>
              <a:endParaRPr lang="en-US" sz="1600" i="1" dirty="0"/>
            </a:p>
          </p:txBody>
        </p:sp>
      </p:grpSp>
    </p:spTree>
    <p:extLst>
      <p:ext uri="{BB962C8B-B14F-4D97-AF65-F5344CB8AC3E}">
        <p14:creationId xmlns:p14="http://schemas.microsoft.com/office/powerpoint/2010/main" val="16374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3791699" cy="2722862"/>
          </a:xfrm>
          <a:prstGeom prst="rect">
            <a:avLst/>
          </a:prstGeom>
        </p:spPr>
        <p:txBody>
          <a:bodyPr/>
          <a:lstStyle/>
          <a:p>
            <a:pPr lvl="0"/>
            <a:r>
              <a:rPr lang="en-US" sz="4000" b="1" dirty="0"/>
              <a:t>Hypothalamus-</a:t>
            </a:r>
          </a:p>
          <a:p>
            <a:pPr lvl="0"/>
            <a:r>
              <a:rPr lang="en-US" sz="4000" b="1" dirty="0"/>
              <a:t>Pituitary </a:t>
            </a:r>
          </a:p>
          <a:p>
            <a:pPr lvl="0"/>
            <a:r>
              <a:rPr lang="en-US" sz="4000" b="1" dirty="0"/>
              <a:t>Adrenal (HPA)</a:t>
            </a:r>
          </a:p>
          <a:p>
            <a:pPr lvl="0"/>
            <a:r>
              <a:rPr lang="en-US" sz="4000" b="1" dirty="0"/>
              <a:t>Axis </a:t>
            </a:r>
            <a:endParaRPr lang="en-US" sz="4000" dirty="0"/>
          </a:p>
        </p:txBody>
      </p:sp>
      <p:grpSp>
        <p:nvGrpSpPr>
          <p:cNvPr id="8" name="Group 7">
            <a:extLst>
              <a:ext uri="{FF2B5EF4-FFF2-40B4-BE49-F238E27FC236}">
                <a16:creationId xmlns:a16="http://schemas.microsoft.com/office/drawing/2014/main" id="{111707E8-D204-4B42-9D99-74277B870D6D}"/>
              </a:ext>
            </a:extLst>
          </p:cNvPr>
          <p:cNvGrpSpPr/>
          <p:nvPr/>
        </p:nvGrpSpPr>
        <p:grpSpPr>
          <a:xfrm>
            <a:off x="5368238" y="0"/>
            <a:ext cx="6237835" cy="6858000"/>
            <a:chOff x="5368238" y="0"/>
            <a:chExt cx="6237835" cy="6858000"/>
          </a:xfrm>
        </p:grpSpPr>
        <p:pic>
          <p:nvPicPr>
            <p:cNvPr id="4" name="Picture 3" descr="Diagram&#10;&#10;Description automatically generated">
              <a:extLst>
                <a:ext uri="{FF2B5EF4-FFF2-40B4-BE49-F238E27FC236}">
                  <a16:creationId xmlns:a16="http://schemas.microsoft.com/office/drawing/2014/main" id="{B03672E6-A2C3-42B6-88AA-8044F2632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8238" y="0"/>
              <a:ext cx="4845096" cy="6858000"/>
            </a:xfrm>
            <a:prstGeom prst="rect">
              <a:avLst/>
            </a:prstGeom>
          </p:spPr>
        </p:pic>
        <p:sp>
          <p:nvSpPr>
            <p:cNvPr id="7" name="TextBox 6">
              <a:extLst>
                <a:ext uri="{FF2B5EF4-FFF2-40B4-BE49-F238E27FC236}">
                  <a16:creationId xmlns:a16="http://schemas.microsoft.com/office/drawing/2014/main" id="{1D99FF64-68D2-42C9-BB34-62C39026EEB3}"/>
                </a:ext>
              </a:extLst>
            </p:cNvPr>
            <p:cNvSpPr txBox="1"/>
            <p:nvPr/>
          </p:nvSpPr>
          <p:spPr>
            <a:xfrm>
              <a:off x="9581688" y="6506126"/>
              <a:ext cx="2024385" cy="338554"/>
            </a:xfrm>
            <a:prstGeom prst="rect">
              <a:avLst/>
            </a:prstGeom>
            <a:noFill/>
          </p:spPr>
          <p:txBody>
            <a:bodyPr wrap="square" rtlCol="0">
              <a:spAutoFit/>
            </a:bodyPr>
            <a:lstStyle/>
            <a:p>
              <a:r>
                <a:rPr lang="en-US" sz="1600" b="0" i="1" dirty="0">
                  <a:solidFill>
                    <a:srgbClr val="333333"/>
                  </a:solidFill>
                  <a:effectLst/>
                </a:rPr>
                <a:t>Turner et al., 2012</a:t>
              </a:r>
              <a:endParaRPr lang="en-US" sz="1600" i="1" dirty="0"/>
            </a:p>
          </p:txBody>
        </p:sp>
      </p:grpSp>
      <p:sp>
        <p:nvSpPr>
          <p:cNvPr id="9" name="Freeform: Shape 8">
            <a:extLst>
              <a:ext uri="{FF2B5EF4-FFF2-40B4-BE49-F238E27FC236}">
                <a16:creationId xmlns:a16="http://schemas.microsoft.com/office/drawing/2014/main" id="{6CE4E1A5-5DCB-4627-845B-485EB2166F88}"/>
              </a:ext>
            </a:extLst>
          </p:cNvPr>
          <p:cNvSpPr/>
          <p:nvPr/>
        </p:nvSpPr>
        <p:spPr>
          <a:xfrm>
            <a:off x="-8878" y="-44388"/>
            <a:ext cx="12215674" cy="6906827"/>
          </a:xfrm>
          <a:custGeom>
            <a:avLst/>
            <a:gdLst>
              <a:gd name="connsiteX0" fmla="*/ 10191565 w 12215674"/>
              <a:gd name="connsiteY0" fmla="*/ 44388 h 6906827"/>
              <a:gd name="connsiteX1" fmla="*/ 10191565 w 12215674"/>
              <a:gd name="connsiteY1" fmla="*/ 2095130 h 6906827"/>
              <a:gd name="connsiteX2" fmla="*/ 8389398 w 12215674"/>
              <a:gd name="connsiteY2" fmla="*/ 2112885 h 6906827"/>
              <a:gd name="connsiteX3" fmla="*/ 8407154 w 12215674"/>
              <a:gd name="connsiteY3" fmla="*/ 4412202 h 6906827"/>
              <a:gd name="connsiteX4" fmla="*/ 10200443 w 12215674"/>
              <a:gd name="connsiteY4" fmla="*/ 4962617 h 6906827"/>
              <a:gd name="connsiteX5" fmla="*/ 10218198 w 12215674"/>
              <a:gd name="connsiteY5" fmla="*/ 6818050 h 6906827"/>
              <a:gd name="connsiteX6" fmla="*/ 5149049 w 12215674"/>
              <a:gd name="connsiteY6" fmla="*/ 6826928 h 6906827"/>
              <a:gd name="connsiteX7" fmla="*/ 5166804 w 12215674"/>
              <a:gd name="connsiteY7" fmla="*/ 44388 h 6906827"/>
              <a:gd name="connsiteX8" fmla="*/ 8878 w 12215674"/>
              <a:gd name="connsiteY8" fmla="*/ 35510 h 6906827"/>
              <a:gd name="connsiteX9" fmla="*/ 0 w 12215674"/>
              <a:gd name="connsiteY9" fmla="*/ 6897949 h 6906827"/>
              <a:gd name="connsiteX10" fmla="*/ 12197919 w 12215674"/>
              <a:gd name="connsiteY10" fmla="*/ 6906827 h 6906827"/>
              <a:gd name="connsiteX11" fmla="*/ 12215674 w 12215674"/>
              <a:gd name="connsiteY11" fmla="*/ 0 h 6906827"/>
              <a:gd name="connsiteX12" fmla="*/ 10191565 w 12215674"/>
              <a:gd name="connsiteY12" fmla="*/ 44388 h 6906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215674" h="6906827">
                <a:moveTo>
                  <a:pt x="10191565" y="44388"/>
                </a:moveTo>
                <a:lnTo>
                  <a:pt x="10191565" y="2095130"/>
                </a:lnTo>
                <a:lnTo>
                  <a:pt x="8389398" y="2112885"/>
                </a:lnTo>
                <a:lnTo>
                  <a:pt x="8407154" y="4412202"/>
                </a:lnTo>
                <a:lnTo>
                  <a:pt x="10200443" y="4962617"/>
                </a:lnTo>
                <a:lnTo>
                  <a:pt x="10218198" y="6818050"/>
                </a:lnTo>
                <a:lnTo>
                  <a:pt x="5149049" y="6826928"/>
                </a:lnTo>
                <a:cubicBezTo>
                  <a:pt x="5154967" y="4566081"/>
                  <a:pt x="5160886" y="2305235"/>
                  <a:pt x="5166804" y="44388"/>
                </a:cubicBezTo>
                <a:lnTo>
                  <a:pt x="8878" y="35510"/>
                </a:lnTo>
                <a:cubicBezTo>
                  <a:pt x="5919" y="2322990"/>
                  <a:pt x="2959" y="4610469"/>
                  <a:pt x="0" y="6897949"/>
                </a:cubicBezTo>
                <a:lnTo>
                  <a:pt x="12197919" y="6906827"/>
                </a:lnTo>
                <a:cubicBezTo>
                  <a:pt x="12203837" y="4604551"/>
                  <a:pt x="12209756" y="2302276"/>
                  <a:pt x="12215674" y="0"/>
                </a:cubicBezTo>
                <a:lnTo>
                  <a:pt x="10191565" y="44388"/>
                </a:lnTo>
                <a:close/>
              </a:path>
            </a:pathLst>
          </a:custGeom>
          <a:solidFill>
            <a:schemeClr val="tx1">
              <a:lumMod val="85000"/>
              <a:lumOff val="1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804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10;&#10;Description automatically generated">
            <a:extLst>
              <a:ext uri="{FF2B5EF4-FFF2-40B4-BE49-F238E27FC236}">
                <a16:creationId xmlns:a16="http://schemas.microsoft.com/office/drawing/2014/main" id="{15556B2D-245E-4C61-8326-81361D4C0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023" y="69055"/>
            <a:ext cx="1862138" cy="961233"/>
          </a:xfrm>
          <a:prstGeom prst="rect">
            <a:avLst/>
          </a:prstGeom>
        </p:spPr>
      </p:pic>
      <p:sp>
        <p:nvSpPr>
          <p:cNvPr id="6" name="TextBox 5">
            <a:extLst>
              <a:ext uri="{FF2B5EF4-FFF2-40B4-BE49-F238E27FC236}">
                <a16:creationId xmlns:a16="http://schemas.microsoft.com/office/drawing/2014/main" id="{271DECE5-01AC-401F-BC51-B4F4352D1D7E}"/>
              </a:ext>
            </a:extLst>
          </p:cNvPr>
          <p:cNvSpPr txBox="1"/>
          <p:nvPr/>
        </p:nvSpPr>
        <p:spPr>
          <a:xfrm>
            <a:off x="10213334" y="383828"/>
            <a:ext cx="1535998" cy="461665"/>
          </a:xfrm>
          <a:prstGeom prst="rect">
            <a:avLst/>
          </a:prstGeom>
          <a:noFill/>
        </p:spPr>
        <p:txBody>
          <a:bodyPr wrap="none" rtlCol="0">
            <a:spAutoFit/>
          </a:bodyPr>
          <a:lstStyle/>
          <a:p>
            <a:r>
              <a:rPr lang="en-US" sz="2400" b="1" dirty="0">
                <a:solidFill>
                  <a:srgbClr val="872937"/>
                </a:solidFill>
                <a:latin typeface="Trade Gothic Next" panose="020B0503040303020004" pitchFamily="34" charset="0"/>
              </a:rPr>
              <a:t>CPY 7101</a:t>
            </a:r>
          </a:p>
        </p:txBody>
      </p:sp>
      <p:sp>
        <p:nvSpPr>
          <p:cNvPr id="2" name="Rectangle 1">
            <a:extLst>
              <a:ext uri="{FF2B5EF4-FFF2-40B4-BE49-F238E27FC236}">
                <a16:creationId xmlns:a16="http://schemas.microsoft.com/office/drawing/2014/main" id="{DEF46A83-2E05-42FD-939A-ED1206170301}"/>
              </a:ext>
            </a:extLst>
          </p:cNvPr>
          <p:cNvSpPr/>
          <p:nvPr/>
        </p:nvSpPr>
        <p:spPr>
          <a:xfrm>
            <a:off x="1576539" y="1476276"/>
            <a:ext cx="3791699" cy="2722862"/>
          </a:xfrm>
          <a:prstGeom prst="rect">
            <a:avLst/>
          </a:prstGeom>
        </p:spPr>
        <p:txBody>
          <a:bodyPr/>
          <a:lstStyle/>
          <a:p>
            <a:pPr lvl="0"/>
            <a:r>
              <a:rPr lang="en-US" sz="4000" b="1" dirty="0"/>
              <a:t>Hypothalamus-</a:t>
            </a:r>
          </a:p>
          <a:p>
            <a:pPr lvl="0"/>
            <a:r>
              <a:rPr lang="en-US" sz="4000" b="1" dirty="0"/>
              <a:t>Pituitary </a:t>
            </a:r>
          </a:p>
          <a:p>
            <a:pPr lvl="0"/>
            <a:r>
              <a:rPr lang="en-US" sz="4000" b="1" dirty="0"/>
              <a:t>Adrenal (HPA)</a:t>
            </a:r>
          </a:p>
          <a:p>
            <a:pPr lvl="0"/>
            <a:r>
              <a:rPr lang="en-US" sz="4000" b="1" dirty="0"/>
              <a:t>Axis </a:t>
            </a:r>
            <a:endParaRPr lang="en-US" sz="4000" dirty="0"/>
          </a:p>
        </p:txBody>
      </p:sp>
      <p:grpSp>
        <p:nvGrpSpPr>
          <p:cNvPr id="8" name="Group 7">
            <a:extLst>
              <a:ext uri="{FF2B5EF4-FFF2-40B4-BE49-F238E27FC236}">
                <a16:creationId xmlns:a16="http://schemas.microsoft.com/office/drawing/2014/main" id="{111707E8-D204-4B42-9D99-74277B870D6D}"/>
              </a:ext>
            </a:extLst>
          </p:cNvPr>
          <p:cNvGrpSpPr/>
          <p:nvPr/>
        </p:nvGrpSpPr>
        <p:grpSpPr>
          <a:xfrm>
            <a:off x="5368238" y="0"/>
            <a:ext cx="6237835" cy="6858000"/>
            <a:chOff x="5368238" y="0"/>
            <a:chExt cx="6237835" cy="6858000"/>
          </a:xfrm>
        </p:grpSpPr>
        <p:pic>
          <p:nvPicPr>
            <p:cNvPr id="4" name="Picture 3" descr="Diagram&#10;&#10;Description automatically generated">
              <a:extLst>
                <a:ext uri="{FF2B5EF4-FFF2-40B4-BE49-F238E27FC236}">
                  <a16:creationId xmlns:a16="http://schemas.microsoft.com/office/drawing/2014/main" id="{B03672E6-A2C3-42B6-88AA-8044F2632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8238" y="0"/>
              <a:ext cx="4845096" cy="6858000"/>
            </a:xfrm>
            <a:prstGeom prst="rect">
              <a:avLst/>
            </a:prstGeom>
          </p:spPr>
        </p:pic>
        <p:sp>
          <p:nvSpPr>
            <p:cNvPr id="7" name="TextBox 6">
              <a:extLst>
                <a:ext uri="{FF2B5EF4-FFF2-40B4-BE49-F238E27FC236}">
                  <a16:creationId xmlns:a16="http://schemas.microsoft.com/office/drawing/2014/main" id="{1D99FF64-68D2-42C9-BB34-62C39026EEB3}"/>
                </a:ext>
              </a:extLst>
            </p:cNvPr>
            <p:cNvSpPr txBox="1"/>
            <p:nvPr/>
          </p:nvSpPr>
          <p:spPr>
            <a:xfrm>
              <a:off x="9581688" y="6506126"/>
              <a:ext cx="2024385" cy="338554"/>
            </a:xfrm>
            <a:prstGeom prst="rect">
              <a:avLst/>
            </a:prstGeom>
            <a:noFill/>
          </p:spPr>
          <p:txBody>
            <a:bodyPr wrap="square" rtlCol="0">
              <a:spAutoFit/>
            </a:bodyPr>
            <a:lstStyle/>
            <a:p>
              <a:r>
                <a:rPr lang="en-US" sz="1600" b="0" i="1" dirty="0">
                  <a:solidFill>
                    <a:srgbClr val="333333"/>
                  </a:solidFill>
                  <a:effectLst/>
                </a:rPr>
                <a:t>Turner et al., 2012</a:t>
              </a:r>
              <a:endParaRPr lang="en-US" sz="1600" i="1" dirty="0"/>
            </a:p>
          </p:txBody>
        </p:sp>
      </p:grpSp>
    </p:spTree>
    <p:extLst>
      <p:ext uri="{BB962C8B-B14F-4D97-AF65-F5344CB8AC3E}">
        <p14:creationId xmlns:p14="http://schemas.microsoft.com/office/powerpoint/2010/main" val="3948495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8053</TotalTime>
  <Words>3222</Words>
  <Application>Microsoft Office PowerPoint</Application>
  <PresentationFormat>Widescreen</PresentationFormat>
  <Paragraphs>189</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inherit</vt:lpstr>
      <vt:lpstr>Times New Roman</vt:lpstr>
      <vt:lpstr>Trade Gothic Next</vt:lpstr>
      <vt:lpstr>Office Theme</vt:lpstr>
      <vt:lpstr>The Role of the Hypothalamus-Pituitary Adrenal Axis in Stress Response and Implications for PTSD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Safley, Ken</dc:creator>
  <cp:lastModifiedBy>Safley, Ken</cp:lastModifiedBy>
  <cp:revision>106</cp:revision>
  <dcterms:created xsi:type="dcterms:W3CDTF">2022-04-09T14:32:01Z</dcterms:created>
  <dcterms:modified xsi:type="dcterms:W3CDTF">2022-05-17T18:17:56Z</dcterms:modified>
</cp:coreProperties>
</file>