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56" r:id="rId5"/>
    <p:sldId id="258" r:id="rId6"/>
    <p:sldId id="259"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1ECF6-649D-425C-B730-6153884F102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3DA62-FB83-4E2B-8C26-FD6CB185B945}" type="slidenum">
              <a:rPr lang="en-US" smtClean="0"/>
              <a:t>‹#›</a:t>
            </a:fld>
            <a:endParaRPr lang="en-US"/>
          </a:p>
        </p:txBody>
      </p:sp>
    </p:spTree>
    <p:extLst>
      <p:ext uri="{BB962C8B-B14F-4D97-AF65-F5344CB8AC3E}">
        <p14:creationId xmlns:p14="http://schemas.microsoft.com/office/powerpoint/2010/main" val="526448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3DA62-FB83-4E2B-8C26-FD6CB185B945}" type="slidenum">
              <a:rPr lang="en-US" smtClean="0"/>
              <a:t>1</a:t>
            </a:fld>
            <a:endParaRPr lang="en-US"/>
          </a:p>
        </p:txBody>
      </p:sp>
    </p:spTree>
    <p:extLst>
      <p:ext uri="{BB962C8B-B14F-4D97-AF65-F5344CB8AC3E}">
        <p14:creationId xmlns:p14="http://schemas.microsoft.com/office/powerpoint/2010/main" val="368513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3DA62-FB83-4E2B-8C26-FD6CB185B945}" type="slidenum">
              <a:rPr lang="en-US" smtClean="0"/>
              <a:t>3</a:t>
            </a:fld>
            <a:endParaRPr lang="en-US"/>
          </a:p>
        </p:txBody>
      </p:sp>
    </p:spTree>
    <p:extLst>
      <p:ext uri="{BB962C8B-B14F-4D97-AF65-F5344CB8AC3E}">
        <p14:creationId xmlns:p14="http://schemas.microsoft.com/office/powerpoint/2010/main" val="239606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014A-9402-7E46-B711-B1EC3E753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891EF8-180C-69D2-AF61-162E8B55C3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E9FC6E-FE60-3F7A-5EDD-46510C9349F2}"/>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CAF4F8E5-ABBC-77DC-1FB5-ED9E31E35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56384-B6AA-3488-E87E-2358CBADAD60}"/>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18244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E2C4-3943-5FBB-789F-EF3F4FDDF6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8D52E-4CCE-EDCF-5D7F-776591819B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15A88-F104-66A4-2EFD-049A5072474B}"/>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132C111B-3A2C-61EC-78AE-4EE5B220D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1796-3D38-4598-23F3-A4237B560956}"/>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382942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72DA19-6B29-9150-FC1A-A2000E2C1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386754-81B9-6DEC-5BAD-C07C80BD20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E8EF9-C8F9-367D-5D60-A903DDA66CD2}"/>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17FEF046-5424-473D-32BC-6F9A46209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06B8D-D461-2999-E981-A7DF7EA838CD}"/>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167526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F81-0C3F-B7EC-A2C8-87F87EA20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0EF34-6F20-1DBC-ED84-2FF01315A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81D09-B252-5DBC-598B-89C40B06F713}"/>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2C312528-4D4C-D8CD-A863-F80D046AB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F9005-1EED-34FC-7AD9-227BA0C06EE9}"/>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53074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1F97-99E1-A0CD-C8D9-50B5059F3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927BC7-A028-8793-1EA7-63888D80D4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296C2F-22DE-39F8-AE8D-7C41EE1D2C0C}"/>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BDD4BB03-5E29-336D-9A9F-EF94C7D2A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E2372-8E5B-E8FB-AAC0-874D0BCF2056}"/>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402935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BF2F-E8DC-91C1-5CC6-085E62612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41F60-254C-4A19-2894-167283AA0F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C1539-0DFD-01E0-3993-232F331D1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4D270A-4741-4E1D-4F36-40091C5643E2}"/>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6" name="Footer Placeholder 5">
            <a:extLst>
              <a:ext uri="{FF2B5EF4-FFF2-40B4-BE49-F238E27FC236}">
                <a16:creationId xmlns:a16="http://schemas.microsoft.com/office/drawing/2014/main" id="{70CF47C2-0BE6-FE60-A63B-822748E64D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B6D47-7B7F-26F7-0E42-3D1480E6FCDC}"/>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199819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331D1-2D49-4741-A8F1-085E1336AF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3D32AE-F5E3-E7DF-83BC-2A944A4B2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52DD4-387F-BD1C-054F-D50D24C6D9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CDF815-9786-80A6-5F48-35C121AFDF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F7F38E-5BFF-0D19-3164-307231330F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31772-FC35-34AD-3A39-D1BFAAD114D1}"/>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8" name="Footer Placeholder 7">
            <a:extLst>
              <a:ext uri="{FF2B5EF4-FFF2-40B4-BE49-F238E27FC236}">
                <a16:creationId xmlns:a16="http://schemas.microsoft.com/office/drawing/2014/main" id="{A146859B-1FCB-9F86-2105-D7D03965A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DAC156-01DC-ACF8-3881-8AF2AC15906B}"/>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239398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A13A-1570-0DC9-86B7-744480D555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940C2A-3081-EE7F-9411-5290DB69DF42}"/>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4" name="Footer Placeholder 3">
            <a:extLst>
              <a:ext uri="{FF2B5EF4-FFF2-40B4-BE49-F238E27FC236}">
                <a16:creationId xmlns:a16="http://schemas.microsoft.com/office/drawing/2014/main" id="{92B13BCB-7F4D-BE1A-EC43-1B120EE3A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F65EB1-7F3F-B285-91CF-61B78A9701CA}"/>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257642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C0349-1E07-C7F1-92C3-E3C9B6E0F642}"/>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3" name="Footer Placeholder 2">
            <a:extLst>
              <a:ext uri="{FF2B5EF4-FFF2-40B4-BE49-F238E27FC236}">
                <a16:creationId xmlns:a16="http://schemas.microsoft.com/office/drawing/2014/main" id="{F0353EF0-DBBB-B8C5-72C4-E3E14CF54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92E809-0312-D891-C8B9-6415BAD507D2}"/>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327036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75AC-49CE-B89E-ACE9-71111ABAF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F09F04-0271-C4F6-BA22-7A88B2D69B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79DB5-7F43-B624-8F1E-6CA23841D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419AA8-9AA6-00AF-8DCF-8F57A00306EE}"/>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6" name="Footer Placeholder 5">
            <a:extLst>
              <a:ext uri="{FF2B5EF4-FFF2-40B4-BE49-F238E27FC236}">
                <a16:creationId xmlns:a16="http://schemas.microsoft.com/office/drawing/2014/main" id="{B81398A8-A0CF-B57C-3402-61CF9E51F2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50948-D032-3CAD-D514-2FFA33F496F4}"/>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3343658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2B0A-41D8-CA71-11E6-86815EEFB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091F9-0162-C94C-333F-C4604F90B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33DE0-F78E-9180-543E-9F64EAD68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D73E9-DF2C-0F8A-7C7C-555C018EF580}"/>
              </a:ext>
            </a:extLst>
          </p:cNvPr>
          <p:cNvSpPr>
            <a:spLocks noGrp="1"/>
          </p:cNvSpPr>
          <p:nvPr>
            <p:ph type="dt" sz="half" idx="10"/>
          </p:nvPr>
        </p:nvSpPr>
        <p:spPr/>
        <p:txBody>
          <a:bodyPr/>
          <a:lstStyle/>
          <a:p>
            <a:fld id="{56092C5D-7BBC-4AA7-8F41-94D636DFC4D4}" type="datetimeFigureOut">
              <a:rPr lang="en-US" smtClean="0"/>
              <a:t>3/11/2025</a:t>
            </a:fld>
            <a:endParaRPr lang="en-US"/>
          </a:p>
        </p:txBody>
      </p:sp>
      <p:sp>
        <p:nvSpPr>
          <p:cNvPr id="6" name="Footer Placeholder 5">
            <a:extLst>
              <a:ext uri="{FF2B5EF4-FFF2-40B4-BE49-F238E27FC236}">
                <a16:creationId xmlns:a16="http://schemas.microsoft.com/office/drawing/2014/main" id="{83BCDBC6-5BB1-D664-F623-D0478A426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C7E88-01FC-2FAD-E816-1280E057ECF0}"/>
              </a:ext>
            </a:extLst>
          </p:cNvPr>
          <p:cNvSpPr>
            <a:spLocks noGrp="1"/>
          </p:cNvSpPr>
          <p:nvPr>
            <p:ph type="sldNum" sz="quarter" idx="12"/>
          </p:nvPr>
        </p:nvSpPr>
        <p:spPr/>
        <p:txBody>
          <a:bodyPr/>
          <a:lstStyle/>
          <a:p>
            <a:fld id="{F0280928-1994-4B3E-AF59-3A0CE257D2D0}" type="slidenum">
              <a:rPr lang="en-US" smtClean="0"/>
              <a:t>‹#›</a:t>
            </a:fld>
            <a:endParaRPr lang="en-US"/>
          </a:p>
        </p:txBody>
      </p:sp>
    </p:spTree>
    <p:extLst>
      <p:ext uri="{BB962C8B-B14F-4D97-AF65-F5344CB8AC3E}">
        <p14:creationId xmlns:p14="http://schemas.microsoft.com/office/powerpoint/2010/main" val="207447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50EFA-D394-4C57-F81F-2DFD687E7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F1C562-6034-2E2D-793B-633E532505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36E30-4EAC-B450-2722-137F8BF60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92C5D-7BBC-4AA7-8F41-94D636DFC4D4}" type="datetimeFigureOut">
              <a:rPr lang="en-US" smtClean="0"/>
              <a:t>3/11/2025</a:t>
            </a:fld>
            <a:endParaRPr lang="en-US"/>
          </a:p>
        </p:txBody>
      </p:sp>
      <p:sp>
        <p:nvSpPr>
          <p:cNvPr id="5" name="Footer Placeholder 4">
            <a:extLst>
              <a:ext uri="{FF2B5EF4-FFF2-40B4-BE49-F238E27FC236}">
                <a16:creationId xmlns:a16="http://schemas.microsoft.com/office/drawing/2014/main" id="{C2D7B5E6-97D9-65B9-08BD-78A6C23EF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96C416-77D6-8357-A79A-071DAA185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280928-1994-4B3E-AF59-3A0CE257D2D0}" type="slidenum">
              <a:rPr lang="en-US" smtClean="0"/>
              <a:t>‹#›</a:t>
            </a:fld>
            <a:endParaRPr lang="en-US"/>
          </a:p>
        </p:txBody>
      </p:sp>
    </p:spTree>
    <p:extLst>
      <p:ext uri="{BB962C8B-B14F-4D97-AF65-F5344CB8AC3E}">
        <p14:creationId xmlns:p14="http://schemas.microsoft.com/office/powerpoint/2010/main" val="3274462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ref.ly/logosres/LLS:1.0.10;pos=res$2FLLS:1.0.10$2F2023-06-01T13:01:42Z$2F4021786" TargetMode="External"/><Relationship Id="rId5" Type="http://schemas.openxmlformats.org/officeDocument/2006/relationships/hyperlink" Target="https://ref.ly/logosres/LLS:1.0.10;pos=res$2FLLS:1.0.10$2F2023-06-01T13:01:42Z$2F4021754"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ref.ly/logosres/LLS:1.0.171;pos=res$2FLLS:1.0.171$2F2021-09-17T15:11:23Z$2F2580779"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ref.ly/logosres/LLS:1.0.171;pos=res$2FLLS:1.0.171$2F2021-09-17T15:11:23Z$2F2580831" TargetMode="External"/><Relationship Id="rId4" Type="http://schemas.openxmlformats.org/officeDocument/2006/relationships/hyperlink" Target="https://ref.ly/logosres/LLS:1.0.171;pos=res$2FLLS:1.0.171$2F2021-09-17T15:11:23Z$2F2580795"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ref.ly/logosres/LLS:1.0.10;pos=res$2FLLS:1.0.10$2F2023-06-01T13:01:42Z$2F2081170" TargetMode="External"/><Relationship Id="rId5" Type="http://schemas.openxmlformats.org/officeDocument/2006/relationships/hyperlink" Target="https://ref.ly/logosres/LLS:1.0.10;pos=res$2FLLS:1.0.10$2F2023-06-01T13:01:42Z$2F2081154"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C2616E71-7702-4514-BCE4-BAADB22ED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2" name="Color Cover">
              <a:extLst>
                <a:ext uri="{FF2B5EF4-FFF2-40B4-BE49-F238E27FC236}">
                  <a16:creationId xmlns:a16="http://schemas.microsoft.com/office/drawing/2014/main" id="{15F9A7D7-E8EB-49D7-ACB0-13481EF1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044CB560-3BF4-4256-8C60-8864DA0ABF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2840072-D6EC-480D-9A1B-928B36F9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6" name="Color">
              <a:extLst>
                <a:ext uri="{FF2B5EF4-FFF2-40B4-BE49-F238E27FC236}">
                  <a16:creationId xmlns:a16="http://schemas.microsoft.com/office/drawing/2014/main" id="{CADDA0B4-EE72-46AA-A7BB-C271924B7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B2519E48-483B-4612-935D-790A10605F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500A9297-2F25-06A7-D17F-D892F6B46E59}"/>
              </a:ext>
            </a:extLst>
          </p:cNvPr>
          <p:cNvPicPr>
            <a:picLocks noChangeAspect="1"/>
          </p:cNvPicPr>
          <p:nvPr/>
        </p:nvPicPr>
        <p:blipFill>
          <a:blip r:embed="rId3"/>
          <a:srcRect r="-1" b="13278"/>
          <a:stretch/>
        </p:blipFill>
        <p:spPr>
          <a:xfrm>
            <a:off x="6677026" y="1435705"/>
            <a:ext cx="4571936" cy="3964834"/>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B8D3C24-9C93-C304-0A07-8E88E2C1A536}"/>
              </a:ext>
            </a:extLst>
          </p:cNvPr>
          <p:cNvSpPr>
            <a:spLocks noGrp="1"/>
          </p:cNvSpPr>
          <p:nvPr>
            <p:ph type="ctrTitle"/>
          </p:nvPr>
        </p:nvSpPr>
        <p:spPr>
          <a:xfrm>
            <a:off x="1012644" y="841664"/>
            <a:ext cx="5203990" cy="1343767"/>
          </a:xfrm>
        </p:spPr>
        <p:txBody>
          <a:bodyPr anchor="b">
            <a:normAutofit fontScale="90000"/>
          </a:bodyPr>
          <a:lstStyle/>
          <a:p>
            <a:br>
              <a:rPr lang="en-US" sz="3700" dirty="0">
                <a:solidFill>
                  <a:schemeClr val="bg1"/>
                </a:solidFill>
              </a:rPr>
            </a:br>
            <a:r>
              <a:rPr lang="en-US" sz="2800" dirty="0">
                <a:solidFill>
                  <a:schemeClr val="bg1"/>
                </a:solidFill>
              </a:rPr>
              <a:t>Jeffrey E. Hansen, Ph.D.</a:t>
            </a:r>
            <a:br>
              <a:rPr lang="en-US" sz="2800" dirty="0">
                <a:solidFill>
                  <a:schemeClr val="bg1"/>
                </a:solidFill>
              </a:rPr>
            </a:br>
            <a:r>
              <a:rPr lang="en-US" sz="2800" dirty="0">
                <a:solidFill>
                  <a:schemeClr val="bg1"/>
                </a:solidFill>
              </a:rPr>
              <a:t>Clinical Director, Holdfast </a:t>
            </a:r>
            <a:br>
              <a:rPr lang="en-US" sz="2800" dirty="0">
                <a:solidFill>
                  <a:schemeClr val="bg1"/>
                </a:solidFill>
              </a:rPr>
            </a:br>
            <a:r>
              <a:rPr lang="en-US" sz="2800" dirty="0">
                <a:solidFill>
                  <a:schemeClr val="bg1"/>
                </a:solidFill>
              </a:rPr>
              <a:t>in collaboration with </a:t>
            </a:r>
            <a:br>
              <a:rPr lang="en-US" sz="2800" dirty="0">
                <a:solidFill>
                  <a:schemeClr val="bg1"/>
                </a:solidFill>
              </a:rPr>
            </a:br>
            <a:r>
              <a:rPr lang="en-US" sz="2800" dirty="0">
                <a:solidFill>
                  <a:schemeClr val="bg1"/>
                </a:solidFill>
              </a:rPr>
              <a:t>Pastor Earl Heverly</a:t>
            </a:r>
          </a:p>
        </p:txBody>
      </p:sp>
      <p:sp>
        <p:nvSpPr>
          <p:cNvPr id="3" name="Subtitle 2">
            <a:extLst>
              <a:ext uri="{FF2B5EF4-FFF2-40B4-BE49-F238E27FC236}">
                <a16:creationId xmlns:a16="http://schemas.microsoft.com/office/drawing/2014/main" id="{593D954C-9031-91AF-D38A-606B8B82328C}"/>
              </a:ext>
            </a:extLst>
          </p:cNvPr>
          <p:cNvSpPr>
            <a:spLocks noGrp="1"/>
          </p:cNvSpPr>
          <p:nvPr>
            <p:ph type="subTitle" idx="1"/>
          </p:nvPr>
        </p:nvSpPr>
        <p:spPr>
          <a:xfrm>
            <a:off x="849086" y="2403099"/>
            <a:ext cx="5516124" cy="3723658"/>
          </a:xfrm>
        </p:spPr>
        <p:txBody>
          <a:bodyPr anchor="t">
            <a:noAutofit/>
          </a:bodyPr>
          <a:lstStyle/>
          <a:p>
            <a:pPr algn="l"/>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Our speech and behavior have the power to shape the world around us, bringing light, encouragement, and hope to those we encounter. As we walk in Christ, let us be intentional in choosing words that uplift, actions that reflect His love, and attitudes that inspire others. </a:t>
            </a:r>
          </a:p>
          <a:p>
            <a:pPr algn="l"/>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Every conversation is an opportunity to show grace, and every interaction a chance to reflect the kindness and wisdom of God. May we be known for the way we build others up, speak truth with love, and create an environment where people feel valued, seen, and encouraged in their own journey.</a:t>
            </a:r>
          </a:p>
        </p:txBody>
      </p:sp>
    </p:spTree>
    <p:extLst>
      <p:ext uri="{BB962C8B-B14F-4D97-AF65-F5344CB8AC3E}">
        <p14:creationId xmlns:p14="http://schemas.microsoft.com/office/powerpoint/2010/main" val="118046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Video 21" descr="Hands Forming A Heart">
            <a:extLst>
              <a:ext uri="{FF2B5EF4-FFF2-40B4-BE49-F238E27FC236}">
                <a16:creationId xmlns:a16="http://schemas.microsoft.com/office/drawing/2014/main" id="{C3817A30-C009-EBA8-5C4E-8E817AE42D9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99B65681-BCE5-8A6F-6305-18B6651F07A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lvl="0">
              <a:spcBef>
                <a:spcPts val="1000"/>
              </a:spcBef>
            </a:pPr>
            <a:br>
              <a:rPr lang="en-US" sz="4800" dirty="0">
                <a:solidFill>
                  <a:srgbClr val="FFFFFF"/>
                </a:solidFill>
              </a:rPr>
            </a:br>
            <a:r>
              <a:rPr lang="en-US" sz="4800" dirty="0">
                <a:latin typeface="Aptos" panose="020B0004020202020204" pitchFamily="34" charset="0"/>
                <a:ea typeface="+mn-ea"/>
                <a:cs typeface="+mn-cs"/>
              </a:rPr>
              <a:t>Therefore </a:t>
            </a:r>
            <a:r>
              <a:rPr lang="en-US" sz="4800" u="sng" dirty="0">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encourage</a:t>
            </a:r>
            <a:r>
              <a:rPr lang="en-US" sz="4800" dirty="0">
                <a:latin typeface="Aptos" panose="020B0004020202020204" pitchFamily="34" charset="0"/>
                <a:ea typeface="+mn-ea"/>
                <a:cs typeface="+mn-cs"/>
              </a:rPr>
              <a:t> each other with these </a:t>
            </a:r>
            <a:r>
              <a:rPr lang="en-US" sz="4800" u="sng" dirty="0">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words</a:t>
            </a:r>
            <a:r>
              <a:rPr lang="en-US" sz="4800" dirty="0">
                <a:latin typeface="Aptos" panose="020B0004020202020204" pitchFamily="34" charset="0"/>
                <a:ea typeface="+mn-ea"/>
                <a:cs typeface="+mn-cs"/>
              </a:rPr>
              <a:t>. 1 Thess. 4:18 (NIV)</a:t>
            </a:r>
            <a:br>
              <a:rPr lang="en-US" sz="4800" dirty="0">
                <a:latin typeface="Aptos" panose="02110004020202020204"/>
                <a:ea typeface="+mn-ea"/>
                <a:cs typeface="+mn-cs"/>
              </a:rPr>
            </a:br>
            <a:endParaRPr lang="en-US" sz="4800" dirty="0"/>
          </a:p>
        </p:txBody>
      </p:sp>
      <p:sp>
        <p:nvSpPr>
          <p:cNvPr id="3" name="Subtitle 2">
            <a:extLst>
              <a:ext uri="{FF2B5EF4-FFF2-40B4-BE49-F238E27FC236}">
                <a16:creationId xmlns:a16="http://schemas.microsoft.com/office/drawing/2014/main" id="{971E32FB-D5D7-1945-6102-CEA8C240F7B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latin typeface="Aptos Display" panose="02110004020202020204"/>
                <a:ea typeface="+mj-ea"/>
                <a:cs typeface="+mj-cs"/>
              </a:rPr>
              <a:t>Our words have power—let them be a source of encouragement and healing</a:t>
            </a:r>
            <a:r>
              <a:rPr lang="en-US" dirty="0">
                <a:solidFill>
                  <a:srgbClr val="FFFFFF"/>
                </a:solidFill>
                <a:latin typeface="Aptos Display" panose="02110004020202020204"/>
                <a:ea typeface="+mj-ea"/>
                <a:cs typeface="+mj-cs"/>
              </a:rPr>
              <a:t>.</a:t>
            </a:r>
            <a:br>
              <a:rPr lang="en-US" dirty="0">
                <a:solidFill>
                  <a:srgbClr val="FFFFFF"/>
                </a:solidFill>
                <a:latin typeface="Aptos Display" panose="02110004020202020204"/>
                <a:ea typeface="+mj-ea"/>
                <a:cs typeface="+mj-cs"/>
              </a:rPr>
            </a:br>
            <a:endParaRPr lang="en-US" dirty="0">
              <a:solidFill>
                <a:srgbClr val="FFFFFF"/>
              </a:solidFill>
            </a:endParaRPr>
          </a:p>
        </p:txBody>
      </p:sp>
    </p:spTree>
    <p:extLst>
      <p:ext uri="{BB962C8B-B14F-4D97-AF65-F5344CB8AC3E}">
        <p14:creationId xmlns:p14="http://schemas.microsoft.com/office/powerpoint/2010/main" val="3277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22"/>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par>
                                <p:cTn id="10" presetID="10" presetClass="entr" presetSubtype="0" fill="hold" grpId="0" nodeType="withEffect">
                                  <p:stCondLst>
                                    <p:cond delay="200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2"/>
                                        </p:tgtEl>
                                      </p:cBhvr>
                                    </p:cmd>
                                  </p:childTnLst>
                                </p:cTn>
                              </p:par>
                            </p:childTnLst>
                          </p:cTn>
                        </p:par>
                      </p:childTnLst>
                    </p:cTn>
                  </p:par>
                </p:childTnLst>
              </p:cTn>
              <p:nextCondLst>
                <p:cond evt="onClick" delay="0">
                  <p:tgtEl>
                    <p:spTgt spid="22"/>
                  </p:tgtEl>
                </p:cond>
              </p:nextCondLst>
            </p:seq>
            <p:video>
              <p:cMediaNode mute="1">
                <p:cTn id="18" repeatCount="indefinite" fill="hold" display="0">
                  <p:stCondLst>
                    <p:cond delay="indefinite"/>
                  </p:stCondLst>
                </p:cTn>
                <p:tgtEl>
                  <p:spTgt spid="22"/>
                </p:tgtEl>
              </p:cMediaNode>
            </p:vide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6BE11944-ED05-4FE9-9927-06C110BB3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A2812508-238C-4BCD-BDD3-25C99C5CA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3" name="Color">
              <a:extLst>
                <a:ext uri="{FF2B5EF4-FFF2-40B4-BE49-F238E27FC236}">
                  <a16:creationId xmlns:a16="http://schemas.microsoft.com/office/drawing/2014/main" id="{EA98B5EE-6906-45B1-8691-D06F06B6C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3CB4D77E-DA74-4797-88E4-C7D817D31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5452A98-3327-F7FE-91AF-378554A43215}"/>
              </a:ext>
            </a:extLst>
          </p:cNvPr>
          <p:cNvSpPr>
            <a:spLocks noGrp="1"/>
          </p:cNvSpPr>
          <p:nvPr>
            <p:ph type="ctrTitle"/>
          </p:nvPr>
        </p:nvSpPr>
        <p:spPr>
          <a:xfrm>
            <a:off x="789708" y="1014574"/>
            <a:ext cx="9725730" cy="2226769"/>
          </a:xfrm>
        </p:spPr>
        <p:txBody>
          <a:bodyPr anchor="ctr">
            <a:normAutofit/>
          </a:bodyPr>
          <a:lstStyle/>
          <a:p>
            <a:pPr marL="342900" marR="0" lvl="0" indent="-342900" algn="l" defTabSz="914400" rtl="0" eaLnBrk="1" fontAlgn="auto" latinLnBrk="0" hangingPunct="1">
              <a:spcBef>
                <a:spcPts val="1000"/>
              </a:spcBef>
              <a:spcAft>
                <a:spcPts val="0"/>
              </a:spcAft>
              <a:tabLst/>
              <a:defRPr/>
            </a:pPr>
            <a:r>
              <a:rPr kumimoji="0" lang="en-US" sz="2600" b="0" i="0" u="none" strike="noStrike" kern="1200" cap="none" spc="0" normalizeH="0" baseline="0" noProof="0">
                <a:ln>
                  <a:noFill/>
                </a:ln>
                <a:solidFill>
                  <a:schemeClr val="bg1"/>
                </a:solidFill>
                <a:effectLst/>
                <a:uLnTx/>
                <a:uFillTx/>
                <a:latin typeface="Aptos" panose="020B0004020202020204" pitchFamily="34" charset="0"/>
                <a:ea typeface="+mn-ea"/>
                <a:cs typeface="+mn-cs"/>
              </a:rPr>
              <a:t>Now may our Lord Jesus Christ himself and God our Father, who loved us and by his grace gave us eternal comfort and a wonderful hope, 17 comfort you and strengthen you in every good thing you do and say.  2 Thess. 2:16–17 (NLT)</a:t>
            </a:r>
            <a:br>
              <a:rPr kumimoji="0" lang="en-US" sz="2600" b="0" i="0" u="none" strike="noStrike" kern="1200" cap="none" spc="0" normalizeH="0" baseline="0" noProof="0">
                <a:ln>
                  <a:noFill/>
                </a:ln>
                <a:solidFill>
                  <a:schemeClr val="bg1"/>
                </a:solidFill>
                <a:effectLst/>
                <a:uLnTx/>
                <a:uFillTx/>
                <a:latin typeface="Aptos" panose="02110004020202020204"/>
                <a:ea typeface="+mn-ea"/>
                <a:cs typeface="+mn-cs"/>
              </a:rPr>
            </a:br>
            <a:endParaRPr lang="en-US" sz="2600">
              <a:solidFill>
                <a:schemeClr val="bg1"/>
              </a:solidFill>
            </a:endParaRPr>
          </a:p>
        </p:txBody>
      </p:sp>
      <p:sp>
        <p:nvSpPr>
          <p:cNvPr id="3" name="Subtitle 2">
            <a:extLst>
              <a:ext uri="{FF2B5EF4-FFF2-40B4-BE49-F238E27FC236}">
                <a16:creationId xmlns:a16="http://schemas.microsoft.com/office/drawing/2014/main" id="{CFEAF74D-4A9F-3347-265F-0A88C28095D0}"/>
              </a:ext>
            </a:extLst>
          </p:cNvPr>
          <p:cNvSpPr>
            <a:spLocks noGrp="1"/>
          </p:cNvSpPr>
          <p:nvPr>
            <p:ph type="subTitle" idx="1"/>
          </p:nvPr>
        </p:nvSpPr>
        <p:spPr>
          <a:xfrm>
            <a:off x="789708" y="3640633"/>
            <a:ext cx="9725730" cy="2487212"/>
          </a:xfrm>
        </p:spPr>
        <p:txBody>
          <a:bodyPr anchor="ctr">
            <a:normAutofit/>
          </a:bodyPr>
          <a:lstStyle/>
          <a:p>
            <a:pPr marL="0" marR="0" lvl="0" indent="0" algn="l" defTabSz="4572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solidFill>
                <a:schemeClr val="tx2"/>
              </a:solidFill>
              <a:effectLst/>
              <a:uLnTx/>
              <a:uFillTx/>
              <a:latin typeface="Calibri"/>
              <a:ea typeface="+mn-ea"/>
              <a:cs typeface="+mn-cs"/>
            </a:endParaRPr>
          </a:p>
          <a:p>
            <a:pPr marL="0" marR="0" lvl="0" indent="0" algn="l" defTabSz="457200" rtl="0" eaLnBrk="1" fontAlgn="auto" latinLnBrk="0" hangingPunct="1">
              <a:spcBef>
                <a:spcPts val="0"/>
              </a:spcBef>
              <a:spcAft>
                <a:spcPts val="0"/>
              </a:spcAft>
              <a:buClrTx/>
              <a:buSzTx/>
              <a:buFontTx/>
              <a:buNone/>
              <a:tabLst/>
              <a:defRPr sz="3600"/>
            </a:pPr>
            <a:r>
              <a:rPr kumimoji="0" lang="en-US" b="0" i="0" u="none" strike="noStrike" kern="1200" cap="none" spc="0" normalizeH="0" baseline="0" noProof="0">
                <a:ln>
                  <a:noFill/>
                </a:ln>
                <a:solidFill>
                  <a:schemeClr val="tx2"/>
                </a:solidFill>
                <a:effectLst/>
                <a:uLnTx/>
                <a:uFillTx/>
                <a:latin typeface="Calibri"/>
                <a:ea typeface="+mn-ea"/>
                <a:cs typeface="+mn-cs"/>
              </a:rPr>
              <a:t>Speak life, not destruction. Your words can uplift or tear down—choose wisely.</a:t>
            </a:r>
          </a:p>
          <a:p>
            <a:pPr marL="342900" indent="-342900" algn="l">
              <a:buFont typeface="Arial" panose="020B0604020202020204" pitchFamily="34" charset="0"/>
              <a:buChar char="•"/>
            </a:pPr>
            <a:endParaRPr lang="en-US">
              <a:solidFill>
                <a:schemeClr val="tx2"/>
              </a:solidFill>
            </a:endParaRPr>
          </a:p>
        </p:txBody>
      </p:sp>
    </p:spTree>
    <p:extLst>
      <p:ext uri="{BB962C8B-B14F-4D97-AF65-F5344CB8AC3E}">
        <p14:creationId xmlns:p14="http://schemas.microsoft.com/office/powerpoint/2010/main" val="165815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rful coral reefs">
            <a:extLst>
              <a:ext uri="{FF2B5EF4-FFF2-40B4-BE49-F238E27FC236}">
                <a16:creationId xmlns:a16="http://schemas.microsoft.com/office/drawing/2014/main" id="{C5593E9D-8037-6D5E-AC03-BCED6F6E2E2B}"/>
              </a:ext>
            </a:extLst>
          </p:cNvPr>
          <p:cNvPicPr>
            <a:picLocks noChangeAspect="1"/>
          </p:cNvPicPr>
          <p:nvPr/>
        </p:nvPicPr>
        <p:blipFill>
          <a:blip r:embed="rId2"/>
          <a:srcRect t="15369"/>
          <a:stretch/>
        </p:blipFill>
        <p:spPr>
          <a:xfrm>
            <a:off x="20" y="-7619"/>
            <a:ext cx="12191979" cy="6887364"/>
          </a:xfrm>
          <a:prstGeom prst="rect">
            <a:avLst/>
          </a:prstGeom>
        </p:spPr>
      </p:pic>
      <p:sp>
        <p:nvSpPr>
          <p:cNvPr id="2" name="Title 1">
            <a:extLst>
              <a:ext uri="{FF2B5EF4-FFF2-40B4-BE49-F238E27FC236}">
                <a16:creationId xmlns:a16="http://schemas.microsoft.com/office/drawing/2014/main" id="{C2BF71A7-3EA4-6DAA-C36A-F6046FA3F1DE}"/>
              </a:ext>
            </a:extLst>
          </p:cNvPr>
          <p:cNvSpPr>
            <a:spLocks noGrp="1"/>
          </p:cNvSpPr>
          <p:nvPr>
            <p:ph type="ctrTitle"/>
          </p:nvPr>
        </p:nvSpPr>
        <p:spPr>
          <a:xfrm>
            <a:off x="859029" y="506438"/>
            <a:ext cx="6948540" cy="2053882"/>
          </a:xfrm>
        </p:spPr>
        <p:txBody>
          <a:bodyPr>
            <a:normAutofit fontScale="90000"/>
          </a:bodyPr>
          <a:lstStyle/>
          <a:p>
            <a:pPr marL="0" marR="0" lvl="0" indent="0" defTabSz="914400" rtl="0" eaLnBrk="1" fontAlgn="auto" latinLnBrk="0" hangingPunct="1">
              <a:spcBef>
                <a:spcPts val="1000"/>
              </a:spcBef>
              <a:spcAft>
                <a:spcPts val="0"/>
              </a:spcAft>
              <a:tabLst/>
              <a:defRPr/>
            </a:pPr>
            <a:br>
              <a:rPr kumimoji="0" 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br>
            <a:br>
              <a:rPr kumimoji="0" 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br>
            <a:r>
              <a:rPr kumimoji="0" lang="en-US" sz="2800" b="0" i="0" u="none" strike="noStrike" kern="1200" cap="none" spc="0" normalizeH="0" baseline="0" noProof="0" dirty="0">
                <a:ln>
                  <a:noFill/>
                </a:ln>
                <a:effectLst/>
                <a:uLnTx/>
                <a:uFillTx/>
                <a:latin typeface="Aptos" panose="020B0004020202020204" pitchFamily="34" charset="0"/>
                <a:ea typeface="+mn-ea"/>
                <a:cs typeface="+mn-cs"/>
              </a:rPr>
              <a:t>The lips of the godly speak helpful </a:t>
            </a:r>
            <a:r>
              <a:rPr kumimoji="0" lang="en-US" sz="2800" b="0" i="0" u="sng" strike="noStrike" kern="1200" cap="none" spc="0" normalizeH="0" baseline="0" noProof="0" dirty="0">
                <a:ln>
                  <a:noFill/>
                </a:ln>
                <a:effectLst/>
                <a:uLnTx/>
                <a:uFillTx/>
                <a:latin typeface="Aptos" panose="020B0004020202020204" pitchFamily="34" charset="0"/>
                <a:ea typeface="+mn-ea"/>
                <a:cs typeface="+mn-cs"/>
                <a:hlinkClick r:id="rId3">
                  <a:extLst>
                    <a:ext uri="{A12FA001-AC4F-418D-AE19-62706E023703}">
                      <ahyp:hlinkClr xmlns:ahyp="http://schemas.microsoft.com/office/drawing/2018/hyperlinkcolor" val="tx"/>
                    </a:ext>
                  </a:extLst>
                </a:hlinkClick>
              </a:rPr>
              <a:t>words</a:t>
            </a:r>
            <a:r>
              <a:rPr kumimoji="0" lang="en-US" sz="2800" b="0" i="0" u="none" strike="noStrike" kern="1200" cap="none" spc="0" normalizeH="0" baseline="0" noProof="0" dirty="0">
                <a:ln>
                  <a:noFill/>
                </a:ln>
                <a:effectLst/>
                <a:uLnTx/>
                <a:uFillTx/>
                <a:latin typeface="Aptos" panose="020B0004020202020204" pitchFamily="34" charset="0"/>
                <a:ea typeface="+mn-ea"/>
                <a:cs typeface="+mn-cs"/>
              </a:rPr>
              <a:t>, but the </a:t>
            </a:r>
            <a:r>
              <a:rPr kumimoji="0" lang="en-US" sz="2800" b="0" i="0" u="sng" strike="noStrike" kern="1200" cap="none" spc="0" normalizeH="0" baseline="0" noProof="0" dirty="0">
                <a:ln>
                  <a:noFill/>
                </a:ln>
                <a:effectLst/>
                <a:uLnTx/>
                <a:uFillTx/>
                <a:latin typeface="Aptos" panose="020B0004020202020204" pitchFamily="34" charset="0"/>
                <a:ea typeface="+mn-ea"/>
                <a:cs typeface="+mn-cs"/>
                <a:hlinkClick r:id="rId4">
                  <a:extLst>
                    <a:ext uri="{A12FA001-AC4F-418D-AE19-62706E023703}">
                      <ahyp:hlinkClr xmlns:ahyp="http://schemas.microsoft.com/office/drawing/2018/hyperlinkcolor" val="tx"/>
                    </a:ext>
                  </a:extLst>
                </a:hlinkClick>
              </a:rPr>
              <a:t>mouth</a:t>
            </a:r>
            <a:r>
              <a:rPr kumimoji="0" lang="en-US" sz="2800" b="0" i="0" u="none" strike="noStrike" kern="1200" cap="none" spc="0" normalizeH="0" baseline="0" noProof="0" dirty="0">
                <a:ln>
                  <a:noFill/>
                </a:ln>
                <a:effectLst/>
                <a:uLnTx/>
                <a:uFillTx/>
                <a:latin typeface="Aptos" panose="020B0004020202020204" pitchFamily="34" charset="0"/>
                <a:ea typeface="+mn-ea"/>
                <a:cs typeface="+mn-cs"/>
              </a:rPr>
              <a:t> of the wicked speaks perverse </a:t>
            </a:r>
            <a:r>
              <a:rPr kumimoji="0" lang="en-US" sz="2800" b="0" i="0" u="sng" strike="noStrike" kern="1200" cap="none" spc="0" normalizeH="0" baseline="0" noProof="0" dirty="0">
                <a:ln>
                  <a:noFill/>
                </a:ln>
                <a:effectLst/>
                <a:uLnTx/>
                <a:uFillTx/>
                <a:latin typeface="Aptos" panose="020B0004020202020204" pitchFamily="34" charset="0"/>
                <a:ea typeface="+mn-ea"/>
                <a:cs typeface="+mn-cs"/>
                <a:hlinkClick r:id="rId5">
                  <a:extLst>
                    <a:ext uri="{A12FA001-AC4F-418D-AE19-62706E023703}">
                      <ahyp:hlinkClr xmlns:ahyp="http://schemas.microsoft.com/office/drawing/2018/hyperlinkcolor" val="tx"/>
                    </a:ext>
                  </a:extLst>
                </a:hlinkClick>
              </a:rPr>
              <a:t>words</a:t>
            </a:r>
            <a:r>
              <a:rPr kumimoji="0" lang="en-US" sz="2800" b="0" i="0" u="none" strike="noStrike" kern="1200" cap="none" spc="0" normalizeH="0" baseline="0" noProof="0" dirty="0">
                <a:ln>
                  <a:noFill/>
                </a:ln>
                <a:effectLst/>
                <a:uLnTx/>
                <a:uFillTx/>
                <a:latin typeface="Aptos" panose="020B0004020202020204" pitchFamily="34" charset="0"/>
                <a:ea typeface="+mn-ea"/>
                <a:cs typeface="+mn-cs"/>
              </a:rPr>
              <a:t>.</a:t>
            </a:r>
            <a:r>
              <a:rPr kumimoji="0" lang="en-US" sz="2800" b="0" i="0" u="none" strike="noStrike" kern="1200" cap="none" spc="0" normalizeH="0" baseline="0" noProof="0" dirty="0">
                <a:ln>
                  <a:noFill/>
                </a:ln>
                <a:effectLst/>
                <a:uLnTx/>
                <a:uFillTx/>
                <a:latin typeface="Aptos" panose="020B0004020202020204" pitchFamily="34" charset="0"/>
                <a:ea typeface="+mj-ea"/>
                <a:cs typeface="+mj-cs"/>
              </a:rPr>
              <a:t> Prov. 10:32</a:t>
            </a:r>
            <a:br>
              <a:rPr kumimoji="0" lang="en-US" sz="28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br>
            <a:endParaRPr lang="en-US" sz="2800" dirty="0">
              <a:solidFill>
                <a:srgbClr val="FFFFFF"/>
              </a:solidFill>
            </a:endParaRPr>
          </a:p>
        </p:txBody>
      </p:sp>
      <p:sp>
        <p:nvSpPr>
          <p:cNvPr id="3" name="Subtitle 2">
            <a:extLst>
              <a:ext uri="{FF2B5EF4-FFF2-40B4-BE49-F238E27FC236}">
                <a16:creationId xmlns:a16="http://schemas.microsoft.com/office/drawing/2014/main" id="{9B893450-5055-942B-55F7-704A98BF8873}"/>
              </a:ext>
            </a:extLst>
          </p:cNvPr>
          <p:cNvSpPr>
            <a:spLocks noGrp="1"/>
          </p:cNvSpPr>
          <p:nvPr>
            <p:ph type="subTitle" idx="1"/>
          </p:nvPr>
        </p:nvSpPr>
        <p:spPr>
          <a:xfrm>
            <a:off x="859027" y="4873600"/>
            <a:ext cx="8646479" cy="1183602"/>
          </a:xfrm>
        </p:spPr>
        <p:txBody>
          <a:bodyPr>
            <a:normAutofit fontScale="92500" lnSpcReduction="20000"/>
          </a:bodyPr>
          <a:lstStyle/>
          <a:p>
            <a:pPr marL="0" marR="0" lvl="0" indent="0" algn="l" defTabSz="457200" rtl="0" eaLnBrk="1" fontAlgn="auto" latinLnBrk="0" hangingPunct="1">
              <a:spcBef>
                <a:spcPts val="0"/>
              </a:spcBef>
              <a:spcAft>
                <a:spcPts val="0"/>
              </a:spcAft>
              <a:buClrTx/>
              <a:buSzTx/>
              <a:buFontTx/>
              <a:buNone/>
              <a:tabLst/>
              <a:defRPr/>
            </a:pPr>
            <a:br>
              <a:rPr lang="en-US" sz="1900" dirty="0">
                <a:solidFill>
                  <a:srgbClr val="FFFFFF"/>
                </a:solidFill>
              </a:rPr>
            </a:br>
            <a:endParaRPr kumimoji="0" lang="en-US" sz="1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spcBef>
                <a:spcPts val="0"/>
              </a:spcBef>
              <a:spcAft>
                <a:spcPts val="0"/>
              </a:spcAft>
              <a:buClrTx/>
              <a:buSzTx/>
              <a:buFontTx/>
              <a:buNone/>
              <a:tabLst/>
              <a:defRPr sz="3600"/>
            </a:pPr>
            <a:r>
              <a:rPr kumimoji="0" lang="en-US" sz="3200" b="0" i="0" u="none" strike="noStrike" kern="1200" cap="none" spc="0" normalizeH="0" baseline="0" noProof="0" dirty="0">
                <a:ln>
                  <a:noFill/>
                </a:ln>
                <a:solidFill>
                  <a:srgbClr val="FFFFFF"/>
                </a:solidFill>
                <a:effectLst/>
                <a:uLnTx/>
                <a:uFillTx/>
                <a:latin typeface="Calibri"/>
                <a:ea typeface="+mn-ea"/>
                <a:cs typeface="+mn-cs"/>
              </a:rPr>
              <a:t>Encouragement is a gift that costs nothing but means everything.</a:t>
            </a:r>
          </a:p>
          <a:p>
            <a:pPr algn="l"/>
            <a:endParaRPr lang="en-US" sz="1900" dirty="0">
              <a:solidFill>
                <a:srgbClr val="FFFFFF"/>
              </a:solidFill>
            </a:endParaRPr>
          </a:p>
        </p:txBody>
      </p:sp>
    </p:spTree>
    <p:extLst>
      <p:ext uri="{BB962C8B-B14F-4D97-AF65-F5344CB8AC3E}">
        <p14:creationId xmlns:p14="http://schemas.microsoft.com/office/powerpoint/2010/main" val="156608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D3BA9-135C-508B-6ECE-1868AE5693C9}"/>
            </a:ext>
          </a:extLst>
        </p:cNvPr>
        <p:cNvGrpSpPr/>
        <p:nvPr/>
      </p:nvGrpSpPr>
      <p:grpSpPr>
        <a:xfrm>
          <a:off x="0" y="0"/>
          <a:ext cx="0" cy="0"/>
          <a:chOff x="0" y="0"/>
          <a:chExt cx="0" cy="0"/>
        </a:xfrm>
      </p:grpSpPr>
      <p:pic>
        <p:nvPicPr>
          <p:cNvPr id="5" name="Video 4" descr="Stack Stones In The River">
            <a:extLst>
              <a:ext uri="{FF2B5EF4-FFF2-40B4-BE49-F238E27FC236}">
                <a16:creationId xmlns:a16="http://schemas.microsoft.com/office/drawing/2014/main" id="{4F75F610-A2BC-A2A3-1691-EAE57246019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22"/>
            <a:ext cx="12191977" cy="6858022"/>
          </a:xfrm>
          <a:prstGeom prst="rect">
            <a:avLst/>
          </a:prstGeom>
        </p:spPr>
      </p:pic>
      <p:sp>
        <p:nvSpPr>
          <p:cNvPr id="2" name="Title 1">
            <a:extLst>
              <a:ext uri="{FF2B5EF4-FFF2-40B4-BE49-F238E27FC236}">
                <a16:creationId xmlns:a16="http://schemas.microsoft.com/office/drawing/2014/main" id="{95BF129E-0A79-66F2-A6C9-7D2F54E12AA3}"/>
              </a:ext>
            </a:extLst>
          </p:cNvPr>
          <p:cNvSpPr>
            <a:spLocks noGrp="1"/>
          </p:cNvSpPr>
          <p:nvPr>
            <p:ph type="ctrTitle"/>
          </p:nvPr>
        </p:nvSpPr>
        <p:spPr>
          <a:xfrm>
            <a:off x="643466" y="643467"/>
            <a:ext cx="9967827" cy="3569242"/>
          </a:xfrm>
        </p:spPr>
        <p:txBody>
          <a:bodyPr anchor="t">
            <a:normAutofit/>
          </a:bodyPr>
          <a:lstStyle/>
          <a:p>
            <a:pPr marL="0" marR="0" lvl="0" indent="0" algn="l" defTabSz="914400" rtl="0" eaLnBrk="1" fontAlgn="auto" latinLnBrk="0" hangingPunct="1">
              <a:spcBef>
                <a:spcPts val="1000"/>
              </a:spcBef>
              <a:spcAft>
                <a:spcPts val="0"/>
              </a:spcAft>
              <a:tabLst/>
              <a:defRPr/>
            </a:pPr>
            <a: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May </a:t>
            </a:r>
            <a:r>
              <a:rPr kumimoji="0" lang="en-US" sz="2900" b="0" i="0" u="sng" strike="noStrike" kern="1200" cap="none" spc="0" normalizeH="0" baseline="0" noProof="0" dirty="0">
                <a:ln>
                  <a:noFill/>
                </a:ln>
                <a:solidFill>
                  <a:srgbClr val="FFFFFF"/>
                </a:solidFill>
                <a:effectLst/>
                <a:uLnTx/>
                <a:uFillTx/>
                <a:latin typeface="Aptos" panose="020B0004020202020204" pitchFamily="34" charset="0"/>
                <a:ea typeface="+mn-ea"/>
                <a:cs typeface="+mn-cs"/>
                <a:hlinkClick r:id="rId5"/>
              </a:rPr>
              <a:t>the words of</a:t>
            </a:r>
            <a: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my </a:t>
            </a:r>
            <a:r>
              <a:rPr kumimoji="0" lang="en-US" sz="2900" b="0" i="0" u="sng" strike="noStrike" kern="1200" cap="none" spc="0" normalizeH="0" baseline="0" noProof="0" dirty="0">
                <a:ln>
                  <a:noFill/>
                </a:ln>
                <a:solidFill>
                  <a:srgbClr val="FFFFFF"/>
                </a:solidFill>
                <a:effectLst/>
                <a:uLnTx/>
                <a:uFillTx/>
                <a:latin typeface="Aptos" panose="020B0004020202020204" pitchFamily="34" charset="0"/>
                <a:ea typeface="+mn-ea"/>
                <a:cs typeface="+mn-cs"/>
                <a:hlinkClick r:id="rId6"/>
              </a:rPr>
              <a:t>mouth</a:t>
            </a:r>
            <a: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 and the meditation of my heart be pleasing in your sight, O Lord, my Rock and my Redeemer.</a:t>
            </a:r>
            <a: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rPr>
              <a:t> Psa. 19:14</a:t>
            </a:r>
            <a:b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rPr>
            </a:br>
            <a:br>
              <a:rPr kumimoji="0" lang="en-US" sz="29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br>
            <a:endParaRPr lang="en-US" sz="2900" dirty="0">
              <a:solidFill>
                <a:srgbClr val="FFFFFF"/>
              </a:solidFill>
            </a:endParaRPr>
          </a:p>
        </p:txBody>
      </p:sp>
      <p:sp>
        <p:nvSpPr>
          <p:cNvPr id="3" name="Subtitle 2">
            <a:extLst>
              <a:ext uri="{FF2B5EF4-FFF2-40B4-BE49-F238E27FC236}">
                <a16:creationId xmlns:a16="http://schemas.microsoft.com/office/drawing/2014/main" id="{023349ED-D984-0A20-3B61-2140A7DEA11F}"/>
              </a:ext>
            </a:extLst>
          </p:cNvPr>
          <p:cNvSpPr>
            <a:spLocks noGrp="1"/>
          </p:cNvSpPr>
          <p:nvPr>
            <p:ph type="subTitle" idx="1"/>
          </p:nvPr>
        </p:nvSpPr>
        <p:spPr>
          <a:xfrm>
            <a:off x="643466" y="4551037"/>
            <a:ext cx="5449479" cy="1578054"/>
          </a:xfrm>
        </p:spPr>
        <p:txBody>
          <a:bodyPr anchor="b">
            <a:noAutofit/>
          </a:bodyPr>
          <a:lstStyle/>
          <a:p>
            <a:pPr marL="0" marR="0" lvl="0" indent="0" algn="l" defTabSz="457200" rtl="0" eaLnBrk="1" fontAlgn="auto" latinLnBrk="0" hangingPunct="1">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457200" rtl="0" eaLnBrk="1" fontAlgn="auto" latinLnBrk="0" hangingPunct="1">
              <a:spcBef>
                <a:spcPts val="0"/>
              </a:spcBef>
              <a:spcAft>
                <a:spcPts val="0"/>
              </a:spcAft>
              <a:buClrTx/>
              <a:buSzTx/>
              <a:buFontTx/>
              <a:buNone/>
              <a:tabLst/>
              <a:defRPr sz="3600"/>
            </a:pPr>
            <a:r>
              <a:rPr kumimoji="0" lang="en-US" sz="2800" b="0" i="0" u="none" strike="noStrike" kern="1200" cap="none" spc="0" normalizeH="0" baseline="0" noProof="0" dirty="0">
                <a:ln>
                  <a:noFill/>
                </a:ln>
                <a:solidFill>
                  <a:srgbClr val="FFFFFF"/>
                </a:solidFill>
                <a:effectLst/>
                <a:uLnTx/>
                <a:uFillTx/>
                <a:latin typeface="Calibri"/>
                <a:ea typeface="+mn-ea"/>
                <a:cs typeface="+mn-cs"/>
              </a:rPr>
              <a:t>Mindful speech fosters unity and healing. Let your words reflect grace and truth.</a:t>
            </a:r>
          </a:p>
          <a:p>
            <a:pPr algn="l"/>
            <a:endParaRPr lang="en-US" sz="2800" dirty="0">
              <a:solidFill>
                <a:srgbClr val="FFFFFF"/>
              </a:solidFill>
            </a:endParaRPr>
          </a:p>
        </p:txBody>
      </p:sp>
    </p:spTree>
    <p:extLst>
      <p:ext uri="{BB962C8B-B14F-4D97-AF65-F5344CB8AC3E}">
        <p14:creationId xmlns:p14="http://schemas.microsoft.com/office/powerpoint/2010/main" val="18947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9013D78418214889D4506A43A4C784" ma:contentTypeVersion="4" ma:contentTypeDescription="Create a new document." ma:contentTypeScope="" ma:versionID="ab301ce4a33e09ae1a12fdc8e59c44be">
  <xsd:schema xmlns:xsd="http://www.w3.org/2001/XMLSchema" xmlns:xs="http://www.w3.org/2001/XMLSchema" xmlns:p="http://schemas.microsoft.com/office/2006/metadata/properties" xmlns:ns3="c687b336-1ad8-4896-acf5-a9c27c932a28" targetNamespace="http://schemas.microsoft.com/office/2006/metadata/properties" ma:root="true" ma:fieldsID="3eaaadaacdbb2011ec8765c1c7c8ce0f" ns3:_="">
    <xsd:import namespace="c687b336-1ad8-4896-acf5-a9c27c932a2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87b336-1ad8-4896-acf5-a9c27c932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F44302-A54F-4E30-8A3C-75EA749940EF}">
  <ds:schemaRefs>
    <ds:schemaRef ds:uri="http://schemas.microsoft.com/office/2006/documentManagement/types"/>
    <ds:schemaRef ds:uri="http://schemas.microsoft.com/office/infopath/2007/PartnerControls"/>
    <ds:schemaRef ds:uri="http://purl.org/dc/elements/1.1/"/>
    <ds:schemaRef ds:uri="c687b336-1ad8-4896-acf5-a9c27c932a28"/>
    <ds:schemaRef ds:uri="http://purl.org/dc/term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4A2060B-F859-4717-8B4A-60F44C783F4D}">
  <ds:schemaRefs>
    <ds:schemaRef ds:uri="http://schemas.microsoft.com/sharepoint/v3/contenttype/forms"/>
  </ds:schemaRefs>
</ds:datastoreItem>
</file>

<file path=customXml/itemProps3.xml><?xml version="1.0" encoding="utf-8"?>
<ds:datastoreItem xmlns:ds="http://schemas.openxmlformats.org/officeDocument/2006/customXml" ds:itemID="{D43D7F9F-F968-4F51-A3B6-351239D324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87b336-1ad8-4896-acf5-a9c27c932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TotalTime>
  <Words>322</Words>
  <Application>Microsoft Office PowerPoint</Application>
  <PresentationFormat>Widescreen</PresentationFormat>
  <Paragraphs>16</Paragraphs>
  <Slides>5</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Calibri</vt:lpstr>
      <vt:lpstr>Office Theme</vt:lpstr>
      <vt:lpstr> Jeffrey E. Hansen, Ph.D. Clinical Director, Holdfast  in collaboration with  Pastor Earl Heverly</vt:lpstr>
      <vt:lpstr> Therefore encourage each other with these words. 1 Thess. 4:18 (NIV) </vt:lpstr>
      <vt:lpstr>Now may our Lord Jesus Christ himself and God our Father, who loved us and by his grace gave us eternal comfort and a wonderful hope, 17 comfort you and strengthen you in every good thing you do and say.  2 Thess. 2:16–17 (NLT) </vt:lpstr>
      <vt:lpstr>  The lips of the godly speak helpful words, but the mouth of the wicked speaks perverse words. Prov. 10:32 </vt:lpstr>
      <vt:lpstr>May the words of my mouth and the meditation of my heart be pleasing in your sight, O Lord, my Rock and my Redeemer. Psa. 19:14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Jeffrey Hansen, Ph.D.</dc:creator>
  <cp:lastModifiedBy>Dr. Jeff</cp:lastModifiedBy>
  <cp:revision>4</cp:revision>
  <dcterms:created xsi:type="dcterms:W3CDTF">2025-03-11T14:09:05Z</dcterms:created>
  <dcterms:modified xsi:type="dcterms:W3CDTF">2025-03-11T14:51:33Z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0x0101006F9013D78418214889D4506A43A4C784</vt:lpwstr>
  </property>
</Properties>
</file>