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257" r:id="rId3"/>
    <p:sldId id="272" r:id="rId4"/>
    <p:sldId id="444" r:id="rId5"/>
    <p:sldId id="273" r:id="rId6"/>
    <p:sldId id="274" r:id="rId7"/>
    <p:sldId id="275" r:id="rId8"/>
    <p:sldId id="278" r:id="rId9"/>
    <p:sldId id="279" r:id="rId10"/>
    <p:sldId id="276" r:id="rId11"/>
    <p:sldId id="515" r:id="rId12"/>
    <p:sldId id="516" r:id="rId13"/>
    <p:sldId id="517" r:id="rId14"/>
    <p:sldId id="519" r:id="rId15"/>
    <p:sldId id="520" r:id="rId16"/>
    <p:sldId id="498" r:id="rId17"/>
    <p:sldId id="260" r:id="rId18"/>
    <p:sldId id="258" r:id="rId19"/>
    <p:sldId id="446" r:id="rId20"/>
    <p:sldId id="261" r:id="rId21"/>
    <p:sldId id="264" r:id="rId22"/>
    <p:sldId id="263" r:id="rId23"/>
    <p:sldId id="450" r:id="rId24"/>
    <p:sldId id="451" r:id="rId25"/>
    <p:sldId id="466" r:id="rId26"/>
    <p:sldId id="500" r:id="rId27"/>
    <p:sldId id="501" r:id="rId28"/>
    <p:sldId id="452" r:id="rId29"/>
    <p:sldId id="459" r:id="rId30"/>
    <p:sldId id="456" r:id="rId31"/>
    <p:sldId id="457" r:id="rId32"/>
    <p:sldId id="458" r:id="rId33"/>
    <p:sldId id="461" r:id="rId34"/>
    <p:sldId id="462" r:id="rId35"/>
    <p:sldId id="463" r:id="rId36"/>
    <p:sldId id="464" r:id="rId37"/>
    <p:sldId id="470" r:id="rId38"/>
    <p:sldId id="476" r:id="rId39"/>
    <p:sldId id="471" r:id="rId40"/>
    <p:sldId id="473" r:id="rId41"/>
    <p:sldId id="477" r:id="rId42"/>
    <p:sldId id="479" r:id="rId43"/>
    <p:sldId id="480" r:id="rId44"/>
    <p:sldId id="481" r:id="rId45"/>
    <p:sldId id="482" r:id="rId46"/>
    <p:sldId id="483" r:id="rId47"/>
    <p:sldId id="484" r:id="rId48"/>
    <p:sldId id="486" r:id="rId49"/>
    <p:sldId id="504" r:id="rId50"/>
    <p:sldId id="488" r:id="rId51"/>
    <p:sldId id="505" r:id="rId52"/>
    <p:sldId id="502" r:id="rId53"/>
    <p:sldId id="503" r:id="rId54"/>
    <p:sldId id="506" r:id="rId55"/>
    <p:sldId id="507" r:id="rId56"/>
    <p:sldId id="508" r:id="rId57"/>
    <p:sldId id="509" r:id="rId58"/>
    <p:sldId id="510" r:id="rId59"/>
    <p:sldId id="511" r:id="rId60"/>
    <p:sldId id="512" r:id="rId61"/>
    <p:sldId id="513" r:id="rId62"/>
    <p:sldId id="27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15" autoAdjust="0"/>
    <p:restoredTop sz="94660"/>
  </p:normalViewPr>
  <p:slideViewPr>
    <p:cSldViewPr snapToGrid="0">
      <p:cViewPr varScale="1">
        <p:scale>
          <a:sx n="60" d="100"/>
          <a:sy n="60" d="100"/>
        </p:scale>
        <p:origin x="828"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A2C92-E627-46FF-9BA2-7E1C0335358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7E162B4-8F49-460D-BF94-9D81C40A2CBB}">
      <dgm:prSet custT="1"/>
      <dgm:spPr/>
      <dgm:t>
        <a:bodyPr/>
        <a:lstStyle/>
        <a:p>
          <a:r>
            <a:rPr lang="en-US" sz="2000" b="0" i="0" dirty="0">
              <a:latin typeface="Calibri" panose="020F0502020204030204" pitchFamily="34" charset="0"/>
              <a:cs typeface="Calibri" panose="020F0502020204030204" pitchFamily="34" charset="0"/>
            </a:rPr>
            <a:t>“</a:t>
          </a:r>
          <a:r>
            <a:rPr lang="en-US" sz="1800" b="0" i="0" dirty="0">
              <a:latin typeface="Calibri" panose="020F0502020204030204" pitchFamily="34" charset="0"/>
              <a:cs typeface="Calibri" panose="020F0502020204030204" pitchFamily="34" charset="0"/>
            </a:rPr>
            <a:t>We’re also looking at the more understanding that we have now about normal development and normal attachments, </a:t>
          </a:r>
          <a:r>
            <a:rPr lang="en-US" sz="1800" b="0" i="0" dirty="0">
              <a:solidFill>
                <a:srgbClr val="0070C0"/>
              </a:solidFill>
              <a:latin typeface="Calibri" panose="020F0502020204030204" pitchFamily="34" charset="0"/>
              <a:cs typeface="Calibri" panose="020F0502020204030204" pitchFamily="34" charset="0"/>
            </a:rPr>
            <a:t>secure attachments, </a:t>
          </a:r>
          <a:r>
            <a:rPr lang="en-US" sz="1800" b="0" i="0" dirty="0">
              <a:latin typeface="Calibri" panose="020F0502020204030204" pitchFamily="34" charset="0"/>
              <a:cs typeface="Calibri" panose="020F0502020204030204" pitchFamily="34" charset="0"/>
            </a:rPr>
            <a:t>we’re also looking at the other side of that.  The other side, of course, would be the insecure attachments.  And the most unfortunate early human beginnings, of course, would be in cases of neglect and abuse.</a:t>
          </a:r>
          <a:endParaRPr lang="en-US" sz="1800" dirty="0">
            <a:latin typeface="Calibri" panose="020F0502020204030204" pitchFamily="34" charset="0"/>
            <a:cs typeface="Calibri" panose="020F0502020204030204" pitchFamily="34" charset="0"/>
          </a:endParaRPr>
        </a:p>
      </dgm:t>
    </dgm:pt>
    <dgm:pt modelId="{954135F1-BC82-4DA6-A36E-1F3DB61EF2E2}" type="parTrans" cxnId="{83DA9813-97C1-4896-8117-8EB11997D543}">
      <dgm:prSet/>
      <dgm:spPr/>
      <dgm:t>
        <a:bodyPr/>
        <a:lstStyle/>
        <a:p>
          <a:endParaRPr lang="en-US"/>
        </a:p>
      </dgm:t>
    </dgm:pt>
    <dgm:pt modelId="{E06FDBA3-1ABE-4666-86AB-5F3B0B35ADD4}" type="sibTrans" cxnId="{83DA9813-97C1-4896-8117-8EB11997D543}">
      <dgm:prSet/>
      <dgm:spPr/>
      <dgm:t>
        <a:bodyPr/>
        <a:lstStyle/>
        <a:p>
          <a:endParaRPr lang="en-US"/>
        </a:p>
      </dgm:t>
    </dgm:pt>
    <dgm:pt modelId="{EA3B7DEC-7953-4F06-9D2A-4EF783233E7F}">
      <dgm:prSet custT="1"/>
      <dgm:spPr/>
      <dgm:t>
        <a:bodyPr/>
        <a:lstStyle/>
        <a:p>
          <a:r>
            <a:rPr lang="en-US" sz="1800" b="0" i="0" dirty="0">
              <a:latin typeface="Calibri" panose="020F0502020204030204" pitchFamily="34" charset="0"/>
              <a:cs typeface="Calibri" panose="020F0502020204030204" pitchFamily="34" charset="0"/>
            </a:rPr>
            <a:t>Just for the record, </a:t>
          </a:r>
          <a:r>
            <a:rPr lang="en-US" sz="1800" b="0" i="0" dirty="0">
              <a:solidFill>
                <a:srgbClr val="0070C0"/>
              </a:solidFill>
              <a:latin typeface="Calibri" panose="020F0502020204030204" pitchFamily="34" charset="0"/>
              <a:cs typeface="Calibri" panose="020F0502020204030204" pitchFamily="34" charset="0"/>
            </a:rPr>
            <a:t>neglect and abuse </a:t>
          </a:r>
          <a:r>
            <a:rPr lang="en-US" sz="1800" b="0" i="0" dirty="0">
              <a:latin typeface="Calibri" panose="020F0502020204030204" pitchFamily="34" charset="0"/>
              <a:cs typeface="Calibri" panose="020F0502020204030204" pitchFamily="34" charset="0"/>
            </a:rPr>
            <a:t>are found in the histories of individuals who are severely </a:t>
          </a:r>
          <a:r>
            <a:rPr lang="en-US" sz="1800" b="0" i="0" dirty="0">
              <a:solidFill>
                <a:srgbClr val="0070C0"/>
              </a:solidFill>
              <a:latin typeface="Calibri" panose="020F0502020204030204" pitchFamily="34" charset="0"/>
              <a:cs typeface="Calibri" panose="020F0502020204030204" pitchFamily="34" charset="0"/>
            </a:rPr>
            <a:t>depressed  — severely depressed, </a:t>
          </a:r>
          <a:r>
            <a:rPr lang="en-US" sz="1800" b="0" i="0" dirty="0">
              <a:latin typeface="Calibri" panose="020F0502020204030204" pitchFamily="34" charset="0"/>
              <a:cs typeface="Calibri" panose="020F0502020204030204" pitchFamily="34" charset="0"/>
            </a:rPr>
            <a:t>clinical depressions.  And also, the ones who go on to suicide.  And that includes, incidentally, all of the major personality disorders in which suicide is very high, like borderline personality disorders.</a:t>
          </a:r>
          <a:endParaRPr lang="en-US" sz="1800" dirty="0">
            <a:latin typeface="Calibri" panose="020F0502020204030204" pitchFamily="34" charset="0"/>
            <a:cs typeface="Calibri" panose="020F0502020204030204" pitchFamily="34" charset="0"/>
          </a:endParaRPr>
        </a:p>
      </dgm:t>
    </dgm:pt>
    <dgm:pt modelId="{A1B93AAE-F460-4B17-834B-A8802716D18C}" type="parTrans" cxnId="{1892B573-B09F-420A-B849-CA3A95332D4C}">
      <dgm:prSet/>
      <dgm:spPr/>
      <dgm:t>
        <a:bodyPr/>
        <a:lstStyle/>
        <a:p>
          <a:endParaRPr lang="en-US"/>
        </a:p>
      </dgm:t>
    </dgm:pt>
    <dgm:pt modelId="{13E1AB97-C1AF-4EC7-9239-D5E40E65A9CE}" type="sibTrans" cxnId="{1892B573-B09F-420A-B849-CA3A95332D4C}">
      <dgm:prSet/>
      <dgm:spPr/>
      <dgm:t>
        <a:bodyPr/>
        <a:lstStyle/>
        <a:p>
          <a:endParaRPr lang="en-US"/>
        </a:p>
      </dgm:t>
    </dgm:pt>
    <dgm:pt modelId="{D7F3256C-3B96-4933-88A0-B5EE9301D7D4}">
      <dgm:prSet custT="1"/>
      <dgm:spPr/>
      <dgm:t>
        <a:bodyPr/>
        <a:lstStyle/>
        <a:p>
          <a:r>
            <a:rPr lang="en-US" sz="1800" b="0" i="0" dirty="0">
              <a:latin typeface="Calibri" panose="020F0502020204030204" pitchFamily="34" charset="0"/>
              <a:cs typeface="Calibri" panose="020F0502020204030204" pitchFamily="34" charset="0"/>
            </a:rPr>
            <a:t>So here you have a situation – instead of the caregiver being able to attune and to read the baby’s states and to form this non-verbal bond of emotional communication back and forth and to regulate these states, you have a more unfortunate circumstance whereby either the caregiver is either </a:t>
          </a:r>
          <a:r>
            <a:rPr lang="en-US" sz="1800" b="0" i="0" dirty="0">
              <a:solidFill>
                <a:srgbClr val="0070C0"/>
              </a:solidFill>
              <a:latin typeface="Calibri" panose="020F0502020204030204" pitchFamily="34" charset="0"/>
              <a:cs typeface="Calibri" panose="020F0502020204030204" pitchFamily="34" charset="0"/>
            </a:rPr>
            <a:t>too intrusive and is driving the baby into extremely hyper-aroused states, which the baby can’t regulate, or hypo-aroused states. </a:t>
          </a:r>
          <a:r>
            <a:rPr lang="en-US" sz="1800" b="0" i="0" dirty="0">
              <a:latin typeface="Calibri" panose="020F0502020204030204" pitchFamily="34" charset="0"/>
              <a:cs typeface="Calibri" panose="020F0502020204030204" pitchFamily="34" charset="0"/>
            </a:rPr>
            <a:t>Maybe, perhaps, abuse more towards hyper-arousal and neglect more to towards hypo-arousal.”</a:t>
          </a:r>
          <a:endParaRPr lang="en-US" sz="1800" dirty="0">
            <a:latin typeface="Calibri" panose="020F0502020204030204" pitchFamily="34" charset="0"/>
            <a:cs typeface="Calibri" panose="020F0502020204030204" pitchFamily="34" charset="0"/>
          </a:endParaRPr>
        </a:p>
      </dgm:t>
    </dgm:pt>
    <dgm:pt modelId="{EE703836-13BE-41DD-BD64-5440A1A7E299}" type="parTrans" cxnId="{BD8F3601-B577-4C5B-A34C-B886C22F8C63}">
      <dgm:prSet/>
      <dgm:spPr/>
      <dgm:t>
        <a:bodyPr/>
        <a:lstStyle/>
        <a:p>
          <a:endParaRPr lang="en-US"/>
        </a:p>
      </dgm:t>
    </dgm:pt>
    <dgm:pt modelId="{4282E7EC-C0AE-4D9E-AB33-A8927887A5DD}" type="sibTrans" cxnId="{BD8F3601-B577-4C5B-A34C-B886C22F8C63}">
      <dgm:prSet/>
      <dgm:spPr/>
      <dgm:t>
        <a:bodyPr/>
        <a:lstStyle/>
        <a:p>
          <a:endParaRPr lang="en-US"/>
        </a:p>
      </dgm:t>
    </dgm:pt>
    <dgm:pt modelId="{A7C0DA5A-2200-4C33-87DD-B037F27FA16E}" type="pres">
      <dgm:prSet presAssocID="{C21A2C92-E627-46FF-9BA2-7E1C03353583}" presName="linear" presStyleCnt="0">
        <dgm:presLayoutVars>
          <dgm:animLvl val="lvl"/>
          <dgm:resizeHandles val="exact"/>
        </dgm:presLayoutVars>
      </dgm:prSet>
      <dgm:spPr/>
    </dgm:pt>
    <dgm:pt modelId="{592025B2-8F7E-4A8C-A976-D5AE8BCC00DB}" type="pres">
      <dgm:prSet presAssocID="{E7E162B4-8F49-460D-BF94-9D81C40A2CBB}" presName="parentText" presStyleLbl="node1" presStyleIdx="0" presStyleCnt="3">
        <dgm:presLayoutVars>
          <dgm:chMax val="0"/>
          <dgm:bulletEnabled val="1"/>
        </dgm:presLayoutVars>
      </dgm:prSet>
      <dgm:spPr/>
    </dgm:pt>
    <dgm:pt modelId="{789F44B7-B63D-4E3B-9548-3A151D06DD32}" type="pres">
      <dgm:prSet presAssocID="{E06FDBA3-1ABE-4666-86AB-5F3B0B35ADD4}" presName="spacer" presStyleCnt="0"/>
      <dgm:spPr/>
    </dgm:pt>
    <dgm:pt modelId="{988CEAB0-9A37-4A9C-A3E6-5BCFF11981B3}" type="pres">
      <dgm:prSet presAssocID="{EA3B7DEC-7953-4F06-9D2A-4EF783233E7F}" presName="parentText" presStyleLbl="node1" presStyleIdx="1" presStyleCnt="3">
        <dgm:presLayoutVars>
          <dgm:chMax val="0"/>
          <dgm:bulletEnabled val="1"/>
        </dgm:presLayoutVars>
      </dgm:prSet>
      <dgm:spPr/>
    </dgm:pt>
    <dgm:pt modelId="{E6CD0FAE-9583-40BC-966F-491D06A7F7B1}" type="pres">
      <dgm:prSet presAssocID="{13E1AB97-C1AF-4EC7-9239-D5E40E65A9CE}" presName="spacer" presStyleCnt="0"/>
      <dgm:spPr/>
    </dgm:pt>
    <dgm:pt modelId="{704B3F66-D408-4FF1-AAC1-ACA7985B80F1}" type="pres">
      <dgm:prSet presAssocID="{D7F3256C-3B96-4933-88A0-B5EE9301D7D4}" presName="parentText" presStyleLbl="node1" presStyleIdx="2" presStyleCnt="3">
        <dgm:presLayoutVars>
          <dgm:chMax val="0"/>
          <dgm:bulletEnabled val="1"/>
        </dgm:presLayoutVars>
      </dgm:prSet>
      <dgm:spPr/>
    </dgm:pt>
  </dgm:ptLst>
  <dgm:cxnLst>
    <dgm:cxn modelId="{BD8F3601-B577-4C5B-A34C-B886C22F8C63}" srcId="{C21A2C92-E627-46FF-9BA2-7E1C03353583}" destId="{D7F3256C-3B96-4933-88A0-B5EE9301D7D4}" srcOrd="2" destOrd="0" parTransId="{EE703836-13BE-41DD-BD64-5440A1A7E299}" sibTransId="{4282E7EC-C0AE-4D9E-AB33-A8927887A5DD}"/>
    <dgm:cxn modelId="{83DA9813-97C1-4896-8117-8EB11997D543}" srcId="{C21A2C92-E627-46FF-9BA2-7E1C03353583}" destId="{E7E162B4-8F49-460D-BF94-9D81C40A2CBB}" srcOrd="0" destOrd="0" parTransId="{954135F1-BC82-4DA6-A36E-1F3DB61EF2E2}" sibTransId="{E06FDBA3-1ABE-4666-86AB-5F3B0B35ADD4}"/>
    <dgm:cxn modelId="{862F5327-A0C5-44BE-A5D7-E933141E84A9}" type="presOf" srcId="{D7F3256C-3B96-4933-88A0-B5EE9301D7D4}" destId="{704B3F66-D408-4FF1-AAC1-ACA7985B80F1}" srcOrd="0" destOrd="0" presId="urn:microsoft.com/office/officeart/2005/8/layout/vList2"/>
    <dgm:cxn modelId="{AFD71742-CC7E-4DA3-B82B-9A5CFA83ECC1}" type="presOf" srcId="{EA3B7DEC-7953-4F06-9D2A-4EF783233E7F}" destId="{988CEAB0-9A37-4A9C-A3E6-5BCFF11981B3}" srcOrd="0" destOrd="0" presId="urn:microsoft.com/office/officeart/2005/8/layout/vList2"/>
    <dgm:cxn modelId="{9B3DB34F-1767-469D-AF54-B5FA686B534A}" type="presOf" srcId="{C21A2C92-E627-46FF-9BA2-7E1C03353583}" destId="{A7C0DA5A-2200-4C33-87DD-B037F27FA16E}" srcOrd="0" destOrd="0" presId="urn:microsoft.com/office/officeart/2005/8/layout/vList2"/>
    <dgm:cxn modelId="{1892B573-B09F-420A-B849-CA3A95332D4C}" srcId="{C21A2C92-E627-46FF-9BA2-7E1C03353583}" destId="{EA3B7DEC-7953-4F06-9D2A-4EF783233E7F}" srcOrd="1" destOrd="0" parTransId="{A1B93AAE-F460-4B17-834B-A8802716D18C}" sibTransId="{13E1AB97-C1AF-4EC7-9239-D5E40E65A9CE}"/>
    <dgm:cxn modelId="{AC3C67F7-012F-46A1-8E6D-08A8302B208F}" type="presOf" srcId="{E7E162B4-8F49-460D-BF94-9D81C40A2CBB}" destId="{592025B2-8F7E-4A8C-A976-D5AE8BCC00DB}" srcOrd="0" destOrd="0" presId="urn:microsoft.com/office/officeart/2005/8/layout/vList2"/>
    <dgm:cxn modelId="{E66A6248-EE2D-4749-8F2F-361ADDE0FBD4}" type="presParOf" srcId="{A7C0DA5A-2200-4C33-87DD-B037F27FA16E}" destId="{592025B2-8F7E-4A8C-A976-D5AE8BCC00DB}" srcOrd="0" destOrd="0" presId="urn:microsoft.com/office/officeart/2005/8/layout/vList2"/>
    <dgm:cxn modelId="{6F8D5124-FF63-4D3B-9460-A5BA065879C0}" type="presParOf" srcId="{A7C0DA5A-2200-4C33-87DD-B037F27FA16E}" destId="{789F44B7-B63D-4E3B-9548-3A151D06DD32}" srcOrd="1" destOrd="0" presId="urn:microsoft.com/office/officeart/2005/8/layout/vList2"/>
    <dgm:cxn modelId="{08EF39E4-2593-43CB-B260-5A063D07161B}" type="presParOf" srcId="{A7C0DA5A-2200-4C33-87DD-B037F27FA16E}" destId="{988CEAB0-9A37-4A9C-A3E6-5BCFF11981B3}" srcOrd="2" destOrd="0" presId="urn:microsoft.com/office/officeart/2005/8/layout/vList2"/>
    <dgm:cxn modelId="{E5BA69C4-6E92-43BB-B433-14F40EB5D9EB}" type="presParOf" srcId="{A7C0DA5A-2200-4C33-87DD-B037F27FA16E}" destId="{E6CD0FAE-9583-40BC-966F-491D06A7F7B1}" srcOrd="3" destOrd="0" presId="urn:microsoft.com/office/officeart/2005/8/layout/vList2"/>
    <dgm:cxn modelId="{76353DB6-77DF-4B46-9391-121FD93C3EA6}" type="presParOf" srcId="{A7C0DA5A-2200-4C33-87DD-B037F27FA16E}" destId="{704B3F66-D408-4FF1-AAC1-ACA7985B80F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025B2-8F7E-4A8C-A976-D5AE8BCC00DB}">
      <dsp:nvSpPr>
        <dsp:cNvPr id="0" name=""/>
        <dsp:cNvSpPr/>
      </dsp:nvSpPr>
      <dsp:spPr>
        <a:xfrm>
          <a:off x="0" y="359"/>
          <a:ext cx="7520086" cy="2145676"/>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alibri" panose="020F0502020204030204" pitchFamily="34" charset="0"/>
              <a:cs typeface="Calibri" panose="020F0502020204030204" pitchFamily="34" charset="0"/>
            </a:rPr>
            <a:t>“</a:t>
          </a:r>
          <a:r>
            <a:rPr lang="en-US" sz="1800" b="0" i="0" kern="1200" dirty="0">
              <a:latin typeface="Calibri" panose="020F0502020204030204" pitchFamily="34" charset="0"/>
              <a:cs typeface="Calibri" panose="020F0502020204030204" pitchFamily="34" charset="0"/>
            </a:rPr>
            <a:t>We’re also looking at the more understanding that we have now about normal development and normal attachments, </a:t>
          </a:r>
          <a:r>
            <a:rPr lang="en-US" sz="1800" b="0" i="0" kern="1200" dirty="0">
              <a:solidFill>
                <a:srgbClr val="0070C0"/>
              </a:solidFill>
              <a:latin typeface="Calibri" panose="020F0502020204030204" pitchFamily="34" charset="0"/>
              <a:cs typeface="Calibri" panose="020F0502020204030204" pitchFamily="34" charset="0"/>
            </a:rPr>
            <a:t>secure attachments, </a:t>
          </a:r>
          <a:r>
            <a:rPr lang="en-US" sz="1800" b="0" i="0" kern="1200" dirty="0">
              <a:latin typeface="Calibri" panose="020F0502020204030204" pitchFamily="34" charset="0"/>
              <a:cs typeface="Calibri" panose="020F0502020204030204" pitchFamily="34" charset="0"/>
            </a:rPr>
            <a:t>we’re also looking at the other side of that.  The other side, of course, would be the insecure attachments.  And the most unfortunate early human beginnings, of course, would be in cases of neglect and abuse.</a:t>
          </a:r>
          <a:endParaRPr lang="en-US" sz="1800" kern="1200" dirty="0">
            <a:latin typeface="Calibri" panose="020F0502020204030204" pitchFamily="34" charset="0"/>
            <a:cs typeface="Calibri" panose="020F0502020204030204" pitchFamily="34" charset="0"/>
          </a:endParaRPr>
        </a:p>
      </dsp:txBody>
      <dsp:txXfrm>
        <a:off x="104743" y="105102"/>
        <a:ext cx="7310600" cy="1936190"/>
      </dsp:txXfrm>
    </dsp:sp>
    <dsp:sp modelId="{988CEAB0-9A37-4A9C-A3E6-5BCFF11981B3}">
      <dsp:nvSpPr>
        <dsp:cNvPr id="0" name=""/>
        <dsp:cNvSpPr/>
      </dsp:nvSpPr>
      <dsp:spPr>
        <a:xfrm>
          <a:off x="0" y="2160406"/>
          <a:ext cx="7520086" cy="2145676"/>
        </a:xfrm>
        <a:prstGeom prst="round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Just for the record, </a:t>
          </a:r>
          <a:r>
            <a:rPr lang="en-US" sz="1800" b="0" i="0" kern="1200" dirty="0">
              <a:solidFill>
                <a:srgbClr val="0070C0"/>
              </a:solidFill>
              <a:latin typeface="Calibri" panose="020F0502020204030204" pitchFamily="34" charset="0"/>
              <a:cs typeface="Calibri" panose="020F0502020204030204" pitchFamily="34" charset="0"/>
            </a:rPr>
            <a:t>neglect and abuse </a:t>
          </a:r>
          <a:r>
            <a:rPr lang="en-US" sz="1800" b="0" i="0" kern="1200" dirty="0">
              <a:latin typeface="Calibri" panose="020F0502020204030204" pitchFamily="34" charset="0"/>
              <a:cs typeface="Calibri" panose="020F0502020204030204" pitchFamily="34" charset="0"/>
            </a:rPr>
            <a:t>are found in the histories of individuals who are severely </a:t>
          </a:r>
          <a:r>
            <a:rPr lang="en-US" sz="1800" b="0" i="0" kern="1200" dirty="0">
              <a:solidFill>
                <a:srgbClr val="0070C0"/>
              </a:solidFill>
              <a:latin typeface="Calibri" panose="020F0502020204030204" pitchFamily="34" charset="0"/>
              <a:cs typeface="Calibri" panose="020F0502020204030204" pitchFamily="34" charset="0"/>
            </a:rPr>
            <a:t>depressed  — severely depressed, </a:t>
          </a:r>
          <a:r>
            <a:rPr lang="en-US" sz="1800" b="0" i="0" kern="1200" dirty="0">
              <a:latin typeface="Calibri" panose="020F0502020204030204" pitchFamily="34" charset="0"/>
              <a:cs typeface="Calibri" panose="020F0502020204030204" pitchFamily="34" charset="0"/>
            </a:rPr>
            <a:t>clinical depressions.  And also, the ones who go on to suicide.  And that includes, incidentally, all of the major personality disorders in which suicide is very high, like borderline personality disorders.</a:t>
          </a:r>
          <a:endParaRPr lang="en-US" sz="1800" kern="1200" dirty="0">
            <a:latin typeface="Calibri" panose="020F0502020204030204" pitchFamily="34" charset="0"/>
            <a:cs typeface="Calibri" panose="020F0502020204030204" pitchFamily="34" charset="0"/>
          </a:endParaRPr>
        </a:p>
      </dsp:txBody>
      <dsp:txXfrm>
        <a:off x="104743" y="2265149"/>
        <a:ext cx="7310600" cy="1936190"/>
      </dsp:txXfrm>
    </dsp:sp>
    <dsp:sp modelId="{704B3F66-D408-4FF1-AAC1-ACA7985B80F1}">
      <dsp:nvSpPr>
        <dsp:cNvPr id="0" name=""/>
        <dsp:cNvSpPr/>
      </dsp:nvSpPr>
      <dsp:spPr>
        <a:xfrm>
          <a:off x="0" y="4320454"/>
          <a:ext cx="7520086" cy="2145676"/>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cs typeface="Calibri" panose="020F0502020204030204" pitchFamily="34" charset="0"/>
            </a:rPr>
            <a:t>So here you have a situation – instead of the caregiver being able to attune and to read the baby’s states and to form this non-verbal bond of emotional communication back and forth and to regulate these states, you have a more unfortunate circumstance whereby either the caregiver is either </a:t>
          </a:r>
          <a:r>
            <a:rPr lang="en-US" sz="1800" b="0" i="0" kern="1200" dirty="0">
              <a:solidFill>
                <a:srgbClr val="0070C0"/>
              </a:solidFill>
              <a:latin typeface="Calibri" panose="020F0502020204030204" pitchFamily="34" charset="0"/>
              <a:cs typeface="Calibri" panose="020F0502020204030204" pitchFamily="34" charset="0"/>
            </a:rPr>
            <a:t>too intrusive and is driving the baby into extremely hyper-aroused states, which the baby can’t regulate, or hypo-aroused states. </a:t>
          </a:r>
          <a:r>
            <a:rPr lang="en-US" sz="1800" b="0" i="0" kern="1200" dirty="0">
              <a:latin typeface="Calibri" panose="020F0502020204030204" pitchFamily="34" charset="0"/>
              <a:cs typeface="Calibri" panose="020F0502020204030204" pitchFamily="34" charset="0"/>
            </a:rPr>
            <a:t>Maybe, perhaps, abuse more towards hyper-arousal and neglect more to towards hypo-arousal.”</a:t>
          </a:r>
          <a:endParaRPr lang="en-US" sz="1800" kern="1200" dirty="0">
            <a:latin typeface="Calibri" panose="020F0502020204030204" pitchFamily="34" charset="0"/>
            <a:cs typeface="Calibri" panose="020F0502020204030204" pitchFamily="34" charset="0"/>
          </a:endParaRPr>
        </a:p>
      </dsp:txBody>
      <dsp:txXfrm>
        <a:off x="104743" y="4425197"/>
        <a:ext cx="7310600" cy="19361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22009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929458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7401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623620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92177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23929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23120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4014426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9419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2877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7471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568137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377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6819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221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0487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885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8984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972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5318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554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7591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145419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1325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13357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880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6EC9A3-B800-4028-AE02-65DD83CE976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723093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EC9A3-B800-4028-AE02-65DD83CE9761}"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27188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6EC9A3-B800-4028-AE02-65DD83CE9761}"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4192939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EC9A3-B800-4028-AE02-65DD83CE9761}"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63739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11084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01613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D6EC9A3-B800-4028-AE02-65DD83CE9761}" type="datetimeFigureOut">
              <a:rPr lang="en-US" smtClean="0"/>
              <a:t>12/18/2023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3741E52-29E1-40A5-869A-B690C2D9F185}" type="slidenum">
              <a:rPr lang="en-US" smtClean="0"/>
              <a:t>‹#›</a:t>
            </a:fld>
            <a:endParaRPr lang="en-US"/>
          </a:p>
        </p:txBody>
      </p:sp>
    </p:spTree>
    <p:extLst>
      <p:ext uri="{BB962C8B-B14F-4D97-AF65-F5344CB8AC3E}">
        <p14:creationId xmlns:p14="http://schemas.microsoft.com/office/powerpoint/2010/main" val="789241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25047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dreads.com/work/quotes/47328267" TargetMode="External"/><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nqF125Q7b1M&amp;ab_channel=DocSnipes" TargetMode="Externa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lY7XOu0yi-E&amp;ab_channel=RuneFardal"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hyperlink" Target="http://www.allanschore.com/books/the-development-of-the-unconscious-mind/" TargetMode="External"/><Relationship Id="rId3" Type="http://schemas.openxmlformats.org/officeDocument/2006/relationships/hyperlink" Target="http://www.allanschore.com/books/affect-regulation-and-the-origin-of-the-self/" TargetMode="External"/><Relationship Id="rId7" Type="http://schemas.openxmlformats.org/officeDocument/2006/relationships/hyperlink" Target="http://www.allanschore.com/books/right-brain-psychotherapy/" TargetMode="External"/><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hyperlink" Target="http://www.allanschore.com/books/the-science-of-the-art-of-psychotherapy/" TargetMode="External"/><Relationship Id="rId5" Type="http://schemas.openxmlformats.org/officeDocument/2006/relationships/hyperlink" Target="http://www.allanschore.com/books/affect-regulation-and-the-repair-of-the-self/" TargetMode="External"/><Relationship Id="rId4" Type="http://schemas.openxmlformats.org/officeDocument/2006/relationships/hyperlink" Target="http://www.allanschore.com/books/affect-dysregulation-and-disorders-of-the-self/" TargetMode="External"/><Relationship Id="rId9" Type="http://schemas.openxmlformats.org/officeDocument/2006/relationships/hyperlink" Target="http://www.allanschore.com/curriculum-vitae/publication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verywellmind.com/attachment-styles-2795344"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verywellmind.com/what-is-longitudinal-research-2795335"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verywellmind.com/does-my-child-have-an-anxiety-disorder-2584398"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94310" y="0"/>
            <a:ext cx="11997690" cy="1579362"/>
          </a:xfrm>
          <a:gradFill>
            <a:gsLst>
              <a:gs pos="0">
                <a:srgbClr val="FFC000"/>
              </a:gs>
              <a:gs pos="100000">
                <a:schemeClr val="bg2">
                  <a:shade val="98000"/>
                  <a:satMod val="120000"/>
                  <a:lumMod val="98000"/>
                </a:schemeClr>
              </a:gs>
            </a:gsLst>
            <a:path path="circle">
              <a:fillToRect l="50000" t="50000" r="100000" b="100000"/>
            </a:path>
          </a:gradFill>
        </p:spPr>
        <p:txBody>
          <a:bodyPr>
            <a:normAutofit fontScale="90000"/>
          </a:bodyPr>
          <a:lstStyle/>
          <a:p>
            <a:pPr algn="ctr"/>
            <a:br>
              <a:rPr lang="en-US" b="1" dirty="0"/>
            </a:br>
            <a:r>
              <a:rPr lang="en-US" b="1" dirty="0"/>
              <a:t>Early Attachment </a:t>
            </a:r>
            <a:br>
              <a:rPr lang="en-US" dirty="0"/>
            </a:br>
            <a:br>
              <a:rPr lang="en-US" dirty="0"/>
            </a:br>
            <a:endParaRPr lang="en-US" dirty="0"/>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sp>
        <p:nvSpPr>
          <p:cNvPr id="6" name="Rectangle 5">
            <a:extLst>
              <a:ext uri="{FF2B5EF4-FFF2-40B4-BE49-F238E27FC236}">
                <a16:creationId xmlns:a16="http://schemas.microsoft.com/office/drawing/2014/main" id="{B35F90E9-87B9-4ED2-BA42-108CF24B5F9A}"/>
              </a:ext>
            </a:extLst>
          </p:cNvPr>
          <p:cNvSpPr/>
          <p:nvPr/>
        </p:nvSpPr>
        <p:spPr>
          <a:xfrm>
            <a:off x="1988821" y="2136339"/>
            <a:ext cx="8570094" cy="46474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Jeffrey E. Hansen, Ph.D.</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Center for Connected Living, LLC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dirty="0">
                <a:solidFill>
                  <a:srgbClr val="181818"/>
                </a:solidFill>
                <a:effectLst/>
                <a:latin typeface="Calibri" panose="020F0502020204030204" pitchFamily="34" charset="0"/>
                <a:cs typeface="Calibri" panose="020F0502020204030204" pitchFamily="34" charset="0"/>
              </a:rPr>
              <a:t>“</a:t>
            </a:r>
            <a:r>
              <a:rPr lang="en-US" sz="1400" b="0" i="0" dirty="0">
                <a:solidFill>
                  <a:srgbClr val="181818"/>
                </a:solidFill>
                <a:effectLst/>
                <a:latin typeface="Calibri" panose="020F0502020204030204" pitchFamily="34" charset="0"/>
                <a:cs typeface="Calibri" panose="020F0502020204030204" pitchFamily="34" charset="0"/>
              </a:rPr>
              <a:t>In particular, it is the experience of loving and being loved that most closely predicts how we react to the hardships of life; human attachments are the ultimate source of resilience.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effectLst/>
                <a:latin typeface="Calibri" panose="020F0502020204030204" pitchFamily="34" charset="0"/>
                <a:cs typeface="Calibri" panose="020F0502020204030204" pitchFamily="34" charset="0"/>
              </a:rPr>
              <a:t>                                                                                             </a:t>
            </a:r>
            <a:r>
              <a:rPr lang="en-US" sz="1200" i="0" dirty="0">
                <a:effectLst/>
                <a:latin typeface="Calibri" panose="020F0502020204030204" pitchFamily="34" charset="0"/>
                <a:cs typeface="Calibri" panose="020F0502020204030204" pitchFamily="34" charset="0"/>
              </a:rPr>
              <a:t>― Jonah Lehrer, </a:t>
            </a:r>
            <a:r>
              <a:rPr lang="en-US" sz="1200" i="0" u="sng"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 Book About Love</a:t>
            </a:r>
            <a:endParaRPr kumimoji="0" lang="en-US" sz="12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rPr>
              <a:t>“The views expressed are those of the author and do not reflect the official policy of the Department of the  Army, the Department of Defense, or the U.S. Government.”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Mothers Whose Responses to Infants' Facial Cues Increase Reports ...">
            <a:extLst>
              <a:ext uri="{FF2B5EF4-FFF2-40B4-BE49-F238E27FC236}">
                <a16:creationId xmlns:a16="http://schemas.microsoft.com/office/drawing/2014/main" id="{8A9B3D5E-D261-4B8E-96C9-112A0EA31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030" y="1769259"/>
            <a:ext cx="3177675" cy="209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3" name="Group 6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7" name="Rectangle 7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1" name="Rectangle 80">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3" name="Rectangle 82">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C3E6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BD9F0BB-31DF-0B3C-7854-063C0CD01D84}"/>
              </a:ext>
            </a:extLst>
          </p:cNvPr>
          <p:cNvSpPr>
            <a:spLocks noGrp="1"/>
          </p:cNvSpPr>
          <p:nvPr>
            <p:ph type="title"/>
          </p:nvPr>
        </p:nvSpPr>
        <p:spPr>
          <a:xfrm>
            <a:off x="135495" y="792401"/>
            <a:ext cx="4183654" cy="2708604"/>
          </a:xfrm>
        </p:spPr>
        <p:txBody>
          <a:bodyPr vert="horz" lIns="91440" tIns="45720" rIns="91440" bIns="45720" rtlCol="0" anchor="b">
            <a:normAutofit fontScale="90000"/>
          </a:bodyPr>
          <a:lstStyle/>
          <a:p>
            <a:pPr>
              <a:lnSpc>
                <a:spcPct val="90000"/>
              </a:lnSpc>
            </a:pPr>
            <a:r>
              <a:rPr lang="en-US" sz="2400" dirty="0">
                <a:solidFill>
                  <a:srgbClr val="FEFFFF"/>
                </a:solidFill>
                <a:latin typeface="Calibri" panose="020F0502020204030204" pitchFamily="34" charset="0"/>
                <a:cs typeface="Calibri" panose="020F0502020204030204" pitchFamily="34" charset="0"/>
              </a:rPr>
              <a:t>DSM 5 TR disorders resulting from poor attachment </a:t>
            </a:r>
            <a:br>
              <a:rPr lang="en-US" sz="1900" dirty="0">
                <a:solidFill>
                  <a:srgbClr val="FEFFFF"/>
                </a:solidFill>
                <a:latin typeface="Calibri" panose="020F0502020204030204" pitchFamily="34" charset="0"/>
                <a:cs typeface="Calibri" panose="020F0502020204030204" pitchFamily="34" charset="0"/>
              </a:rPr>
            </a:br>
            <a:br>
              <a:rPr lang="en-US" sz="1900" dirty="0">
                <a:solidFill>
                  <a:srgbClr val="FEFFFF"/>
                </a:solidFill>
                <a:latin typeface="Calibri" panose="020F0502020204030204" pitchFamily="34" charset="0"/>
                <a:cs typeface="Calibri" panose="020F0502020204030204" pitchFamily="34" charset="0"/>
              </a:rPr>
            </a:br>
            <a:r>
              <a:rPr lang="en-US" sz="1900" dirty="0">
                <a:solidFill>
                  <a:srgbClr val="FEFFFF"/>
                </a:solidFill>
                <a:latin typeface="Calibri" panose="020F0502020204030204" pitchFamily="34" charset="0"/>
                <a:cs typeface="Calibri" panose="020F0502020204030204" pitchFamily="34" charset="0"/>
              </a:rPr>
              <a:t>This and the following 4 slides are adapted from Dr. Dawn-Elise Snipes excellent presentation on attachments disorders.</a:t>
            </a:r>
            <a:br>
              <a:rPr lang="en-US" sz="1900" dirty="0">
                <a:solidFill>
                  <a:srgbClr val="FEFFFF"/>
                </a:solidFill>
                <a:latin typeface="Calibri" panose="020F0502020204030204" pitchFamily="34" charset="0"/>
                <a:cs typeface="Calibri" panose="020F0502020204030204" pitchFamily="34" charset="0"/>
              </a:rPr>
            </a:br>
            <a:br>
              <a:rPr lang="en-US" sz="1900" dirty="0">
                <a:solidFill>
                  <a:srgbClr val="FEFFFF"/>
                </a:solidFill>
                <a:latin typeface="Calibri" panose="020F0502020204030204" pitchFamily="34" charset="0"/>
                <a:cs typeface="Calibri" panose="020F0502020204030204" pitchFamily="34" charset="0"/>
              </a:rPr>
            </a:br>
            <a:r>
              <a:rPr lang="en-US" sz="1900" dirty="0">
                <a:solidFill>
                  <a:srgbClr val="FEFFFF"/>
                </a:solidFill>
                <a:latin typeface="Calibri" panose="020F0502020204030204" pitchFamily="34" charset="0"/>
                <a:cs typeface="Calibri" panose="020F0502020204030204" pitchFamily="34" charset="0"/>
              </a:rPr>
              <a:t>Click below to listen to her full presentation: </a:t>
            </a:r>
            <a:br>
              <a:rPr lang="en-US" sz="1900" dirty="0">
                <a:solidFill>
                  <a:srgbClr val="FEFFFF"/>
                </a:solidFill>
                <a:latin typeface="Calibri" panose="020F0502020204030204" pitchFamily="34" charset="0"/>
                <a:cs typeface="Calibri" panose="020F0502020204030204" pitchFamily="34" charset="0"/>
              </a:rPr>
            </a:br>
            <a:br>
              <a:rPr lang="en-US" sz="1900" dirty="0">
                <a:solidFill>
                  <a:srgbClr val="FEFFFF"/>
                </a:solidFill>
                <a:latin typeface="Calibri" panose="020F0502020204030204" pitchFamily="34" charset="0"/>
                <a:cs typeface="Calibri" panose="020F0502020204030204" pitchFamily="34" charset="0"/>
              </a:rPr>
            </a:br>
            <a:r>
              <a:rPr lang="en-US" sz="2000" u="sng" dirty="0">
                <a:solidFill>
                  <a:srgbClr val="FF0000"/>
                </a:solidFill>
                <a:latin typeface="-apple-system"/>
                <a:hlinkClick r:id="rId2">
                  <a:extLst>
                    <a:ext uri="{A12FA001-AC4F-418D-AE19-62706E023703}">
                      <ahyp:hlinkClr xmlns:ahyp="http://schemas.microsoft.com/office/drawing/2018/hyperlinkcolor" val="tx"/>
                    </a:ext>
                  </a:extLst>
                </a:hlinkClick>
              </a:rPr>
              <a:t>https://www.youtube.com/watch?v=nqF125Q7b1M&amp;ab_channel=DocSnipes</a:t>
            </a:r>
            <a:br>
              <a:rPr lang="en-US" sz="2000" u="sng" dirty="0">
                <a:solidFill>
                  <a:srgbClr val="FF0000"/>
                </a:solidFill>
                <a:latin typeface="-apple-system"/>
              </a:rPr>
            </a:br>
            <a:endParaRPr lang="en-US" sz="1900"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A10C69D-5F91-5026-D5D9-5D0299245E58}"/>
              </a:ext>
            </a:extLst>
          </p:cNvPr>
          <p:cNvPicPr>
            <a:picLocks noChangeAspect="1"/>
          </p:cNvPicPr>
          <p:nvPr/>
        </p:nvPicPr>
        <p:blipFill rotWithShape="1">
          <a:blip r:embed="rId3"/>
          <a:srcRect l="1673" t="2564" r="54922" b="3635"/>
          <a:stretch/>
        </p:blipFill>
        <p:spPr>
          <a:xfrm>
            <a:off x="5037510" y="221420"/>
            <a:ext cx="6471289" cy="6433063"/>
          </a:xfrm>
          <a:prstGeom prst="rect">
            <a:avLst/>
          </a:prstGeom>
        </p:spPr>
      </p:pic>
      <p:pic>
        <p:nvPicPr>
          <p:cNvPr id="6" name="Picture 5">
            <a:extLst>
              <a:ext uri="{FF2B5EF4-FFF2-40B4-BE49-F238E27FC236}">
                <a16:creationId xmlns:a16="http://schemas.microsoft.com/office/drawing/2014/main" id="{D623D5B8-36D1-77FE-AF9C-8E82003D84F9}"/>
              </a:ext>
            </a:extLst>
          </p:cNvPr>
          <p:cNvPicPr>
            <a:picLocks noChangeAspect="1"/>
          </p:cNvPicPr>
          <p:nvPr/>
        </p:nvPicPr>
        <p:blipFill rotWithShape="1">
          <a:blip r:embed="rId4"/>
          <a:srcRect b="12634"/>
          <a:stretch/>
        </p:blipFill>
        <p:spPr>
          <a:xfrm>
            <a:off x="190500" y="3545735"/>
            <a:ext cx="4222881" cy="3060355"/>
          </a:xfrm>
          <a:prstGeom prst="rect">
            <a:avLst/>
          </a:prstGeom>
        </p:spPr>
      </p:pic>
    </p:spTree>
    <p:extLst>
      <p:ext uri="{BB962C8B-B14F-4D97-AF65-F5344CB8AC3E}">
        <p14:creationId xmlns:p14="http://schemas.microsoft.com/office/powerpoint/2010/main" val="382609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6"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7"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8"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9"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0"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1"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2"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3"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4"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5"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6"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8" name="Group 67">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0"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1"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2"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3"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4"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5"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6"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7"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8"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9"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0"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2" name="Rectangle 81">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6" name="Rectangle 85">
            <a:extLst>
              <a:ext uri="{FF2B5EF4-FFF2-40B4-BE49-F238E27FC236}">
                <a16:creationId xmlns:a16="http://schemas.microsoft.com/office/drawing/2014/main" id="{92BEC863-1172-4B3D-9722-ABDAA0C92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8" name="Rectangle 87">
            <a:extLst>
              <a:ext uri="{FF2B5EF4-FFF2-40B4-BE49-F238E27FC236}">
                <a16:creationId xmlns:a16="http://schemas.microsoft.com/office/drawing/2014/main" id="{4DF80A8C-710D-4AAA-BD41-708496E8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1BD8385-6FA3-5F37-3A30-53197D3743AA}"/>
              </a:ext>
            </a:extLst>
          </p:cNvPr>
          <p:cNvPicPr>
            <a:picLocks noChangeAspect="1"/>
          </p:cNvPicPr>
          <p:nvPr/>
        </p:nvPicPr>
        <p:blipFill rotWithShape="1">
          <a:blip r:embed="rId2"/>
          <a:srcRect l="11865"/>
          <a:stretch/>
        </p:blipFill>
        <p:spPr>
          <a:xfrm>
            <a:off x="3763941" y="-3"/>
            <a:ext cx="3788327" cy="6858003"/>
          </a:xfrm>
          <a:prstGeom prst="rect">
            <a:avLst/>
          </a:prstGeom>
        </p:spPr>
      </p:pic>
      <p:sp>
        <p:nvSpPr>
          <p:cNvPr id="90" name="Rectangle 89">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2267"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B0C61FA-2390-11A9-8049-1D2FA0D15F26}"/>
              </a:ext>
            </a:extLst>
          </p:cNvPr>
          <p:cNvSpPr>
            <a:spLocks noGrp="1"/>
          </p:cNvSpPr>
          <p:nvPr>
            <p:ph type="title"/>
          </p:nvPr>
        </p:nvSpPr>
        <p:spPr>
          <a:xfrm>
            <a:off x="7872851" y="1795849"/>
            <a:ext cx="3778870" cy="1925546"/>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Reactive Attachment Disorder (RAD) </a:t>
            </a:r>
          </a:p>
        </p:txBody>
      </p:sp>
      <p:sp>
        <p:nvSpPr>
          <p:cNvPr id="92" name="Freeform 5">
            <a:extLst>
              <a:ext uri="{FF2B5EF4-FFF2-40B4-BE49-F238E27FC236}">
                <a16:creationId xmlns:a16="http://schemas.microsoft.com/office/drawing/2014/main" id="{84907570-11AD-497C-8683-DBD0D5855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6787978"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25E5003-8DFF-46E9-2E1D-B236E9AA18E6}"/>
              </a:ext>
            </a:extLst>
          </p:cNvPr>
          <p:cNvPicPr>
            <a:picLocks noChangeAspect="1"/>
          </p:cNvPicPr>
          <p:nvPr/>
        </p:nvPicPr>
        <p:blipFill rotWithShape="1">
          <a:blip r:embed="rId3"/>
          <a:srcRect l="43637" r="6013" b="1"/>
          <a:stretch/>
        </p:blipFill>
        <p:spPr>
          <a:xfrm>
            <a:off x="3048" y="3"/>
            <a:ext cx="3753273" cy="3428997"/>
          </a:xfrm>
          <a:prstGeom prst="rect">
            <a:avLst/>
          </a:prstGeom>
        </p:spPr>
      </p:pic>
      <p:pic>
        <p:nvPicPr>
          <p:cNvPr id="5" name="Picture 4">
            <a:extLst>
              <a:ext uri="{FF2B5EF4-FFF2-40B4-BE49-F238E27FC236}">
                <a16:creationId xmlns:a16="http://schemas.microsoft.com/office/drawing/2014/main" id="{024839BF-F60A-3E60-F3E4-70BD585B1315}"/>
              </a:ext>
            </a:extLst>
          </p:cNvPr>
          <p:cNvPicPr>
            <a:picLocks noChangeAspect="1"/>
          </p:cNvPicPr>
          <p:nvPr/>
        </p:nvPicPr>
        <p:blipFill rotWithShape="1">
          <a:blip r:embed="rId4"/>
          <a:srcRect t="4088" r="-3" b="10773"/>
          <a:stretch/>
        </p:blipFill>
        <p:spPr>
          <a:xfrm>
            <a:off x="-4570" y="3429305"/>
            <a:ext cx="3768513" cy="3428695"/>
          </a:xfrm>
          <a:prstGeom prst="rect">
            <a:avLst/>
          </a:prstGeom>
        </p:spPr>
      </p:pic>
      <p:cxnSp>
        <p:nvCxnSpPr>
          <p:cNvPr id="94" name="Straight Connector 93">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85" y="3429000"/>
            <a:ext cx="3767328"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71562"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EB6649D-69F6-9F5F-AC48-88CEBC3071B1}"/>
              </a:ext>
            </a:extLst>
          </p:cNvPr>
          <p:cNvPicPr>
            <a:picLocks noChangeAspect="1"/>
          </p:cNvPicPr>
          <p:nvPr/>
        </p:nvPicPr>
        <p:blipFill>
          <a:blip r:embed="rId4"/>
          <a:stretch>
            <a:fillRect/>
          </a:stretch>
        </p:blipFill>
        <p:spPr>
          <a:xfrm>
            <a:off x="-15236" y="2060028"/>
            <a:ext cx="3876035" cy="4823758"/>
          </a:xfrm>
          <a:prstGeom prst="rect">
            <a:avLst/>
          </a:prstGeom>
        </p:spPr>
      </p:pic>
      <p:pic>
        <p:nvPicPr>
          <p:cNvPr id="7" name="Picture 6">
            <a:extLst>
              <a:ext uri="{FF2B5EF4-FFF2-40B4-BE49-F238E27FC236}">
                <a16:creationId xmlns:a16="http://schemas.microsoft.com/office/drawing/2014/main" id="{C6276B3C-517D-87DF-36BD-0F93131112AF}"/>
              </a:ext>
            </a:extLst>
          </p:cNvPr>
          <p:cNvPicPr>
            <a:picLocks noChangeAspect="1"/>
          </p:cNvPicPr>
          <p:nvPr/>
        </p:nvPicPr>
        <p:blipFill>
          <a:blip r:embed="rId5"/>
          <a:stretch>
            <a:fillRect/>
          </a:stretch>
        </p:blipFill>
        <p:spPr>
          <a:xfrm>
            <a:off x="0" y="-10010"/>
            <a:ext cx="3860798" cy="2474783"/>
          </a:xfrm>
          <a:prstGeom prst="rect">
            <a:avLst/>
          </a:prstGeom>
        </p:spPr>
      </p:pic>
    </p:spTree>
    <p:extLst>
      <p:ext uri="{BB962C8B-B14F-4D97-AF65-F5344CB8AC3E}">
        <p14:creationId xmlns:p14="http://schemas.microsoft.com/office/powerpoint/2010/main" val="4132722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7127CD-5743-528E-4F7D-3B9819FC29E0}"/>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dirty="0">
                <a:solidFill>
                  <a:srgbClr val="FEFFFF"/>
                </a:solidFill>
              </a:rPr>
              <a:t>Disinhibited Social Engagement Disorder</a:t>
            </a:r>
          </a:p>
        </p:txBody>
      </p:sp>
      <p:sp>
        <p:nvSpPr>
          <p:cNvPr id="45"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CE1DAE8B-3D46-64F2-3EC9-8F06775863B3}"/>
              </a:ext>
            </a:extLst>
          </p:cNvPr>
          <p:cNvPicPr>
            <a:picLocks noChangeAspect="1"/>
          </p:cNvPicPr>
          <p:nvPr/>
        </p:nvPicPr>
        <p:blipFill>
          <a:blip r:embed="rId2"/>
          <a:stretch>
            <a:fillRect/>
          </a:stretch>
        </p:blipFill>
        <p:spPr>
          <a:xfrm>
            <a:off x="695245" y="738266"/>
            <a:ext cx="4153750" cy="1901716"/>
          </a:xfrm>
          <a:prstGeom prst="rect">
            <a:avLst/>
          </a:prstGeom>
        </p:spPr>
      </p:pic>
      <p:pic>
        <p:nvPicPr>
          <p:cNvPr id="3" name="Picture 2">
            <a:extLst>
              <a:ext uri="{FF2B5EF4-FFF2-40B4-BE49-F238E27FC236}">
                <a16:creationId xmlns:a16="http://schemas.microsoft.com/office/drawing/2014/main" id="{F551C55C-2F8A-136E-6745-5A6360C2420D}"/>
              </a:ext>
            </a:extLst>
          </p:cNvPr>
          <p:cNvPicPr>
            <a:picLocks noChangeAspect="1"/>
          </p:cNvPicPr>
          <p:nvPr/>
        </p:nvPicPr>
        <p:blipFill rotWithShape="1">
          <a:blip r:embed="rId3"/>
          <a:srcRect l="9651" t="20806" r="54942"/>
          <a:stretch/>
        </p:blipFill>
        <p:spPr>
          <a:xfrm>
            <a:off x="6359424" y="967417"/>
            <a:ext cx="5495495" cy="5174188"/>
          </a:xfrm>
          <a:prstGeom prst="rect">
            <a:avLst/>
          </a:prstGeom>
        </p:spPr>
      </p:pic>
    </p:spTree>
    <p:extLst>
      <p:ext uri="{BB962C8B-B14F-4D97-AF65-F5344CB8AC3E}">
        <p14:creationId xmlns:p14="http://schemas.microsoft.com/office/powerpoint/2010/main" val="425099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4"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6"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962907A4-DF28-44BB-A9DB-316E098C2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F5A7FE0-9555-4EFF-83DD-1F0121F49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CF9744-0E45-C0B3-A233-1B4BCE056780}"/>
              </a:ext>
            </a:extLst>
          </p:cNvPr>
          <p:cNvSpPr>
            <a:spLocks noGrp="1"/>
          </p:cNvSpPr>
          <p:nvPr>
            <p:ph type="title"/>
          </p:nvPr>
        </p:nvSpPr>
        <p:spPr>
          <a:xfrm>
            <a:off x="540279" y="967417"/>
            <a:ext cx="5280460" cy="2470535"/>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Disinhibited Social Engagement Disorder</a:t>
            </a:r>
          </a:p>
        </p:txBody>
      </p:sp>
      <p:sp>
        <p:nvSpPr>
          <p:cNvPr id="45" name="Freeform 27">
            <a:extLst>
              <a:ext uri="{FF2B5EF4-FFF2-40B4-BE49-F238E27FC236}">
                <a16:creationId xmlns:a16="http://schemas.microsoft.com/office/drawing/2014/main" id="{AB5F4556-5BD5-4F9A-A397-E7B3F54F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83B8E02F-5738-48D1-BBD8-5C269C63D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4" y="965043"/>
            <a:ext cx="4153752" cy="492501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F211A27-BCBB-90C7-80CB-D46A4592C395}"/>
              </a:ext>
            </a:extLst>
          </p:cNvPr>
          <p:cNvPicPr>
            <a:picLocks noChangeAspect="1"/>
          </p:cNvPicPr>
          <p:nvPr/>
        </p:nvPicPr>
        <p:blipFill>
          <a:blip r:embed="rId2"/>
          <a:stretch>
            <a:fillRect/>
          </a:stretch>
        </p:blipFill>
        <p:spPr>
          <a:xfrm>
            <a:off x="6981857" y="42201"/>
            <a:ext cx="4360268" cy="2286900"/>
          </a:xfrm>
          <a:prstGeom prst="rect">
            <a:avLst/>
          </a:prstGeom>
        </p:spPr>
      </p:pic>
      <p:pic>
        <p:nvPicPr>
          <p:cNvPr id="5" name="Picture 4">
            <a:extLst>
              <a:ext uri="{FF2B5EF4-FFF2-40B4-BE49-F238E27FC236}">
                <a16:creationId xmlns:a16="http://schemas.microsoft.com/office/drawing/2014/main" id="{86EFA246-9DFC-0D90-6222-828DE3B49FDC}"/>
              </a:ext>
            </a:extLst>
          </p:cNvPr>
          <p:cNvPicPr>
            <a:picLocks noChangeAspect="1"/>
          </p:cNvPicPr>
          <p:nvPr/>
        </p:nvPicPr>
        <p:blipFill>
          <a:blip r:embed="rId3"/>
          <a:stretch>
            <a:fillRect/>
          </a:stretch>
        </p:blipFill>
        <p:spPr>
          <a:xfrm>
            <a:off x="6895096" y="2331200"/>
            <a:ext cx="4438273" cy="4395597"/>
          </a:xfrm>
          <a:prstGeom prst="rect">
            <a:avLst/>
          </a:prstGeom>
        </p:spPr>
      </p:pic>
    </p:spTree>
    <p:extLst>
      <p:ext uri="{BB962C8B-B14F-4D97-AF65-F5344CB8AC3E}">
        <p14:creationId xmlns:p14="http://schemas.microsoft.com/office/powerpoint/2010/main" val="509744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AE3C-5F37-2125-50DF-114B5ACB960F}"/>
              </a:ext>
            </a:extLst>
          </p:cNvPr>
          <p:cNvSpPr>
            <a:spLocks noGrp="1"/>
          </p:cNvSpPr>
          <p:nvPr>
            <p:ph type="title"/>
          </p:nvPr>
        </p:nvSpPr>
        <p:spPr>
          <a:xfrm>
            <a:off x="1757680" y="624110"/>
            <a:ext cx="10434320" cy="1023937"/>
          </a:xfrm>
        </p:spPr>
        <p:txBody>
          <a:bodyPr/>
          <a:lstStyle/>
          <a:p>
            <a:r>
              <a:rPr lang="en-US" dirty="0">
                <a:latin typeface="Calibri" panose="020F0502020204030204" pitchFamily="34" charset="0"/>
                <a:cs typeface="Calibri" panose="020F0502020204030204" pitchFamily="34" charset="0"/>
              </a:rPr>
              <a:t>RAD and DSED Differential Diagnosis and Prevalence</a:t>
            </a:r>
          </a:p>
        </p:txBody>
      </p:sp>
      <p:pic>
        <p:nvPicPr>
          <p:cNvPr id="4" name="Picture 3">
            <a:extLst>
              <a:ext uri="{FF2B5EF4-FFF2-40B4-BE49-F238E27FC236}">
                <a16:creationId xmlns:a16="http://schemas.microsoft.com/office/drawing/2014/main" id="{51F61F51-21DE-33E1-A88F-273C0797F3DE}"/>
              </a:ext>
            </a:extLst>
          </p:cNvPr>
          <p:cNvPicPr>
            <a:picLocks noChangeAspect="1"/>
          </p:cNvPicPr>
          <p:nvPr/>
        </p:nvPicPr>
        <p:blipFill rotWithShape="1">
          <a:blip r:embed="rId2"/>
          <a:srcRect l="10115" t="2801" r="56781"/>
          <a:stretch/>
        </p:blipFill>
        <p:spPr>
          <a:xfrm>
            <a:off x="782890" y="1941890"/>
            <a:ext cx="3637770" cy="4717293"/>
          </a:xfrm>
          <a:prstGeom prst="rect">
            <a:avLst/>
          </a:prstGeom>
        </p:spPr>
      </p:pic>
      <p:pic>
        <p:nvPicPr>
          <p:cNvPr id="5" name="Picture 4">
            <a:extLst>
              <a:ext uri="{FF2B5EF4-FFF2-40B4-BE49-F238E27FC236}">
                <a16:creationId xmlns:a16="http://schemas.microsoft.com/office/drawing/2014/main" id="{781184EF-D5AD-B391-B66C-E4898F60854A}"/>
              </a:ext>
            </a:extLst>
          </p:cNvPr>
          <p:cNvPicPr>
            <a:picLocks noChangeAspect="1"/>
          </p:cNvPicPr>
          <p:nvPr/>
        </p:nvPicPr>
        <p:blipFill rotWithShape="1">
          <a:blip r:embed="rId3"/>
          <a:srcRect l="9781" t="2890" r="56000" b="7528"/>
          <a:stretch/>
        </p:blipFill>
        <p:spPr>
          <a:xfrm>
            <a:off x="7873531" y="1941890"/>
            <a:ext cx="3909346" cy="4717293"/>
          </a:xfrm>
          <a:prstGeom prst="rect">
            <a:avLst/>
          </a:prstGeom>
        </p:spPr>
      </p:pic>
      <p:pic>
        <p:nvPicPr>
          <p:cNvPr id="6" name="Picture 5">
            <a:extLst>
              <a:ext uri="{FF2B5EF4-FFF2-40B4-BE49-F238E27FC236}">
                <a16:creationId xmlns:a16="http://schemas.microsoft.com/office/drawing/2014/main" id="{75D196CE-5CF7-FE62-2A74-8E6A953FB6C9}"/>
              </a:ext>
            </a:extLst>
          </p:cNvPr>
          <p:cNvPicPr>
            <a:picLocks noChangeAspect="1"/>
          </p:cNvPicPr>
          <p:nvPr/>
        </p:nvPicPr>
        <p:blipFill>
          <a:blip r:embed="rId4"/>
          <a:stretch>
            <a:fillRect/>
          </a:stretch>
        </p:blipFill>
        <p:spPr>
          <a:xfrm>
            <a:off x="4786312" y="3301741"/>
            <a:ext cx="2619375" cy="1743075"/>
          </a:xfrm>
          <a:prstGeom prst="rect">
            <a:avLst/>
          </a:prstGeom>
        </p:spPr>
      </p:pic>
    </p:spTree>
    <p:extLst>
      <p:ext uri="{BB962C8B-B14F-4D97-AF65-F5344CB8AC3E}">
        <p14:creationId xmlns:p14="http://schemas.microsoft.com/office/powerpoint/2010/main" val="257316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C59E-F61D-78FC-201E-03B8C4386934}"/>
              </a:ext>
            </a:extLst>
          </p:cNvPr>
          <p:cNvSpPr>
            <a:spLocks noGrp="1"/>
          </p:cNvSpPr>
          <p:nvPr>
            <p:ph type="title"/>
          </p:nvPr>
        </p:nvSpPr>
        <p:spPr>
          <a:xfrm>
            <a:off x="1756881" y="246580"/>
            <a:ext cx="9747731" cy="1658420"/>
          </a:xfrm>
        </p:spPr>
        <p:txBody>
          <a:bodyPr>
            <a:normAutofit fontScale="90000"/>
          </a:bodyPr>
          <a:lstStyle/>
          <a:p>
            <a:r>
              <a:rPr lang="en-US" sz="2400" dirty="0">
                <a:latin typeface="Calibri" panose="020F0502020204030204" pitchFamily="34" charset="0"/>
                <a:cs typeface="Calibri" panose="020F0502020204030204" pitchFamily="34" charset="0"/>
              </a:rPr>
              <a:t>The following slides are adapted from Dr. Allan Schore’s superlative lecture in 2017 in Oslo Norway.</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Please click here to hear Dr. Schore’s full lecture:</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hlinkClick r:id="rId2"/>
              </a:rPr>
              <a:t>https://www.youtube.com/watch?v=lY7XOu0yi-E&amp;ab_channel=RuneFardal</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4299636-C90D-EFA2-EB7F-72DDF99C646B}"/>
              </a:ext>
            </a:extLst>
          </p:cNvPr>
          <p:cNvPicPr>
            <a:picLocks noChangeAspect="1"/>
          </p:cNvPicPr>
          <p:nvPr/>
        </p:nvPicPr>
        <p:blipFill rotWithShape="1">
          <a:blip r:embed="rId3"/>
          <a:srcRect l="2799"/>
          <a:stretch/>
        </p:blipFill>
        <p:spPr>
          <a:xfrm>
            <a:off x="1355699" y="2178014"/>
            <a:ext cx="9480602" cy="4505325"/>
          </a:xfrm>
          <a:prstGeom prst="rect">
            <a:avLst/>
          </a:prstGeom>
        </p:spPr>
      </p:pic>
    </p:spTree>
    <p:extLst>
      <p:ext uri="{BB962C8B-B14F-4D97-AF65-F5344CB8AC3E}">
        <p14:creationId xmlns:p14="http://schemas.microsoft.com/office/powerpoint/2010/main" val="327831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3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3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3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3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3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03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03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03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4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4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4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4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45" name="Group 104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4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4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4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5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5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5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05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05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05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05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05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59" name="Rectangle 105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063" name="Rectangle 1062">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65" name="Rectangle 1064">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a:extLst>
              <a:ext uri="{FF2B5EF4-FFF2-40B4-BE49-F238E27FC236}">
                <a16:creationId xmlns:a16="http://schemas.microsoft.com/office/drawing/2014/main" id="{AF101461-ACA5-A810-F577-961FE11DE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99" r="11478"/>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7"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229CDAB-1FED-F3D2-3430-B686AE3909D2}"/>
              </a:ext>
            </a:extLst>
          </p:cNvPr>
          <p:cNvSpPr>
            <a:spLocks noGrp="1"/>
          </p:cNvSpPr>
          <p:nvPr>
            <p:ph type="title"/>
          </p:nvPr>
        </p:nvSpPr>
        <p:spPr>
          <a:xfrm>
            <a:off x="1619182" y="821422"/>
            <a:ext cx="6048234" cy="778933"/>
          </a:xfrm>
        </p:spPr>
        <p:txBody>
          <a:bodyPr vert="horz" lIns="91440" tIns="45720" rIns="91440" bIns="45720" rtlCol="0" anchor="ctr">
            <a:normAutofit/>
          </a:bodyPr>
          <a:lstStyle/>
          <a:p>
            <a:r>
              <a:rPr lang="en-US" sz="4400" dirty="0">
                <a:solidFill>
                  <a:srgbClr val="FEFFFF"/>
                </a:solidFill>
                <a:latin typeface="Calibri" panose="020F0502020204030204" pitchFamily="34" charset="0"/>
                <a:cs typeface="Calibri" panose="020F0502020204030204" pitchFamily="34" charset="0"/>
              </a:rPr>
              <a:t>About Dr. Schore</a:t>
            </a:r>
          </a:p>
        </p:txBody>
      </p:sp>
      <p:sp>
        <p:nvSpPr>
          <p:cNvPr id="3" name="Text Placeholder 2">
            <a:extLst>
              <a:ext uri="{FF2B5EF4-FFF2-40B4-BE49-F238E27FC236}">
                <a16:creationId xmlns:a16="http://schemas.microsoft.com/office/drawing/2014/main" id="{D255A96B-062D-6675-9135-DF799546013C}"/>
              </a:ext>
            </a:extLst>
          </p:cNvPr>
          <p:cNvSpPr>
            <a:spLocks noGrp="1"/>
          </p:cNvSpPr>
          <p:nvPr>
            <p:ph type="body" idx="1"/>
          </p:nvPr>
        </p:nvSpPr>
        <p:spPr>
          <a:xfrm>
            <a:off x="210095" y="2271783"/>
            <a:ext cx="7700527" cy="4763571"/>
          </a:xfrm>
        </p:spPr>
        <p:txBody>
          <a:bodyPr vert="horz" lIns="91440" tIns="45720" rIns="91440" bIns="45720" rtlCol="0">
            <a:noAutofit/>
          </a:bodyPr>
          <a:lstStyle/>
          <a:p>
            <a:pPr>
              <a:lnSpc>
                <a:spcPct val="90000"/>
              </a:lnSpc>
              <a:buFont typeface="Wingdings 3" charset="2"/>
              <a:buChar char=""/>
            </a:pPr>
            <a:r>
              <a:rPr lang="en-US" sz="1600" b="0" i="0" dirty="0">
                <a:solidFill>
                  <a:srgbClr val="FEFFFF"/>
                </a:solidFill>
                <a:effectLst/>
                <a:latin typeface="Calibri" panose="020F0502020204030204" pitchFamily="34" charset="0"/>
                <a:cs typeface="Calibri" panose="020F0502020204030204" pitchFamily="34" charset="0"/>
              </a:rPr>
              <a:t>Dr. Allan Schore is on the clinical faculty of the Department of Psychiatry and Biobehavioral Sciences and UCLA David Geffen School of Medicine. He is author of six seminal volumes, </a:t>
            </a:r>
            <a:r>
              <a:rPr lang="en-US" sz="1600" b="0" i="0" u="none" strike="noStrike" dirty="0">
                <a:solidFill>
                  <a:srgbClr val="FEFFFF"/>
                </a:solidFill>
                <a:effectLst/>
                <a:latin typeface="Calibri" panose="020F0502020204030204" pitchFamily="34" charset="0"/>
                <a:cs typeface="Calibri" panose="020F0502020204030204" pitchFamily="34" charset="0"/>
                <a:hlinkClick r:id="rId3"/>
              </a:rPr>
              <a:t>Affect Regulation and the Origin of the Self</a:t>
            </a:r>
            <a:r>
              <a:rPr lang="en-US" sz="1600" b="0" i="0" dirty="0">
                <a:solidFill>
                  <a:srgbClr val="FEFFFF"/>
                </a:solidFill>
                <a:effectLst/>
                <a:latin typeface="Calibri" panose="020F0502020204030204" pitchFamily="34" charset="0"/>
                <a:cs typeface="Calibri" panose="020F0502020204030204" pitchFamily="34" charset="0"/>
              </a:rPr>
              <a:t>, </a:t>
            </a:r>
            <a:r>
              <a:rPr lang="en-US" sz="1600" b="0" i="0" u="none" strike="noStrike" dirty="0">
                <a:solidFill>
                  <a:srgbClr val="FEFFFF"/>
                </a:solidFill>
                <a:effectLst/>
                <a:latin typeface="Calibri" panose="020F0502020204030204" pitchFamily="34" charset="0"/>
                <a:cs typeface="Calibri" panose="020F0502020204030204" pitchFamily="34" charset="0"/>
                <a:hlinkClick r:id="rId4"/>
              </a:rPr>
              <a:t>Affect Dysregulation and Disorders of the Self</a:t>
            </a:r>
            <a:r>
              <a:rPr lang="en-US" sz="1600" b="0" i="0" dirty="0">
                <a:solidFill>
                  <a:srgbClr val="FEFFFF"/>
                </a:solidFill>
                <a:effectLst/>
                <a:latin typeface="Calibri" panose="020F0502020204030204" pitchFamily="34" charset="0"/>
                <a:cs typeface="Calibri" panose="020F0502020204030204" pitchFamily="34" charset="0"/>
              </a:rPr>
              <a:t>, </a:t>
            </a:r>
            <a:r>
              <a:rPr lang="en-US" sz="1600" b="0" i="0" u="none" strike="noStrike" dirty="0">
                <a:solidFill>
                  <a:srgbClr val="FEFFFF"/>
                </a:solidFill>
                <a:effectLst/>
                <a:latin typeface="Calibri" panose="020F0502020204030204" pitchFamily="34" charset="0"/>
                <a:cs typeface="Calibri" panose="020F0502020204030204" pitchFamily="34" charset="0"/>
                <a:hlinkClick r:id="rId5"/>
              </a:rPr>
              <a:t>Affect Regulation and the Repair of the Self</a:t>
            </a:r>
            <a:r>
              <a:rPr lang="en-US" sz="1600" b="0" i="0" dirty="0">
                <a:solidFill>
                  <a:srgbClr val="FEFFFF"/>
                </a:solidFill>
                <a:effectLst/>
                <a:latin typeface="Calibri" panose="020F0502020204030204" pitchFamily="34" charset="0"/>
                <a:cs typeface="Calibri" panose="020F0502020204030204" pitchFamily="34" charset="0"/>
              </a:rPr>
              <a:t>, </a:t>
            </a:r>
            <a:r>
              <a:rPr lang="en-US" sz="1600" b="0" i="0" u="none" strike="noStrike" dirty="0">
                <a:solidFill>
                  <a:srgbClr val="FEFFFF"/>
                </a:solidFill>
                <a:effectLst/>
                <a:latin typeface="Calibri" panose="020F0502020204030204" pitchFamily="34" charset="0"/>
                <a:cs typeface="Calibri" panose="020F0502020204030204" pitchFamily="34" charset="0"/>
                <a:hlinkClick r:id="rId6"/>
              </a:rPr>
              <a:t>The Science of the Art of Psychotherapy</a:t>
            </a:r>
            <a:r>
              <a:rPr lang="en-US" sz="1600" b="0" i="0" dirty="0">
                <a:solidFill>
                  <a:srgbClr val="FEFFFF"/>
                </a:solidFill>
                <a:effectLst/>
                <a:latin typeface="Calibri" panose="020F0502020204030204" pitchFamily="34" charset="0"/>
                <a:cs typeface="Calibri" panose="020F0502020204030204" pitchFamily="34" charset="0"/>
              </a:rPr>
              <a:t>, </a:t>
            </a:r>
            <a:r>
              <a:rPr lang="en-US" sz="1600" b="0" i="0" u="none" strike="noStrike" dirty="0">
                <a:solidFill>
                  <a:srgbClr val="FEFFFF"/>
                </a:solidFill>
                <a:effectLst/>
                <a:latin typeface="Calibri" panose="020F0502020204030204" pitchFamily="34" charset="0"/>
                <a:cs typeface="Calibri" panose="020F0502020204030204" pitchFamily="34" charset="0"/>
                <a:hlinkClick r:id="rId7"/>
              </a:rPr>
              <a:t>Right Brain Psychotherapy</a:t>
            </a:r>
            <a:r>
              <a:rPr lang="en-US" sz="1600" b="0" i="0" dirty="0">
                <a:solidFill>
                  <a:srgbClr val="FEFFFF"/>
                </a:solidFill>
                <a:effectLst/>
                <a:latin typeface="Calibri" panose="020F0502020204030204" pitchFamily="34" charset="0"/>
                <a:cs typeface="Calibri" panose="020F0502020204030204" pitchFamily="34" charset="0"/>
              </a:rPr>
              <a:t>, and </a:t>
            </a:r>
            <a:r>
              <a:rPr lang="en-US" sz="1600" b="0" i="0" u="none" strike="noStrike" dirty="0">
                <a:solidFill>
                  <a:srgbClr val="FEFFFF"/>
                </a:solidFill>
                <a:effectLst/>
                <a:latin typeface="Calibri" panose="020F0502020204030204" pitchFamily="34" charset="0"/>
                <a:cs typeface="Calibri" panose="020F0502020204030204" pitchFamily="34" charset="0"/>
                <a:hlinkClick r:id="rId8"/>
              </a:rPr>
              <a:t>The Development of the Unconscious Mind</a:t>
            </a:r>
            <a:r>
              <a:rPr lang="en-US" sz="1600" b="0" i="0" dirty="0">
                <a:solidFill>
                  <a:srgbClr val="FEFFFF"/>
                </a:solidFill>
                <a:effectLst/>
                <a:latin typeface="Calibri" panose="020F0502020204030204" pitchFamily="34" charset="0"/>
                <a:cs typeface="Calibri" panose="020F0502020204030204" pitchFamily="34" charset="0"/>
              </a:rPr>
              <a:t> as well as numerous articles and chapters. His Regulation Theory, grounded in developmental neuroscience and developmental psychoanalysis, focuses on the origin, </a:t>
            </a:r>
            <a:r>
              <a:rPr lang="en-US" sz="1600" b="0" i="0" dirty="0" err="1">
                <a:solidFill>
                  <a:srgbClr val="FEFFFF"/>
                </a:solidFill>
                <a:effectLst/>
                <a:latin typeface="Calibri" panose="020F0502020204030204" pitchFamily="34" charset="0"/>
                <a:cs typeface="Calibri" panose="020F0502020204030204" pitchFamily="34" charset="0"/>
              </a:rPr>
              <a:t>psychopathogenesis</a:t>
            </a:r>
            <a:r>
              <a:rPr lang="en-US" sz="1600" b="0" i="0" dirty="0">
                <a:solidFill>
                  <a:srgbClr val="FEFFFF"/>
                </a:solidFill>
                <a:effectLst/>
                <a:latin typeface="Calibri" panose="020F0502020204030204" pitchFamily="34" charset="0"/>
                <a:cs typeface="Calibri" panose="020F0502020204030204" pitchFamily="34" charset="0"/>
              </a:rPr>
              <a:t>, and psychotherapeutic treatment of the early forming subjective implicit self.</a:t>
            </a:r>
          </a:p>
          <a:p>
            <a:pPr>
              <a:lnSpc>
                <a:spcPct val="90000"/>
              </a:lnSpc>
              <a:buFont typeface="Wingdings 3" charset="2"/>
              <a:buChar char=""/>
            </a:pPr>
            <a:r>
              <a:rPr lang="en-US" sz="1600" b="0" i="0" dirty="0">
                <a:solidFill>
                  <a:srgbClr val="FEFFFF"/>
                </a:solidFill>
                <a:effectLst/>
                <a:latin typeface="Calibri" panose="020F0502020204030204" pitchFamily="34" charset="0"/>
                <a:cs typeface="Calibri" panose="020F0502020204030204" pitchFamily="34" charset="0"/>
              </a:rPr>
              <a:t>His contributions appear in multiple disciplines, including developmental neuroscience, psychiatry, psychoanalysis, developmental psychology, attachment theory, trauma studies, behavioral biology, clinical psychology, and clinical social work. His groundbreaking integration of neuroscience with attachment theory has led to his description as “the American Bowlby,” with emotional development as “the world’s leading authority on how our right hemisphere regulates emotion and processes our sense of self,” and with psychoanalysis as “the world’s leading expert in </a:t>
            </a:r>
            <a:r>
              <a:rPr lang="en-US" sz="1600" b="0" i="0" dirty="0" err="1">
                <a:solidFill>
                  <a:srgbClr val="FEFFFF"/>
                </a:solidFill>
                <a:effectLst/>
                <a:latin typeface="Calibri" panose="020F0502020204030204" pitchFamily="34" charset="0"/>
                <a:cs typeface="Calibri" panose="020F0502020204030204" pitchFamily="34" charset="0"/>
              </a:rPr>
              <a:t>neuropsychoanalysis</a:t>
            </a:r>
            <a:r>
              <a:rPr lang="en-US" sz="1600" b="0" i="0" dirty="0">
                <a:solidFill>
                  <a:srgbClr val="FEFFFF"/>
                </a:solidFill>
                <a:effectLst/>
                <a:latin typeface="Calibri" panose="020F0502020204030204" pitchFamily="34" charset="0"/>
                <a:cs typeface="Calibri" panose="020F0502020204030204" pitchFamily="34" charset="0"/>
              </a:rPr>
              <a:t>.” The American Psychoanalytic Association has described Dr. Schore as “a monumental figure in psychoanalytic and </a:t>
            </a:r>
            <a:r>
              <a:rPr lang="en-US" sz="1600" b="0" i="0" dirty="0" err="1">
                <a:solidFill>
                  <a:srgbClr val="FEFFFF"/>
                </a:solidFill>
                <a:effectLst/>
                <a:latin typeface="Calibri" panose="020F0502020204030204" pitchFamily="34" charset="0"/>
                <a:cs typeface="Calibri" panose="020F0502020204030204" pitchFamily="34" charset="0"/>
              </a:rPr>
              <a:t>neuropsychoanalytic</a:t>
            </a:r>
            <a:r>
              <a:rPr lang="en-US" sz="1600" b="0" i="0" dirty="0">
                <a:solidFill>
                  <a:srgbClr val="FEFFFF"/>
                </a:solidFill>
                <a:effectLst/>
                <a:latin typeface="Calibri" panose="020F0502020204030204" pitchFamily="34" charset="0"/>
                <a:cs typeface="Calibri" panose="020F0502020204030204" pitchFamily="34" charset="0"/>
              </a:rPr>
              <a:t> studies.” He has been inducted into Sigma Xi, The Scientific Research Honor Society. For a detailed list of his books and articles, please visit the </a:t>
            </a:r>
            <a:r>
              <a:rPr lang="en-US" sz="1600" b="0" i="0" u="none" strike="noStrike" dirty="0">
                <a:solidFill>
                  <a:srgbClr val="FEFFFF"/>
                </a:solidFill>
                <a:effectLst/>
                <a:latin typeface="Calibri" panose="020F0502020204030204" pitchFamily="34" charset="0"/>
                <a:cs typeface="Calibri" panose="020F0502020204030204" pitchFamily="34" charset="0"/>
                <a:hlinkClick r:id="rId9"/>
              </a:rPr>
              <a:t>Publications</a:t>
            </a:r>
            <a:r>
              <a:rPr lang="en-US" sz="1600" b="0" i="0" dirty="0">
                <a:solidFill>
                  <a:srgbClr val="FEFFFF"/>
                </a:solidFill>
                <a:effectLst/>
                <a:latin typeface="Calibri" panose="020F0502020204030204" pitchFamily="34" charset="0"/>
                <a:cs typeface="Calibri" panose="020F0502020204030204" pitchFamily="34" charset="0"/>
              </a:rPr>
              <a:t> page.</a:t>
            </a:r>
          </a:p>
          <a:p>
            <a:pPr>
              <a:lnSpc>
                <a:spcPct val="90000"/>
              </a:lnSpc>
              <a:buFont typeface="Wingdings 3" charset="2"/>
              <a:buChar char=""/>
            </a:pPr>
            <a:r>
              <a:rPr lang="en-US" sz="1600" b="0" i="0" dirty="0">
                <a:solidFill>
                  <a:srgbClr val="FEFFFF"/>
                </a:solidFill>
                <a:effectLst/>
                <a:latin typeface="Calibri" panose="020F0502020204030204" pitchFamily="34" charset="0"/>
                <a:cs typeface="Calibri" panose="020F0502020204030204" pitchFamily="34" charset="0"/>
              </a:rPr>
              <a:t> </a:t>
            </a:r>
          </a:p>
          <a:p>
            <a:pPr>
              <a:lnSpc>
                <a:spcPct val="90000"/>
              </a:lnSpc>
              <a:buFont typeface="Wingdings 3" charset="2"/>
              <a:buChar char=""/>
            </a:pPr>
            <a:endParaRPr lang="en-US" sz="1600" dirty="0">
              <a:solidFill>
                <a:srgbClr val="FE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204159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E3C6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A6511731-F486-EDA5-C4E6-E3357FDD89F7}"/>
              </a:ext>
            </a:extLst>
          </p:cNvPr>
          <p:cNvPicPr>
            <a:picLocks noChangeAspect="1"/>
          </p:cNvPicPr>
          <p:nvPr/>
        </p:nvPicPr>
        <p:blipFill rotWithShape="1">
          <a:blip r:embed="rId2"/>
          <a:srcRect b="7340"/>
          <a:stretch/>
        </p:blipFill>
        <p:spPr>
          <a:xfrm>
            <a:off x="294420" y="1557380"/>
            <a:ext cx="6062355" cy="4027556"/>
          </a:xfrm>
          <a:prstGeom prst="rect">
            <a:avLst/>
          </a:prstGeom>
        </p:spPr>
      </p:pic>
      <p:sp>
        <p:nvSpPr>
          <p:cNvPr id="3" name="TextBox 2">
            <a:extLst>
              <a:ext uri="{FF2B5EF4-FFF2-40B4-BE49-F238E27FC236}">
                <a16:creationId xmlns:a16="http://schemas.microsoft.com/office/drawing/2014/main" id="{6BA3A044-C14E-F1D9-37F2-95F4678229AB}"/>
              </a:ext>
            </a:extLst>
          </p:cNvPr>
          <p:cNvSpPr txBox="1"/>
          <p:nvPr/>
        </p:nvSpPr>
        <p:spPr>
          <a:xfrm>
            <a:off x="6641798" y="1289198"/>
            <a:ext cx="5255782" cy="4488034"/>
          </a:xfrm>
          <a:prstGeom prst="rect">
            <a:avLst/>
          </a:prstGeom>
        </p:spPr>
        <p:txBody>
          <a:bodyPr vert="horz" lIns="91440" tIns="45720" rIns="91440" bIns="45720" rtlCol="0">
            <a:noAutofit/>
          </a:body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Char char=""/>
              <a:tabLst/>
              <a:defRPr/>
            </a:pPr>
            <a:r>
              <a:rPr kumimoji="0" lang="en-US" sz="2400" b="0" i="1" u="none" strike="noStrike" kern="1200" cap="none" spc="0" normalizeH="0" baseline="0" noProof="0" dirty="0">
                <a:ln>
                  <a:noFill/>
                </a:ln>
                <a:solidFill>
                  <a:prstClr val="white">
                    <a:lumMod val="75000"/>
                    <a:lumOff val="25000"/>
                  </a:prstClr>
                </a:solidFill>
                <a:effectLst/>
                <a:uLnTx/>
                <a:uFillTx/>
                <a:latin typeface="Century Gothic" panose="020B0502020202020204"/>
                <a:ea typeface="+mn-ea"/>
                <a:cs typeface="+mn-cs"/>
              </a:rPr>
              <a:t>“All human achievement is built on the shoulders of giants, and just as John Bowlby and Allan Schore have stood on ‘giant’s shoulders’, so future generations of scientists will in turn be standing on their shoulders. In his books he has integrated a vast array of scientific advances and organized it in an overarching way that deserves the deepest acknowledgement and gratitude.” – Sir Richard Bowlby, 2017</a:t>
            </a:r>
            <a:endParaRPr kumimoji="0" lang="en-US" sz="2400" b="0" i="0" u="none" strike="noStrike" kern="1200" cap="none" spc="0" normalizeH="0" baseline="0" noProof="0" dirty="0">
              <a:ln>
                <a:noFill/>
              </a:ln>
              <a:solidFill>
                <a:prstClr val="white">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8378567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1" name="Rectangle 40">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68AE5-692A-423F-A31B-DAD275216253}"/>
              </a:ext>
            </a:extLst>
          </p:cNvPr>
          <p:cNvSpPr>
            <a:spLocks noGrp="1"/>
          </p:cNvSpPr>
          <p:nvPr>
            <p:ph type="title"/>
          </p:nvPr>
        </p:nvSpPr>
        <p:spPr>
          <a:xfrm>
            <a:off x="174078" y="1221672"/>
            <a:ext cx="3539867" cy="4908765"/>
          </a:xfrm>
        </p:spPr>
        <p:txBody>
          <a:bodyPr vert="horz" lIns="91440" tIns="45720" rIns="91440" bIns="45720" rtlCol="0" anchor="t">
            <a:normAutofit/>
          </a:bodyPr>
          <a:lstStyle/>
          <a:p>
            <a:r>
              <a:rPr lang="en-US" sz="3200" dirty="0">
                <a:solidFill>
                  <a:schemeClr val="bg1"/>
                </a:solidFill>
              </a:rPr>
              <a:t>In the words of </a:t>
            </a:r>
            <a:br>
              <a:rPr lang="en-US" sz="3200" dirty="0">
                <a:solidFill>
                  <a:schemeClr val="bg1"/>
                </a:solidFill>
              </a:rPr>
            </a:br>
            <a:r>
              <a:rPr lang="en-US" sz="3200" dirty="0">
                <a:solidFill>
                  <a:schemeClr val="bg1"/>
                </a:solidFill>
              </a:rPr>
              <a:t>Dr. Schore:</a:t>
            </a:r>
          </a:p>
        </p:txBody>
      </p:sp>
      <p:sp>
        <p:nvSpPr>
          <p:cNvPr id="43"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45" name="Rectangle 44">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ext Placeholder 2">
            <a:extLst>
              <a:ext uri="{FF2B5EF4-FFF2-40B4-BE49-F238E27FC236}">
                <a16:creationId xmlns:a16="http://schemas.microsoft.com/office/drawing/2014/main" id="{36A18E6E-CA73-B933-BE73-7F277E2B7B6A}"/>
              </a:ext>
            </a:extLst>
          </p:cNvPr>
          <p:cNvGraphicFramePr/>
          <p:nvPr>
            <p:extLst>
              <p:ext uri="{D42A27DB-BD31-4B8C-83A1-F6EECF244321}">
                <p14:modId xmlns:p14="http://schemas.microsoft.com/office/powerpoint/2010/main" val="2344150351"/>
              </p:ext>
            </p:extLst>
          </p:nvPr>
        </p:nvGraphicFramePr>
        <p:xfrm>
          <a:off x="4344103" y="228600"/>
          <a:ext cx="7520086" cy="6466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067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ECAB47-1885-F53F-4E18-62BC25FDE104}"/>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Developmental trauma starts in utero</a:t>
            </a:r>
          </a:p>
        </p:txBody>
      </p:sp>
      <p:pic>
        <p:nvPicPr>
          <p:cNvPr id="4" name="Picture 3">
            <a:extLst>
              <a:ext uri="{FF2B5EF4-FFF2-40B4-BE49-F238E27FC236}">
                <a16:creationId xmlns:a16="http://schemas.microsoft.com/office/drawing/2014/main" id="{FA8A81AC-93EA-A25C-12C9-F425377953A2}"/>
              </a:ext>
            </a:extLst>
          </p:cNvPr>
          <p:cNvPicPr>
            <a:picLocks noChangeAspect="1"/>
          </p:cNvPicPr>
          <p:nvPr/>
        </p:nvPicPr>
        <p:blipFill rotWithShape="1">
          <a:blip r:embed="rId2"/>
          <a:srcRect t="18150" r="2" b="17925"/>
          <a:stretch/>
        </p:blipFill>
        <p:spPr>
          <a:xfrm>
            <a:off x="6111241" y="-5534"/>
            <a:ext cx="6080758" cy="3431766"/>
          </a:xfrm>
          <a:prstGeom prst="rect">
            <a:avLst/>
          </a:prstGeom>
        </p:spPr>
      </p:pic>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CBD06D-1755-8873-0354-BE980CADF00A}"/>
              </a:ext>
            </a:extLst>
          </p:cNvPr>
          <p:cNvPicPr>
            <a:picLocks noChangeAspect="1"/>
          </p:cNvPicPr>
          <p:nvPr/>
        </p:nvPicPr>
        <p:blipFill>
          <a:blip r:embed="rId3"/>
          <a:stretch>
            <a:fillRect/>
          </a:stretch>
        </p:blipFill>
        <p:spPr>
          <a:xfrm>
            <a:off x="6096000" y="3421485"/>
            <a:ext cx="6114728" cy="3445738"/>
          </a:xfrm>
          <a:prstGeom prst="rect">
            <a:avLst/>
          </a:prstGeom>
        </p:spPr>
      </p:pic>
    </p:spTree>
    <p:extLst>
      <p:ext uri="{BB962C8B-B14F-4D97-AF65-F5344CB8AC3E}">
        <p14:creationId xmlns:p14="http://schemas.microsoft.com/office/powerpoint/2010/main" val="2556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F1007BF-CA81-4FFE-9E8A-5B5AD3E58542}"/>
              </a:ext>
            </a:extLst>
          </p:cNvPr>
          <p:cNvSpPr>
            <a:spLocks noGrp="1"/>
          </p:cNvSpPr>
          <p:nvPr>
            <p:ph type="title"/>
          </p:nvPr>
        </p:nvSpPr>
        <p:spPr>
          <a:xfrm>
            <a:off x="646176" y="223285"/>
            <a:ext cx="11289792" cy="776175"/>
          </a:xfrm>
        </p:spPr>
        <p:txBody>
          <a:bodyPr anchor="b">
            <a:normAutofit/>
          </a:bodyPr>
          <a:lstStyle/>
          <a:p>
            <a:r>
              <a:rPr lang="en-US" sz="4000" b="1" dirty="0">
                <a:latin typeface="Calibri" panose="020F0502020204030204" pitchFamily="34" charset="0"/>
                <a:cs typeface="Calibri" panose="020F0502020204030204" pitchFamily="34" charset="0"/>
              </a:rPr>
              <a:t>   Early Attachment</a:t>
            </a:r>
          </a:p>
        </p:txBody>
      </p:sp>
      <p:sp>
        <p:nvSpPr>
          <p:cNvPr id="13" name="Rectangle 1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E352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99B34D2C-DF8E-460B-B744-1F20867B22A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68596" y="1377696"/>
            <a:ext cx="5446988" cy="4547615"/>
          </a:xfrm>
          <a:prstGeom prst="rect">
            <a:avLst/>
          </a:prstGeom>
          <a:noFill/>
        </p:spPr>
      </p:pic>
      <p:sp>
        <p:nvSpPr>
          <p:cNvPr id="3" name="Content Placeholder 2">
            <a:extLst>
              <a:ext uri="{FF2B5EF4-FFF2-40B4-BE49-F238E27FC236}">
                <a16:creationId xmlns:a16="http://schemas.microsoft.com/office/drawing/2014/main" id="{FE297C95-01AC-4B93-8462-BA90D004F820}"/>
              </a:ext>
            </a:extLst>
          </p:cNvPr>
          <p:cNvSpPr>
            <a:spLocks noGrp="1"/>
          </p:cNvSpPr>
          <p:nvPr>
            <p:ph idx="1"/>
          </p:nvPr>
        </p:nvSpPr>
        <p:spPr>
          <a:xfrm>
            <a:off x="5815584" y="223285"/>
            <a:ext cx="6376416" cy="7623141"/>
          </a:xfrm>
        </p:spPr>
        <p:txBody>
          <a:bodyPr>
            <a:normAutofit/>
          </a:bodyPr>
          <a:lstStyle/>
          <a:p>
            <a:pPr marL="0" indent="0">
              <a:lnSpc>
                <a:spcPct val="90000"/>
              </a:lnSpc>
              <a:buNone/>
            </a:pPr>
            <a:r>
              <a:rPr lang="en-US" sz="1100" dirty="0"/>
              <a:t> </a:t>
            </a:r>
          </a:p>
          <a:p>
            <a:pPr>
              <a:lnSpc>
                <a:spcPct val="90000"/>
              </a:lnSpc>
            </a:pPr>
            <a:r>
              <a:rPr lang="en-US" sz="2000" dirty="0">
                <a:latin typeface="Calibri" panose="020F0502020204030204" pitchFamily="34" charset="0"/>
                <a:cs typeface="Calibri" panose="020F0502020204030204" pitchFamily="34" charset="0"/>
              </a:rPr>
              <a:t>Attachment is a really big deal and has lifelong implications for all of us. Safe and secure attachment are absolutely necessary for developing healthy and secure relationships, emotional health, and the ability to regulate our emotions. </a:t>
            </a:r>
          </a:p>
          <a:p>
            <a:pPr>
              <a:lnSpc>
                <a:spcPct val="90000"/>
              </a:lnSpc>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Two early pioneers in this field, </a:t>
            </a:r>
            <a:r>
              <a:rPr lang="en-US" sz="2000" b="1" dirty="0">
                <a:solidFill>
                  <a:srgbClr val="FFFF00"/>
                </a:solidFill>
                <a:latin typeface="Calibri" panose="020F0502020204030204" pitchFamily="34" charset="0"/>
                <a:cs typeface="Calibri" panose="020F0502020204030204" pitchFamily="34" charset="0"/>
              </a:rPr>
              <a:t>Dr. John Bowlby </a:t>
            </a:r>
            <a:r>
              <a:rPr lang="en-US" sz="2000" dirty="0">
                <a:latin typeface="Calibri" panose="020F0502020204030204" pitchFamily="34" charset="0"/>
                <a:cs typeface="Calibri" panose="020F0502020204030204" pitchFamily="34" charset="0"/>
              </a:rPr>
              <a:t>(1969) and </a:t>
            </a:r>
            <a:r>
              <a:rPr lang="en-US" sz="2000" b="1" dirty="0">
                <a:solidFill>
                  <a:srgbClr val="FFFF00"/>
                </a:solidFill>
                <a:latin typeface="Calibri" panose="020F0502020204030204" pitchFamily="34" charset="0"/>
                <a:cs typeface="Calibri" panose="020F0502020204030204" pitchFamily="34" charset="0"/>
              </a:rPr>
              <a:t>Dr. Mary Ainsworth </a:t>
            </a:r>
            <a:r>
              <a:rPr lang="en-US" sz="2000" dirty="0">
                <a:latin typeface="Calibri" panose="020F0502020204030204" pitchFamily="34" charset="0"/>
                <a:cs typeface="Calibri" panose="020F0502020204030204" pitchFamily="34" charset="0"/>
              </a:rPr>
              <a:t>(1973) carved the way to our understanding of attachment and child development theory. </a:t>
            </a:r>
          </a:p>
          <a:p>
            <a:pPr>
              <a:lnSpc>
                <a:spcPct val="90000"/>
              </a:lnSpc>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They </a:t>
            </a:r>
            <a:r>
              <a:rPr lang="en-US" sz="2000" b="1" dirty="0">
                <a:solidFill>
                  <a:srgbClr val="FFFF00"/>
                </a:solidFill>
                <a:latin typeface="Calibri" panose="020F0502020204030204" pitchFamily="34" charset="0"/>
                <a:cs typeface="Calibri" panose="020F0502020204030204" pitchFamily="34" charset="0"/>
              </a:rPr>
              <a:t>defined attachment </a:t>
            </a:r>
            <a:r>
              <a:rPr lang="en-US" sz="2000" dirty="0">
                <a:latin typeface="Calibri" panose="020F0502020204030204" pitchFamily="34" charset="0"/>
                <a:cs typeface="Calibri" panose="020F0502020204030204" pitchFamily="34" charset="0"/>
              </a:rPr>
              <a:t>as a deep and enduring emotional bond that leads to connections between us across time and space. </a:t>
            </a:r>
          </a:p>
          <a:p>
            <a:pPr marL="0" indent="0">
              <a:lnSpc>
                <a:spcPct val="90000"/>
              </a:lnSpc>
              <a:buNone/>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This attachment is not always mutual and can travel in only one direction. For example, a child can attach to a parent, but the parent does not always attach to the child or vice versa (Kain &amp; Terrell, 2018). </a:t>
            </a:r>
          </a:p>
        </p:txBody>
      </p:sp>
    </p:spTree>
    <p:extLst>
      <p:ext uri="{BB962C8B-B14F-4D97-AF65-F5344CB8AC3E}">
        <p14:creationId xmlns:p14="http://schemas.microsoft.com/office/powerpoint/2010/main" val="15020623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5" name="Group 2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9" name="Rectangle 3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3" name="Rectangle 42">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5" name="Rectangle 44">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1FEA437-95B8-0429-1E4F-0AC033886C0D}"/>
              </a:ext>
            </a:extLst>
          </p:cNvPr>
          <p:cNvSpPr>
            <a:spLocks noGrp="1"/>
          </p:cNvSpPr>
          <p:nvPr>
            <p:ph type="title"/>
          </p:nvPr>
        </p:nvSpPr>
        <p:spPr>
          <a:xfrm>
            <a:off x="375920" y="857365"/>
            <a:ext cx="5444819" cy="3630489"/>
          </a:xfrm>
        </p:spPr>
        <p:txBody>
          <a:bodyPr vert="horz" lIns="91440" tIns="45720" rIns="91440" bIns="45720" rtlCol="0" anchor="b">
            <a:normAutofit/>
          </a:bodyPr>
          <a:lstStyle/>
          <a:p>
            <a:pPr>
              <a:lnSpc>
                <a:spcPct val="90000"/>
              </a:lnSpc>
            </a:pPr>
            <a:r>
              <a:rPr lang="en-US" sz="4000" dirty="0">
                <a:solidFill>
                  <a:srgbClr val="FEFFFF"/>
                </a:solidFill>
                <a:latin typeface="Calibri" panose="020F0502020204030204" pitchFamily="34" charset="0"/>
                <a:cs typeface="Calibri" panose="020F0502020204030204" pitchFamily="34" charset="0"/>
              </a:rPr>
              <a:t>The first 1000 days are critical for the development of the child and any trauma during this time is particularly devastating</a:t>
            </a:r>
          </a:p>
        </p:txBody>
      </p:sp>
      <p:pic>
        <p:nvPicPr>
          <p:cNvPr id="6" name="Picture 5">
            <a:extLst>
              <a:ext uri="{FF2B5EF4-FFF2-40B4-BE49-F238E27FC236}">
                <a16:creationId xmlns:a16="http://schemas.microsoft.com/office/drawing/2014/main" id="{67D14B05-50DF-572B-8FCE-CE780D200833}"/>
              </a:ext>
            </a:extLst>
          </p:cNvPr>
          <p:cNvPicPr>
            <a:picLocks noChangeAspect="1"/>
          </p:cNvPicPr>
          <p:nvPr/>
        </p:nvPicPr>
        <p:blipFill rotWithShape="1">
          <a:blip r:embed="rId2"/>
          <a:srcRect l="251" t="-1478" r="-252" b="21010"/>
          <a:stretch/>
        </p:blipFill>
        <p:spPr>
          <a:xfrm>
            <a:off x="6096000" y="141352"/>
            <a:ext cx="6080758" cy="3443486"/>
          </a:xfrm>
          <a:prstGeom prst="rect">
            <a:avLst/>
          </a:prstGeom>
        </p:spPr>
      </p:pic>
      <p:sp>
        <p:nvSpPr>
          <p:cNvPr id="47"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cxnSp>
        <p:nvCxnSpPr>
          <p:cNvPr id="49" name="Straight Connector 48">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09DEB51-1C10-D43C-1631-8A61CF7C22F8}"/>
              </a:ext>
            </a:extLst>
          </p:cNvPr>
          <p:cNvPicPr>
            <a:picLocks noChangeAspect="1"/>
          </p:cNvPicPr>
          <p:nvPr/>
        </p:nvPicPr>
        <p:blipFill rotWithShape="1">
          <a:blip r:embed="rId3"/>
          <a:srcRect l="1" t="2660" r="1703" b="6182"/>
          <a:stretch/>
        </p:blipFill>
        <p:spPr>
          <a:xfrm>
            <a:off x="6137524" y="3426234"/>
            <a:ext cx="6075909" cy="3431766"/>
          </a:xfrm>
          <a:prstGeom prst="rect">
            <a:avLst/>
          </a:prstGeom>
        </p:spPr>
      </p:pic>
    </p:spTree>
    <p:extLst>
      <p:ext uri="{BB962C8B-B14F-4D97-AF65-F5344CB8AC3E}">
        <p14:creationId xmlns:p14="http://schemas.microsoft.com/office/powerpoint/2010/main" val="12271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2"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83"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84"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85"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86"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87"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88"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89"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0"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1"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2"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93"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95" name="Group 94">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6"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97"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98"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99"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0"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1"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2"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03"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04"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05"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06"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07"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9" name="Rectangle 108">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13" name="Rectangle 112">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5" name="Rectangle 114">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3ABC7EE-513D-AD24-86E9-E32B0A7E447F}"/>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Epigenetic and social experiences have great impact on early development</a:t>
            </a:r>
          </a:p>
        </p:txBody>
      </p:sp>
      <p:sp>
        <p:nvSpPr>
          <p:cNvPr id="117"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1D0A6B34-7BC5-9DDA-9180-75E90CFF9A1A}"/>
              </a:ext>
            </a:extLst>
          </p:cNvPr>
          <p:cNvPicPr>
            <a:picLocks noChangeAspect="1"/>
          </p:cNvPicPr>
          <p:nvPr/>
        </p:nvPicPr>
        <p:blipFill rotWithShape="1">
          <a:blip r:embed="rId2"/>
          <a:srcRect l="39792" t="8619" r="9062" b="11100"/>
          <a:stretch/>
        </p:blipFill>
        <p:spPr>
          <a:xfrm>
            <a:off x="6111241" y="0"/>
            <a:ext cx="6053535" cy="3952598"/>
          </a:xfrm>
          <a:prstGeom prst="rect">
            <a:avLst/>
          </a:prstGeom>
        </p:spPr>
      </p:pic>
      <p:pic>
        <p:nvPicPr>
          <p:cNvPr id="4" name="Picture 3">
            <a:extLst>
              <a:ext uri="{FF2B5EF4-FFF2-40B4-BE49-F238E27FC236}">
                <a16:creationId xmlns:a16="http://schemas.microsoft.com/office/drawing/2014/main" id="{3CC3B205-6B86-1F17-48BF-9A2ED7124CE5}"/>
              </a:ext>
            </a:extLst>
          </p:cNvPr>
          <p:cNvPicPr>
            <a:picLocks noChangeAspect="1"/>
          </p:cNvPicPr>
          <p:nvPr/>
        </p:nvPicPr>
        <p:blipFill rotWithShape="1">
          <a:blip r:embed="rId3"/>
          <a:srcRect b="15131"/>
          <a:stretch/>
        </p:blipFill>
        <p:spPr>
          <a:xfrm>
            <a:off x="180490" y="134488"/>
            <a:ext cx="2671042" cy="1640057"/>
          </a:xfrm>
          <a:prstGeom prst="rect">
            <a:avLst/>
          </a:prstGeom>
        </p:spPr>
      </p:pic>
      <p:pic>
        <p:nvPicPr>
          <p:cNvPr id="6" name="Picture 5">
            <a:extLst>
              <a:ext uri="{FF2B5EF4-FFF2-40B4-BE49-F238E27FC236}">
                <a16:creationId xmlns:a16="http://schemas.microsoft.com/office/drawing/2014/main" id="{DF998905-2AEE-A23B-5EAF-A939DFCFAC4D}"/>
              </a:ext>
            </a:extLst>
          </p:cNvPr>
          <p:cNvPicPr>
            <a:picLocks noChangeAspect="1"/>
          </p:cNvPicPr>
          <p:nvPr/>
        </p:nvPicPr>
        <p:blipFill>
          <a:blip r:embed="rId4"/>
          <a:stretch>
            <a:fillRect/>
          </a:stretch>
        </p:blipFill>
        <p:spPr>
          <a:xfrm>
            <a:off x="6129970" y="3898597"/>
            <a:ext cx="6026646" cy="2776523"/>
          </a:xfrm>
          <a:prstGeom prst="rect">
            <a:avLst/>
          </a:prstGeom>
        </p:spPr>
      </p:pic>
      <p:pic>
        <p:nvPicPr>
          <p:cNvPr id="7" name="Picture 6">
            <a:extLst>
              <a:ext uri="{FF2B5EF4-FFF2-40B4-BE49-F238E27FC236}">
                <a16:creationId xmlns:a16="http://schemas.microsoft.com/office/drawing/2014/main" id="{B65B8F0D-A155-3985-E082-F1CCE193E060}"/>
              </a:ext>
            </a:extLst>
          </p:cNvPr>
          <p:cNvPicPr>
            <a:picLocks noChangeAspect="1"/>
          </p:cNvPicPr>
          <p:nvPr/>
        </p:nvPicPr>
        <p:blipFill rotWithShape="1">
          <a:blip r:embed="rId5"/>
          <a:srcRect r="4657"/>
          <a:stretch/>
        </p:blipFill>
        <p:spPr>
          <a:xfrm>
            <a:off x="3096305" y="183364"/>
            <a:ext cx="2724434" cy="1600200"/>
          </a:xfrm>
          <a:prstGeom prst="rect">
            <a:avLst/>
          </a:prstGeom>
        </p:spPr>
      </p:pic>
    </p:spTree>
    <p:extLst>
      <p:ext uri="{BB962C8B-B14F-4D97-AF65-F5344CB8AC3E}">
        <p14:creationId xmlns:p14="http://schemas.microsoft.com/office/powerpoint/2010/main" val="412931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8204768-E053-4D17-A9AA-FBC683D506E6}"/>
              </a:ext>
            </a:extLst>
          </p:cNvPr>
          <p:cNvSpPr>
            <a:spLocks noGrp="1"/>
          </p:cNvSpPr>
          <p:nvPr>
            <p:ph type="title"/>
          </p:nvPr>
        </p:nvSpPr>
        <p:spPr>
          <a:xfrm>
            <a:off x="229259" y="967417"/>
            <a:ext cx="4089890" cy="3622594"/>
          </a:xfrm>
        </p:spPr>
        <p:txBody>
          <a:bodyPr vert="horz" lIns="91440" tIns="45720" rIns="91440" bIns="45720" rtlCol="0" anchor="b">
            <a:normAutofit/>
          </a:bodyPr>
          <a:lstStyle/>
          <a:p>
            <a:r>
              <a:rPr lang="en-US" sz="4000" b="1" dirty="0">
                <a:solidFill>
                  <a:srgbClr val="FEFFFF"/>
                </a:solidFill>
                <a:latin typeface="Calibri" panose="020F0502020204030204" pitchFamily="34" charset="0"/>
                <a:cs typeface="Calibri" panose="020F0502020204030204" pitchFamily="34" charset="0"/>
              </a:rPr>
              <a:t>Dr. Allan Schore on attachment</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A50D76AA-9F74-4315-84F0-8480A97FFF9F}"/>
              </a:ext>
            </a:extLst>
          </p:cNvPr>
          <p:cNvPicPr>
            <a:picLocks noChangeAspect="1"/>
          </p:cNvPicPr>
          <p:nvPr/>
        </p:nvPicPr>
        <p:blipFill rotWithShape="1">
          <a:blip r:embed="rId2"/>
          <a:srcRect l="40194" t="8649" r="9375" b="10166"/>
          <a:stretch/>
        </p:blipFill>
        <p:spPr>
          <a:xfrm>
            <a:off x="5555996" y="1185178"/>
            <a:ext cx="6051425" cy="4505547"/>
          </a:xfrm>
          <a:prstGeom prst="rect">
            <a:avLst/>
          </a:prstGeom>
        </p:spPr>
      </p:pic>
    </p:spTree>
    <p:extLst>
      <p:ext uri="{BB962C8B-B14F-4D97-AF65-F5344CB8AC3E}">
        <p14:creationId xmlns:p14="http://schemas.microsoft.com/office/powerpoint/2010/main" val="2647404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AD5BBCF-2ED4-4A50-9AE1-E63DC0A36B36}"/>
              </a:ext>
            </a:extLst>
          </p:cNvPr>
          <p:cNvSpPr>
            <a:spLocks noGrp="1"/>
          </p:cNvSpPr>
          <p:nvPr>
            <p:ph type="title"/>
          </p:nvPr>
        </p:nvSpPr>
        <p:spPr>
          <a:xfrm>
            <a:off x="540279" y="967417"/>
            <a:ext cx="3778870" cy="3152856"/>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Dr. Schore cites Bowlby often</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8255FFD-5E2F-41F3-81D2-53468548A10B}"/>
              </a:ext>
            </a:extLst>
          </p:cNvPr>
          <p:cNvPicPr>
            <a:picLocks noChangeAspect="1"/>
          </p:cNvPicPr>
          <p:nvPr/>
        </p:nvPicPr>
        <p:blipFill rotWithShape="1">
          <a:blip r:embed="rId2"/>
          <a:srcRect l="40133" t="7242" r="9544" b="9474"/>
          <a:stretch/>
        </p:blipFill>
        <p:spPr>
          <a:xfrm>
            <a:off x="5504673" y="1289198"/>
            <a:ext cx="5640502" cy="4317422"/>
          </a:xfrm>
          <a:prstGeom prst="rect">
            <a:avLst/>
          </a:prstGeom>
        </p:spPr>
      </p:pic>
    </p:spTree>
    <p:extLst>
      <p:ext uri="{BB962C8B-B14F-4D97-AF65-F5344CB8AC3E}">
        <p14:creationId xmlns:p14="http://schemas.microsoft.com/office/powerpoint/2010/main" val="489234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30265-5359-4C98-A94B-6F8209D4C5F2}"/>
              </a:ext>
            </a:extLst>
          </p:cNvPr>
          <p:cNvSpPr>
            <a:spLocks noGrp="1"/>
          </p:cNvSpPr>
          <p:nvPr>
            <p:ph type="title"/>
          </p:nvPr>
        </p:nvSpPr>
        <p:spPr>
          <a:xfrm>
            <a:off x="1706880" y="624110"/>
            <a:ext cx="10353040" cy="991330"/>
          </a:xfrm>
        </p:spPr>
        <p:txBody>
          <a:bodyPr>
            <a:normAutofit fontScale="90000"/>
          </a:bodyPr>
          <a:lstStyle/>
          <a:p>
            <a:r>
              <a:rPr lang="en-US" dirty="0">
                <a:latin typeface="Calibri" panose="020F0502020204030204" pitchFamily="34" charset="0"/>
                <a:cs typeface="Calibri" panose="020F0502020204030204" pitchFamily="34" charset="0"/>
              </a:rPr>
              <a:t>Three current paradigm shifts in models of attachment</a:t>
            </a:r>
            <a:br>
              <a:rPr lang="en-US" dirty="0">
                <a:latin typeface="Calibri" panose="020F0502020204030204" pitchFamily="34" charset="0"/>
                <a:cs typeface="Calibri" panose="020F0502020204030204" pitchFamily="34" charset="0"/>
              </a:rPr>
            </a:br>
            <a:r>
              <a:rPr lang="en-US" dirty="0">
                <a:solidFill>
                  <a:srgbClr val="FF0000"/>
                </a:solidFill>
                <a:latin typeface="Calibri" panose="020F0502020204030204" pitchFamily="34" charset="0"/>
                <a:cs typeface="Calibri" panose="020F0502020204030204" pitchFamily="34" charset="0"/>
              </a:rPr>
              <a:t>                </a:t>
            </a:r>
            <a:r>
              <a:rPr lang="en-US" sz="2700" dirty="0">
                <a:solidFill>
                  <a:srgbClr val="FF0000"/>
                </a:solidFill>
                <a:latin typeface="Calibri" panose="020F0502020204030204" pitchFamily="34" charset="0"/>
                <a:cs typeface="Calibri" panose="020F0502020204030204" pitchFamily="34" charset="0"/>
              </a:rPr>
              <a:t>First shift: Cognition to Emotion</a:t>
            </a:r>
          </a:p>
        </p:txBody>
      </p:sp>
      <p:pic>
        <p:nvPicPr>
          <p:cNvPr id="3" name="Picture 2">
            <a:extLst>
              <a:ext uri="{FF2B5EF4-FFF2-40B4-BE49-F238E27FC236}">
                <a16:creationId xmlns:a16="http://schemas.microsoft.com/office/drawing/2014/main" id="{050EF742-50A6-414C-8C03-BD6A98DE634B}"/>
              </a:ext>
            </a:extLst>
          </p:cNvPr>
          <p:cNvPicPr>
            <a:picLocks noChangeAspect="1"/>
          </p:cNvPicPr>
          <p:nvPr/>
        </p:nvPicPr>
        <p:blipFill rotWithShape="1">
          <a:blip r:embed="rId2"/>
          <a:srcRect l="39688" t="10117" r="9583" b="10052"/>
          <a:stretch/>
        </p:blipFill>
        <p:spPr>
          <a:xfrm>
            <a:off x="4318000" y="1806467"/>
            <a:ext cx="6827520" cy="4962920"/>
          </a:xfrm>
          <a:prstGeom prst="rect">
            <a:avLst/>
          </a:prstGeom>
        </p:spPr>
      </p:pic>
      <p:pic>
        <p:nvPicPr>
          <p:cNvPr id="4" name="Picture 3">
            <a:extLst>
              <a:ext uri="{FF2B5EF4-FFF2-40B4-BE49-F238E27FC236}">
                <a16:creationId xmlns:a16="http://schemas.microsoft.com/office/drawing/2014/main" id="{4C7CE260-5298-3CEE-5AB8-7147336DDA09}"/>
              </a:ext>
            </a:extLst>
          </p:cNvPr>
          <p:cNvPicPr>
            <a:picLocks noChangeAspect="1"/>
          </p:cNvPicPr>
          <p:nvPr/>
        </p:nvPicPr>
        <p:blipFill rotWithShape="1">
          <a:blip r:embed="rId3"/>
          <a:srcRect b="10256"/>
          <a:stretch/>
        </p:blipFill>
        <p:spPr>
          <a:xfrm>
            <a:off x="1046480" y="2900680"/>
            <a:ext cx="2305050" cy="1778000"/>
          </a:xfrm>
          <a:prstGeom prst="rect">
            <a:avLst/>
          </a:prstGeom>
        </p:spPr>
      </p:pic>
    </p:spTree>
    <p:extLst>
      <p:ext uri="{BB962C8B-B14F-4D97-AF65-F5344CB8AC3E}">
        <p14:creationId xmlns:p14="http://schemas.microsoft.com/office/powerpoint/2010/main" val="264033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30265-5359-4C98-A94B-6F8209D4C5F2}"/>
              </a:ext>
            </a:extLst>
          </p:cNvPr>
          <p:cNvSpPr>
            <a:spLocks noGrp="1"/>
          </p:cNvSpPr>
          <p:nvPr>
            <p:ph type="title"/>
          </p:nvPr>
        </p:nvSpPr>
        <p:spPr>
          <a:xfrm>
            <a:off x="1706880" y="624110"/>
            <a:ext cx="10353040" cy="991330"/>
          </a:xfrm>
        </p:spPr>
        <p:txBody>
          <a:bodyPr>
            <a:normAutofit fontScale="90000"/>
          </a:bodyPr>
          <a:lstStyle/>
          <a:p>
            <a:r>
              <a:rPr lang="en-US" dirty="0">
                <a:latin typeface="Calibri" panose="020F0502020204030204" pitchFamily="34" charset="0"/>
                <a:cs typeface="Calibri" panose="020F0502020204030204" pitchFamily="34" charset="0"/>
              </a:rPr>
              <a:t>  Three current paradigm shifts in models of attachment</a:t>
            </a:r>
            <a:br>
              <a:rPr lang="en-US" dirty="0">
                <a:latin typeface="Calibri" panose="020F0502020204030204" pitchFamily="34" charset="0"/>
                <a:cs typeface="Calibri" panose="020F0502020204030204" pitchFamily="34" charset="0"/>
              </a:rPr>
            </a:br>
            <a:r>
              <a:rPr lang="en-US" sz="2700" dirty="0">
                <a:solidFill>
                  <a:srgbClr val="FF0000"/>
                </a:solidFill>
                <a:latin typeface="Calibri" panose="020F0502020204030204" pitchFamily="34" charset="0"/>
                <a:cs typeface="Calibri" panose="020F0502020204030204" pitchFamily="34" charset="0"/>
              </a:rPr>
              <a:t>                 Second shift: Emotion includes emotion regulation</a:t>
            </a:r>
          </a:p>
        </p:txBody>
      </p:sp>
      <p:pic>
        <p:nvPicPr>
          <p:cNvPr id="4" name="Picture 3">
            <a:extLst>
              <a:ext uri="{FF2B5EF4-FFF2-40B4-BE49-F238E27FC236}">
                <a16:creationId xmlns:a16="http://schemas.microsoft.com/office/drawing/2014/main" id="{4C7CE260-5298-3CEE-5AB8-7147336DDA09}"/>
              </a:ext>
            </a:extLst>
          </p:cNvPr>
          <p:cNvPicPr>
            <a:picLocks noChangeAspect="1"/>
          </p:cNvPicPr>
          <p:nvPr/>
        </p:nvPicPr>
        <p:blipFill rotWithShape="1">
          <a:blip r:embed="rId2"/>
          <a:srcRect b="10256"/>
          <a:stretch/>
        </p:blipFill>
        <p:spPr>
          <a:xfrm>
            <a:off x="1046480" y="2900680"/>
            <a:ext cx="2305050" cy="1778000"/>
          </a:xfrm>
          <a:prstGeom prst="rect">
            <a:avLst/>
          </a:prstGeom>
        </p:spPr>
      </p:pic>
      <p:pic>
        <p:nvPicPr>
          <p:cNvPr id="5" name="Picture 4">
            <a:extLst>
              <a:ext uri="{FF2B5EF4-FFF2-40B4-BE49-F238E27FC236}">
                <a16:creationId xmlns:a16="http://schemas.microsoft.com/office/drawing/2014/main" id="{5324FDBE-4465-F871-4127-C0D9E7E990FC}"/>
              </a:ext>
            </a:extLst>
          </p:cNvPr>
          <p:cNvPicPr>
            <a:picLocks noChangeAspect="1"/>
          </p:cNvPicPr>
          <p:nvPr/>
        </p:nvPicPr>
        <p:blipFill rotWithShape="1">
          <a:blip r:embed="rId3"/>
          <a:srcRect l="39376" t="9745" r="8962" b="9521"/>
          <a:stretch/>
        </p:blipFill>
        <p:spPr>
          <a:xfrm>
            <a:off x="4432563" y="1782620"/>
            <a:ext cx="6167120" cy="4451270"/>
          </a:xfrm>
          <a:prstGeom prst="rect">
            <a:avLst/>
          </a:prstGeom>
        </p:spPr>
      </p:pic>
    </p:spTree>
    <p:extLst>
      <p:ext uri="{BB962C8B-B14F-4D97-AF65-F5344CB8AC3E}">
        <p14:creationId xmlns:p14="http://schemas.microsoft.com/office/powerpoint/2010/main" val="4278348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30265-5359-4C98-A94B-6F8209D4C5F2}"/>
              </a:ext>
            </a:extLst>
          </p:cNvPr>
          <p:cNvSpPr>
            <a:spLocks noGrp="1"/>
          </p:cNvSpPr>
          <p:nvPr>
            <p:ph type="title"/>
          </p:nvPr>
        </p:nvSpPr>
        <p:spPr>
          <a:xfrm>
            <a:off x="1706880" y="624110"/>
            <a:ext cx="10353040" cy="991330"/>
          </a:xfrm>
        </p:spPr>
        <p:txBody>
          <a:bodyPr>
            <a:normAutofit fontScale="90000"/>
          </a:bodyPr>
          <a:lstStyle/>
          <a:p>
            <a:r>
              <a:rPr lang="en-US" dirty="0">
                <a:latin typeface="Calibri" panose="020F0502020204030204" pitchFamily="34" charset="0"/>
                <a:cs typeface="Calibri" panose="020F0502020204030204" pitchFamily="34" charset="0"/>
              </a:rPr>
              <a:t>Three current paradigm shifts in models of attachment</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700" dirty="0">
                <a:solidFill>
                  <a:srgbClr val="FFFF00"/>
                </a:solidFill>
                <a:latin typeface="Calibri" panose="020F0502020204030204" pitchFamily="34" charset="0"/>
                <a:cs typeface="Calibri" panose="020F0502020204030204" pitchFamily="34" charset="0"/>
              </a:rPr>
              <a:t>Third shift: Usher in developmental neuroscience</a:t>
            </a:r>
          </a:p>
        </p:txBody>
      </p:sp>
      <p:pic>
        <p:nvPicPr>
          <p:cNvPr id="4" name="Picture 3">
            <a:extLst>
              <a:ext uri="{FF2B5EF4-FFF2-40B4-BE49-F238E27FC236}">
                <a16:creationId xmlns:a16="http://schemas.microsoft.com/office/drawing/2014/main" id="{4C7CE260-5298-3CEE-5AB8-7147336DDA09}"/>
              </a:ext>
            </a:extLst>
          </p:cNvPr>
          <p:cNvPicPr>
            <a:picLocks noChangeAspect="1"/>
          </p:cNvPicPr>
          <p:nvPr/>
        </p:nvPicPr>
        <p:blipFill rotWithShape="1">
          <a:blip r:embed="rId2"/>
          <a:srcRect b="10256"/>
          <a:stretch/>
        </p:blipFill>
        <p:spPr>
          <a:xfrm>
            <a:off x="1046480" y="2900680"/>
            <a:ext cx="2305050" cy="1778000"/>
          </a:xfrm>
          <a:prstGeom prst="rect">
            <a:avLst/>
          </a:prstGeom>
        </p:spPr>
      </p:pic>
      <p:pic>
        <p:nvPicPr>
          <p:cNvPr id="5" name="Picture 4">
            <a:extLst>
              <a:ext uri="{FF2B5EF4-FFF2-40B4-BE49-F238E27FC236}">
                <a16:creationId xmlns:a16="http://schemas.microsoft.com/office/drawing/2014/main" id="{74F7CA6E-8ED9-41B8-AE99-135D49EA762D}"/>
              </a:ext>
            </a:extLst>
          </p:cNvPr>
          <p:cNvPicPr>
            <a:picLocks noChangeAspect="1"/>
          </p:cNvPicPr>
          <p:nvPr/>
        </p:nvPicPr>
        <p:blipFill>
          <a:blip r:embed="rId3"/>
          <a:stretch>
            <a:fillRect/>
          </a:stretch>
        </p:blipFill>
        <p:spPr>
          <a:xfrm>
            <a:off x="4159251" y="1903949"/>
            <a:ext cx="6417310" cy="4425731"/>
          </a:xfrm>
          <a:prstGeom prst="rect">
            <a:avLst/>
          </a:prstGeom>
        </p:spPr>
      </p:pic>
    </p:spTree>
    <p:extLst>
      <p:ext uri="{BB962C8B-B14F-4D97-AF65-F5344CB8AC3E}">
        <p14:creationId xmlns:p14="http://schemas.microsoft.com/office/powerpoint/2010/main" val="222928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46"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8"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107C0FA-DFE9-4AA9-867F-2E13C0A1258E}"/>
              </a:ext>
            </a:extLst>
          </p:cNvPr>
          <p:cNvSpPr>
            <a:spLocks noGrp="1"/>
          </p:cNvSpPr>
          <p:nvPr>
            <p:ph type="title"/>
          </p:nvPr>
        </p:nvSpPr>
        <p:spPr>
          <a:xfrm>
            <a:off x="540279" y="967417"/>
            <a:ext cx="3778870" cy="2964489"/>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Dr. Allan Schore on attachment as a means to </a:t>
            </a:r>
            <a:r>
              <a:rPr lang="en-US" sz="4000" dirty="0">
                <a:solidFill>
                  <a:srgbClr val="00B0F0"/>
                </a:solidFill>
                <a:latin typeface="Calibri" panose="020F0502020204030204" pitchFamily="34" charset="0"/>
                <a:cs typeface="Calibri" panose="020F0502020204030204" pitchFamily="34" charset="0"/>
              </a:rPr>
              <a:t>self-regulation.</a:t>
            </a:r>
          </a:p>
        </p:txBody>
      </p:sp>
      <p:sp>
        <p:nvSpPr>
          <p:cNvPr id="52"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FC6C6BE-5CE9-4E53-A6FB-A2D0317B015E}"/>
              </a:ext>
            </a:extLst>
          </p:cNvPr>
          <p:cNvPicPr>
            <a:picLocks noChangeAspect="1"/>
          </p:cNvPicPr>
          <p:nvPr/>
        </p:nvPicPr>
        <p:blipFill rotWithShape="1">
          <a:blip r:embed="rId2"/>
          <a:srcRect l="40459" t="10074" r="9218" b="12708"/>
          <a:stretch/>
        </p:blipFill>
        <p:spPr>
          <a:xfrm>
            <a:off x="5594568" y="1289198"/>
            <a:ext cx="6028045" cy="4277993"/>
          </a:xfrm>
          <a:prstGeom prst="rect">
            <a:avLst/>
          </a:prstGeom>
        </p:spPr>
      </p:pic>
    </p:spTree>
    <p:extLst>
      <p:ext uri="{BB962C8B-B14F-4D97-AF65-F5344CB8AC3E}">
        <p14:creationId xmlns:p14="http://schemas.microsoft.com/office/powerpoint/2010/main" val="412581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4043582-229A-4E6F-925F-2B287CB5EF74}"/>
              </a:ext>
            </a:extLst>
          </p:cNvPr>
          <p:cNvSpPr>
            <a:spLocks noGrp="1"/>
          </p:cNvSpPr>
          <p:nvPr>
            <p:ph type="title"/>
          </p:nvPr>
        </p:nvSpPr>
        <p:spPr>
          <a:xfrm>
            <a:off x="540279" y="967417"/>
            <a:ext cx="5280460" cy="3622594"/>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Massive brain growth in the prenatal and postnatal periods – especially the </a:t>
            </a:r>
            <a:r>
              <a:rPr lang="en-US" sz="4000" dirty="0">
                <a:solidFill>
                  <a:srgbClr val="FFFF00"/>
                </a:solidFill>
                <a:latin typeface="Calibri" panose="020F0502020204030204" pitchFamily="34" charset="0"/>
                <a:cs typeface="Calibri" panose="020F0502020204030204" pitchFamily="34" charset="0"/>
              </a:rPr>
              <a:t>right hemisphere</a:t>
            </a:r>
          </a:p>
        </p:txBody>
      </p:sp>
      <p:sp>
        <p:nvSpPr>
          <p:cNvPr id="46"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5" name="Picture 4">
            <a:extLst>
              <a:ext uri="{FF2B5EF4-FFF2-40B4-BE49-F238E27FC236}">
                <a16:creationId xmlns:a16="http://schemas.microsoft.com/office/drawing/2014/main" id="{AB012C29-F52B-52EB-EFAA-CC122D70B762}"/>
              </a:ext>
            </a:extLst>
          </p:cNvPr>
          <p:cNvPicPr>
            <a:picLocks noChangeAspect="1"/>
          </p:cNvPicPr>
          <p:nvPr/>
        </p:nvPicPr>
        <p:blipFill rotWithShape="1">
          <a:blip r:embed="rId2"/>
          <a:srcRect l="39762" t="8506" r="9699" b="13168"/>
          <a:stretch/>
        </p:blipFill>
        <p:spPr>
          <a:xfrm>
            <a:off x="6881206" y="9510"/>
            <a:ext cx="4707255" cy="3374107"/>
          </a:xfrm>
          <a:prstGeom prst="rect">
            <a:avLst/>
          </a:prstGeom>
        </p:spPr>
      </p:pic>
      <p:pic>
        <p:nvPicPr>
          <p:cNvPr id="4" name="Picture 3">
            <a:extLst>
              <a:ext uri="{FF2B5EF4-FFF2-40B4-BE49-F238E27FC236}">
                <a16:creationId xmlns:a16="http://schemas.microsoft.com/office/drawing/2014/main" id="{5B7EEFB8-2C5F-C726-15C0-F2ED6D8CE118}"/>
              </a:ext>
            </a:extLst>
          </p:cNvPr>
          <p:cNvPicPr>
            <a:picLocks noChangeAspect="1"/>
          </p:cNvPicPr>
          <p:nvPr/>
        </p:nvPicPr>
        <p:blipFill>
          <a:blip r:embed="rId3"/>
          <a:stretch>
            <a:fillRect/>
          </a:stretch>
        </p:blipFill>
        <p:spPr>
          <a:xfrm>
            <a:off x="6919622" y="3383617"/>
            <a:ext cx="4624042" cy="3519747"/>
          </a:xfrm>
          <a:prstGeom prst="rect">
            <a:avLst/>
          </a:prstGeom>
        </p:spPr>
      </p:pic>
    </p:spTree>
    <p:extLst>
      <p:ext uri="{BB962C8B-B14F-4D97-AF65-F5344CB8AC3E}">
        <p14:creationId xmlns:p14="http://schemas.microsoft.com/office/powerpoint/2010/main" val="4038112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9A2D-E381-4B4E-B06D-644D1A8F0DA2}"/>
              </a:ext>
            </a:extLst>
          </p:cNvPr>
          <p:cNvSpPr>
            <a:spLocks noGrp="1"/>
          </p:cNvSpPr>
          <p:nvPr>
            <p:ph type="title"/>
          </p:nvPr>
        </p:nvSpPr>
        <p:spPr>
          <a:xfrm>
            <a:off x="2091559" y="383628"/>
            <a:ext cx="10184523" cy="1224455"/>
          </a:xfrm>
        </p:spPr>
        <p:txBody>
          <a:bodyPr/>
          <a:lstStyle/>
          <a:p>
            <a:r>
              <a:rPr lang="en-US" dirty="0">
                <a:latin typeface="Calibri" panose="020F0502020204030204" pitchFamily="34" charset="0"/>
                <a:cs typeface="Calibri" panose="020F0502020204030204" pitchFamily="34" charset="0"/>
              </a:rPr>
              <a:t>       White and gray matter growth rates</a:t>
            </a:r>
          </a:p>
        </p:txBody>
      </p:sp>
      <p:pic>
        <p:nvPicPr>
          <p:cNvPr id="3" name="Picture 2">
            <a:extLst>
              <a:ext uri="{FF2B5EF4-FFF2-40B4-BE49-F238E27FC236}">
                <a16:creationId xmlns:a16="http://schemas.microsoft.com/office/drawing/2014/main" id="{327FDB16-E3AD-484B-A587-167CC7F96F24}"/>
              </a:ext>
            </a:extLst>
          </p:cNvPr>
          <p:cNvPicPr>
            <a:picLocks noChangeAspect="1"/>
          </p:cNvPicPr>
          <p:nvPr/>
        </p:nvPicPr>
        <p:blipFill rotWithShape="1">
          <a:blip r:embed="rId2"/>
          <a:srcRect l="40645" t="8967" r="9558" b="10546"/>
          <a:stretch/>
        </p:blipFill>
        <p:spPr>
          <a:xfrm>
            <a:off x="2249214" y="1202934"/>
            <a:ext cx="8565931" cy="5528942"/>
          </a:xfrm>
          <a:prstGeom prst="rect">
            <a:avLst/>
          </a:prstGeom>
        </p:spPr>
      </p:pic>
    </p:spTree>
    <p:extLst>
      <p:ext uri="{BB962C8B-B14F-4D97-AF65-F5344CB8AC3E}">
        <p14:creationId xmlns:p14="http://schemas.microsoft.com/office/powerpoint/2010/main" val="412386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458-BF71-4918-94EF-26C50CB10CFF}"/>
              </a:ext>
            </a:extLst>
          </p:cNvPr>
          <p:cNvSpPr>
            <a:spLocks noGrp="1"/>
          </p:cNvSpPr>
          <p:nvPr>
            <p:ph type="title"/>
          </p:nvPr>
        </p:nvSpPr>
        <p:spPr>
          <a:xfrm>
            <a:off x="1775637" y="624110"/>
            <a:ext cx="9728975" cy="1280890"/>
          </a:xfrm>
        </p:spPr>
        <p:txBody>
          <a:bodyPr/>
          <a:lstStyle/>
          <a:p>
            <a:r>
              <a:rPr lang="en-US" dirty="0">
                <a:solidFill>
                  <a:schemeClr val="tx1"/>
                </a:solidFill>
                <a:latin typeface="Calibri" panose="020F0502020204030204" pitchFamily="34" charset="0"/>
                <a:cs typeface="Calibri" panose="020F0502020204030204" pitchFamily="34" charset="0"/>
              </a:rPr>
              <a:t>Attachment – Dr. John Bowlby </a:t>
            </a:r>
          </a:p>
        </p:txBody>
      </p:sp>
      <p:sp>
        <p:nvSpPr>
          <p:cNvPr id="3" name="Content Placeholder 2">
            <a:extLst>
              <a:ext uri="{FF2B5EF4-FFF2-40B4-BE49-F238E27FC236}">
                <a16:creationId xmlns:a16="http://schemas.microsoft.com/office/drawing/2014/main" id="{EBF4E8F5-41D6-4519-A513-849252C443C8}"/>
              </a:ext>
            </a:extLst>
          </p:cNvPr>
          <p:cNvSpPr>
            <a:spLocks noGrp="1"/>
          </p:cNvSpPr>
          <p:nvPr>
            <p:ph idx="1"/>
          </p:nvPr>
        </p:nvSpPr>
        <p:spPr>
          <a:xfrm>
            <a:off x="880111" y="2171700"/>
            <a:ext cx="10624502" cy="4062190"/>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r>
              <a:rPr lang="en-US"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By way of background on Dr. Bowlby, in an interview with Dr. Milton Stenn </a:t>
            </a:r>
            <a:r>
              <a:rPr lang="en-US" dirty="0">
                <a:solidFill>
                  <a:schemeClr val="tx1"/>
                </a:solidFill>
                <a:latin typeface="Calibri" panose="020F0502020204030204" pitchFamily="34" charset="0"/>
                <a:cs typeface="Calibri" panose="020F0502020204030204" pitchFamily="34" charset="0"/>
              </a:rPr>
              <a:t>, Bowlby shared that his career started off in the medical direction. He noted that he was following in his surgeon father's footsteps. His father was a well-known </a:t>
            </a:r>
            <a:r>
              <a:rPr lang="en-US" dirty="0">
                <a:solidFill>
                  <a:srgbClr val="FF0000"/>
                </a:solidFill>
                <a:latin typeface="Calibri" panose="020F0502020204030204" pitchFamily="34" charset="0"/>
                <a:cs typeface="Calibri" panose="020F0502020204030204" pitchFamily="34" charset="0"/>
              </a:rPr>
              <a:t>surgeon in London </a:t>
            </a:r>
            <a:r>
              <a:rPr lang="en-US" dirty="0">
                <a:solidFill>
                  <a:schemeClr val="tx1"/>
                </a:solidFill>
                <a:latin typeface="Calibri" panose="020F0502020204030204" pitchFamily="34" charset="0"/>
                <a:cs typeface="Calibri" panose="020F0502020204030204" pitchFamily="34" charset="0"/>
              </a:rPr>
              <a:t>and Bowlby explained that his father encouraged him to study medicine at Cambridge. </a:t>
            </a:r>
          </a:p>
          <a:p>
            <a:r>
              <a:rPr lang="en-US" dirty="0">
                <a:solidFill>
                  <a:schemeClr val="tx1"/>
                </a:solidFill>
                <a:latin typeface="Calibri" panose="020F0502020204030204" pitchFamily="34" charset="0"/>
                <a:cs typeface="Calibri" panose="020F0502020204030204" pitchFamily="34" charset="0"/>
              </a:rPr>
              <a:t>Bowlby ended up following his father's suggestion but was not terribly interested in anatomy and natural sciences. However, during his time at </a:t>
            </a:r>
            <a:r>
              <a:rPr lang="en-US" dirty="0">
                <a:solidFill>
                  <a:srgbClr val="FF0000"/>
                </a:solidFill>
                <a:latin typeface="Calibri" panose="020F0502020204030204" pitchFamily="34" charset="0"/>
                <a:cs typeface="Calibri" panose="020F0502020204030204" pitchFamily="34" charset="0"/>
              </a:rPr>
              <a:t>Trinity College, </a:t>
            </a:r>
            <a:r>
              <a:rPr lang="en-US" dirty="0">
                <a:solidFill>
                  <a:schemeClr val="tx1"/>
                </a:solidFill>
                <a:latin typeface="Calibri" panose="020F0502020204030204" pitchFamily="34" charset="0"/>
                <a:cs typeface="Calibri" panose="020F0502020204030204" pitchFamily="34" charset="0"/>
              </a:rPr>
              <a:t>he became particularly interested in developmental psychology which led him to give up medicine by his third year. When Bowlby left medicine, he accepted a teaching opportunity at a school called </a:t>
            </a:r>
            <a:r>
              <a:rPr lang="en-US" dirty="0">
                <a:solidFill>
                  <a:srgbClr val="FF0000"/>
                </a:solidFill>
                <a:latin typeface="Calibri" panose="020F0502020204030204" pitchFamily="34" charset="0"/>
                <a:cs typeface="Calibri" panose="020F0502020204030204" pitchFamily="34" charset="0"/>
              </a:rPr>
              <a:t>Priory Gates </a:t>
            </a:r>
            <a:r>
              <a:rPr lang="en-US" dirty="0">
                <a:solidFill>
                  <a:schemeClr val="tx1"/>
                </a:solidFill>
                <a:latin typeface="Calibri" panose="020F0502020204030204" pitchFamily="34" charset="0"/>
                <a:cs typeface="Calibri" panose="020F0502020204030204" pitchFamily="34" charset="0"/>
              </a:rPr>
              <a:t>for six months where he worked with maladjusted children. </a:t>
            </a:r>
          </a:p>
          <a:p>
            <a:r>
              <a:rPr lang="en-US" dirty="0">
                <a:solidFill>
                  <a:schemeClr val="tx1"/>
                </a:solidFill>
                <a:latin typeface="Calibri" panose="020F0502020204030204" pitchFamily="34" charset="0"/>
                <a:cs typeface="Calibri" panose="020F0502020204030204" pitchFamily="34" charset="0"/>
              </a:rPr>
              <a:t>Bowlby stated that the experience at Priory Gates was extremely important to his career in research as he learned that the problems of today should be understood and dealt with at a developmental level (Kanter, 2007).</a:t>
            </a:r>
          </a:p>
          <a:p>
            <a:endParaRPr lang="en-US" dirty="0"/>
          </a:p>
        </p:txBody>
      </p:sp>
      <p:pic>
        <p:nvPicPr>
          <p:cNvPr id="5" name="Picture 4" descr="John Bowlby Books">
            <a:extLst>
              <a:ext uri="{FF2B5EF4-FFF2-40B4-BE49-F238E27FC236}">
                <a16:creationId xmlns:a16="http://schemas.microsoft.com/office/drawing/2014/main" id="{AD99EF85-1195-4147-80B6-E8D5168794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9664" y="115468"/>
            <a:ext cx="3142276" cy="1882877"/>
          </a:xfrm>
          <a:prstGeom prst="rect">
            <a:avLst/>
          </a:prstGeom>
          <a:noFill/>
          <a:ln>
            <a:noFill/>
          </a:ln>
        </p:spPr>
      </p:pic>
    </p:spTree>
    <p:extLst>
      <p:ext uri="{BB962C8B-B14F-4D97-AF65-F5344CB8AC3E}">
        <p14:creationId xmlns:p14="http://schemas.microsoft.com/office/powerpoint/2010/main" val="1790962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4"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5"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6"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8"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6AA3327-E9A8-402B-A6C6-7111F3898960}"/>
              </a:ext>
            </a:extLst>
          </p:cNvPr>
          <p:cNvSpPr>
            <a:spLocks noGrp="1"/>
          </p:cNvSpPr>
          <p:nvPr>
            <p:ph type="title"/>
          </p:nvPr>
        </p:nvSpPr>
        <p:spPr>
          <a:xfrm>
            <a:off x="572613" y="967707"/>
            <a:ext cx="5280460" cy="3068884"/>
          </a:xfrm>
        </p:spPr>
        <p:txBody>
          <a:bodyPr vert="horz" lIns="91440" tIns="45720" rIns="91440" bIns="45720" rtlCol="0" anchor="b">
            <a:normAutofit/>
          </a:bodyPr>
          <a:lstStyle/>
          <a:p>
            <a:r>
              <a:rPr lang="en-US" sz="4000" dirty="0">
                <a:solidFill>
                  <a:srgbClr val="FFFF00"/>
                </a:solidFill>
                <a:latin typeface="Calibri" panose="020F0502020204030204" pitchFamily="34" charset="0"/>
                <a:cs typeface="Calibri" panose="020F0502020204030204" pitchFamily="34" charset="0"/>
              </a:rPr>
              <a:t>Attachment theory </a:t>
            </a:r>
            <a:r>
              <a:rPr lang="en-US" sz="4000" dirty="0">
                <a:solidFill>
                  <a:srgbClr val="FEFFFF"/>
                </a:solidFill>
                <a:latin typeface="Calibri" panose="020F0502020204030204" pitchFamily="34" charset="0"/>
                <a:cs typeface="Calibri" panose="020F0502020204030204" pitchFamily="34" charset="0"/>
              </a:rPr>
              <a:t>has now become </a:t>
            </a:r>
            <a:r>
              <a:rPr lang="en-US" sz="4000" dirty="0">
                <a:solidFill>
                  <a:srgbClr val="00B0F0"/>
                </a:solidFill>
                <a:latin typeface="Calibri" panose="020F0502020204030204" pitchFamily="34" charset="0"/>
                <a:cs typeface="Calibri" panose="020F0502020204030204" pitchFamily="34" charset="0"/>
              </a:rPr>
              <a:t>regulation theory</a:t>
            </a:r>
          </a:p>
        </p:txBody>
      </p:sp>
      <p:pic>
        <p:nvPicPr>
          <p:cNvPr id="4" name="Picture 3">
            <a:extLst>
              <a:ext uri="{FF2B5EF4-FFF2-40B4-BE49-F238E27FC236}">
                <a16:creationId xmlns:a16="http://schemas.microsoft.com/office/drawing/2014/main" id="{28743984-D304-7DB9-3B7D-688394BA22C9}"/>
              </a:ext>
            </a:extLst>
          </p:cNvPr>
          <p:cNvPicPr>
            <a:picLocks noChangeAspect="1"/>
          </p:cNvPicPr>
          <p:nvPr/>
        </p:nvPicPr>
        <p:blipFill rotWithShape="1">
          <a:blip r:embed="rId2"/>
          <a:srcRect r="11406" b="1"/>
          <a:stretch/>
        </p:blipFill>
        <p:spPr>
          <a:xfrm>
            <a:off x="6111241" y="-5534"/>
            <a:ext cx="6080758" cy="3431766"/>
          </a:xfrm>
          <a:prstGeom prst="rect">
            <a:avLst/>
          </a:prstGeom>
        </p:spPr>
      </p:pic>
      <p:sp>
        <p:nvSpPr>
          <p:cNvPr id="90"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91"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955399-110E-8A3D-09E6-01ACF67603EE}"/>
              </a:ext>
            </a:extLst>
          </p:cNvPr>
          <p:cNvPicPr>
            <a:picLocks noChangeAspect="1"/>
          </p:cNvPicPr>
          <p:nvPr/>
        </p:nvPicPr>
        <p:blipFill>
          <a:blip r:embed="rId3"/>
          <a:stretch>
            <a:fillRect/>
          </a:stretch>
        </p:blipFill>
        <p:spPr>
          <a:xfrm>
            <a:off x="6040182" y="3430980"/>
            <a:ext cx="6151397" cy="3493311"/>
          </a:xfrm>
          <a:prstGeom prst="rect">
            <a:avLst/>
          </a:prstGeom>
        </p:spPr>
      </p:pic>
    </p:spTree>
    <p:extLst>
      <p:ext uri="{BB962C8B-B14F-4D97-AF65-F5344CB8AC3E}">
        <p14:creationId xmlns:p14="http://schemas.microsoft.com/office/powerpoint/2010/main" val="177249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65E6-3C1D-4AF7-B26F-047CF0DBD535}"/>
              </a:ext>
            </a:extLst>
          </p:cNvPr>
          <p:cNvSpPr>
            <a:spLocks noGrp="1"/>
          </p:cNvSpPr>
          <p:nvPr>
            <p:ph type="title"/>
          </p:nvPr>
        </p:nvSpPr>
        <p:spPr>
          <a:xfrm>
            <a:off x="1751012" y="325120"/>
            <a:ext cx="9221788" cy="1107440"/>
          </a:xfrm>
        </p:spPr>
        <p:txBody>
          <a:bodyPr>
            <a:normAutofit fontScale="90000"/>
          </a:bodyPr>
          <a:lstStyle/>
          <a:p>
            <a:r>
              <a:rPr lang="en-US" dirty="0">
                <a:latin typeface="Calibri" panose="020F0502020204030204" pitchFamily="34" charset="0"/>
                <a:cs typeface="Calibri" panose="020F0502020204030204" pitchFamily="34" charset="0"/>
              </a:rPr>
              <a:t>Dr. Schore’s seminal book – </a:t>
            </a:r>
            <a:r>
              <a:rPr lang="en-US" i="1" dirty="0">
                <a:latin typeface="Calibri" panose="020F0502020204030204" pitchFamily="34" charset="0"/>
                <a:cs typeface="Calibri" panose="020F0502020204030204" pitchFamily="34" charset="0"/>
              </a:rPr>
              <a:t>Affect Regulation and the Origin of the Self</a:t>
            </a:r>
          </a:p>
        </p:txBody>
      </p:sp>
      <p:pic>
        <p:nvPicPr>
          <p:cNvPr id="3" name="Picture 2">
            <a:extLst>
              <a:ext uri="{FF2B5EF4-FFF2-40B4-BE49-F238E27FC236}">
                <a16:creationId xmlns:a16="http://schemas.microsoft.com/office/drawing/2014/main" id="{2B7BD60F-A966-4309-A2FB-0500764013DC}"/>
              </a:ext>
            </a:extLst>
          </p:cNvPr>
          <p:cNvPicPr>
            <a:picLocks noChangeAspect="1"/>
          </p:cNvPicPr>
          <p:nvPr/>
        </p:nvPicPr>
        <p:blipFill rotWithShape="1">
          <a:blip r:embed="rId2"/>
          <a:srcRect l="9478" t="8443" r="11833" b="10148"/>
          <a:stretch/>
        </p:blipFill>
        <p:spPr>
          <a:xfrm>
            <a:off x="1513840" y="1803576"/>
            <a:ext cx="9580880" cy="4578536"/>
          </a:xfrm>
          <a:prstGeom prst="rect">
            <a:avLst/>
          </a:prstGeom>
        </p:spPr>
      </p:pic>
    </p:spTree>
    <p:extLst>
      <p:ext uri="{BB962C8B-B14F-4D97-AF65-F5344CB8AC3E}">
        <p14:creationId xmlns:p14="http://schemas.microsoft.com/office/powerpoint/2010/main" val="95311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5"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56"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8" name="Rectangle 41">
            <a:extLst>
              <a:ext uri="{FF2B5EF4-FFF2-40B4-BE49-F238E27FC236}">
                <a16:creationId xmlns:a16="http://schemas.microsoft.com/office/drawing/2014/main" id="{C09422DB-0DB9-4B8D-B61B-C27FFCFFD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43">
            <a:extLst>
              <a:ext uri="{FF2B5EF4-FFF2-40B4-BE49-F238E27FC236}">
                <a16:creationId xmlns:a16="http://schemas.microsoft.com/office/drawing/2014/main" id="{225F2053-78AE-466F-8C2F-8A3FA1DD0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5FEF5F1-18F1-4C68-8BAF-7E4FBE8B4334}"/>
              </a:ext>
            </a:extLst>
          </p:cNvPr>
          <p:cNvSpPr>
            <a:spLocks noGrp="1"/>
          </p:cNvSpPr>
          <p:nvPr>
            <p:ph type="title"/>
          </p:nvPr>
        </p:nvSpPr>
        <p:spPr>
          <a:xfrm>
            <a:off x="540279" y="967417"/>
            <a:ext cx="5280460" cy="3622594"/>
          </a:xfrm>
        </p:spPr>
        <p:txBody>
          <a:bodyPr vert="horz" lIns="91440" tIns="45720" rIns="91440" bIns="45720" rtlCol="0" anchor="b">
            <a:normAutofit/>
          </a:bodyPr>
          <a:lstStyle/>
          <a:p>
            <a:r>
              <a:rPr lang="en-US" sz="4000" dirty="0">
                <a:solidFill>
                  <a:srgbClr val="FEFFFF"/>
                </a:solidFill>
              </a:rPr>
              <a:t>Attachment Theory has a wide reach affecting many fields</a:t>
            </a:r>
          </a:p>
        </p:txBody>
      </p:sp>
      <p:pic>
        <p:nvPicPr>
          <p:cNvPr id="5" name="Picture 4">
            <a:extLst>
              <a:ext uri="{FF2B5EF4-FFF2-40B4-BE49-F238E27FC236}">
                <a16:creationId xmlns:a16="http://schemas.microsoft.com/office/drawing/2014/main" id="{BD9C6A94-D0A0-BF7B-E21D-C173B4882A82}"/>
              </a:ext>
            </a:extLst>
          </p:cNvPr>
          <p:cNvPicPr>
            <a:picLocks noChangeAspect="1"/>
          </p:cNvPicPr>
          <p:nvPr/>
        </p:nvPicPr>
        <p:blipFill rotWithShape="1">
          <a:blip r:embed="rId2"/>
          <a:srcRect r="18794" b="20109"/>
          <a:stretch/>
        </p:blipFill>
        <p:spPr>
          <a:xfrm>
            <a:off x="6068922" y="4117877"/>
            <a:ext cx="6157566" cy="2704956"/>
          </a:xfrm>
          <a:prstGeom prst="rect">
            <a:avLst/>
          </a:prstGeom>
        </p:spPr>
      </p:pic>
      <p:pic>
        <p:nvPicPr>
          <p:cNvPr id="3" name="Picture 2">
            <a:extLst>
              <a:ext uri="{FF2B5EF4-FFF2-40B4-BE49-F238E27FC236}">
                <a16:creationId xmlns:a16="http://schemas.microsoft.com/office/drawing/2014/main" id="{FEB6E02F-0588-48F8-8C93-5387C003F101}"/>
              </a:ext>
            </a:extLst>
          </p:cNvPr>
          <p:cNvPicPr>
            <a:picLocks noChangeAspect="1"/>
          </p:cNvPicPr>
          <p:nvPr/>
        </p:nvPicPr>
        <p:blipFill rotWithShape="1">
          <a:blip r:embed="rId3"/>
          <a:srcRect l="40209" t="8314" r="10625" b="18621"/>
          <a:stretch/>
        </p:blipFill>
        <p:spPr>
          <a:xfrm>
            <a:off x="6068921" y="-10010"/>
            <a:ext cx="6122489" cy="4223990"/>
          </a:xfrm>
          <a:prstGeom prst="rect">
            <a:avLst/>
          </a:prstGeom>
        </p:spPr>
      </p:pic>
      <p:sp>
        <p:nvSpPr>
          <p:cNvPr id="60" name="Freeform 27">
            <a:extLst>
              <a:ext uri="{FF2B5EF4-FFF2-40B4-BE49-F238E27FC236}">
                <a16:creationId xmlns:a16="http://schemas.microsoft.com/office/drawing/2014/main" id="{8B98936D-DA7A-4457-AF45-C1ADBD8CC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F13E6BBB-003D-0718-8831-8A106BBE084D}"/>
              </a:ext>
            </a:extLst>
          </p:cNvPr>
          <p:cNvPicPr>
            <a:picLocks noChangeAspect="1"/>
          </p:cNvPicPr>
          <p:nvPr/>
        </p:nvPicPr>
        <p:blipFill>
          <a:blip r:embed="rId4"/>
          <a:stretch>
            <a:fillRect/>
          </a:stretch>
        </p:blipFill>
        <p:spPr>
          <a:xfrm>
            <a:off x="832805" y="963343"/>
            <a:ext cx="4153750" cy="685368"/>
          </a:xfrm>
          <a:prstGeom prst="rect">
            <a:avLst/>
          </a:prstGeom>
        </p:spPr>
      </p:pic>
    </p:spTree>
    <p:extLst>
      <p:ext uri="{BB962C8B-B14F-4D97-AF65-F5344CB8AC3E}">
        <p14:creationId xmlns:p14="http://schemas.microsoft.com/office/powerpoint/2010/main" val="152797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962907A4-DF28-44BB-A9DB-316E098C2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F5A7FE0-9555-4EFF-83DD-1F0121F49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DB140EF-82C6-4410-97D5-4A9C3D8F9CEF}"/>
              </a:ext>
            </a:extLst>
          </p:cNvPr>
          <p:cNvSpPr>
            <a:spLocks noGrp="1"/>
          </p:cNvSpPr>
          <p:nvPr>
            <p:ph type="title"/>
          </p:nvPr>
        </p:nvSpPr>
        <p:spPr>
          <a:xfrm>
            <a:off x="540279" y="967417"/>
            <a:ext cx="5280460" cy="2580229"/>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The essential task of the first year is the co-creation of secure attachment with primary caregiver</a:t>
            </a:r>
          </a:p>
        </p:txBody>
      </p:sp>
      <p:sp>
        <p:nvSpPr>
          <p:cNvPr id="45" name="Freeform 27">
            <a:extLst>
              <a:ext uri="{FF2B5EF4-FFF2-40B4-BE49-F238E27FC236}">
                <a16:creationId xmlns:a16="http://schemas.microsoft.com/office/drawing/2014/main" id="{AB5F4556-5BD5-4F9A-A397-E7B3F54F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83B8E02F-5738-48D1-BBD8-5C269C63D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4" y="965043"/>
            <a:ext cx="4153752" cy="492501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41A44B-91F9-4480-94F2-7BA1A6A6C355}"/>
              </a:ext>
            </a:extLst>
          </p:cNvPr>
          <p:cNvPicPr>
            <a:picLocks noChangeAspect="1"/>
          </p:cNvPicPr>
          <p:nvPr/>
        </p:nvPicPr>
        <p:blipFill rotWithShape="1">
          <a:blip r:embed="rId2"/>
          <a:srcRect l="39332" t="9456" r="9483" b="14959"/>
          <a:stretch/>
        </p:blipFill>
        <p:spPr>
          <a:xfrm>
            <a:off x="6096000" y="0"/>
            <a:ext cx="6095991" cy="3747326"/>
          </a:xfrm>
          <a:prstGeom prst="rect">
            <a:avLst/>
          </a:prstGeom>
        </p:spPr>
      </p:pic>
      <p:pic>
        <p:nvPicPr>
          <p:cNvPr id="4" name="Picture 3">
            <a:extLst>
              <a:ext uri="{FF2B5EF4-FFF2-40B4-BE49-F238E27FC236}">
                <a16:creationId xmlns:a16="http://schemas.microsoft.com/office/drawing/2014/main" id="{DD5DF3E5-3350-DD02-07B2-DCA80EBC1CAC}"/>
              </a:ext>
            </a:extLst>
          </p:cNvPr>
          <p:cNvPicPr>
            <a:picLocks noChangeAspect="1"/>
          </p:cNvPicPr>
          <p:nvPr/>
        </p:nvPicPr>
        <p:blipFill>
          <a:blip r:embed="rId3"/>
          <a:stretch>
            <a:fillRect/>
          </a:stretch>
        </p:blipFill>
        <p:spPr>
          <a:xfrm>
            <a:off x="6111241" y="3747327"/>
            <a:ext cx="6053535" cy="3105926"/>
          </a:xfrm>
          <a:prstGeom prst="rect">
            <a:avLst/>
          </a:prstGeom>
        </p:spPr>
      </p:pic>
    </p:spTree>
    <p:extLst>
      <p:ext uri="{BB962C8B-B14F-4D97-AF65-F5344CB8AC3E}">
        <p14:creationId xmlns:p14="http://schemas.microsoft.com/office/powerpoint/2010/main" val="2981763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67FA-D1F0-44FF-8113-7C3B48164289}"/>
              </a:ext>
            </a:extLst>
          </p:cNvPr>
          <p:cNvSpPr>
            <a:spLocks noGrp="1"/>
          </p:cNvSpPr>
          <p:nvPr>
            <p:ph type="title"/>
          </p:nvPr>
        </p:nvSpPr>
        <p:spPr>
          <a:xfrm>
            <a:off x="1859280" y="624110"/>
            <a:ext cx="9645331" cy="1280890"/>
          </a:xfrm>
        </p:spPr>
        <p:txBody>
          <a:bodyPr>
            <a:normAutofit/>
          </a:bodyPr>
          <a:lstStyle/>
          <a:p>
            <a:r>
              <a:rPr lang="en-US" dirty="0">
                <a:latin typeface="Calibri" panose="020F0502020204030204" pitchFamily="34" charset="0"/>
                <a:cs typeface="Calibri" panose="020F0502020204030204" pitchFamily="34" charset="0"/>
              </a:rPr>
              <a:t>The child’s development is not just cognitive but is emotional</a:t>
            </a:r>
          </a:p>
        </p:txBody>
      </p:sp>
      <p:pic>
        <p:nvPicPr>
          <p:cNvPr id="3" name="Picture 2">
            <a:extLst>
              <a:ext uri="{FF2B5EF4-FFF2-40B4-BE49-F238E27FC236}">
                <a16:creationId xmlns:a16="http://schemas.microsoft.com/office/drawing/2014/main" id="{87D4C97F-6B7B-424D-B56B-CA19E2DD89CD}"/>
              </a:ext>
            </a:extLst>
          </p:cNvPr>
          <p:cNvPicPr>
            <a:picLocks noChangeAspect="1"/>
          </p:cNvPicPr>
          <p:nvPr/>
        </p:nvPicPr>
        <p:blipFill rotWithShape="1">
          <a:blip r:embed="rId2"/>
          <a:srcRect l="39688" t="9520" r="9688" b="11100"/>
          <a:stretch/>
        </p:blipFill>
        <p:spPr>
          <a:xfrm>
            <a:off x="5625879" y="1820812"/>
            <a:ext cx="6352762" cy="4732388"/>
          </a:xfrm>
          <a:prstGeom prst="rect">
            <a:avLst/>
          </a:prstGeom>
        </p:spPr>
      </p:pic>
      <p:pic>
        <p:nvPicPr>
          <p:cNvPr id="4" name="Picture 3">
            <a:extLst>
              <a:ext uri="{FF2B5EF4-FFF2-40B4-BE49-F238E27FC236}">
                <a16:creationId xmlns:a16="http://schemas.microsoft.com/office/drawing/2014/main" id="{98F293D3-4674-58CB-CBB3-71DD1AD3E66E}"/>
              </a:ext>
            </a:extLst>
          </p:cNvPr>
          <p:cNvPicPr>
            <a:picLocks noChangeAspect="1"/>
          </p:cNvPicPr>
          <p:nvPr/>
        </p:nvPicPr>
        <p:blipFill>
          <a:blip r:embed="rId3"/>
          <a:stretch>
            <a:fillRect/>
          </a:stretch>
        </p:blipFill>
        <p:spPr>
          <a:xfrm>
            <a:off x="213359" y="2628287"/>
            <a:ext cx="5239798" cy="2729412"/>
          </a:xfrm>
          <a:prstGeom prst="rect">
            <a:avLst/>
          </a:prstGeom>
        </p:spPr>
      </p:pic>
    </p:spTree>
    <p:extLst>
      <p:ext uri="{BB962C8B-B14F-4D97-AF65-F5344CB8AC3E}">
        <p14:creationId xmlns:p14="http://schemas.microsoft.com/office/powerpoint/2010/main" val="2338565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2"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3"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4"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5"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6"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7"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8"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9"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00"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01"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02"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03"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5" name="Group 104">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6"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07"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8"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9"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10"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11"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12"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13"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14"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15"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16"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17"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19" name="Rectangle 118">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23" name="Rectangle 122">
            <a:extLst>
              <a:ext uri="{FF2B5EF4-FFF2-40B4-BE49-F238E27FC236}">
                <a16:creationId xmlns:a16="http://schemas.microsoft.com/office/drawing/2014/main" id="{FC59DA47-0B3E-4C84-B322-4D0AB409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6F7C0CF3-8632-43CE-B87A-053125D41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6A5F045-198A-4FB0-8AE3-E5D1467F342B}"/>
              </a:ext>
            </a:extLst>
          </p:cNvPr>
          <p:cNvSpPr>
            <a:spLocks noGrp="1"/>
          </p:cNvSpPr>
          <p:nvPr>
            <p:ph type="title"/>
          </p:nvPr>
        </p:nvSpPr>
        <p:spPr>
          <a:xfrm>
            <a:off x="540279" y="967417"/>
            <a:ext cx="3778870" cy="3037707"/>
          </a:xfrm>
        </p:spPr>
        <p:txBody>
          <a:bodyPr vert="horz" lIns="91440" tIns="45720" rIns="91440" bIns="45720" rtlCol="0" anchor="b">
            <a:normAutofit/>
          </a:bodyPr>
          <a:lstStyle/>
          <a:p>
            <a:r>
              <a:rPr lang="en-US" sz="3400" dirty="0">
                <a:solidFill>
                  <a:srgbClr val="FEFFFF"/>
                </a:solidFill>
                <a:latin typeface="Calibri" panose="020F0502020204030204" pitchFamily="34" charset="0"/>
                <a:cs typeface="Calibri" panose="020F0502020204030204" pitchFamily="34" charset="0"/>
              </a:rPr>
              <a:t>Early communication is nonverbal</a:t>
            </a:r>
          </a:p>
        </p:txBody>
      </p:sp>
      <p:sp>
        <p:nvSpPr>
          <p:cNvPr id="127" name="Freeform 5">
            <a:extLst>
              <a:ext uri="{FF2B5EF4-FFF2-40B4-BE49-F238E27FC236}">
                <a16:creationId xmlns:a16="http://schemas.microsoft.com/office/drawing/2014/main" id="{1E280319-321A-4944-A828-08032D4E9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286B425-51B7-311D-E438-E5E18C34B1F2}"/>
              </a:ext>
            </a:extLst>
          </p:cNvPr>
          <p:cNvPicPr>
            <a:picLocks noChangeAspect="1"/>
          </p:cNvPicPr>
          <p:nvPr/>
        </p:nvPicPr>
        <p:blipFill>
          <a:blip r:embed="rId2"/>
          <a:stretch>
            <a:fillRect/>
          </a:stretch>
        </p:blipFill>
        <p:spPr>
          <a:xfrm>
            <a:off x="6528267" y="4748"/>
            <a:ext cx="3882683" cy="2281044"/>
          </a:xfrm>
          <a:prstGeom prst="rect">
            <a:avLst/>
          </a:prstGeom>
        </p:spPr>
      </p:pic>
      <p:pic>
        <p:nvPicPr>
          <p:cNvPr id="3" name="Picture 2">
            <a:extLst>
              <a:ext uri="{FF2B5EF4-FFF2-40B4-BE49-F238E27FC236}">
                <a16:creationId xmlns:a16="http://schemas.microsoft.com/office/drawing/2014/main" id="{5467CC09-6729-4ED4-B9AD-4EA751AEC44B}"/>
              </a:ext>
            </a:extLst>
          </p:cNvPr>
          <p:cNvPicPr>
            <a:picLocks noChangeAspect="1"/>
          </p:cNvPicPr>
          <p:nvPr/>
        </p:nvPicPr>
        <p:blipFill rotWithShape="1">
          <a:blip r:embed="rId3"/>
          <a:srcRect l="40103" t="9522" r="9063" b="8844"/>
          <a:stretch/>
        </p:blipFill>
        <p:spPr>
          <a:xfrm>
            <a:off x="4639732" y="2280258"/>
            <a:ext cx="7603329" cy="4572994"/>
          </a:xfrm>
          <a:prstGeom prst="rect">
            <a:avLst/>
          </a:prstGeom>
        </p:spPr>
      </p:pic>
    </p:spTree>
    <p:extLst>
      <p:ext uri="{BB962C8B-B14F-4D97-AF65-F5344CB8AC3E}">
        <p14:creationId xmlns:p14="http://schemas.microsoft.com/office/powerpoint/2010/main" val="2870919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38A4-61A8-4736-9B41-C89F9EB35B31}"/>
              </a:ext>
            </a:extLst>
          </p:cNvPr>
          <p:cNvSpPr>
            <a:spLocks noGrp="1"/>
          </p:cNvSpPr>
          <p:nvPr>
            <p:ph type="title"/>
          </p:nvPr>
        </p:nvSpPr>
        <p:spPr>
          <a:xfrm>
            <a:off x="2406868" y="624110"/>
            <a:ext cx="9097743" cy="1280890"/>
          </a:xfrm>
        </p:spPr>
        <p:txBody>
          <a:bodyPr/>
          <a:lstStyle/>
          <a:p>
            <a:r>
              <a:rPr lang="en-US" dirty="0">
                <a:latin typeface="Calibri" panose="020F0502020204030204" pitchFamily="34" charset="0"/>
                <a:cs typeface="Calibri" panose="020F0502020204030204" pitchFamily="34" charset="0"/>
              </a:rPr>
              <a:t>Neuroanatomy of mother-infant bond</a:t>
            </a:r>
          </a:p>
        </p:txBody>
      </p:sp>
      <p:pic>
        <p:nvPicPr>
          <p:cNvPr id="3" name="Picture 2">
            <a:extLst>
              <a:ext uri="{FF2B5EF4-FFF2-40B4-BE49-F238E27FC236}">
                <a16:creationId xmlns:a16="http://schemas.microsoft.com/office/drawing/2014/main" id="{20FD306F-CC73-4F28-B548-45E6EFCC279A}"/>
              </a:ext>
            </a:extLst>
          </p:cNvPr>
          <p:cNvPicPr>
            <a:picLocks noChangeAspect="1"/>
          </p:cNvPicPr>
          <p:nvPr/>
        </p:nvPicPr>
        <p:blipFill rotWithShape="1">
          <a:blip r:embed="rId2"/>
          <a:srcRect l="39655" t="10049" r="9591" b="22531"/>
          <a:stretch/>
        </p:blipFill>
        <p:spPr>
          <a:xfrm>
            <a:off x="4719465" y="2163188"/>
            <a:ext cx="7472535" cy="4694812"/>
          </a:xfrm>
          <a:prstGeom prst="rect">
            <a:avLst/>
          </a:prstGeom>
        </p:spPr>
      </p:pic>
      <p:pic>
        <p:nvPicPr>
          <p:cNvPr id="4" name="Picture 3">
            <a:extLst>
              <a:ext uri="{FF2B5EF4-FFF2-40B4-BE49-F238E27FC236}">
                <a16:creationId xmlns:a16="http://schemas.microsoft.com/office/drawing/2014/main" id="{5E40FEEF-99E4-E51D-88D7-79A029CD62B5}"/>
              </a:ext>
            </a:extLst>
          </p:cNvPr>
          <p:cNvPicPr>
            <a:picLocks noChangeAspect="1"/>
          </p:cNvPicPr>
          <p:nvPr/>
        </p:nvPicPr>
        <p:blipFill>
          <a:blip r:embed="rId3"/>
          <a:stretch>
            <a:fillRect/>
          </a:stretch>
        </p:blipFill>
        <p:spPr>
          <a:xfrm>
            <a:off x="172093" y="2163188"/>
            <a:ext cx="4547372" cy="4694812"/>
          </a:xfrm>
          <a:prstGeom prst="rect">
            <a:avLst/>
          </a:prstGeom>
        </p:spPr>
      </p:pic>
    </p:spTree>
    <p:extLst>
      <p:ext uri="{BB962C8B-B14F-4D97-AF65-F5344CB8AC3E}">
        <p14:creationId xmlns:p14="http://schemas.microsoft.com/office/powerpoint/2010/main" val="1582943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04FFCB0A-A21A-4D0F-AE1C-6EC8ED79A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81DDC0B-F2D9-4A55-A60C-E0532B46C9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4" name="Freeform 11">
              <a:extLst>
                <a:ext uri="{FF2B5EF4-FFF2-40B4-BE49-F238E27FC236}">
                  <a16:creationId xmlns:a16="http://schemas.microsoft.com/office/drawing/2014/main" id="{60C4C88B-2AA4-43CA-9F8F-3FB2B5D7D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1E062DFF-2E6B-420E-AEFE-FB8082B29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37DD0A2B-B295-4280-B8DA-0DC58312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83B6198C-5321-4CBD-A21D-B413234BF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CA21CB5E-7E99-4448-8DD0-FA87EAC3C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5675BC7F-097E-4C82-8B98-05F11E34F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CF36D428-039F-4D57-83E9-C9E49A8EE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9C846992-7277-412B-8F89-BF12BBBBE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2FFB1517-7128-4059-90D1-7FE4A515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C0835D29-A969-4B36-823D-20413585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E513FF63-116C-4620-AA46-03788BE5F1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EF361EF8-880C-41F9-8051-9F05A8C20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7007CABB-87B1-4D8E-A9E7-94A3277CED64}"/>
              </a:ext>
            </a:extLst>
          </p:cNvPr>
          <p:cNvSpPr>
            <a:spLocks noGrp="1"/>
          </p:cNvSpPr>
          <p:nvPr>
            <p:ph type="title"/>
          </p:nvPr>
        </p:nvSpPr>
        <p:spPr>
          <a:xfrm>
            <a:off x="2589213" y="4529540"/>
            <a:ext cx="8915399" cy="1162423"/>
          </a:xfrm>
        </p:spPr>
        <p:txBody>
          <a:bodyPr vert="horz" lIns="91440" tIns="45720" rIns="91440" bIns="45720" rtlCol="0" anchor="b">
            <a:normAutofit/>
          </a:bodyPr>
          <a:lstStyle/>
          <a:p>
            <a:pPr>
              <a:lnSpc>
                <a:spcPct val="90000"/>
              </a:lnSpc>
            </a:pPr>
            <a:r>
              <a:rPr lang="en-US" sz="3800" dirty="0"/>
              <a:t>Right brain is dominant in infancy</a:t>
            </a:r>
          </a:p>
        </p:txBody>
      </p:sp>
      <p:grpSp>
        <p:nvGrpSpPr>
          <p:cNvPr id="57" name="Group 56">
            <a:extLst>
              <a:ext uri="{FF2B5EF4-FFF2-40B4-BE49-F238E27FC236}">
                <a16:creationId xmlns:a16="http://schemas.microsoft.com/office/drawing/2014/main" id="{FBF9A995-2C32-4FB7-B5F3-E417B7DE0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8" name="Freeform 27">
              <a:extLst>
                <a:ext uri="{FF2B5EF4-FFF2-40B4-BE49-F238E27FC236}">
                  <a16:creationId xmlns:a16="http://schemas.microsoft.com/office/drawing/2014/main" id="{0F4ECCFB-A0C2-4B4D-B6E2-77341F6FE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5476CBB8-CCD6-4739-8729-8927DC09D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695B716E-8BF4-4DD9-96A5-4238FDC07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6A3F7DBC-E3BC-4902-BE4C-6F3542E33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70379707-5601-41BA-8F25-82825A8E3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1C7E7640-A719-4104-8E66-10B2FB84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9A4C4222-3F93-463D-9B22-69ECBF8E0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B263D752-00B8-466F-A4DD-D4F58CAE1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45470F50-BCB7-4793-B6EE-C07E57794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3FE3B154-4827-4A59-B611-C15FE0930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4856C74D-7893-4686-8C69-93ADFAD94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D9855B44-5A4E-48D3-B20E-74C69EF51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1" name="Rectangle 70">
            <a:extLst>
              <a:ext uri="{FF2B5EF4-FFF2-40B4-BE49-F238E27FC236}">
                <a16:creationId xmlns:a16="http://schemas.microsoft.com/office/drawing/2014/main" id="{4DF306C4-90F2-4BFE-B2AD-FAFB31C46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1401F4DB-4427-13A7-E61A-C95252121D7D}"/>
              </a:ext>
            </a:extLst>
          </p:cNvPr>
          <p:cNvPicPr>
            <a:picLocks noChangeAspect="1"/>
          </p:cNvPicPr>
          <p:nvPr/>
        </p:nvPicPr>
        <p:blipFill rotWithShape="1">
          <a:blip r:embed="rId2"/>
          <a:srcRect l="1944" r="3401"/>
          <a:stretch/>
        </p:blipFill>
        <p:spPr>
          <a:xfrm>
            <a:off x="174078" y="0"/>
            <a:ext cx="5352795" cy="3940130"/>
          </a:xfrm>
          <a:prstGeom prst="rect">
            <a:avLst/>
          </a:prstGeom>
        </p:spPr>
      </p:pic>
      <p:pic>
        <p:nvPicPr>
          <p:cNvPr id="3" name="Picture 2">
            <a:extLst>
              <a:ext uri="{FF2B5EF4-FFF2-40B4-BE49-F238E27FC236}">
                <a16:creationId xmlns:a16="http://schemas.microsoft.com/office/drawing/2014/main" id="{2ABEE4F0-E1D7-4DBC-A0E6-799AF88FDD34}"/>
              </a:ext>
            </a:extLst>
          </p:cNvPr>
          <p:cNvPicPr>
            <a:picLocks noChangeAspect="1"/>
          </p:cNvPicPr>
          <p:nvPr/>
        </p:nvPicPr>
        <p:blipFill rotWithShape="1">
          <a:blip r:embed="rId3"/>
          <a:srcRect l="39547" t="9350" r="9806" b="25563"/>
          <a:stretch/>
        </p:blipFill>
        <p:spPr>
          <a:xfrm>
            <a:off x="5526873" y="5414"/>
            <a:ext cx="6623333" cy="3936666"/>
          </a:xfrm>
          <a:prstGeom prst="rect">
            <a:avLst/>
          </a:prstGeom>
        </p:spPr>
      </p:pic>
      <p:sp>
        <p:nvSpPr>
          <p:cNvPr id="73" name="Freeform 33">
            <a:extLst>
              <a:ext uri="{FF2B5EF4-FFF2-40B4-BE49-F238E27FC236}">
                <a16:creationId xmlns:a16="http://schemas.microsoft.com/office/drawing/2014/main" id="{AA07F762-5743-4CB0-9102-37CFC56F2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537968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04FFCB0A-A21A-4D0F-AE1C-6EC8ED79A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81DDC0B-F2D9-4A55-A60C-E0532B46C9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4" name="Freeform 11">
              <a:extLst>
                <a:ext uri="{FF2B5EF4-FFF2-40B4-BE49-F238E27FC236}">
                  <a16:creationId xmlns:a16="http://schemas.microsoft.com/office/drawing/2014/main" id="{60C4C88B-2AA4-43CA-9F8F-3FB2B5D7D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1E062DFF-2E6B-420E-AEFE-FB8082B29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37DD0A2B-B295-4280-B8DA-0DC58312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83B6198C-5321-4CBD-A21D-B413234BF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CA21CB5E-7E99-4448-8DD0-FA87EAC3C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5675BC7F-097E-4C82-8B98-05F11E34F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CF36D428-039F-4D57-83E9-C9E49A8EE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9C846992-7277-412B-8F89-BF12BBBBE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2FFB1517-7128-4059-90D1-7FE4A515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C0835D29-A969-4B36-823D-20413585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E513FF63-116C-4620-AA46-03788BE5F1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EF361EF8-880C-41F9-8051-9F05A8C20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86C3F14E-2FF0-4EFA-84CB-5FF04990E77E}"/>
              </a:ext>
            </a:extLst>
          </p:cNvPr>
          <p:cNvSpPr>
            <a:spLocks noGrp="1"/>
          </p:cNvSpPr>
          <p:nvPr>
            <p:ph type="title"/>
          </p:nvPr>
        </p:nvSpPr>
        <p:spPr>
          <a:xfrm>
            <a:off x="2223463" y="4753578"/>
            <a:ext cx="9281150" cy="1247057"/>
          </a:xfrm>
        </p:spPr>
        <p:txBody>
          <a:bodyPr vert="horz" lIns="91440" tIns="45720" rIns="91440" bIns="45720" rtlCol="0" anchor="b">
            <a:normAutofit/>
          </a:bodyPr>
          <a:lstStyle/>
          <a:p>
            <a:pPr>
              <a:lnSpc>
                <a:spcPct val="90000"/>
              </a:lnSpc>
            </a:pPr>
            <a:r>
              <a:rPr lang="en-US" sz="3000" dirty="0">
                <a:latin typeface="Calibri" panose="020F0502020204030204" pitchFamily="34" charset="0"/>
                <a:cs typeface="Calibri" panose="020F0502020204030204" pitchFamily="34" charset="0"/>
              </a:rPr>
              <a:t>Right to right brain communication between mother and infant is dominant early on</a:t>
            </a:r>
          </a:p>
        </p:txBody>
      </p:sp>
      <p:grpSp>
        <p:nvGrpSpPr>
          <p:cNvPr id="57" name="Group 56">
            <a:extLst>
              <a:ext uri="{FF2B5EF4-FFF2-40B4-BE49-F238E27FC236}">
                <a16:creationId xmlns:a16="http://schemas.microsoft.com/office/drawing/2014/main" id="{FBF9A995-2C32-4FB7-B5F3-E417B7DE0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8" name="Freeform 27">
              <a:extLst>
                <a:ext uri="{FF2B5EF4-FFF2-40B4-BE49-F238E27FC236}">
                  <a16:creationId xmlns:a16="http://schemas.microsoft.com/office/drawing/2014/main" id="{0F4ECCFB-A0C2-4B4D-B6E2-77341F6FE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5476CBB8-CCD6-4739-8729-8927DC09D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695B716E-8BF4-4DD9-96A5-4238FDC07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6A3F7DBC-E3BC-4902-BE4C-6F3542E33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70379707-5601-41BA-8F25-82825A8E3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1C7E7640-A719-4104-8E66-10B2FB84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9A4C4222-3F93-463D-9B22-69ECBF8E0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B263D752-00B8-466F-A4DD-D4F58CAE1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45470F50-BCB7-4793-B6EE-C07E57794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3FE3B154-4827-4A59-B611-C15FE0930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4856C74D-7893-4686-8C69-93ADFAD94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D9855B44-5A4E-48D3-B20E-74C69EF51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1" name="Rectangle 70">
            <a:extLst>
              <a:ext uri="{FF2B5EF4-FFF2-40B4-BE49-F238E27FC236}">
                <a16:creationId xmlns:a16="http://schemas.microsoft.com/office/drawing/2014/main" id="{4DF306C4-90F2-4BFE-B2AD-FAFB31C46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E6B6651F-C897-C317-58B7-3C3D6087B009}"/>
              </a:ext>
            </a:extLst>
          </p:cNvPr>
          <p:cNvPicPr>
            <a:picLocks noChangeAspect="1"/>
          </p:cNvPicPr>
          <p:nvPr/>
        </p:nvPicPr>
        <p:blipFill rotWithShape="1">
          <a:blip r:embed="rId2"/>
          <a:srcRect b="7342"/>
          <a:stretch/>
        </p:blipFill>
        <p:spPr>
          <a:xfrm>
            <a:off x="198072" y="3276"/>
            <a:ext cx="4699048" cy="4404319"/>
          </a:xfrm>
          <a:prstGeom prst="rect">
            <a:avLst/>
          </a:prstGeom>
        </p:spPr>
      </p:pic>
      <p:pic>
        <p:nvPicPr>
          <p:cNvPr id="3" name="Picture 2">
            <a:extLst>
              <a:ext uri="{FF2B5EF4-FFF2-40B4-BE49-F238E27FC236}">
                <a16:creationId xmlns:a16="http://schemas.microsoft.com/office/drawing/2014/main" id="{E2325B12-F934-4C1F-A39A-DAC8A23D5949}"/>
              </a:ext>
            </a:extLst>
          </p:cNvPr>
          <p:cNvPicPr>
            <a:picLocks noChangeAspect="1"/>
          </p:cNvPicPr>
          <p:nvPr/>
        </p:nvPicPr>
        <p:blipFill rotWithShape="1">
          <a:blip r:embed="rId3"/>
          <a:srcRect l="39479" t="8844" r="9479" b="30493"/>
          <a:stretch/>
        </p:blipFill>
        <p:spPr>
          <a:xfrm>
            <a:off x="4878681" y="-14757"/>
            <a:ext cx="7364381" cy="4415016"/>
          </a:xfrm>
          <a:prstGeom prst="rect">
            <a:avLst/>
          </a:prstGeom>
        </p:spPr>
      </p:pic>
      <p:sp>
        <p:nvSpPr>
          <p:cNvPr id="73" name="Freeform 33">
            <a:extLst>
              <a:ext uri="{FF2B5EF4-FFF2-40B4-BE49-F238E27FC236}">
                <a16:creationId xmlns:a16="http://schemas.microsoft.com/office/drawing/2014/main" id="{AA07F762-5743-4CB0-9102-37CFC56F2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780268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8DA59A6-5477-4CED-90E3-0B928705B7DC}"/>
              </a:ext>
            </a:extLst>
          </p:cNvPr>
          <p:cNvSpPr>
            <a:spLocks noGrp="1"/>
          </p:cNvSpPr>
          <p:nvPr>
            <p:ph type="title"/>
          </p:nvPr>
        </p:nvSpPr>
        <p:spPr>
          <a:xfrm>
            <a:off x="540279" y="967417"/>
            <a:ext cx="5280460" cy="325388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Right to right brain communication between mother and infant is dominant early on</a:t>
            </a:r>
          </a:p>
        </p:txBody>
      </p:sp>
      <p:pic>
        <p:nvPicPr>
          <p:cNvPr id="4" name="Picture 3">
            <a:extLst>
              <a:ext uri="{FF2B5EF4-FFF2-40B4-BE49-F238E27FC236}">
                <a16:creationId xmlns:a16="http://schemas.microsoft.com/office/drawing/2014/main" id="{1EBDB018-D82C-0A40-0E74-A53182994E7E}"/>
              </a:ext>
            </a:extLst>
          </p:cNvPr>
          <p:cNvPicPr>
            <a:picLocks noChangeAspect="1"/>
          </p:cNvPicPr>
          <p:nvPr/>
        </p:nvPicPr>
        <p:blipFill rotWithShape="1">
          <a:blip r:embed="rId2"/>
          <a:srcRect t="17775" r="1" b="2738"/>
          <a:stretch/>
        </p:blipFill>
        <p:spPr>
          <a:xfrm>
            <a:off x="6111241" y="-5534"/>
            <a:ext cx="6080758" cy="3431766"/>
          </a:xfrm>
          <a:prstGeom prst="rect">
            <a:avLst/>
          </a:prstGeom>
        </p:spPr>
      </p:pic>
      <p:pic>
        <p:nvPicPr>
          <p:cNvPr id="5" name="Picture 4">
            <a:extLst>
              <a:ext uri="{FF2B5EF4-FFF2-40B4-BE49-F238E27FC236}">
                <a16:creationId xmlns:a16="http://schemas.microsoft.com/office/drawing/2014/main" id="{119C5306-C9B6-0B79-A1D3-73574B4F20BC}"/>
              </a:ext>
            </a:extLst>
          </p:cNvPr>
          <p:cNvPicPr>
            <a:picLocks noChangeAspect="1"/>
          </p:cNvPicPr>
          <p:nvPr/>
        </p:nvPicPr>
        <p:blipFill rotWithShape="1">
          <a:blip r:embed="rId3"/>
          <a:srcRect r="1" b="8974"/>
          <a:stretch/>
        </p:blipFill>
        <p:spPr>
          <a:xfrm>
            <a:off x="6111242" y="3426232"/>
            <a:ext cx="6080758" cy="3431768"/>
          </a:xfrm>
          <a:prstGeom prst="rect">
            <a:avLst/>
          </a:prstGeom>
        </p:spPr>
      </p:pic>
      <p:sp>
        <p:nvSpPr>
          <p:cNvPr id="46"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8" name="Straight Connector 47">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74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C774177B-F418-4589-B318-3CF3EC0DFB66}"/>
              </a:ext>
            </a:extLst>
          </p:cNvPr>
          <p:cNvPicPr/>
          <p:nvPr/>
        </p:nvPicPr>
        <p:blipFill rotWithShape="1">
          <a:blip r:embed="rId2">
            <a:extLst>
              <a:ext uri="{28A0092B-C50C-407E-A947-70E740481C1C}">
                <a14:useLocalDpi xmlns:a14="http://schemas.microsoft.com/office/drawing/2010/main" val="0"/>
              </a:ext>
            </a:extLst>
          </a:blip>
          <a:srcRect l="14009" r="8856" b="1"/>
          <a:stretch/>
        </p:blipFill>
        <p:spPr bwMode="auto">
          <a:xfrm>
            <a:off x="8229598" y="10"/>
            <a:ext cx="3962401" cy="6857990"/>
          </a:xfrm>
          <a:prstGeom prst="rect">
            <a:avLst/>
          </a:prstGeom>
          <a:noFill/>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0856426-1FA6-406A-AADC-161043C5F914}"/>
              </a:ext>
            </a:extLst>
          </p:cNvPr>
          <p:cNvSpPr>
            <a:spLocks noGrp="1"/>
          </p:cNvSpPr>
          <p:nvPr>
            <p:ph type="title"/>
          </p:nvPr>
        </p:nvSpPr>
        <p:spPr>
          <a:xfrm>
            <a:off x="541867" y="787400"/>
            <a:ext cx="7145866" cy="778933"/>
          </a:xfrm>
        </p:spPr>
        <p:txBody>
          <a:bodyPr anchor="ctr">
            <a:normAutofit/>
          </a:bodyPr>
          <a:lstStyle/>
          <a:p>
            <a:r>
              <a:rPr lang="en-US" sz="3200" dirty="0">
                <a:solidFill>
                  <a:srgbClr val="FEFFFF"/>
                </a:solidFill>
              </a:rPr>
              <a:t>Attachment – Dr. Mary Ainsworth</a:t>
            </a:r>
          </a:p>
        </p:txBody>
      </p:sp>
      <p:sp>
        <p:nvSpPr>
          <p:cNvPr id="3" name="Content Placeholder 2">
            <a:extLst>
              <a:ext uri="{FF2B5EF4-FFF2-40B4-BE49-F238E27FC236}">
                <a16:creationId xmlns:a16="http://schemas.microsoft.com/office/drawing/2014/main" id="{C7CB7168-538C-4818-A443-7F10CF55AFCD}"/>
              </a:ext>
            </a:extLst>
          </p:cNvPr>
          <p:cNvSpPr>
            <a:spLocks noGrp="1"/>
          </p:cNvSpPr>
          <p:nvPr>
            <p:ph idx="1"/>
          </p:nvPr>
        </p:nvSpPr>
        <p:spPr>
          <a:xfrm>
            <a:off x="1" y="1694179"/>
            <a:ext cx="8221976" cy="5163821"/>
          </a:xfrm>
          <a:gradFill>
            <a:gsLst>
              <a:gs pos="0">
                <a:schemeClr val="accent1">
                  <a:lumMod val="75000"/>
                </a:schemeClr>
              </a:gs>
              <a:gs pos="100000">
                <a:schemeClr val="bg2">
                  <a:shade val="98000"/>
                  <a:satMod val="120000"/>
                  <a:lumMod val="98000"/>
                </a:schemeClr>
              </a:gs>
            </a:gsLst>
            <a:path path="circle">
              <a:fillToRect l="50000" t="50000" r="100000" b="100000"/>
            </a:path>
          </a:gradFill>
        </p:spPr>
        <p:txBody>
          <a:bodyPr>
            <a:normAutofit/>
          </a:bodyPr>
          <a:lstStyle/>
          <a:p>
            <a:pPr>
              <a:lnSpc>
                <a:spcPct val="90000"/>
              </a:lnSpc>
            </a:pPr>
            <a:endParaRPr lang="en-US" sz="1500" dirty="0">
              <a:solidFill>
                <a:srgbClr val="FEFFFF"/>
              </a:solidFill>
            </a:endParaRPr>
          </a:p>
          <a:p>
            <a:pPr>
              <a:lnSpc>
                <a:spcPct val="90000"/>
              </a:lnSpc>
            </a:pPr>
            <a:r>
              <a:rPr lang="en-US" sz="1500" dirty="0">
                <a:solidFill>
                  <a:srgbClr val="FEFFFF"/>
                </a:solidFill>
              </a:rPr>
              <a:t>Bowlby was not the only act in town as he collaborated extensively with Dr. Mary Ainsworth.  </a:t>
            </a:r>
          </a:p>
          <a:p>
            <a:pPr>
              <a:lnSpc>
                <a:spcPct val="90000"/>
              </a:lnSpc>
            </a:pPr>
            <a:r>
              <a:rPr lang="en-US" sz="1500" dirty="0">
                <a:solidFill>
                  <a:srgbClr val="FEFFFF"/>
                </a:solidFill>
              </a:rPr>
              <a:t>Mary was born in </a:t>
            </a:r>
            <a:r>
              <a:rPr lang="en-US" sz="1500" b="1" dirty="0">
                <a:solidFill>
                  <a:srgbClr val="FFFF00"/>
                </a:solidFill>
              </a:rPr>
              <a:t>Glendale Ohio. </a:t>
            </a:r>
            <a:r>
              <a:rPr lang="en-US" sz="1500" dirty="0">
                <a:solidFill>
                  <a:srgbClr val="FEFFFF"/>
                </a:solidFill>
              </a:rPr>
              <a:t>When she was 15, she read William McDougall's book, </a:t>
            </a:r>
            <a:r>
              <a:rPr lang="en-US" sz="1500" b="1" i="1" dirty="0">
                <a:solidFill>
                  <a:srgbClr val="FFFF00"/>
                </a:solidFill>
              </a:rPr>
              <a:t>Character and the Conduct of Life</a:t>
            </a:r>
            <a:r>
              <a:rPr lang="en-US" sz="1500" b="1" dirty="0">
                <a:solidFill>
                  <a:srgbClr val="FFFF00"/>
                </a:solidFill>
              </a:rPr>
              <a:t>, </a:t>
            </a:r>
            <a:r>
              <a:rPr lang="en-US" sz="1500" dirty="0">
                <a:solidFill>
                  <a:srgbClr val="FEFFFF"/>
                </a:solidFill>
              </a:rPr>
              <a:t>which inspired her to pursue psychology. </a:t>
            </a:r>
          </a:p>
          <a:p>
            <a:pPr>
              <a:lnSpc>
                <a:spcPct val="90000"/>
              </a:lnSpc>
            </a:pPr>
            <a:r>
              <a:rPr lang="en-US" sz="1500" dirty="0">
                <a:solidFill>
                  <a:srgbClr val="FEFFFF"/>
                </a:solidFill>
              </a:rPr>
              <a:t>While she was teaching at </a:t>
            </a:r>
            <a:r>
              <a:rPr lang="en-US" sz="1500" b="1" dirty="0">
                <a:solidFill>
                  <a:srgbClr val="FFFF00"/>
                </a:solidFill>
              </a:rPr>
              <a:t>John Hopkins, </a:t>
            </a:r>
            <a:r>
              <a:rPr lang="en-US" sz="1500" dirty="0">
                <a:solidFill>
                  <a:srgbClr val="FEFFFF"/>
                </a:solidFill>
              </a:rPr>
              <a:t>Mary began working on creating a means to measure attachments between mothers and their children. </a:t>
            </a:r>
          </a:p>
          <a:p>
            <a:pPr>
              <a:lnSpc>
                <a:spcPct val="90000"/>
              </a:lnSpc>
            </a:pPr>
            <a:r>
              <a:rPr lang="en-US" sz="1500" dirty="0">
                <a:solidFill>
                  <a:srgbClr val="FEFFFF"/>
                </a:solidFill>
              </a:rPr>
              <a:t>It was this that led her to develop her famous </a:t>
            </a:r>
            <a:r>
              <a:rPr lang="en-US" sz="1500" b="1" dirty="0">
                <a:solidFill>
                  <a:srgbClr val="FFFF00"/>
                </a:solidFill>
              </a:rPr>
              <a:t>"Strange Situation" </a:t>
            </a:r>
            <a:r>
              <a:rPr lang="en-US" sz="1500" dirty="0">
                <a:solidFill>
                  <a:srgbClr val="FEFFFF"/>
                </a:solidFill>
              </a:rPr>
              <a:t>assessment, in which a researcher observes a child's reactions after a mother briefly leaves her child alone in an unfamiliar room. </a:t>
            </a:r>
          </a:p>
          <a:p>
            <a:pPr>
              <a:lnSpc>
                <a:spcPct val="90000"/>
              </a:lnSpc>
            </a:pPr>
            <a:r>
              <a:rPr lang="en-US" sz="1500" dirty="0">
                <a:solidFill>
                  <a:srgbClr val="FEFFFF"/>
                </a:solidFill>
              </a:rPr>
              <a:t>The child’s reaction after the separation and upon the mother's return, revealed important information about attachment. Based on her observations and research,</a:t>
            </a:r>
          </a:p>
          <a:p>
            <a:pPr>
              <a:lnSpc>
                <a:spcPct val="90000"/>
              </a:lnSpc>
            </a:pPr>
            <a:r>
              <a:rPr lang="en-US" sz="1500" dirty="0">
                <a:solidFill>
                  <a:srgbClr val="FEFFFF"/>
                </a:solidFill>
              </a:rPr>
              <a:t>Mary determined that there were </a:t>
            </a:r>
            <a:r>
              <a:rPr lang="en-US" sz="1500" b="1" u="sng" dirty="0">
                <a:solidFill>
                  <a:srgbClr val="FFFF00"/>
                </a:solidFill>
              </a:rPr>
              <a:t>three main styles of attachment</a:t>
            </a:r>
            <a:r>
              <a:rPr lang="en-US" sz="1500" b="1" dirty="0">
                <a:solidFill>
                  <a:srgbClr val="FFFF00"/>
                </a:solidFill>
              </a:rPr>
              <a:t>: </a:t>
            </a:r>
            <a:r>
              <a:rPr lang="en-US" sz="1500" dirty="0">
                <a:solidFill>
                  <a:srgbClr val="00B0F0"/>
                </a:solidFill>
              </a:rPr>
              <a:t>secure, anxious-avoidant, and anxious-resistant.</a:t>
            </a:r>
            <a:r>
              <a:rPr lang="en-US" sz="1500" dirty="0">
                <a:solidFill>
                  <a:srgbClr val="FEFFFF"/>
                </a:solidFill>
              </a:rPr>
              <a:t> Since these initial findings, her work has spawned numerous studies into the nature of attachment and the different </a:t>
            </a:r>
            <a:r>
              <a:rPr lang="en-US" sz="1500" dirty="0">
                <a:solidFill>
                  <a:schemeClr val="tx1"/>
                </a:solidFill>
                <a:hlinkClick r:id="rId3">
                  <a:extLst>
                    <a:ext uri="{A12FA001-AC4F-418D-AE19-62706E023703}">
                      <ahyp:hlinkClr xmlns:ahyp="http://schemas.microsoft.com/office/drawing/2018/hyperlinkcolor" val="tx"/>
                    </a:ext>
                  </a:extLst>
                </a:hlinkClick>
              </a:rPr>
              <a:t>attachment styles</a:t>
            </a:r>
            <a:r>
              <a:rPr lang="en-US" sz="1500" dirty="0">
                <a:solidFill>
                  <a:schemeClr val="tx1"/>
                </a:solidFill>
              </a:rPr>
              <a:t> that </a:t>
            </a:r>
            <a:r>
              <a:rPr lang="en-US" sz="1500" dirty="0">
                <a:solidFill>
                  <a:srgbClr val="FEFFFF"/>
                </a:solidFill>
              </a:rPr>
              <a:t>exist between children and their caregivers (VeryWellMind, 2019)</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56681249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13E72759-7A0A-4E0E-A2F9-3EF86C83A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020A939-DBBB-4BC9-8087-D274915B9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84A3701-DCB9-4AB7-9B9B-6C9098AC9098}"/>
              </a:ext>
            </a:extLst>
          </p:cNvPr>
          <p:cNvSpPr>
            <a:spLocks noGrp="1"/>
          </p:cNvSpPr>
          <p:nvPr>
            <p:ph type="title"/>
          </p:nvPr>
        </p:nvSpPr>
        <p:spPr>
          <a:xfrm>
            <a:off x="256307" y="967417"/>
            <a:ext cx="4264893" cy="2240958"/>
          </a:xfrm>
        </p:spPr>
        <p:txBody>
          <a:bodyPr vert="horz" lIns="91440" tIns="45720" rIns="91440" bIns="45720" rtlCol="0" anchor="b">
            <a:normAutofit fontScale="90000"/>
          </a:bodyPr>
          <a:lstStyle/>
          <a:p>
            <a:r>
              <a:rPr lang="en-US" sz="3100" dirty="0">
                <a:solidFill>
                  <a:srgbClr val="FEFFFF"/>
                </a:solidFill>
                <a:latin typeface="Calibri" panose="020F0502020204030204" pitchFamily="34" charset="0"/>
                <a:cs typeface="Calibri" panose="020F0502020204030204" pitchFamily="34" charset="0"/>
              </a:rPr>
              <a:t>Right hemisphere (RH) visual-facial communications (that baby knows he’s got it going on!)</a:t>
            </a:r>
          </a:p>
        </p:txBody>
      </p:sp>
      <p:sp>
        <p:nvSpPr>
          <p:cNvPr id="46" name="Rectangle 45">
            <a:extLst>
              <a:ext uri="{FF2B5EF4-FFF2-40B4-BE49-F238E27FC236}">
                <a16:creationId xmlns:a16="http://schemas.microsoft.com/office/drawing/2014/main" id="{68CE302C-A316-49C7-A584-5D33FAD93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5" y="965044"/>
            <a:ext cx="582125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5">
            <a:extLst>
              <a:ext uri="{FF2B5EF4-FFF2-40B4-BE49-F238E27FC236}">
                <a16:creationId xmlns:a16="http://schemas.microsoft.com/office/drawing/2014/main" id="{8D7E03C2-CF97-4DF3-8309-A30AA8FC3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1F8A09A4-1145-4BBE-A3F4-84B4B3CE3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3657423"/>
            <a:ext cx="2814046" cy="253201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BBFE29-9CDB-109B-C1EE-8EF4A9E625C3}"/>
              </a:ext>
            </a:extLst>
          </p:cNvPr>
          <p:cNvPicPr>
            <a:picLocks noChangeAspect="1"/>
          </p:cNvPicPr>
          <p:nvPr/>
        </p:nvPicPr>
        <p:blipFill>
          <a:blip r:embed="rId2"/>
          <a:stretch>
            <a:fillRect/>
          </a:stretch>
        </p:blipFill>
        <p:spPr>
          <a:xfrm>
            <a:off x="4639734" y="4316473"/>
            <a:ext cx="3799566" cy="2550750"/>
          </a:xfrm>
          <a:prstGeom prst="rect">
            <a:avLst/>
          </a:prstGeom>
        </p:spPr>
      </p:pic>
      <p:sp>
        <p:nvSpPr>
          <p:cNvPr id="52" name="Rectangle 51">
            <a:extLst>
              <a:ext uri="{FF2B5EF4-FFF2-40B4-BE49-F238E27FC236}">
                <a16:creationId xmlns:a16="http://schemas.microsoft.com/office/drawing/2014/main" id="{445099CD-2BE9-478D-89F1-D3250B809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5203" y="3657423"/>
            <a:ext cx="2814049"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18733B-A5EB-2FBA-70F8-96003C7761F6}"/>
              </a:ext>
            </a:extLst>
          </p:cNvPr>
          <p:cNvPicPr>
            <a:picLocks noChangeAspect="1"/>
          </p:cNvPicPr>
          <p:nvPr/>
        </p:nvPicPr>
        <p:blipFill>
          <a:blip r:embed="rId3"/>
          <a:stretch>
            <a:fillRect/>
          </a:stretch>
        </p:blipFill>
        <p:spPr>
          <a:xfrm>
            <a:off x="8439299" y="4316473"/>
            <a:ext cx="3740959" cy="2550750"/>
          </a:xfrm>
          <a:prstGeom prst="rect">
            <a:avLst/>
          </a:prstGeom>
        </p:spPr>
      </p:pic>
      <p:pic>
        <p:nvPicPr>
          <p:cNvPr id="6" name="Picture 5">
            <a:extLst>
              <a:ext uri="{FF2B5EF4-FFF2-40B4-BE49-F238E27FC236}">
                <a16:creationId xmlns:a16="http://schemas.microsoft.com/office/drawing/2014/main" id="{91FD3967-EBC4-8FA3-5913-C2061BE730C4}"/>
              </a:ext>
            </a:extLst>
          </p:cNvPr>
          <p:cNvPicPr>
            <a:picLocks noChangeAspect="1"/>
          </p:cNvPicPr>
          <p:nvPr/>
        </p:nvPicPr>
        <p:blipFill>
          <a:blip r:embed="rId4"/>
          <a:stretch>
            <a:fillRect/>
          </a:stretch>
        </p:blipFill>
        <p:spPr>
          <a:xfrm>
            <a:off x="4639733" y="0"/>
            <a:ext cx="7546397" cy="4316473"/>
          </a:xfrm>
          <a:prstGeom prst="rect">
            <a:avLst/>
          </a:prstGeom>
        </p:spPr>
      </p:pic>
      <p:pic>
        <p:nvPicPr>
          <p:cNvPr id="1026" name="Picture 2" descr="8 New Baby Shaming ideas | baby shaming, shame, funny kids">
            <a:extLst>
              <a:ext uri="{FF2B5EF4-FFF2-40B4-BE49-F238E27FC236}">
                <a16:creationId xmlns:a16="http://schemas.microsoft.com/office/drawing/2014/main" id="{DCF87024-757D-AC53-0673-6E2173E47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2252663"/>
            <a:ext cx="19431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78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C600-3C75-4A0B-BF84-EB248345FE3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17ADCC5-9B98-4A28-8852-30F9E59F2A0F}"/>
              </a:ext>
            </a:extLst>
          </p:cNvPr>
          <p:cNvPicPr>
            <a:picLocks noChangeAspect="1"/>
          </p:cNvPicPr>
          <p:nvPr/>
        </p:nvPicPr>
        <p:blipFill>
          <a:blip r:embed="rId2"/>
          <a:stretch>
            <a:fillRect/>
          </a:stretch>
        </p:blipFill>
        <p:spPr>
          <a:xfrm>
            <a:off x="1219200" y="1176337"/>
            <a:ext cx="9753600" cy="4505325"/>
          </a:xfrm>
          <a:prstGeom prst="rect">
            <a:avLst/>
          </a:prstGeom>
        </p:spPr>
      </p:pic>
    </p:spTree>
    <p:extLst>
      <p:ext uri="{BB962C8B-B14F-4D97-AF65-F5344CB8AC3E}">
        <p14:creationId xmlns:p14="http://schemas.microsoft.com/office/powerpoint/2010/main" val="4106919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3"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6" name="Group 25">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8"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9"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0"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1"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2"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3"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5"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8"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0" name="Rectangle 39">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44" name="Rectangle 43">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12195387" cy="6858000"/>
          </a:xfrm>
          <a:prstGeom prst="rect">
            <a:avLst/>
          </a:prstGeom>
          <a:solidFill>
            <a:schemeClr val="tx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B82C1D4-A13F-4F25-B078-1610C2CC6B49}"/>
              </a:ext>
            </a:extLst>
          </p:cNvPr>
          <p:cNvSpPr>
            <a:spLocks noGrp="1"/>
          </p:cNvSpPr>
          <p:nvPr>
            <p:ph type="title"/>
          </p:nvPr>
        </p:nvSpPr>
        <p:spPr>
          <a:xfrm>
            <a:off x="1321542" y="4619201"/>
            <a:ext cx="5884476" cy="1703321"/>
          </a:xfrm>
        </p:spPr>
        <p:txBody>
          <a:bodyPr vert="horz" lIns="91440" tIns="45720" rIns="91440" bIns="45720" rtlCol="0" anchor="b">
            <a:normAutofit fontScale="90000"/>
          </a:bodyPr>
          <a:lstStyle/>
          <a:p>
            <a:pPr>
              <a:lnSpc>
                <a:spcPct val="90000"/>
              </a:lnSpc>
            </a:pPr>
            <a:r>
              <a:rPr lang="en-US" sz="4000" dirty="0">
                <a:solidFill>
                  <a:srgbClr val="FEFFFF"/>
                </a:solidFill>
                <a:latin typeface="Calibri" panose="020F0502020204030204" pitchFamily="34" charset="0"/>
                <a:cs typeface="Calibri" panose="020F0502020204030204" pitchFamily="34" charset="0"/>
              </a:rPr>
              <a:t>Right hemisphere auditory-prosodic attachment (you just </a:t>
            </a:r>
            <a:r>
              <a:rPr lang="en-US" sz="4000" dirty="0" err="1">
                <a:solidFill>
                  <a:srgbClr val="FEFFFF"/>
                </a:solidFill>
                <a:latin typeface="Calibri" panose="020F0502020204030204" pitchFamily="34" charset="0"/>
                <a:cs typeface="Calibri" panose="020F0502020204030204" pitchFamily="34" charset="0"/>
              </a:rPr>
              <a:t>gotta</a:t>
            </a:r>
            <a:r>
              <a:rPr lang="en-US" sz="4000" dirty="0">
                <a:solidFill>
                  <a:srgbClr val="FEFFFF"/>
                </a:solidFill>
                <a:latin typeface="Calibri" panose="020F0502020204030204" pitchFamily="34" charset="0"/>
                <a:cs typeface="Calibri" panose="020F0502020204030204" pitchFamily="34" charset="0"/>
              </a:rPr>
              <a:t> loves those babies!)</a:t>
            </a:r>
          </a:p>
        </p:txBody>
      </p:sp>
      <p:pic>
        <p:nvPicPr>
          <p:cNvPr id="3" name="Picture 2">
            <a:extLst>
              <a:ext uri="{FF2B5EF4-FFF2-40B4-BE49-F238E27FC236}">
                <a16:creationId xmlns:a16="http://schemas.microsoft.com/office/drawing/2014/main" id="{8C3A141E-EB36-42BA-8962-4C96691DC61B}"/>
              </a:ext>
            </a:extLst>
          </p:cNvPr>
          <p:cNvPicPr>
            <a:picLocks noChangeAspect="1"/>
          </p:cNvPicPr>
          <p:nvPr/>
        </p:nvPicPr>
        <p:blipFill rotWithShape="1">
          <a:blip r:embed="rId2"/>
          <a:srcRect l="39775" t="15179" r="11774" b="18639"/>
          <a:stretch/>
        </p:blipFill>
        <p:spPr>
          <a:xfrm>
            <a:off x="22374" y="34732"/>
            <a:ext cx="7501614" cy="4008993"/>
          </a:xfrm>
          <a:prstGeom prst="rect">
            <a:avLst/>
          </a:prstGeom>
        </p:spPr>
      </p:pic>
      <p:pic>
        <p:nvPicPr>
          <p:cNvPr id="7" name="Picture 6">
            <a:extLst>
              <a:ext uri="{FF2B5EF4-FFF2-40B4-BE49-F238E27FC236}">
                <a16:creationId xmlns:a16="http://schemas.microsoft.com/office/drawing/2014/main" id="{65C1C960-E4FB-EF74-7112-CA8C8490DC92}"/>
              </a:ext>
            </a:extLst>
          </p:cNvPr>
          <p:cNvPicPr>
            <a:picLocks noChangeAspect="1"/>
          </p:cNvPicPr>
          <p:nvPr/>
        </p:nvPicPr>
        <p:blipFill rotWithShape="1">
          <a:blip r:embed="rId3"/>
          <a:srcRect t="2104" r="2" b="2"/>
          <a:stretch/>
        </p:blipFill>
        <p:spPr>
          <a:xfrm>
            <a:off x="7530421" y="-306"/>
            <a:ext cx="4658531" cy="3415990"/>
          </a:xfrm>
          <a:prstGeom prst="rect">
            <a:avLst/>
          </a:prstGeom>
        </p:spPr>
      </p:pic>
      <p:sp>
        <p:nvSpPr>
          <p:cNvPr id="46" name="Freeform: Shape 45">
            <a:extLst>
              <a:ext uri="{FF2B5EF4-FFF2-40B4-BE49-F238E27FC236}">
                <a16:creationId xmlns:a16="http://schemas.microsoft.com/office/drawing/2014/main" id="{ACE683F7-3C14-437D-B517-5C204FAB1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5061568"/>
            <a:ext cx="1230970" cy="778589"/>
          </a:xfrm>
          <a:custGeom>
            <a:avLst/>
            <a:gdLst>
              <a:gd name="connsiteX0" fmla="*/ 0 w 1230970"/>
              <a:gd name="connsiteY0" fmla="*/ 0 h 778589"/>
              <a:gd name="connsiteX1" fmla="*/ 56510 w 1230970"/>
              <a:gd name="connsiteY1" fmla="*/ 0 h 778589"/>
              <a:gd name="connsiteX2" fmla="*/ 834671 w 1230970"/>
              <a:gd name="connsiteY2" fmla="*/ 0 h 778589"/>
              <a:gd name="connsiteX3" fmla="*/ 862811 w 1230970"/>
              <a:gd name="connsiteY3" fmla="*/ 9381 h 778589"/>
              <a:gd name="connsiteX4" fmla="*/ 867501 w 1230970"/>
              <a:gd name="connsiteY4" fmla="*/ 14071 h 778589"/>
              <a:gd name="connsiteX5" fmla="*/ 1223935 w 1230970"/>
              <a:gd name="connsiteY5" fmla="*/ 365843 h 778589"/>
              <a:gd name="connsiteX6" fmla="*/ 1223935 w 1230970"/>
              <a:gd name="connsiteY6" fmla="*/ 408056 h 778589"/>
              <a:gd name="connsiteX7" fmla="*/ 867501 w 1230970"/>
              <a:gd name="connsiteY7" fmla="*/ 764518 h 778589"/>
              <a:gd name="connsiteX8" fmla="*/ 862811 w 1230970"/>
              <a:gd name="connsiteY8" fmla="*/ 769209 h 778589"/>
              <a:gd name="connsiteX9" fmla="*/ 834671 w 1230970"/>
              <a:gd name="connsiteY9" fmla="*/ 778589 h 778589"/>
              <a:gd name="connsiteX10" fmla="*/ 0 w 1230970"/>
              <a:gd name="connsiteY10" fmla="*/ 778589 h 77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970" h="778589">
                <a:moveTo>
                  <a:pt x="0" y="0"/>
                </a:moveTo>
                <a:lnTo>
                  <a:pt x="56510" y="0"/>
                </a:lnTo>
                <a:cubicBezTo>
                  <a:pt x="245793" y="0"/>
                  <a:pt x="498169" y="0"/>
                  <a:pt x="834671" y="0"/>
                </a:cubicBezTo>
                <a:cubicBezTo>
                  <a:pt x="848741" y="0"/>
                  <a:pt x="858121" y="4691"/>
                  <a:pt x="862811" y="9381"/>
                </a:cubicBezTo>
                <a:cubicBezTo>
                  <a:pt x="862811" y="9381"/>
                  <a:pt x="867501" y="9381"/>
                  <a:pt x="867501" y="14071"/>
                </a:cubicBezTo>
                <a:cubicBezTo>
                  <a:pt x="867501" y="14071"/>
                  <a:pt x="867501" y="14071"/>
                  <a:pt x="1223935" y="365843"/>
                </a:cubicBezTo>
                <a:cubicBezTo>
                  <a:pt x="1233315" y="379914"/>
                  <a:pt x="1233315" y="398675"/>
                  <a:pt x="1223935" y="408056"/>
                </a:cubicBezTo>
                <a:cubicBezTo>
                  <a:pt x="1223935" y="408056"/>
                  <a:pt x="1223935" y="408056"/>
                  <a:pt x="867501" y="764518"/>
                </a:cubicBezTo>
                <a:cubicBezTo>
                  <a:pt x="867501" y="764518"/>
                  <a:pt x="862811" y="764518"/>
                  <a:pt x="862811" y="769209"/>
                </a:cubicBezTo>
                <a:cubicBezTo>
                  <a:pt x="858121" y="773899"/>
                  <a:pt x="848741" y="778589"/>
                  <a:pt x="834671" y="778589"/>
                </a:cubicBezTo>
                <a:lnTo>
                  <a:pt x="0" y="778589"/>
                </a:ln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3F169948-CFC4-315A-DBC6-F65606EE3B53}"/>
              </a:ext>
            </a:extLst>
          </p:cNvPr>
          <p:cNvPicPr>
            <a:picLocks noChangeAspect="1"/>
          </p:cNvPicPr>
          <p:nvPr/>
        </p:nvPicPr>
        <p:blipFill rotWithShape="1">
          <a:blip r:embed="rId4"/>
          <a:srcRect l="4426" r="5153"/>
          <a:stretch/>
        </p:blipFill>
        <p:spPr>
          <a:xfrm>
            <a:off x="7530421" y="3429305"/>
            <a:ext cx="4658867" cy="3428695"/>
          </a:xfrm>
          <a:prstGeom prst="rect">
            <a:avLst/>
          </a:prstGeom>
        </p:spPr>
      </p:pic>
      <p:cxnSp>
        <p:nvCxnSpPr>
          <p:cNvPr id="48" name="Straight Connector 47">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3429000"/>
            <a:ext cx="4661579"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6285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8C12-FA1F-4B58-83A6-4C4C9F1AC7E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713C155-5F6D-4EE9-9F05-B6C1288FC08A}"/>
              </a:ext>
            </a:extLst>
          </p:cNvPr>
          <p:cNvPicPr>
            <a:picLocks noChangeAspect="1"/>
          </p:cNvPicPr>
          <p:nvPr/>
        </p:nvPicPr>
        <p:blipFill>
          <a:blip r:embed="rId2"/>
          <a:stretch>
            <a:fillRect/>
          </a:stretch>
        </p:blipFill>
        <p:spPr>
          <a:xfrm>
            <a:off x="1219200" y="1176337"/>
            <a:ext cx="9753600" cy="4505325"/>
          </a:xfrm>
          <a:prstGeom prst="rect">
            <a:avLst/>
          </a:prstGeom>
        </p:spPr>
      </p:pic>
    </p:spTree>
    <p:extLst>
      <p:ext uri="{BB962C8B-B14F-4D97-AF65-F5344CB8AC3E}">
        <p14:creationId xmlns:p14="http://schemas.microsoft.com/office/powerpoint/2010/main" val="3034425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42" name="Rectangle 41">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12195387" cy="6858000"/>
          </a:xfrm>
          <a:prstGeom prst="rect">
            <a:avLst/>
          </a:prstGeom>
          <a:solidFill>
            <a:schemeClr val="tx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9E4B47C-7A8C-451F-B4BB-5E416E4065D0}"/>
              </a:ext>
            </a:extLst>
          </p:cNvPr>
          <p:cNvSpPr>
            <a:spLocks noGrp="1"/>
          </p:cNvSpPr>
          <p:nvPr>
            <p:ph type="title"/>
          </p:nvPr>
        </p:nvSpPr>
        <p:spPr>
          <a:xfrm>
            <a:off x="1416453" y="4644154"/>
            <a:ext cx="5789564" cy="1356482"/>
          </a:xfrm>
        </p:spPr>
        <p:txBody>
          <a:bodyPr vert="horz" lIns="91440" tIns="45720" rIns="91440" bIns="45720" rtlCol="0" anchor="b">
            <a:normAutofit/>
          </a:bodyPr>
          <a:lstStyle/>
          <a:p>
            <a:pPr>
              <a:lnSpc>
                <a:spcPct val="90000"/>
              </a:lnSpc>
            </a:pPr>
            <a:r>
              <a:rPr lang="en-US" sz="2800" dirty="0">
                <a:solidFill>
                  <a:srgbClr val="FEFFFF"/>
                </a:solidFill>
                <a:latin typeface="Calibri" panose="020F0502020204030204" pitchFamily="34" charset="0"/>
                <a:cs typeface="Calibri" panose="020F0502020204030204" pitchFamily="34" charset="0"/>
              </a:rPr>
              <a:t>Right hemisphere tactile-gestural attachment communications</a:t>
            </a:r>
          </a:p>
        </p:txBody>
      </p:sp>
      <p:pic>
        <p:nvPicPr>
          <p:cNvPr id="3" name="Picture 2">
            <a:extLst>
              <a:ext uri="{FF2B5EF4-FFF2-40B4-BE49-F238E27FC236}">
                <a16:creationId xmlns:a16="http://schemas.microsoft.com/office/drawing/2014/main" id="{1A7D999B-C237-46F0-A74D-593CA87F7775}"/>
              </a:ext>
            </a:extLst>
          </p:cNvPr>
          <p:cNvPicPr>
            <a:picLocks noChangeAspect="1"/>
          </p:cNvPicPr>
          <p:nvPr/>
        </p:nvPicPr>
        <p:blipFill rotWithShape="1">
          <a:blip r:embed="rId2"/>
          <a:srcRect l="39776" t="14878" r="9058" b="9675"/>
          <a:stretch/>
        </p:blipFill>
        <p:spPr>
          <a:xfrm>
            <a:off x="-6436" y="-11209"/>
            <a:ext cx="7616274" cy="4671159"/>
          </a:xfrm>
          <a:prstGeom prst="rect">
            <a:avLst/>
          </a:prstGeom>
        </p:spPr>
      </p:pic>
      <p:pic>
        <p:nvPicPr>
          <p:cNvPr id="4" name="Picture 3">
            <a:extLst>
              <a:ext uri="{FF2B5EF4-FFF2-40B4-BE49-F238E27FC236}">
                <a16:creationId xmlns:a16="http://schemas.microsoft.com/office/drawing/2014/main" id="{6CCB3B0B-02BF-1649-B06C-CAC0FAEA4B93}"/>
              </a:ext>
            </a:extLst>
          </p:cNvPr>
          <p:cNvPicPr>
            <a:picLocks noChangeAspect="1"/>
          </p:cNvPicPr>
          <p:nvPr/>
        </p:nvPicPr>
        <p:blipFill rotWithShape="1">
          <a:blip r:embed="rId3"/>
          <a:srcRect t="25507" r="2" b="1167"/>
          <a:stretch/>
        </p:blipFill>
        <p:spPr>
          <a:xfrm>
            <a:off x="7530421" y="-306"/>
            <a:ext cx="4658531" cy="3415990"/>
          </a:xfrm>
          <a:prstGeom prst="rect">
            <a:avLst/>
          </a:prstGeom>
        </p:spPr>
      </p:pic>
      <p:sp>
        <p:nvSpPr>
          <p:cNvPr id="44" name="Freeform: Shape 43">
            <a:extLst>
              <a:ext uri="{FF2B5EF4-FFF2-40B4-BE49-F238E27FC236}">
                <a16:creationId xmlns:a16="http://schemas.microsoft.com/office/drawing/2014/main" id="{ACE683F7-3C14-437D-B517-5C204FAB1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5061568"/>
            <a:ext cx="1230970" cy="778589"/>
          </a:xfrm>
          <a:custGeom>
            <a:avLst/>
            <a:gdLst>
              <a:gd name="connsiteX0" fmla="*/ 0 w 1230970"/>
              <a:gd name="connsiteY0" fmla="*/ 0 h 778589"/>
              <a:gd name="connsiteX1" fmla="*/ 56510 w 1230970"/>
              <a:gd name="connsiteY1" fmla="*/ 0 h 778589"/>
              <a:gd name="connsiteX2" fmla="*/ 834671 w 1230970"/>
              <a:gd name="connsiteY2" fmla="*/ 0 h 778589"/>
              <a:gd name="connsiteX3" fmla="*/ 862811 w 1230970"/>
              <a:gd name="connsiteY3" fmla="*/ 9381 h 778589"/>
              <a:gd name="connsiteX4" fmla="*/ 867501 w 1230970"/>
              <a:gd name="connsiteY4" fmla="*/ 14071 h 778589"/>
              <a:gd name="connsiteX5" fmla="*/ 1223935 w 1230970"/>
              <a:gd name="connsiteY5" fmla="*/ 365843 h 778589"/>
              <a:gd name="connsiteX6" fmla="*/ 1223935 w 1230970"/>
              <a:gd name="connsiteY6" fmla="*/ 408056 h 778589"/>
              <a:gd name="connsiteX7" fmla="*/ 867501 w 1230970"/>
              <a:gd name="connsiteY7" fmla="*/ 764518 h 778589"/>
              <a:gd name="connsiteX8" fmla="*/ 862811 w 1230970"/>
              <a:gd name="connsiteY8" fmla="*/ 769209 h 778589"/>
              <a:gd name="connsiteX9" fmla="*/ 834671 w 1230970"/>
              <a:gd name="connsiteY9" fmla="*/ 778589 h 778589"/>
              <a:gd name="connsiteX10" fmla="*/ 0 w 1230970"/>
              <a:gd name="connsiteY10" fmla="*/ 778589 h 77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970" h="778589">
                <a:moveTo>
                  <a:pt x="0" y="0"/>
                </a:moveTo>
                <a:lnTo>
                  <a:pt x="56510" y="0"/>
                </a:lnTo>
                <a:cubicBezTo>
                  <a:pt x="245793" y="0"/>
                  <a:pt x="498169" y="0"/>
                  <a:pt x="834671" y="0"/>
                </a:cubicBezTo>
                <a:cubicBezTo>
                  <a:pt x="848741" y="0"/>
                  <a:pt x="858121" y="4691"/>
                  <a:pt x="862811" y="9381"/>
                </a:cubicBezTo>
                <a:cubicBezTo>
                  <a:pt x="862811" y="9381"/>
                  <a:pt x="867501" y="9381"/>
                  <a:pt x="867501" y="14071"/>
                </a:cubicBezTo>
                <a:cubicBezTo>
                  <a:pt x="867501" y="14071"/>
                  <a:pt x="867501" y="14071"/>
                  <a:pt x="1223935" y="365843"/>
                </a:cubicBezTo>
                <a:cubicBezTo>
                  <a:pt x="1233315" y="379914"/>
                  <a:pt x="1233315" y="398675"/>
                  <a:pt x="1223935" y="408056"/>
                </a:cubicBezTo>
                <a:cubicBezTo>
                  <a:pt x="1223935" y="408056"/>
                  <a:pt x="1223935" y="408056"/>
                  <a:pt x="867501" y="764518"/>
                </a:cubicBezTo>
                <a:cubicBezTo>
                  <a:pt x="867501" y="764518"/>
                  <a:pt x="862811" y="764518"/>
                  <a:pt x="862811" y="769209"/>
                </a:cubicBezTo>
                <a:cubicBezTo>
                  <a:pt x="858121" y="773899"/>
                  <a:pt x="848741" y="778589"/>
                  <a:pt x="834671" y="778589"/>
                </a:cubicBezTo>
                <a:lnTo>
                  <a:pt x="0" y="778589"/>
                </a:lnTo>
                <a:close/>
              </a:path>
            </a:pathLst>
          </a:custGeom>
          <a:solidFill>
            <a:schemeClr val="accent1"/>
          </a:solidFill>
          <a:ln>
            <a:noFill/>
          </a:ln>
        </p:spPr>
        <p:txBody>
          <a:bodyPr/>
          <a:lstStyle/>
          <a:p>
            <a:endParaRPr lang="en-US"/>
          </a:p>
        </p:txBody>
      </p:sp>
      <p:pic>
        <p:nvPicPr>
          <p:cNvPr id="5" name="Picture 4">
            <a:extLst>
              <a:ext uri="{FF2B5EF4-FFF2-40B4-BE49-F238E27FC236}">
                <a16:creationId xmlns:a16="http://schemas.microsoft.com/office/drawing/2014/main" id="{61F3488B-8C77-E521-E6E0-DD69DD253BC9}"/>
              </a:ext>
            </a:extLst>
          </p:cNvPr>
          <p:cNvPicPr>
            <a:picLocks noChangeAspect="1"/>
          </p:cNvPicPr>
          <p:nvPr/>
        </p:nvPicPr>
        <p:blipFill rotWithShape="1">
          <a:blip r:embed="rId4"/>
          <a:srcRect r="2" b="7272"/>
          <a:stretch/>
        </p:blipFill>
        <p:spPr>
          <a:xfrm>
            <a:off x="7530421" y="3429305"/>
            <a:ext cx="4658867" cy="3428695"/>
          </a:xfrm>
          <a:prstGeom prst="rect">
            <a:avLst/>
          </a:prstGeom>
        </p:spPr>
      </p:pic>
      <p:cxnSp>
        <p:nvCxnSpPr>
          <p:cNvPr id="46" name="Straight Connector 45">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3429000"/>
            <a:ext cx="4661579"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0421" y="0"/>
            <a:ext cx="0" cy="6857694"/>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1653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E21D4DC-A3D0-4AAE-8A5A-7D8BD326496D}"/>
              </a:ext>
            </a:extLst>
          </p:cNvPr>
          <p:cNvSpPr>
            <a:spLocks noGrp="1"/>
          </p:cNvSpPr>
          <p:nvPr>
            <p:ph type="title"/>
          </p:nvPr>
        </p:nvSpPr>
        <p:spPr>
          <a:xfrm>
            <a:off x="205245" y="967417"/>
            <a:ext cx="5615494" cy="28314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The power of attunement </a:t>
            </a:r>
          </a:p>
        </p:txBody>
      </p:sp>
      <p:pic>
        <p:nvPicPr>
          <p:cNvPr id="4" name="Picture 3">
            <a:extLst>
              <a:ext uri="{FF2B5EF4-FFF2-40B4-BE49-F238E27FC236}">
                <a16:creationId xmlns:a16="http://schemas.microsoft.com/office/drawing/2014/main" id="{4F2E83CF-EB23-4538-15D5-F7F2AA087FA6}"/>
              </a:ext>
            </a:extLst>
          </p:cNvPr>
          <p:cNvPicPr>
            <a:picLocks noChangeAspect="1"/>
          </p:cNvPicPr>
          <p:nvPr/>
        </p:nvPicPr>
        <p:blipFill rotWithShape="1">
          <a:blip r:embed="rId2"/>
          <a:srcRect t="14138" r="1" b="1053"/>
          <a:stretch/>
        </p:blipFill>
        <p:spPr>
          <a:xfrm>
            <a:off x="6111241" y="-5534"/>
            <a:ext cx="6080758" cy="3348173"/>
          </a:xfrm>
          <a:prstGeom prst="rect">
            <a:avLst/>
          </a:prstGeom>
        </p:spPr>
      </p:pic>
      <p:pic>
        <p:nvPicPr>
          <p:cNvPr id="3" name="Picture 2">
            <a:extLst>
              <a:ext uri="{FF2B5EF4-FFF2-40B4-BE49-F238E27FC236}">
                <a16:creationId xmlns:a16="http://schemas.microsoft.com/office/drawing/2014/main" id="{CCA7A917-AECE-48CB-8C43-D6166E7C3C75}"/>
              </a:ext>
            </a:extLst>
          </p:cNvPr>
          <p:cNvPicPr>
            <a:picLocks noChangeAspect="1"/>
          </p:cNvPicPr>
          <p:nvPr/>
        </p:nvPicPr>
        <p:blipFill rotWithShape="1">
          <a:blip r:embed="rId3"/>
          <a:srcRect l="40574" t="9406" r="10448" b="11594"/>
          <a:stretch/>
        </p:blipFill>
        <p:spPr>
          <a:xfrm>
            <a:off x="6125132" y="3437953"/>
            <a:ext cx="6085596" cy="3415298"/>
          </a:xfrm>
          <a:prstGeom prst="rect">
            <a:avLst/>
          </a:prstGeom>
        </p:spPr>
      </p:pic>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2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46"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7"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8"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5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223F3B5-E334-4072-9EC8-80373BA84A24}"/>
              </a:ext>
            </a:extLst>
          </p:cNvPr>
          <p:cNvSpPr>
            <a:spLocks noGrp="1"/>
          </p:cNvSpPr>
          <p:nvPr>
            <p:ph type="title"/>
          </p:nvPr>
        </p:nvSpPr>
        <p:spPr>
          <a:xfrm>
            <a:off x="150973" y="967417"/>
            <a:ext cx="4168176" cy="3614116"/>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Dr. Schore’s all-time favorite slide depicting mother-infant attunement </a:t>
            </a:r>
          </a:p>
        </p:txBody>
      </p:sp>
      <p:sp>
        <p:nvSpPr>
          <p:cNvPr id="52"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49732AA-8A88-48CE-8C77-8BD15ACFA1D7}"/>
              </a:ext>
            </a:extLst>
          </p:cNvPr>
          <p:cNvPicPr>
            <a:picLocks noChangeAspect="1"/>
          </p:cNvPicPr>
          <p:nvPr/>
        </p:nvPicPr>
        <p:blipFill rotWithShape="1">
          <a:blip r:embed="rId2"/>
          <a:srcRect l="51562" t="10214" r="21223" b="13545"/>
          <a:stretch/>
        </p:blipFill>
        <p:spPr>
          <a:xfrm>
            <a:off x="5858112" y="301381"/>
            <a:ext cx="4818659" cy="6243321"/>
          </a:xfrm>
          <a:prstGeom prst="rect">
            <a:avLst/>
          </a:prstGeom>
        </p:spPr>
      </p:pic>
    </p:spTree>
    <p:extLst>
      <p:ext uri="{BB962C8B-B14F-4D97-AF65-F5344CB8AC3E}">
        <p14:creationId xmlns:p14="http://schemas.microsoft.com/office/powerpoint/2010/main" val="2463960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13E72759-7A0A-4E0E-A2F9-3EF86C83A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020A939-DBBB-4BC9-8087-D274915B9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5F56C59-6BA4-432A-8AB6-4B342E4768C3}"/>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3700" dirty="0">
                <a:solidFill>
                  <a:srgbClr val="FEFFFF"/>
                </a:solidFill>
                <a:latin typeface="Calibri" panose="020F0502020204030204" pitchFamily="34" charset="0"/>
                <a:cs typeface="Calibri" panose="020F0502020204030204" pitchFamily="34" charset="0"/>
              </a:rPr>
              <a:t>There are frequent moments of misattunement </a:t>
            </a:r>
            <a:br>
              <a:rPr lang="en-US" sz="3700" dirty="0">
                <a:solidFill>
                  <a:srgbClr val="FEFFFF"/>
                </a:solidFill>
              </a:rPr>
            </a:br>
            <a:br>
              <a:rPr lang="en-US" sz="3700" dirty="0">
                <a:solidFill>
                  <a:srgbClr val="FEFFFF"/>
                </a:solidFill>
              </a:rPr>
            </a:br>
            <a:endParaRPr lang="en-US" sz="3700" dirty="0">
              <a:solidFill>
                <a:srgbClr val="FEFFFF"/>
              </a:solidFill>
            </a:endParaRPr>
          </a:p>
        </p:txBody>
      </p:sp>
      <p:sp>
        <p:nvSpPr>
          <p:cNvPr id="46" name="Rectangle 45">
            <a:extLst>
              <a:ext uri="{FF2B5EF4-FFF2-40B4-BE49-F238E27FC236}">
                <a16:creationId xmlns:a16="http://schemas.microsoft.com/office/drawing/2014/main" id="{68CE302C-A316-49C7-A584-5D33FAD93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5" y="965044"/>
            <a:ext cx="582125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5">
            <a:extLst>
              <a:ext uri="{FF2B5EF4-FFF2-40B4-BE49-F238E27FC236}">
                <a16:creationId xmlns:a16="http://schemas.microsoft.com/office/drawing/2014/main" id="{8D7E03C2-CF97-4DF3-8309-A30AA8FC3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1F8A09A4-1145-4BBE-A3F4-84B4B3CE3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3657423"/>
            <a:ext cx="2814046" cy="253201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C884CC-964E-C142-7AA0-267086009F31}"/>
              </a:ext>
            </a:extLst>
          </p:cNvPr>
          <p:cNvPicPr>
            <a:picLocks noChangeAspect="1"/>
          </p:cNvPicPr>
          <p:nvPr/>
        </p:nvPicPr>
        <p:blipFill>
          <a:blip r:embed="rId2"/>
          <a:stretch>
            <a:fillRect/>
          </a:stretch>
        </p:blipFill>
        <p:spPr>
          <a:xfrm>
            <a:off x="4604607" y="4731858"/>
            <a:ext cx="4007711" cy="2191522"/>
          </a:xfrm>
          <a:prstGeom prst="rect">
            <a:avLst/>
          </a:prstGeom>
        </p:spPr>
      </p:pic>
      <p:sp>
        <p:nvSpPr>
          <p:cNvPr id="7" name="Rectangle 51">
            <a:extLst>
              <a:ext uri="{FF2B5EF4-FFF2-40B4-BE49-F238E27FC236}">
                <a16:creationId xmlns:a16="http://schemas.microsoft.com/office/drawing/2014/main" id="{445099CD-2BE9-478D-89F1-D3250B809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5203" y="3657423"/>
            <a:ext cx="2814049"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63C243-7CA5-E6E3-4CA6-FFF9D32A72C3}"/>
              </a:ext>
            </a:extLst>
          </p:cNvPr>
          <p:cNvPicPr>
            <a:picLocks noChangeAspect="1"/>
          </p:cNvPicPr>
          <p:nvPr/>
        </p:nvPicPr>
        <p:blipFill>
          <a:blip r:embed="rId3"/>
          <a:stretch>
            <a:fillRect/>
          </a:stretch>
        </p:blipFill>
        <p:spPr>
          <a:xfrm>
            <a:off x="8595203" y="4741134"/>
            <a:ext cx="3569574" cy="2147182"/>
          </a:xfrm>
          <a:prstGeom prst="rect">
            <a:avLst/>
          </a:prstGeom>
        </p:spPr>
      </p:pic>
      <p:pic>
        <p:nvPicPr>
          <p:cNvPr id="6" name="Picture 5">
            <a:extLst>
              <a:ext uri="{FF2B5EF4-FFF2-40B4-BE49-F238E27FC236}">
                <a16:creationId xmlns:a16="http://schemas.microsoft.com/office/drawing/2014/main" id="{BE019505-D67C-A7E7-CCF3-B4E054309520}"/>
              </a:ext>
            </a:extLst>
          </p:cNvPr>
          <p:cNvPicPr>
            <a:picLocks noChangeAspect="1"/>
          </p:cNvPicPr>
          <p:nvPr/>
        </p:nvPicPr>
        <p:blipFill>
          <a:blip r:embed="rId4"/>
          <a:stretch>
            <a:fillRect/>
          </a:stretch>
        </p:blipFill>
        <p:spPr>
          <a:xfrm>
            <a:off x="4584501" y="-10062"/>
            <a:ext cx="7658561" cy="4741920"/>
          </a:xfrm>
          <a:prstGeom prst="rect">
            <a:avLst/>
          </a:prstGeom>
        </p:spPr>
      </p:pic>
    </p:spTree>
    <p:extLst>
      <p:ext uri="{BB962C8B-B14F-4D97-AF65-F5344CB8AC3E}">
        <p14:creationId xmlns:p14="http://schemas.microsoft.com/office/powerpoint/2010/main" val="2301065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A73E5A97-1DCB-42F4-982A-7BA247375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26B9A6-ACA3-4742-90D9-6A1F857BF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6C24072-52A5-827E-F2B2-D99EF8385320}"/>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Good enough attunement – it doesn’t have to be perfect -  just good enough</a:t>
            </a:r>
          </a:p>
        </p:txBody>
      </p:sp>
      <p:sp>
        <p:nvSpPr>
          <p:cNvPr id="46" name="Freeform 5">
            <a:extLst>
              <a:ext uri="{FF2B5EF4-FFF2-40B4-BE49-F238E27FC236}">
                <a16:creationId xmlns:a16="http://schemas.microsoft.com/office/drawing/2014/main" id="{2E8B2260-489B-43E2-BD77-56C5F90E0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47">
            <a:extLst>
              <a:ext uri="{FF2B5EF4-FFF2-40B4-BE49-F238E27FC236}">
                <a16:creationId xmlns:a16="http://schemas.microsoft.com/office/drawing/2014/main" id="{80D6C639-9C65-4E60-AE17-29BBB4BFD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940650"/>
            <a:ext cx="2814046" cy="205597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022ACE6-7F51-EA6C-821C-9C510D6D4A4B}"/>
              </a:ext>
            </a:extLst>
          </p:cNvPr>
          <p:cNvPicPr>
            <a:picLocks noChangeAspect="1"/>
          </p:cNvPicPr>
          <p:nvPr/>
        </p:nvPicPr>
        <p:blipFill>
          <a:blip r:embed="rId2"/>
          <a:stretch>
            <a:fillRect/>
          </a:stretch>
        </p:blipFill>
        <p:spPr>
          <a:xfrm>
            <a:off x="6144053" y="1127262"/>
            <a:ext cx="1718105" cy="1718105"/>
          </a:xfrm>
          <a:prstGeom prst="rect">
            <a:avLst/>
          </a:prstGeom>
        </p:spPr>
      </p:pic>
      <p:sp>
        <p:nvSpPr>
          <p:cNvPr id="50" name="Rectangle 49">
            <a:extLst>
              <a:ext uri="{FF2B5EF4-FFF2-40B4-BE49-F238E27FC236}">
                <a16:creationId xmlns:a16="http://schemas.microsoft.com/office/drawing/2014/main" id="{D9C5F172-536A-4474-8C95-BC26932D1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5203" y="940650"/>
            <a:ext cx="2814049" cy="205597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A34DFF-5E09-C8C2-9897-47AEE88D339F}"/>
              </a:ext>
            </a:extLst>
          </p:cNvPr>
          <p:cNvPicPr>
            <a:picLocks noChangeAspect="1"/>
          </p:cNvPicPr>
          <p:nvPr/>
        </p:nvPicPr>
        <p:blipFill>
          <a:blip r:embed="rId3"/>
          <a:stretch>
            <a:fillRect/>
          </a:stretch>
        </p:blipFill>
        <p:spPr>
          <a:xfrm>
            <a:off x="8807694" y="1127262"/>
            <a:ext cx="2393076" cy="1718106"/>
          </a:xfrm>
          <a:prstGeom prst="rect">
            <a:avLst/>
          </a:prstGeom>
        </p:spPr>
      </p:pic>
      <p:sp>
        <p:nvSpPr>
          <p:cNvPr id="52" name="Rectangle 51">
            <a:extLst>
              <a:ext uri="{FF2B5EF4-FFF2-40B4-BE49-F238E27FC236}">
                <a16:creationId xmlns:a16="http://schemas.microsoft.com/office/drawing/2014/main" id="{40DCB234-C423-4821-92B1-780EC5C69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5" y="3186826"/>
            <a:ext cx="5821258" cy="3002610"/>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D0CEC9-7491-2DB6-1C72-1341313574A4}"/>
              </a:ext>
            </a:extLst>
          </p:cNvPr>
          <p:cNvPicPr>
            <a:picLocks noChangeAspect="1"/>
          </p:cNvPicPr>
          <p:nvPr/>
        </p:nvPicPr>
        <p:blipFill rotWithShape="1">
          <a:blip r:embed="rId4"/>
          <a:srcRect l="40882" t="9182" r="10146" b="11695"/>
          <a:stretch/>
        </p:blipFill>
        <p:spPr>
          <a:xfrm>
            <a:off x="5438510" y="3045950"/>
            <a:ext cx="6107258" cy="3821273"/>
          </a:xfrm>
          <a:prstGeom prst="rect">
            <a:avLst/>
          </a:prstGeom>
        </p:spPr>
      </p:pic>
    </p:spTree>
    <p:extLst>
      <p:ext uri="{BB962C8B-B14F-4D97-AF65-F5344CB8AC3E}">
        <p14:creationId xmlns:p14="http://schemas.microsoft.com/office/powerpoint/2010/main" val="3337374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0" name="Group 8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85"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8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8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8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8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9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1" name="Group 9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99"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0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0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0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0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0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0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0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0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0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0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2" name="Rectangle 11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6"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10" name="Rectangle 114">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6">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3CA38E8-9642-4979-A450-DFDC49E90A00}"/>
              </a:ext>
            </a:extLst>
          </p:cNvPr>
          <p:cNvSpPr>
            <a:spLocks noGrp="1"/>
          </p:cNvSpPr>
          <p:nvPr>
            <p:ph type="title"/>
          </p:nvPr>
        </p:nvSpPr>
        <p:spPr>
          <a:xfrm>
            <a:off x="540279" y="967417"/>
            <a:ext cx="5280460" cy="3622594"/>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Early developing right brain circuits are shaped by attachment experiences</a:t>
            </a:r>
          </a:p>
        </p:txBody>
      </p:sp>
      <p:pic>
        <p:nvPicPr>
          <p:cNvPr id="4" name="Picture 3">
            <a:extLst>
              <a:ext uri="{FF2B5EF4-FFF2-40B4-BE49-F238E27FC236}">
                <a16:creationId xmlns:a16="http://schemas.microsoft.com/office/drawing/2014/main" id="{441FDB8A-BAAC-BCDD-D175-F8C8C13D20A0}"/>
              </a:ext>
            </a:extLst>
          </p:cNvPr>
          <p:cNvPicPr>
            <a:picLocks noChangeAspect="1"/>
          </p:cNvPicPr>
          <p:nvPr/>
        </p:nvPicPr>
        <p:blipFill rotWithShape="1">
          <a:blip r:embed="rId2"/>
          <a:srcRect t="29647" r="-1" b="22899"/>
          <a:stretch/>
        </p:blipFill>
        <p:spPr>
          <a:xfrm>
            <a:off x="6070584" y="45883"/>
            <a:ext cx="6140144" cy="3099917"/>
          </a:xfrm>
          <a:prstGeom prst="rect">
            <a:avLst/>
          </a:prstGeom>
        </p:spPr>
      </p:pic>
      <p:sp>
        <p:nvSpPr>
          <p:cNvPr id="114"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116" name="Straight Connector 120">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96E9769-BFA7-EA60-FF87-3AC5CC665234}"/>
              </a:ext>
            </a:extLst>
          </p:cNvPr>
          <p:cNvPicPr>
            <a:picLocks noChangeAspect="1"/>
          </p:cNvPicPr>
          <p:nvPr/>
        </p:nvPicPr>
        <p:blipFill>
          <a:blip r:embed="rId3"/>
          <a:stretch>
            <a:fillRect/>
          </a:stretch>
        </p:blipFill>
        <p:spPr>
          <a:xfrm>
            <a:off x="6121418" y="3130774"/>
            <a:ext cx="6089310" cy="3681340"/>
          </a:xfrm>
          <a:prstGeom prst="rect">
            <a:avLst/>
          </a:prstGeom>
        </p:spPr>
      </p:pic>
    </p:spTree>
    <p:extLst>
      <p:ext uri="{BB962C8B-B14F-4D97-AF65-F5344CB8AC3E}">
        <p14:creationId xmlns:p14="http://schemas.microsoft.com/office/powerpoint/2010/main" val="645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D6A92F1-05F5-47AC-86A2-9DFA81970125}"/>
              </a:ext>
            </a:extLst>
          </p:cNvPr>
          <p:cNvSpPr>
            <a:spLocks noGrp="1"/>
          </p:cNvSpPr>
          <p:nvPr>
            <p:ph type="title"/>
          </p:nvPr>
        </p:nvSpPr>
        <p:spPr>
          <a:xfrm>
            <a:off x="649224" y="645106"/>
            <a:ext cx="3650279" cy="1259894"/>
          </a:xfrm>
        </p:spPr>
        <p:txBody>
          <a:bodyPr>
            <a:normAutofit/>
          </a:bodyPr>
          <a:lstStyle/>
          <a:p>
            <a:r>
              <a:rPr lang="en-US" b="1" dirty="0"/>
              <a:t>Four Phases of Attachment </a:t>
            </a:r>
          </a:p>
        </p:txBody>
      </p:sp>
      <p:sp>
        <p:nvSpPr>
          <p:cNvPr id="11" name="Rectangle 10">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623A0C6-38B9-47D5-988A-BEE0CD46E77B}"/>
              </a:ext>
            </a:extLst>
          </p:cNvPr>
          <p:cNvSpPr>
            <a:spLocks noGrp="1"/>
          </p:cNvSpPr>
          <p:nvPr>
            <p:ph idx="1"/>
          </p:nvPr>
        </p:nvSpPr>
        <p:spPr>
          <a:xfrm>
            <a:off x="649225" y="2133600"/>
            <a:ext cx="3650278" cy="3759253"/>
          </a:xfrm>
        </p:spPr>
        <p:txBody>
          <a:bodyPr>
            <a:normAutofit/>
          </a:bodyPr>
          <a:lstStyle/>
          <a:p>
            <a:pPr>
              <a:lnSpc>
                <a:spcPct val="90000"/>
              </a:lnSpc>
            </a:pPr>
            <a:r>
              <a:rPr lang="en-US" dirty="0">
                <a:latin typeface="Calibri" panose="020F0502020204030204" pitchFamily="34" charset="0"/>
                <a:cs typeface="Calibri" panose="020F0502020204030204" pitchFamily="34" charset="0"/>
              </a:rPr>
              <a:t>Rudolph Schaffer and Peggy Emerson (1964) analyzed the number of attachment relationships that infants form in a </a:t>
            </a:r>
            <a:r>
              <a:rPr lang="en-US" dirty="0">
                <a:latin typeface="Calibri" panose="020F0502020204030204" pitchFamily="34" charset="0"/>
                <a:cs typeface="Calibri" panose="020F0502020204030204" pitchFamily="34" charset="0"/>
                <a:hlinkClick r:id="rId2"/>
              </a:rPr>
              <a:t>longitudinal study</a:t>
            </a:r>
            <a:r>
              <a:rPr lang="en-US" dirty="0">
                <a:latin typeface="Calibri" panose="020F0502020204030204" pitchFamily="34" charset="0"/>
                <a:cs typeface="Calibri" panose="020F0502020204030204" pitchFamily="34" charset="0"/>
              </a:rPr>
              <a:t> with 60 infants. </a:t>
            </a:r>
          </a:p>
          <a:p>
            <a:pPr>
              <a:lnSpc>
                <a:spcPct val="90000"/>
              </a:lnSpc>
            </a:pPr>
            <a:r>
              <a:rPr lang="en-US" dirty="0">
                <a:latin typeface="Calibri" panose="020F0502020204030204" pitchFamily="34" charset="0"/>
                <a:cs typeface="Calibri" panose="020F0502020204030204" pitchFamily="34" charset="0"/>
              </a:rPr>
              <a:t>In their study, infants were observed every four weeks during the first year of life, and then once again at 18 months. </a:t>
            </a:r>
          </a:p>
          <a:p>
            <a:pPr>
              <a:lnSpc>
                <a:spcPct val="90000"/>
              </a:lnSpc>
            </a:pPr>
            <a:r>
              <a:rPr lang="en-US" dirty="0">
                <a:latin typeface="Calibri" panose="020F0502020204030204" pitchFamily="34" charset="0"/>
                <a:cs typeface="Calibri" panose="020F0502020204030204" pitchFamily="34" charset="0"/>
              </a:rPr>
              <a:t>Schaffer and Emerson determined that four distinct phases of attachment emerged: ﻿</a:t>
            </a:r>
          </a:p>
          <a:p>
            <a:pPr>
              <a:lnSpc>
                <a:spcPct val="90000"/>
              </a:lnSpc>
            </a:pPr>
            <a:endParaRPr lang="en-US" dirty="0"/>
          </a:p>
        </p:txBody>
      </p:sp>
      <p:pic>
        <p:nvPicPr>
          <p:cNvPr id="4" name="Picture 3">
            <a:extLst>
              <a:ext uri="{FF2B5EF4-FFF2-40B4-BE49-F238E27FC236}">
                <a16:creationId xmlns:a16="http://schemas.microsoft.com/office/drawing/2014/main" id="{23C089B5-36F4-4D6C-9B1C-B77F1E4C893A}"/>
              </a:ext>
            </a:extLst>
          </p:cNvPr>
          <p:cNvPicPr/>
          <p:nvPr/>
        </p:nvPicPr>
        <p:blipFill rotWithShape="1">
          <a:blip r:embed="rId3"/>
          <a:srcRect l="6280" r="5355" b="-2"/>
          <a:stretch/>
        </p:blipFill>
        <p:spPr>
          <a:xfrm>
            <a:off x="4398381" y="640080"/>
            <a:ext cx="7174740" cy="5749145"/>
          </a:xfrm>
          <a:prstGeom prst="rect">
            <a:avLst/>
          </a:prstGeom>
        </p:spPr>
      </p:pic>
      <p:sp>
        <p:nvSpPr>
          <p:cNvPr id="13"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17217504-4262-4732-BBD6-3E169CC6C110}"/>
              </a:ext>
            </a:extLst>
          </p:cNvPr>
          <p:cNvSpPr/>
          <p:nvPr/>
        </p:nvSpPr>
        <p:spPr>
          <a:xfrm>
            <a:off x="3970834" y="3244334"/>
            <a:ext cx="5607882" cy="34163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                                               </a:t>
            </a:r>
            <a:r>
              <a:rPr kumimoji="0" lang="en-US" sz="1200" b="0"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Illustration by JR Bee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VeryWellMind, 2019</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79477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A73E5A97-1DCB-42F4-982A-7BA247375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26B9A6-ACA3-4742-90D9-6A1F857BF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2B0A1E-67BE-E16A-9574-D0797D0FA4AC}"/>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a:solidFill>
                  <a:srgbClr val="FEFFFF"/>
                </a:solidFill>
              </a:rPr>
              <a:t>Mother’s right frontal areas activate to match both her infant’s joy and/or distress</a:t>
            </a:r>
          </a:p>
        </p:txBody>
      </p:sp>
      <p:sp>
        <p:nvSpPr>
          <p:cNvPr id="46" name="Freeform 5">
            <a:extLst>
              <a:ext uri="{FF2B5EF4-FFF2-40B4-BE49-F238E27FC236}">
                <a16:creationId xmlns:a16="http://schemas.microsoft.com/office/drawing/2014/main" id="{2E8B2260-489B-43E2-BD77-56C5F90E0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47">
            <a:extLst>
              <a:ext uri="{FF2B5EF4-FFF2-40B4-BE49-F238E27FC236}">
                <a16:creationId xmlns:a16="http://schemas.microsoft.com/office/drawing/2014/main" id="{80D6C639-9C65-4E60-AE17-29BBB4BFD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940650"/>
            <a:ext cx="2814046" cy="205597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9C5F172-536A-4474-8C95-BC26932D1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5203" y="940650"/>
            <a:ext cx="2814049" cy="205597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C21EAA-C406-6ECB-00A9-7161FB8DA1D8}"/>
              </a:ext>
            </a:extLst>
          </p:cNvPr>
          <p:cNvPicPr>
            <a:picLocks noChangeAspect="1"/>
          </p:cNvPicPr>
          <p:nvPr/>
        </p:nvPicPr>
        <p:blipFill rotWithShape="1">
          <a:blip r:embed="rId2"/>
          <a:srcRect l="11887"/>
          <a:stretch/>
        </p:blipFill>
        <p:spPr>
          <a:xfrm>
            <a:off x="8503522" y="415307"/>
            <a:ext cx="3688469" cy="2814623"/>
          </a:xfrm>
          <a:prstGeom prst="rect">
            <a:avLst/>
          </a:prstGeom>
        </p:spPr>
      </p:pic>
      <p:sp>
        <p:nvSpPr>
          <p:cNvPr id="52" name="Rectangle 51">
            <a:extLst>
              <a:ext uri="{FF2B5EF4-FFF2-40B4-BE49-F238E27FC236}">
                <a16:creationId xmlns:a16="http://schemas.microsoft.com/office/drawing/2014/main" id="{40DCB234-C423-4821-92B1-780EC5C69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5" y="3186826"/>
            <a:ext cx="5821258" cy="3002610"/>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BF29968-7A03-D926-D536-196FDC894410}"/>
              </a:ext>
            </a:extLst>
          </p:cNvPr>
          <p:cNvPicPr>
            <a:picLocks noChangeAspect="1"/>
          </p:cNvPicPr>
          <p:nvPr/>
        </p:nvPicPr>
        <p:blipFill rotWithShape="1">
          <a:blip r:embed="rId3"/>
          <a:srcRect l="39833" t="8960" r="9667" b="13661"/>
          <a:stretch/>
        </p:blipFill>
        <p:spPr>
          <a:xfrm>
            <a:off x="5504672" y="3201258"/>
            <a:ext cx="6057407" cy="3651993"/>
          </a:xfrm>
          <a:prstGeom prst="rect">
            <a:avLst/>
          </a:prstGeom>
        </p:spPr>
      </p:pic>
      <p:pic>
        <p:nvPicPr>
          <p:cNvPr id="6" name="Picture 5">
            <a:extLst>
              <a:ext uri="{FF2B5EF4-FFF2-40B4-BE49-F238E27FC236}">
                <a16:creationId xmlns:a16="http://schemas.microsoft.com/office/drawing/2014/main" id="{FD6E7CEC-CDD6-1D4A-E9AA-CD972CD3AA1E}"/>
              </a:ext>
            </a:extLst>
          </p:cNvPr>
          <p:cNvPicPr>
            <a:picLocks noChangeAspect="1"/>
          </p:cNvPicPr>
          <p:nvPr/>
        </p:nvPicPr>
        <p:blipFill rotWithShape="1">
          <a:blip r:embed="rId4"/>
          <a:srcRect l="18423" r="18620"/>
          <a:stretch/>
        </p:blipFill>
        <p:spPr>
          <a:xfrm>
            <a:off x="4665690" y="390990"/>
            <a:ext cx="3837832" cy="2809875"/>
          </a:xfrm>
          <a:prstGeom prst="rect">
            <a:avLst/>
          </a:prstGeom>
        </p:spPr>
      </p:pic>
    </p:spTree>
    <p:extLst>
      <p:ext uri="{BB962C8B-B14F-4D97-AF65-F5344CB8AC3E}">
        <p14:creationId xmlns:p14="http://schemas.microsoft.com/office/powerpoint/2010/main" val="2817544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FB4B1AE-F3A2-C0A1-DB7C-062B7D540E67}"/>
              </a:ext>
            </a:extLst>
          </p:cNvPr>
          <p:cNvPicPr>
            <a:picLocks noChangeAspect="1"/>
          </p:cNvPicPr>
          <p:nvPr/>
        </p:nvPicPr>
        <p:blipFill>
          <a:blip r:embed="rId2"/>
          <a:stretch>
            <a:fillRect/>
          </a:stretch>
        </p:blipFill>
        <p:spPr>
          <a:xfrm>
            <a:off x="2853181" y="1123527"/>
            <a:ext cx="6485633" cy="4604800"/>
          </a:xfrm>
          <a:prstGeom prst="rect">
            <a:avLst/>
          </a:prstGeom>
        </p:spPr>
      </p:pic>
    </p:spTree>
    <p:extLst>
      <p:ext uri="{BB962C8B-B14F-4D97-AF65-F5344CB8AC3E}">
        <p14:creationId xmlns:p14="http://schemas.microsoft.com/office/powerpoint/2010/main" val="447329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A73E5A97-1DCB-42F4-982A-7BA247375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26B9A6-ACA3-4742-90D9-6A1F857BF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A75E0D-4CDA-094C-7689-944D7DA34264}"/>
              </a:ext>
            </a:extLst>
          </p:cNvPr>
          <p:cNvSpPr>
            <a:spLocks noGrp="1"/>
          </p:cNvSpPr>
          <p:nvPr>
            <p:ph type="title"/>
          </p:nvPr>
        </p:nvSpPr>
        <p:spPr>
          <a:xfrm>
            <a:off x="540279" y="967418"/>
            <a:ext cx="3778870" cy="2674844"/>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Positive and negative affects activate different brain circuits</a:t>
            </a:r>
          </a:p>
        </p:txBody>
      </p:sp>
      <p:sp>
        <p:nvSpPr>
          <p:cNvPr id="46" name="Freeform 5">
            <a:extLst>
              <a:ext uri="{FF2B5EF4-FFF2-40B4-BE49-F238E27FC236}">
                <a16:creationId xmlns:a16="http://schemas.microsoft.com/office/drawing/2014/main" id="{2E8B2260-489B-43E2-BD77-56C5F90E0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47">
            <a:extLst>
              <a:ext uri="{FF2B5EF4-FFF2-40B4-BE49-F238E27FC236}">
                <a16:creationId xmlns:a16="http://schemas.microsoft.com/office/drawing/2014/main" id="{80D6C639-9C65-4E60-AE17-29BBB4BFD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940650"/>
            <a:ext cx="2814046" cy="205597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F0F2F7-E39B-D098-CD10-B708109BB8E4}"/>
              </a:ext>
            </a:extLst>
          </p:cNvPr>
          <p:cNvPicPr>
            <a:picLocks noChangeAspect="1"/>
          </p:cNvPicPr>
          <p:nvPr/>
        </p:nvPicPr>
        <p:blipFill rotWithShape="1">
          <a:blip r:embed="rId2"/>
          <a:srcRect b="16563"/>
          <a:stretch/>
        </p:blipFill>
        <p:spPr>
          <a:xfrm>
            <a:off x="0" y="4311088"/>
            <a:ext cx="4663794" cy="2556135"/>
          </a:xfrm>
          <a:prstGeom prst="rect">
            <a:avLst/>
          </a:prstGeom>
        </p:spPr>
      </p:pic>
      <p:sp>
        <p:nvSpPr>
          <p:cNvPr id="50" name="Rectangle 49">
            <a:extLst>
              <a:ext uri="{FF2B5EF4-FFF2-40B4-BE49-F238E27FC236}">
                <a16:creationId xmlns:a16="http://schemas.microsoft.com/office/drawing/2014/main" id="{D9C5F172-536A-4474-8C95-BC26932D1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5203" y="940650"/>
            <a:ext cx="2814049" cy="205597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0DCB234-C423-4821-92B1-780EC5C69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5" y="3186826"/>
            <a:ext cx="5821258" cy="3002610"/>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3B84BD-188D-B678-6F0F-FD5F8F5F9A1F}"/>
              </a:ext>
            </a:extLst>
          </p:cNvPr>
          <p:cNvPicPr>
            <a:picLocks noChangeAspect="1"/>
          </p:cNvPicPr>
          <p:nvPr/>
        </p:nvPicPr>
        <p:blipFill rotWithShape="1">
          <a:blip r:embed="rId3"/>
          <a:srcRect l="1663" t="6083" r="1227" b="11242"/>
          <a:stretch/>
        </p:blipFill>
        <p:spPr>
          <a:xfrm>
            <a:off x="4615672" y="-22548"/>
            <a:ext cx="7576328" cy="2246176"/>
          </a:xfrm>
          <a:prstGeom prst="rect">
            <a:avLst/>
          </a:prstGeom>
        </p:spPr>
      </p:pic>
      <p:pic>
        <p:nvPicPr>
          <p:cNvPr id="6" name="Picture 5">
            <a:extLst>
              <a:ext uri="{FF2B5EF4-FFF2-40B4-BE49-F238E27FC236}">
                <a16:creationId xmlns:a16="http://schemas.microsoft.com/office/drawing/2014/main" id="{93F928BA-540E-C939-8DF5-313F62670DBB}"/>
              </a:ext>
            </a:extLst>
          </p:cNvPr>
          <p:cNvPicPr>
            <a:picLocks noChangeAspect="1"/>
          </p:cNvPicPr>
          <p:nvPr/>
        </p:nvPicPr>
        <p:blipFill>
          <a:blip r:embed="rId4"/>
          <a:stretch>
            <a:fillRect/>
          </a:stretch>
        </p:blipFill>
        <p:spPr>
          <a:xfrm>
            <a:off x="4639733" y="2143760"/>
            <a:ext cx="7597405" cy="4777251"/>
          </a:xfrm>
          <a:prstGeom prst="rect">
            <a:avLst/>
          </a:prstGeom>
        </p:spPr>
      </p:pic>
    </p:spTree>
    <p:extLst>
      <p:ext uri="{BB962C8B-B14F-4D97-AF65-F5344CB8AC3E}">
        <p14:creationId xmlns:p14="http://schemas.microsoft.com/office/powerpoint/2010/main" val="40431643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8ABA8DF-E889-56D1-8526-D92629592C60}"/>
              </a:ext>
            </a:extLst>
          </p:cNvPr>
          <p:cNvSpPr>
            <a:spLocks noGrp="1"/>
          </p:cNvSpPr>
          <p:nvPr>
            <p:ph type="title"/>
          </p:nvPr>
        </p:nvSpPr>
        <p:spPr>
          <a:xfrm>
            <a:off x="540279" y="967417"/>
            <a:ext cx="5280460" cy="2933431"/>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Small does of shame in the socialization process</a:t>
            </a:r>
          </a:p>
        </p:txBody>
      </p:sp>
      <p:sp>
        <p:nvSpPr>
          <p:cNvPr id="45"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3" name="Picture 2">
            <a:extLst>
              <a:ext uri="{FF2B5EF4-FFF2-40B4-BE49-F238E27FC236}">
                <a16:creationId xmlns:a16="http://schemas.microsoft.com/office/drawing/2014/main" id="{C17FFDFC-7A9E-D528-EDA8-E7E73CA8F97C}"/>
              </a:ext>
            </a:extLst>
          </p:cNvPr>
          <p:cNvPicPr>
            <a:picLocks noChangeAspect="1"/>
          </p:cNvPicPr>
          <p:nvPr/>
        </p:nvPicPr>
        <p:blipFill rotWithShape="1">
          <a:blip r:embed="rId2"/>
          <a:srcRect l="40166" t="8237" r="10000" b="24147"/>
          <a:stretch/>
        </p:blipFill>
        <p:spPr>
          <a:xfrm>
            <a:off x="6129968" y="0"/>
            <a:ext cx="6080759" cy="3343697"/>
          </a:xfrm>
          <a:prstGeom prst="rect">
            <a:avLst/>
          </a:prstGeom>
        </p:spPr>
      </p:pic>
      <p:pic>
        <p:nvPicPr>
          <p:cNvPr id="4" name="Picture 3">
            <a:extLst>
              <a:ext uri="{FF2B5EF4-FFF2-40B4-BE49-F238E27FC236}">
                <a16:creationId xmlns:a16="http://schemas.microsoft.com/office/drawing/2014/main" id="{4E3FE9AA-2A35-15E3-E730-7E96A4F3717F}"/>
              </a:ext>
            </a:extLst>
          </p:cNvPr>
          <p:cNvPicPr>
            <a:picLocks noChangeAspect="1"/>
          </p:cNvPicPr>
          <p:nvPr/>
        </p:nvPicPr>
        <p:blipFill>
          <a:blip r:embed="rId3"/>
          <a:stretch>
            <a:fillRect/>
          </a:stretch>
        </p:blipFill>
        <p:spPr>
          <a:xfrm>
            <a:off x="6116091" y="3343697"/>
            <a:ext cx="6075909" cy="3523526"/>
          </a:xfrm>
          <a:prstGeom prst="rect">
            <a:avLst/>
          </a:prstGeom>
        </p:spPr>
      </p:pic>
    </p:spTree>
    <p:extLst>
      <p:ext uri="{BB962C8B-B14F-4D97-AF65-F5344CB8AC3E}">
        <p14:creationId xmlns:p14="http://schemas.microsoft.com/office/powerpoint/2010/main" val="1090263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57997B-5504-C635-A8E6-D4F0AE56CE20}"/>
              </a:ext>
            </a:extLst>
          </p:cNvPr>
          <p:cNvSpPr>
            <a:spLocks noGrp="1"/>
          </p:cNvSpPr>
          <p:nvPr>
            <p:ph type="title"/>
          </p:nvPr>
        </p:nvSpPr>
        <p:spPr>
          <a:xfrm>
            <a:off x="540279" y="967417"/>
            <a:ext cx="5280460" cy="3327652"/>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Mild shame helps to shift from too high arousal to lower arousal state</a:t>
            </a:r>
          </a:p>
        </p:txBody>
      </p:sp>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612EF69-4466-519F-6433-1189E51F5CDE}"/>
              </a:ext>
            </a:extLst>
          </p:cNvPr>
          <p:cNvPicPr>
            <a:picLocks noChangeAspect="1"/>
          </p:cNvPicPr>
          <p:nvPr/>
        </p:nvPicPr>
        <p:blipFill>
          <a:blip r:embed="rId2"/>
          <a:stretch>
            <a:fillRect/>
          </a:stretch>
        </p:blipFill>
        <p:spPr>
          <a:xfrm>
            <a:off x="6096000" y="2923973"/>
            <a:ext cx="6095991" cy="3943250"/>
          </a:xfrm>
          <a:prstGeom prst="rect">
            <a:avLst/>
          </a:prstGeom>
        </p:spPr>
      </p:pic>
      <p:pic>
        <p:nvPicPr>
          <p:cNvPr id="6" name="Picture 5">
            <a:extLst>
              <a:ext uri="{FF2B5EF4-FFF2-40B4-BE49-F238E27FC236}">
                <a16:creationId xmlns:a16="http://schemas.microsoft.com/office/drawing/2014/main" id="{E457A0D0-1C44-7A6F-5B2E-C01AC4F69285}"/>
              </a:ext>
            </a:extLst>
          </p:cNvPr>
          <p:cNvPicPr>
            <a:picLocks noChangeAspect="1"/>
          </p:cNvPicPr>
          <p:nvPr/>
        </p:nvPicPr>
        <p:blipFill>
          <a:blip r:embed="rId3"/>
          <a:stretch>
            <a:fillRect/>
          </a:stretch>
        </p:blipFill>
        <p:spPr>
          <a:xfrm>
            <a:off x="7818020" y="227169"/>
            <a:ext cx="2667200" cy="2445674"/>
          </a:xfrm>
          <a:prstGeom prst="rect">
            <a:avLst/>
          </a:prstGeom>
        </p:spPr>
      </p:pic>
    </p:spTree>
    <p:extLst>
      <p:ext uri="{BB962C8B-B14F-4D97-AF65-F5344CB8AC3E}">
        <p14:creationId xmlns:p14="http://schemas.microsoft.com/office/powerpoint/2010/main" val="419620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04FFCB0A-A21A-4D0F-AE1C-6EC8ED79A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81DDC0B-F2D9-4A55-A60C-E0532B46C9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4" name="Freeform 11">
              <a:extLst>
                <a:ext uri="{FF2B5EF4-FFF2-40B4-BE49-F238E27FC236}">
                  <a16:creationId xmlns:a16="http://schemas.microsoft.com/office/drawing/2014/main" id="{60C4C88B-2AA4-43CA-9F8F-3FB2B5D7D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1E062DFF-2E6B-420E-AEFE-FB8082B29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37DD0A2B-B295-4280-B8DA-0DC58312C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83B6198C-5321-4CBD-A21D-B413234BF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CA21CB5E-7E99-4448-8DD0-FA87EAC3C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5675BC7F-097E-4C82-8B98-05F11E34F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CF36D428-039F-4D57-83E9-C9E49A8EE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9C846992-7277-412B-8F89-BF12BBBBE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2FFB1517-7128-4059-90D1-7FE4A515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C0835D29-A969-4B36-823D-20413585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E513FF63-116C-4620-AA46-03788BE5F1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EF361EF8-880C-41F9-8051-9F05A8C20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Title 1">
            <a:extLst>
              <a:ext uri="{FF2B5EF4-FFF2-40B4-BE49-F238E27FC236}">
                <a16:creationId xmlns:a16="http://schemas.microsoft.com/office/drawing/2014/main" id="{DAEC2952-5EF5-78AB-8DAB-92B30AE7CEA2}"/>
              </a:ext>
            </a:extLst>
          </p:cNvPr>
          <p:cNvSpPr>
            <a:spLocks noGrp="1"/>
          </p:cNvSpPr>
          <p:nvPr>
            <p:ph type="title"/>
          </p:nvPr>
        </p:nvSpPr>
        <p:spPr>
          <a:xfrm>
            <a:off x="1992835" y="4529540"/>
            <a:ext cx="9511777" cy="1162423"/>
          </a:xfrm>
        </p:spPr>
        <p:txBody>
          <a:bodyPr vert="horz" lIns="91440" tIns="45720" rIns="91440" bIns="45720" rtlCol="0" anchor="b">
            <a:normAutofit/>
          </a:bodyPr>
          <a:lstStyle/>
          <a:p>
            <a:pPr>
              <a:lnSpc>
                <a:spcPct val="90000"/>
              </a:lnSpc>
            </a:pPr>
            <a:r>
              <a:rPr lang="en-US" sz="3800" dirty="0"/>
              <a:t>Right brain growth continues through the second year of life</a:t>
            </a:r>
          </a:p>
        </p:txBody>
      </p:sp>
      <p:grpSp>
        <p:nvGrpSpPr>
          <p:cNvPr id="57" name="Group 56">
            <a:extLst>
              <a:ext uri="{FF2B5EF4-FFF2-40B4-BE49-F238E27FC236}">
                <a16:creationId xmlns:a16="http://schemas.microsoft.com/office/drawing/2014/main" id="{FBF9A995-2C32-4FB7-B5F3-E417B7DE0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8" name="Freeform 27">
              <a:extLst>
                <a:ext uri="{FF2B5EF4-FFF2-40B4-BE49-F238E27FC236}">
                  <a16:creationId xmlns:a16="http://schemas.microsoft.com/office/drawing/2014/main" id="{0F4ECCFB-A0C2-4B4D-B6E2-77341F6FE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5476CBB8-CCD6-4739-8729-8927DC09D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695B716E-8BF4-4DD9-96A5-4238FDC07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6A3F7DBC-E3BC-4902-BE4C-6F3542E33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70379707-5601-41BA-8F25-82825A8E3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1C7E7640-A719-4104-8E66-10B2FB84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9A4C4222-3F93-463D-9B22-69ECBF8E0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B263D752-00B8-466F-A4DD-D4F58CAE1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45470F50-BCB7-4793-B6EE-C07E57794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3FE3B154-4827-4A59-B611-C15FE0930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4856C74D-7893-4686-8C69-93ADFAD94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D9855B44-5A4E-48D3-B20E-74C69EF51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1" name="Rectangle 70">
            <a:extLst>
              <a:ext uri="{FF2B5EF4-FFF2-40B4-BE49-F238E27FC236}">
                <a16:creationId xmlns:a16="http://schemas.microsoft.com/office/drawing/2014/main" id="{4DF306C4-90F2-4BFE-B2AD-FAFB31C46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E0811213-17BF-B703-DC46-4ADAE5944589}"/>
              </a:ext>
            </a:extLst>
          </p:cNvPr>
          <p:cNvPicPr>
            <a:picLocks noChangeAspect="1"/>
          </p:cNvPicPr>
          <p:nvPr/>
        </p:nvPicPr>
        <p:blipFill rotWithShape="1">
          <a:blip r:embed="rId2"/>
          <a:srcRect b="9318"/>
          <a:stretch/>
        </p:blipFill>
        <p:spPr>
          <a:xfrm>
            <a:off x="521551" y="328768"/>
            <a:ext cx="5466698" cy="3761618"/>
          </a:xfrm>
          <a:prstGeom prst="rect">
            <a:avLst/>
          </a:prstGeom>
        </p:spPr>
      </p:pic>
      <p:pic>
        <p:nvPicPr>
          <p:cNvPr id="3" name="Picture 2">
            <a:extLst>
              <a:ext uri="{FF2B5EF4-FFF2-40B4-BE49-F238E27FC236}">
                <a16:creationId xmlns:a16="http://schemas.microsoft.com/office/drawing/2014/main" id="{C9EDC2FE-DBDE-17AD-9320-134A68A2E6B6}"/>
              </a:ext>
            </a:extLst>
          </p:cNvPr>
          <p:cNvPicPr>
            <a:picLocks noChangeAspect="1"/>
          </p:cNvPicPr>
          <p:nvPr/>
        </p:nvPicPr>
        <p:blipFill rotWithShape="1">
          <a:blip r:embed="rId3"/>
          <a:srcRect l="40166" t="10058" r="9000" b="9864"/>
          <a:stretch/>
        </p:blipFill>
        <p:spPr>
          <a:xfrm>
            <a:off x="6498534" y="346012"/>
            <a:ext cx="5191075" cy="3761618"/>
          </a:xfrm>
          <a:prstGeom prst="rect">
            <a:avLst/>
          </a:prstGeom>
        </p:spPr>
      </p:pic>
      <p:sp>
        <p:nvSpPr>
          <p:cNvPr id="73" name="Freeform 33">
            <a:extLst>
              <a:ext uri="{FF2B5EF4-FFF2-40B4-BE49-F238E27FC236}">
                <a16:creationId xmlns:a16="http://schemas.microsoft.com/office/drawing/2014/main" id="{AA07F762-5743-4CB0-9102-37CFC56F2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Tree>
    <p:extLst>
      <p:ext uri="{BB962C8B-B14F-4D97-AF65-F5344CB8AC3E}">
        <p14:creationId xmlns:p14="http://schemas.microsoft.com/office/powerpoint/2010/main" val="1643723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BE331A0-8CD8-39E5-45D1-40A3586E9D9C}"/>
              </a:ext>
            </a:extLst>
          </p:cNvPr>
          <p:cNvSpPr>
            <a:spLocks noGrp="1"/>
          </p:cNvSpPr>
          <p:nvPr>
            <p:ph type="title"/>
          </p:nvPr>
        </p:nvSpPr>
        <p:spPr>
          <a:xfrm>
            <a:off x="1083733" y="4628519"/>
            <a:ext cx="8458200" cy="958911"/>
          </a:xfrm>
        </p:spPr>
        <p:txBody>
          <a:bodyPr vert="horz" lIns="91440" tIns="45720" rIns="91440" bIns="45720" rtlCol="0" anchor="b">
            <a:normAutofit/>
          </a:bodyPr>
          <a:lstStyle/>
          <a:p>
            <a:pPr>
              <a:lnSpc>
                <a:spcPct val="90000"/>
              </a:lnSpc>
            </a:pPr>
            <a:r>
              <a:rPr lang="en-US" sz="3100" dirty="0">
                <a:solidFill>
                  <a:srgbClr val="FFFFFF"/>
                </a:solidFill>
                <a:latin typeface="Calibri" panose="020F0502020204030204" pitchFamily="34" charset="0"/>
                <a:cs typeface="Calibri" panose="020F0502020204030204" pitchFamily="34" charset="0"/>
              </a:rPr>
              <a:t>Symbolic play allows the toddler to play with ideas and generate fantasies </a:t>
            </a:r>
          </a:p>
        </p:txBody>
      </p:sp>
      <p:pic>
        <p:nvPicPr>
          <p:cNvPr id="4" name="Picture 3">
            <a:extLst>
              <a:ext uri="{FF2B5EF4-FFF2-40B4-BE49-F238E27FC236}">
                <a16:creationId xmlns:a16="http://schemas.microsoft.com/office/drawing/2014/main" id="{075E0BDA-F637-721B-02FE-BE649AADBC01}"/>
              </a:ext>
            </a:extLst>
          </p:cNvPr>
          <p:cNvPicPr>
            <a:picLocks noChangeAspect="1"/>
          </p:cNvPicPr>
          <p:nvPr/>
        </p:nvPicPr>
        <p:blipFill>
          <a:blip r:embed="rId2"/>
          <a:stretch>
            <a:fillRect/>
          </a:stretch>
        </p:blipFill>
        <p:spPr>
          <a:xfrm>
            <a:off x="1255705" y="469903"/>
            <a:ext cx="2218103" cy="3333216"/>
          </a:xfrm>
          <a:prstGeom prst="rect">
            <a:avLst/>
          </a:prstGeom>
        </p:spPr>
      </p:pic>
      <p:pic>
        <p:nvPicPr>
          <p:cNvPr id="3" name="Picture 2">
            <a:extLst>
              <a:ext uri="{FF2B5EF4-FFF2-40B4-BE49-F238E27FC236}">
                <a16:creationId xmlns:a16="http://schemas.microsoft.com/office/drawing/2014/main" id="{92549CA3-1CEA-E928-963B-EC8FB962E7F1}"/>
              </a:ext>
            </a:extLst>
          </p:cNvPr>
          <p:cNvPicPr>
            <a:picLocks noChangeAspect="1"/>
          </p:cNvPicPr>
          <p:nvPr/>
        </p:nvPicPr>
        <p:blipFill rotWithShape="1">
          <a:blip r:embed="rId3"/>
          <a:srcRect l="39655" t="9509" r="9310" b="12688"/>
          <a:stretch/>
        </p:blipFill>
        <p:spPr>
          <a:xfrm>
            <a:off x="5161280" y="183924"/>
            <a:ext cx="5557519" cy="3897329"/>
          </a:xfrm>
          <a:prstGeom prst="rect">
            <a:avLst/>
          </a:prstGeom>
        </p:spPr>
      </p:pic>
    </p:spTree>
    <p:extLst>
      <p:ext uri="{BB962C8B-B14F-4D97-AF65-F5344CB8AC3E}">
        <p14:creationId xmlns:p14="http://schemas.microsoft.com/office/powerpoint/2010/main" val="2528881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F33D8D3-7B0B-963B-A498-42CA8B8E6A83}"/>
              </a:ext>
            </a:extLst>
          </p:cNvPr>
          <p:cNvSpPr>
            <a:spLocks noGrp="1"/>
          </p:cNvSpPr>
          <p:nvPr>
            <p:ph type="title"/>
          </p:nvPr>
        </p:nvSpPr>
        <p:spPr>
          <a:xfrm>
            <a:off x="1083733" y="4628519"/>
            <a:ext cx="8458200" cy="958911"/>
          </a:xfrm>
        </p:spPr>
        <p:txBody>
          <a:bodyPr vert="horz" lIns="91440" tIns="45720" rIns="91440" bIns="45720" rtlCol="0" anchor="b">
            <a:normAutofit/>
          </a:bodyPr>
          <a:lstStyle/>
          <a:p>
            <a:pPr>
              <a:lnSpc>
                <a:spcPct val="90000"/>
              </a:lnSpc>
            </a:pPr>
            <a:r>
              <a:rPr lang="en-US" sz="3100">
                <a:solidFill>
                  <a:srgbClr val="FFFFFF"/>
                </a:solidFill>
              </a:rPr>
              <a:t>Dads enter the building at about 2 ½ years of age</a:t>
            </a:r>
          </a:p>
        </p:txBody>
      </p:sp>
      <p:pic>
        <p:nvPicPr>
          <p:cNvPr id="4" name="Picture 3">
            <a:extLst>
              <a:ext uri="{FF2B5EF4-FFF2-40B4-BE49-F238E27FC236}">
                <a16:creationId xmlns:a16="http://schemas.microsoft.com/office/drawing/2014/main" id="{12333A43-6733-58E7-9E4E-92427E412A17}"/>
              </a:ext>
            </a:extLst>
          </p:cNvPr>
          <p:cNvPicPr>
            <a:picLocks noChangeAspect="1"/>
          </p:cNvPicPr>
          <p:nvPr/>
        </p:nvPicPr>
        <p:blipFill>
          <a:blip r:embed="rId2"/>
          <a:stretch>
            <a:fillRect/>
          </a:stretch>
        </p:blipFill>
        <p:spPr>
          <a:xfrm>
            <a:off x="428608" y="249336"/>
            <a:ext cx="5535223" cy="3717922"/>
          </a:xfrm>
          <a:prstGeom prst="rect">
            <a:avLst/>
          </a:prstGeom>
        </p:spPr>
      </p:pic>
      <p:pic>
        <p:nvPicPr>
          <p:cNvPr id="3" name="Picture 2">
            <a:extLst>
              <a:ext uri="{FF2B5EF4-FFF2-40B4-BE49-F238E27FC236}">
                <a16:creationId xmlns:a16="http://schemas.microsoft.com/office/drawing/2014/main" id="{D2F5C8AE-2111-4CAC-CF0F-E7355AED6C60}"/>
              </a:ext>
            </a:extLst>
          </p:cNvPr>
          <p:cNvPicPr>
            <a:picLocks noChangeAspect="1"/>
          </p:cNvPicPr>
          <p:nvPr/>
        </p:nvPicPr>
        <p:blipFill rotWithShape="1">
          <a:blip r:embed="rId3"/>
          <a:srcRect l="40173" t="9884" r="9483" b="17551"/>
          <a:stretch/>
        </p:blipFill>
        <p:spPr>
          <a:xfrm>
            <a:off x="6177413" y="228600"/>
            <a:ext cx="5699760" cy="3779150"/>
          </a:xfrm>
          <a:prstGeom prst="rect">
            <a:avLst/>
          </a:prstGeom>
        </p:spPr>
      </p:pic>
    </p:spTree>
    <p:extLst>
      <p:ext uri="{BB962C8B-B14F-4D97-AF65-F5344CB8AC3E}">
        <p14:creationId xmlns:p14="http://schemas.microsoft.com/office/powerpoint/2010/main" val="6601231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13E72759-7A0A-4E0E-A2F9-3EF86C83A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020A939-DBBB-4BC9-8087-D274915B9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759BC27-E8AC-E1F9-CE04-328D534DCC3B}"/>
              </a:ext>
            </a:extLst>
          </p:cNvPr>
          <p:cNvSpPr>
            <a:spLocks noGrp="1"/>
          </p:cNvSpPr>
          <p:nvPr>
            <p:ph type="title"/>
          </p:nvPr>
        </p:nvSpPr>
        <p:spPr>
          <a:xfrm>
            <a:off x="540279" y="967417"/>
            <a:ext cx="3936742" cy="3943250"/>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Fathers' involvement impacts the growth of the toddler’s </a:t>
            </a:r>
            <a:r>
              <a:rPr lang="en-US" sz="4000" dirty="0">
                <a:solidFill>
                  <a:srgbClr val="FFFF00"/>
                </a:solidFill>
                <a:latin typeface="Calibri" panose="020F0502020204030204" pitchFamily="34" charset="0"/>
                <a:cs typeface="Calibri" panose="020F0502020204030204" pitchFamily="34" charset="0"/>
              </a:rPr>
              <a:t>left brain</a:t>
            </a:r>
          </a:p>
        </p:txBody>
      </p:sp>
      <p:sp>
        <p:nvSpPr>
          <p:cNvPr id="46" name="Rectangle 45">
            <a:extLst>
              <a:ext uri="{FF2B5EF4-FFF2-40B4-BE49-F238E27FC236}">
                <a16:creationId xmlns:a16="http://schemas.microsoft.com/office/drawing/2014/main" id="{68CE302C-A316-49C7-A584-5D33FAD93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5" y="965044"/>
            <a:ext cx="5821258"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A7ED1E-35AF-3C43-1787-16EDB7AC819B}"/>
              </a:ext>
            </a:extLst>
          </p:cNvPr>
          <p:cNvPicPr>
            <a:picLocks noChangeAspect="1"/>
          </p:cNvPicPr>
          <p:nvPr/>
        </p:nvPicPr>
        <p:blipFill rotWithShape="1">
          <a:blip r:embed="rId2"/>
          <a:srcRect l="39482" t="8760" r="9311" b="19796"/>
          <a:stretch/>
        </p:blipFill>
        <p:spPr>
          <a:xfrm>
            <a:off x="5587993" y="190941"/>
            <a:ext cx="5828681" cy="3506799"/>
          </a:xfrm>
          <a:prstGeom prst="rect">
            <a:avLst/>
          </a:prstGeom>
        </p:spPr>
      </p:pic>
      <p:sp>
        <p:nvSpPr>
          <p:cNvPr id="48" name="Freeform 5">
            <a:extLst>
              <a:ext uri="{FF2B5EF4-FFF2-40B4-BE49-F238E27FC236}">
                <a16:creationId xmlns:a16="http://schemas.microsoft.com/office/drawing/2014/main" id="{8D7E03C2-CF97-4DF3-8309-A30AA8FC3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1F8A09A4-1145-4BBE-A3F4-84B4B3CE3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7994" y="3657423"/>
            <a:ext cx="2814046" cy="2532013"/>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2FBA3A-D93A-1373-7BE1-227BE1226994}"/>
              </a:ext>
            </a:extLst>
          </p:cNvPr>
          <p:cNvPicPr>
            <a:picLocks noChangeAspect="1"/>
          </p:cNvPicPr>
          <p:nvPr/>
        </p:nvPicPr>
        <p:blipFill>
          <a:blip r:embed="rId3"/>
          <a:stretch>
            <a:fillRect/>
          </a:stretch>
        </p:blipFill>
        <p:spPr>
          <a:xfrm>
            <a:off x="5767868" y="4081108"/>
            <a:ext cx="2470475" cy="1695602"/>
          </a:xfrm>
          <a:prstGeom prst="rect">
            <a:avLst/>
          </a:prstGeom>
        </p:spPr>
      </p:pic>
      <p:sp>
        <p:nvSpPr>
          <p:cNvPr id="52" name="Rectangle 51">
            <a:extLst>
              <a:ext uri="{FF2B5EF4-FFF2-40B4-BE49-F238E27FC236}">
                <a16:creationId xmlns:a16="http://schemas.microsoft.com/office/drawing/2014/main" id="{445099CD-2BE9-478D-89F1-D3250B809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5203" y="3657423"/>
            <a:ext cx="2814049" cy="2532014"/>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6255BE-EFE7-2C13-0237-BF4F8CA41434}"/>
              </a:ext>
            </a:extLst>
          </p:cNvPr>
          <p:cNvPicPr>
            <a:picLocks noChangeAspect="1"/>
          </p:cNvPicPr>
          <p:nvPr/>
        </p:nvPicPr>
        <p:blipFill>
          <a:blip r:embed="rId4"/>
          <a:stretch>
            <a:fillRect/>
          </a:stretch>
        </p:blipFill>
        <p:spPr>
          <a:xfrm>
            <a:off x="8758929" y="4144369"/>
            <a:ext cx="2490606" cy="1569081"/>
          </a:xfrm>
          <a:prstGeom prst="rect">
            <a:avLst/>
          </a:prstGeom>
        </p:spPr>
      </p:pic>
    </p:spTree>
    <p:extLst>
      <p:ext uri="{BB962C8B-B14F-4D97-AF65-F5344CB8AC3E}">
        <p14:creationId xmlns:p14="http://schemas.microsoft.com/office/powerpoint/2010/main" val="1451927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44B7188-9259-17A1-E8C9-F869E877BCCD}"/>
              </a:ext>
            </a:extLst>
          </p:cNvPr>
          <p:cNvSpPr>
            <a:spLocks noGrp="1"/>
          </p:cNvSpPr>
          <p:nvPr>
            <p:ph type="title"/>
          </p:nvPr>
        </p:nvSpPr>
        <p:spPr>
          <a:xfrm>
            <a:off x="540279" y="967417"/>
            <a:ext cx="5280460" cy="28314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Full body, rough-and-tumble play offered by dads is a good thing. So, mom, let them loose! </a:t>
            </a:r>
          </a:p>
        </p:txBody>
      </p:sp>
      <p:pic>
        <p:nvPicPr>
          <p:cNvPr id="4" name="Picture 3">
            <a:extLst>
              <a:ext uri="{FF2B5EF4-FFF2-40B4-BE49-F238E27FC236}">
                <a16:creationId xmlns:a16="http://schemas.microsoft.com/office/drawing/2014/main" id="{4CEF8954-AD02-1A5C-1B90-87FB7DA23845}"/>
              </a:ext>
            </a:extLst>
          </p:cNvPr>
          <p:cNvPicPr>
            <a:picLocks noChangeAspect="1"/>
          </p:cNvPicPr>
          <p:nvPr/>
        </p:nvPicPr>
        <p:blipFill rotWithShape="1">
          <a:blip r:embed="rId2"/>
          <a:srcRect l="773" r="-1" b="-1"/>
          <a:stretch/>
        </p:blipFill>
        <p:spPr>
          <a:xfrm>
            <a:off x="6111241" y="-5534"/>
            <a:ext cx="6080758" cy="3431766"/>
          </a:xfrm>
          <a:prstGeom prst="rect">
            <a:avLst/>
          </a:prstGeom>
        </p:spPr>
      </p:pic>
      <p:pic>
        <p:nvPicPr>
          <p:cNvPr id="3" name="Picture 2">
            <a:extLst>
              <a:ext uri="{FF2B5EF4-FFF2-40B4-BE49-F238E27FC236}">
                <a16:creationId xmlns:a16="http://schemas.microsoft.com/office/drawing/2014/main" id="{8133B415-79EF-2C07-8CD2-C4ACEE0B940E}"/>
              </a:ext>
            </a:extLst>
          </p:cNvPr>
          <p:cNvPicPr>
            <a:picLocks noChangeAspect="1"/>
          </p:cNvPicPr>
          <p:nvPr/>
        </p:nvPicPr>
        <p:blipFill rotWithShape="1">
          <a:blip r:embed="rId3"/>
          <a:srcRect r="18493"/>
          <a:stretch/>
        </p:blipFill>
        <p:spPr>
          <a:xfrm>
            <a:off x="6111242" y="3426232"/>
            <a:ext cx="6080758" cy="3431768"/>
          </a:xfrm>
          <a:prstGeom prst="rect">
            <a:avLst/>
          </a:prstGeom>
        </p:spPr>
      </p:pic>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70AD24-BAE0-0356-DB36-C25582E306A0}"/>
              </a:ext>
            </a:extLst>
          </p:cNvPr>
          <p:cNvPicPr>
            <a:picLocks noChangeAspect="1"/>
          </p:cNvPicPr>
          <p:nvPr/>
        </p:nvPicPr>
        <p:blipFill rotWithShape="1">
          <a:blip r:embed="rId4"/>
          <a:srcRect b="9984"/>
          <a:stretch/>
        </p:blipFill>
        <p:spPr>
          <a:xfrm>
            <a:off x="6161067" y="3363147"/>
            <a:ext cx="6058148" cy="3490103"/>
          </a:xfrm>
          <a:prstGeom prst="rect">
            <a:avLst/>
          </a:prstGeom>
        </p:spPr>
      </p:pic>
    </p:spTree>
    <p:extLst>
      <p:ext uri="{BB962C8B-B14F-4D97-AF65-F5344CB8AC3E}">
        <p14:creationId xmlns:p14="http://schemas.microsoft.com/office/powerpoint/2010/main" val="307072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DE5960CC-CDB8-41A5-9AF7-C8337377FED9}"/>
              </a:ext>
            </a:extLst>
          </p:cNvPr>
          <p:cNvSpPr>
            <a:spLocks noGrp="1"/>
          </p:cNvSpPr>
          <p:nvPr>
            <p:ph type="title"/>
          </p:nvPr>
        </p:nvSpPr>
        <p:spPr>
          <a:xfrm>
            <a:off x="-1923393" y="-993228"/>
            <a:ext cx="6208631" cy="6146992"/>
          </a:xfrm>
        </p:spPr>
        <p:txBody>
          <a:bodyPr anchor="ctr">
            <a:normAutofit/>
          </a:bodyPr>
          <a:lstStyle/>
          <a:p>
            <a:pPr algn="r"/>
            <a:r>
              <a:rPr lang="en-US" sz="4800" dirty="0">
                <a:latin typeface="Calibri" panose="020F0502020204030204" pitchFamily="34" charset="0"/>
                <a:cs typeface="Calibri" panose="020F0502020204030204" pitchFamily="34" charset="0"/>
              </a:rPr>
              <a:t>Four Phases of Attachment</a:t>
            </a:r>
            <a:br>
              <a:rPr lang="en-US" dirty="0"/>
            </a:br>
            <a:r>
              <a:rPr lang="en-US" sz="1600" dirty="0">
                <a:latin typeface="Calibri" panose="020F0502020204030204" pitchFamily="34" charset="0"/>
                <a:cs typeface="Calibri" panose="020F0502020204030204" pitchFamily="34" charset="0"/>
              </a:rPr>
              <a:t>Rudolph Schaffer and Peggy Emerson (1964)</a:t>
            </a:r>
            <a:r>
              <a:rPr lang="en-US" sz="1600" dirty="0"/>
              <a:t> </a:t>
            </a: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BF791799-6578-4767-907A-6DB7CCECCDE8}"/>
              </a:ext>
            </a:extLst>
          </p:cNvPr>
          <p:cNvSpPr>
            <a:spLocks noGrp="1"/>
          </p:cNvSpPr>
          <p:nvPr>
            <p:ph idx="1"/>
          </p:nvPr>
        </p:nvSpPr>
        <p:spPr>
          <a:xfrm>
            <a:off x="4795736" y="-553685"/>
            <a:ext cx="7369040" cy="9034272"/>
          </a:xfrm>
        </p:spPr>
        <p:txBody>
          <a:bodyPr anchor="ctr">
            <a:normAutofit/>
          </a:bodyPr>
          <a:lstStyle/>
          <a:p>
            <a:pPr lvl="0">
              <a:lnSpc>
                <a:spcPct val="90000"/>
              </a:lnSpc>
            </a:pPr>
            <a:r>
              <a:rPr lang="en-US" sz="1700" b="1" dirty="0">
                <a:solidFill>
                  <a:srgbClr val="FFFF00"/>
                </a:solidFill>
                <a:latin typeface="Calibri" panose="020F0502020204030204" pitchFamily="34" charset="0"/>
                <a:cs typeface="Calibri" panose="020F0502020204030204" pitchFamily="34" charset="0"/>
              </a:rPr>
              <a:t>Pre-attachment stage:</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birth to three months, infants do not show any particular attachment to a specific caregiver. The infant's signals, such as crying and fussing, naturally attract the attention of the caregiver and the baby's positive responses encourage the caregiver to remain close”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Indiscriminate attachment:</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around six weeks of age to seven months, infants begin to show preferences for primary and secondary caregivers. During this phase, infants begin to develop a feeling of trust that the caregiver will respond to their needs. While they will still accept care from other people, they become better at distinguishing between familiar and unfamiliar people as they approach seven months of age. They also respond more positively to the primary caregiver”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Discriminate attachment:</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At this point, from about seven to eleven months of age, infants show a strong attachment and preference for one specific individual. They will protest when separated from the primary attachment figure (</a:t>
            </a:r>
            <a:r>
              <a:rPr lang="en-US" sz="1700" u="sng"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separation anxiety</a:t>
            </a:r>
            <a:r>
              <a:rPr lang="en-US" sz="1700" dirty="0">
                <a:solidFill>
                  <a:schemeClr val="tx1"/>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and begin to display anxiety around strangers (stranger anxiety)”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Multiple attachments:</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After approximately nine months of age, children begin to form strong emotional bonds with other caregivers beyond the primary attachment figure. This often includes the father, older siblings, and grandparents” </a:t>
            </a:r>
            <a:r>
              <a:rPr lang="en-US" sz="1700" u="sng"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Schaffer &amp; Emerson, 1964).</a:t>
            </a:r>
          </a:p>
          <a:p>
            <a:pPr marL="0" indent="0">
              <a:lnSpc>
                <a:spcPct val="90000"/>
              </a:lnSpc>
              <a:buNone/>
            </a:pPr>
            <a:endParaRPr lang="en-US" sz="17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5122" name="Picture 2" descr="Download free photo of Four,4,number,design,collection - from ...">
            <a:extLst>
              <a:ext uri="{FF2B5EF4-FFF2-40B4-BE49-F238E27FC236}">
                <a16:creationId xmlns:a16="http://schemas.microsoft.com/office/drawing/2014/main" id="{93DBAFF2-D596-4014-A0F5-898C8AAEB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390" y="407401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62787"/>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F9D9BB0-34A2-BB6F-FAAD-8D718183F53F}"/>
              </a:ext>
            </a:extLst>
          </p:cNvPr>
          <p:cNvSpPr>
            <a:spLocks noGrp="1"/>
          </p:cNvSpPr>
          <p:nvPr>
            <p:ph type="title"/>
          </p:nvPr>
        </p:nvSpPr>
        <p:spPr>
          <a:xfrm>
            <a:off x="540279" y="967417"/>
            <a:ext cx="5280460" cy="3245592"/>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Mom and dad make a great team – mom with right brain and dad with left brain development </a:t>
            </a:r>
          </a:p>
        </p:txBody>
      </p:sp>
      <p:pic>
        <p:nvPicPr>
          <p:cNvPr id="4" name="Picture 3">
            <a:extLst>
              <a:ext uri="{FF2B5EF4-FFF2-40B4-BE49-F238E27FC236}">
                <a16:creationId xmlns:a16="http://schemas.microsoft.com/office/drawing/2014/main" id="{55F46C39-5B6D-AF2F-504F-B4E9571EBDC9}"/>
              </a:ext>
            </a:extLst>
          </p:cNvPr>
          <p:cNvPicPr>
            <a:picLocks noChangeAspect="1"/>
          </p:cNvPicPr>
          <p:nvPr/>
        </p:nvPicPr>
        <p:blipFill rotWithShape="1">
          <a:blip r:embed="rId2"/>
          <a:srcRect t="4317" r="1" b="10875"/>
          <a:stretch/>
        </p:blipFill>
        <p:spPr>
          <a:xfrm>
            <a:off x="6111241" y="-5534"/>
            <a:ext cx="6080758" cy="3431766"/>
          </a:xfrm>
          <a:prstGeom prst="rect">
            <a:avLst/>
          </a:prstGeom>
        </p:spPr>
      </p:pic>
      <p:pic>
        <p:nvPicPr>
          <p:cNvPr id="3" name="Picture 2">
            <a:extLst>
              <a:ext uri="{FF2B5EF4-FFF2-40B4-BE49-F238E27FC236}">
                <a16:creationId xmlns:a16="http://schemas.microsoft.com/office/drawing/2014/main" id="{AB1E5A01-F99B-7EFB-C1B3-D5365FE51687}"/>
              </a:ext>
            </a:extLst>
          </p:cNvPr>
          <p:cNvPicPr>
            <a:picLocks noChangeAspect="1"/>
          </p:cNvPicPr>
          <p:nvPr/>
        </p:nvPicPr>
        <p:blipFill rotWithShape="1">
          <a:blip r:embed="rId3"/>
          <a:srcRect r="18493"/>
          <a:stretch/>
        </p:blipFill>
        <p:spPr>
          <a:xfrm>
            <a:off x="6111242" y="3426232"/>
            <a:ext cx="6080758" cy="3431768"/>
          </a:xfrm>
          <a:prstGeom prst="rect">
            <a:avLst/>
          </a:prstGeom>
        </p:spPr>
      </p:pic>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FDD9CC-4282-8550-0451-01266CDA992C}"/>
              </a:ext>
            </a:extLst>
          </p:cNvPr>
          <p:cNvPicPr>
            <a:picLocks noChangeAspect="1"/>
          </p:cNvPicPr>
          <p:nvPr/>
        </p:nvPicPr>
        <p:blipFill>
          <a:blip r:embed="rId4"/>
          <a:stretch>
            <a:fillRect/>
          </a:stretch>
        </p:blipFill>
        <p:spPr>
          <a:xfrm>
            <a:off x="6125131" y="3421516"/>
            <a:ext cx="6085597" cy="3431736"/>
          </a:xfrm>
          <a:prstGeom prst="rect">
            <a:avLst/>
          </a:prstGeom>
        </p:spPr>
      </p:pic>
    </p:spTree>
    <p:extLst>
      <p:ext uri="{BB962C8B-B14F-4D97-AF65-F5344CB8AC3E}">
        <p14:creationId xmlns:p14="http://schemas.microsoft.com/office/powerpoint/2010/main" val="803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5D3153B-17A6-4F64-9F63-336C9FE2229B}"/>
              </a:ext>
            </a:extLst>
          </p:cNvPr>
          <p:cNvSpPr>
            <a:spLocks noGrp="1"/>
          </p:cNvSpPr>
          <p:nvPr>
            <p:ph type="title"/>
          </p:nvPr>
        </p:nvSpPr>
        <p:spPr>
          <a:xfrm>
            <a:off x="-159" y="3796495"/>
            <a:ext cx="3714104" cy="2847373"/>
          </a:xfrm>
        </p:spPr>
        <p:txBody>
          <a:bodyPr>
            <a:normAutofit/>
          </a:bodyPr>
          <a:lstStyle/>
          <a:p>
            <a:r>
              <a:rPr lang="en-US" sz="4000" dirty="0">
                <a:solidFill>
                  <a:schemeClr val="bg1"/>
                </a:solidFill>
                <a:latin typeface="Calibri" panose="020F0502020204030204" pitchFamily="34" charset="0"/>
                <a:cs typeface="Calibri" panose="020F0502020204030204" pitchFamily="34" charset="0"/>
              </a:rPr>
              <a:t>   Attachment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   Takeaways</a:t>
            </a:r>
          </a:p>
        </p:txBody>
      </p:sp>
      <p:sp>
        <p:nvSpPr>
          <p:cNvPr id="13"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5" name="Rectangle 1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Content Placeholder 5">
            <a:extLst>
              <a:ext uri="{FF2B5EF4-FFF2-40B4-BE49-F238E27FC236}">
                <a16:creationId xmlns:a16="http://schemas.microsoft.com/office/drawing/2014/main" id="{7AACB9B4-5257-4562-9F3F-9D39C01820F4}"/>
              </a:ext>
            </a:extLst>
          </p:cNvPr>
          <p:cNvSpPr>
            <a:spLocks noGrp="1"/>
          </p:cNvSpPr>
          <p:nvPr>
            <p:ph idx="1"/>
          </p:nvPr>
        </p:nvSpPr>
        <p:spPr>
          <a:xfrm>
            <a:off x="4317358" y="-1"/>
            <a:ext cx="7187254" cy="7674015"/>
          </a:xfrm>
        </p:spPr>
        <p:txBody>
          <a:bodyPr anchor="ctr">
            <a:normAutofit/>
          </a:bodyPr>
          <a:lstStyle/>
          <a:p>
            <a:pPr>
              <a:lnSpc>
                <a:spcPct val="90000"/>
              </a:lnSpc>
            </a:pPr>
            <a:r>
              <a:rPr lang="en-US" sz="1700" dirty="0">
                <a:solidFill>
                  <a:schemeClr val="tx1"/>
                </a:solidFill>
                <a:latin typeface="Calibri" panose="020F0502020204030204" pitchFamily="34" charset="0"/>
                <a:cs typeface="Calibri" panose="020F0502020204030204" pitchFamily="34" charset="0"/>
              </a:rPr>
              <a:t>Studies reveal that Interactions during the </a:t>
            </a:r>
            <a:r>
              <a:rPr lang="en-US" sz="1700" dirty="0">
                <a:solidFill>
                  <a:srgbClr val="FF0000"/>
                </a:solidFill>
                <a:latin typeface="Calibri" panose="020F0502020204030204" pitchFamily="34" charset="0"/>
                <a:cs typeface="Calibri" panose="020F0502020204030204" pitchFamily="34" charset="0"/>
              </a:rPr>
              <a:t>first three years of life can affect cognitive development </a:t>
            </a:r>
            <a:r>
              <a:rPr lang="en-US" sz="1700" dirty="0">
                <a:solidFill>
                  <a:schemeClr val="tx1"/>
                </a:solidFill>
                <a:latin typeface="Calibri" panose="020F0502020204030204" pitchFamily="34" charset="0"/>
                <a:cs typeface="Calibri" panose="020F0502020204030204" pitchFamily="34" charset="0"/>
              </a:rPr>
              <a:t>and will impact physical, emotional, and mental health of children as they age and develop (Colmer et al., 2011). </a:t>
            </a:r>
          </a:p>
          <a:p>
            <a:pPr>
              <a:lnSpc>
                <a:spcPct val="90000"/>
              </a:lnSpc>
            </a:pPr>
            <a:r>
              <a:rPr lang="en-US" sz="1700" dirty="0">
                <a:solidFill>
                  <a:schemeClr val="tx1"/>
                </a:solidFill>
                <a:latin typeface="Calibri" panose="020F0502020204030204" pitchFamily="34" charset="0"/>
                <a:cs typeface="Calibri" panose="020F0502020204030204" pitchFamily="34" charset="0"/>
              </a:rPr>
              <a:t>Typically, a </a:t>
            </a:r>
            <a:r>
              <a:rPr lang="en-US" sz="1700" dirty="0">
                <a:solidFill>
                  <a:srgbClr val="FF0000"/>
                </a:solidFill>
                <a:latin typeface="Calibri" panose="020F0502020204030204" pitchFamily="34" charset="0"/>
                <a:cs typeface="Calibri" panose="020F0502020204030204" pitchFamily="34" charset="0"/>
              </a:rPr>
              <a:t>parent’s emotional response will serve as a template </a:t>
            </a:r>
            <a:r>
              <a:rPr lang="en-US" sz="1700" dirty="0">
                <a:solidFill>
                  <a:schemeClr val="tx1"/>
                </a:solidFill>
                <a:latin typeface="Calibri" panose="020F0502020204030204" pitchFamily="34" charset="0"/>
                <a:cs typeface="Calibri" panose="020F0502020204030204" pitchFamily="34" charset="0"/>
              </a:rPr>
              <a:t>for helping their child learn about emotion.  As parents model appropriate emotion regulation through conversations or actions, children learn to control/regulate their emotions. </a:t>
            </a:r>
          </a:p>
          <a:p>
            <a:pPr>
              <a:lnSpc>
                <a:spcPct val="90000"/>
              </a:lnSpc>
            </a:pPr>
            <a:r>
              <a:rPr lang="en-US" sz="1700" dirty="0">
                <a:solidFill>
                  <a:schemeClr val="tx1"/>
                </a:solidFill>
                <a:latin typeface="Calibri" panose="020F0502020204030204" pitchFamily="34" charset="0"/>
                <a:cs typeface="Calibri" panose="020F0502020204030204" pitchFamily="34" charset="0"/>
              </a:rPr>
              <a:t>On the other hand, </a:t>
            </a:r>
            <a:r>
              <a:rPr lang="en-US" sz="1700" dirty="0">
                <a:solidFill>
                  <a:srgbClr val="FF0000"/>
                </a:solidFill>
                <a:latin typeface="Calibri" panose="020F0502020204030204" pitchFamily="34" charset="0"/>
                <a:cs typeface="Calibri" panose="020F0502020204030204" pitchFamily="34" charset="0"/>
              </a:rPr>
              <a:t>insecurely attached children </a:t>
            </a:r>
            <a:r>
              <a:rPr lang="en-US" sz="1700" dirty="0">
                <a:solidFill>
                  <a:schemeClr val="tx1"/>
                </a:solidFill>
                <a:latin typeface="Calibri" panose="020F0502020204030204" pitchFamily="34" charset="0"/>
                <a:cs typeface="Calibri" panose="020F0502020204030204" pitchFamily="34" charset="0"/>
              </a:rPr>
              <a:t>may learn to mask their emotional distress or exaggerate them in order to gain the parent’s attention; therefore, making up for a parent who is not consistently responsive (Laible, 2010). </a:t>
            </a:r>
          </a:p>
          <a:p>
            <a:pPr>
              <a:lnSpc>
                <a:spcPct val="90000"/>
              </a:lnSpc>
            </a:pPr>
            <a:r>
              <a:rPr lang="en-US" sz="1700" dirty="0">
                <a:solidFill>
                  <a:schemeClr val="tx1"/>
                </a:solidFill>
                <a:latin typeface="Calibri" panose="020F0502020204030204" pitchFamily="34" charset="0"/>
                <a:cs typeface="Calibri" panose="020F0502020204030204" pitchFamily="34" charset="0"/>
              </a:rPr>
              <a:t>This type of maladaptive behavior has devastating consequences, resulting in </a:t>
            </a:r>
            <a:r>
              <a:rPr lang="en-US" sz="1700" dirty="0">
                <a:solidFill>
                  <a:srgbClr val="FF0000"/>
                </a:solidFill>
                <a:latin typeface="Calibri" panose="020F0502020204030204" pitchFamily="34" charset="0"/>
                <a:cs typeface="Calibri" panose="020F0502020204030204" pitchFamily="34" charset="0"/>
              </a:rPr>
              <a:t>poor social skills, emotional dysregulation, depression, anxiety, peer exclusion, social rejection, and/or low self-esteem </a:t>
            </a:r>
            <a:r>
              <a:rPr lang="en-US" sz="1700" dirty="0">
                <a:solidFill>
                  <a:schemeClr val="tx1"/>
                </a:solidFill>
                <a:latin typeface="Calibri" panose="020F0502020204030204" pitchFamily="34" charset="0"/>
                <a:cs typeface="Calibri" panose="020F0502020204030204" pitchFamily="34" charset="0"/>
              </a:rPr>
              <a:t>(Lewis et al, 2015; Newman, 2017). </a:t>
            </a:r>
          </a:p>
          <a:p>
            <a:pPr>
              <a:lnSpc>
                <a:spcPct val="90000"/>
              </a:lnSpc>
            </a:pPr>
            <a:r>
              <a:rPr lang="en-US" sz="1700" dirty="0">
                <a:solidFill>
                  <a:schemeClr val="tx1"/>
                </a:solidFill>
                <a:latin typeface="Calibri" panose="020F0502020204030204" pitchFamily="34" charset="0"/>
                <a:cs typeface="Calibri" panose="020F0502020204030204" pitchFamily="34" charset="0"/>
              </a:rPr>
              <a:t>So, it behooves any of us who are young parents to ensure that we are spending lots and lots of time with our infants and children in healthy, safe, and connected ways, particularly early in life to develop secure attachment so they will be able to have joy, fulfilling relationships, and emotional stability. </a:t>
            </a:r>
          </a:p>
          <a:p>
            <a:pPr>
              <a:lnSpc>
                <a:spcPct val="90000"/>
              </a:lnSpc>
            </a:pPr>
            <a:endParaRPr lang="en-US" sz="1700" dirty="0">
              <a:solidFill>
                <a:schemeClr val="tx1"/>
              </a:solidFill>
              <a:latin typeface="Calibri" panose="020F0502020204030204" pitchFamily="34" charset="0"/>
              <a:cs typeface="Calibri" panose="020F0502020204030204" pitchFamily="34" charset="0"/>
            </a:endParaRPr>
          </a:p>
          <a:p>
            <a:pPr>
              <a:lnSpc>
                <a:spcPct val="90000"/>
              </a:lnSpc>
            </a:pPr>
            <a:endParaRPr lang="en-US" sz="1700" dirty="0"/>
          </a:p>
        </p:txBody>
      </p:sp>
      <p:pic>
        <p:nvPicPr>
          <p:cNvPr id="6146" name="Picture 2" descr="Takeaways Stock Illustrations – 137 Takeaways Stock Illustrations ...">
            <a:extLst>
              <a:ext uri="{FF2B5EF4-FFF2-40B4-BE49-F238E27FC236}">
                <a16:creationId xmlns:a16="http://schemas.microsoft.com/office/drawing/2014/main" id="{2C99D5DA-98EF-4884-A80F-7AB71DD52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88" y="414558"/>
            <a:ext cx="3714103" cy="22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5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94FA971-16EB-458D-9A90-58EF204DB3A5}"/>
              </a:ext>
            </a:extLst>
          </p:cNvPr>
          <p:cNvSpPr>
            <a:spLocks noGrp="1"/>
          </p:cNvSpPr>
          <p:nvPr>
            <p:ph type="title"/>
          </p:nvPr>
        </p:nvSpPr>
        <p:spPr>
          <a:xfrm>
            <a:off x="769620" y="249936"/>
            <a:ext cx="10835640" cy="931529"/>
          </a:xfrm>
          <a:gradFill>
            <a:gsLst>
              <a:gs pos="21000">
                <a:srgbClr val="FFC000"/>
              </a:gs>
              <a:gs pos="100000">
                <a:schemeClr val="bg1">
                  <a:shade val="98000"/>
                  <a:satMod val="120000"/>
                  <a:lumMod val="98000"/>
                </a:schemeClr>
              </a:gs>
            </a:gsLst>
            <a:path path="circle">
              <a:fillToRect l="50000" t="50000" r="100000" b="100000"/>
            </a:path>
          </a:gradFill>
        </p:spPr>
        <p:txBody>
          <a:bodyPr vert="horz" lIns="91440" tIns="45720" rIns="91440" bIns="45720" rtlCol="0" anchor="b">
            <a:normAutofit/>
          </a:bodyPr>
          <a:lstStyle/>
          <a:p>
            <a:r>
              <a:rPr lang="en-US" sz="5400" b="1" dirty="0">
                <a:solidFill>
                  <a:srgbClr val="00B0F0"/>
                </a:solidFill>
                <a:latin typeface="Calibri" panose="020F0502020204030204" pitchFamily="34" charset="0"/>
                <a:cs typeface="Calibri" panose="020F0502020204030204" pitchFamily="34" charset="0"/>
              </a:rPr>
              <a:t>                 Attachment Styles</a:t>
            </a:r>
          </a:p>
        </p:txBody>
      </p:sp>
      <p:sp>
        <p:nvSpPr>
          <p:cNvPr id="8" name="Rectangle 11">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5453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Content Placeholder 3" descr="Secure Attachment and Other Attachment Styles">
            <a:extLst>
              <a:ext uri="{FF2B5EF4-FFF2-40B4-BE49-F238E27FC236}">
                <a16:creationId xmlns:a16="http://schemas.microsoft.com/office/drawing/2014/main" id="{2F67FA5F-C317-4198-A7FF-CD77541173AD}"/>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2880" y="1268730"/>
            <a:ext cx="6242304" cy="5499800"/>
          </a:xfrm>
          <a:prstGeom prst="rect">
            <a:avLst/>
          </a:prstGeom>
          <a:noFill/>
        </p:spPr>
      </p:pic>
      <p:sp>
        <p:nvSpPr>
          <p:cNvPr id="5" name="Rectangle 4">
            <a:extLst>
              <a:ext uri="{FF2B5EF4-FFF2-40B4-BE49-F238E27FC236}">
                <a16:creationId xmlns:a16="http://schemas.microsoft.com/office/drawing/2014/main" id="{6096C79E-E0DF-46FF-905C-4F7165A90A17}"/>
              </a:ext>
            </a:extLst>
          </p:cNvPr>
          <p:cNvSpPr/>
          <p:nvPr/>
        </p:nvSpPr>
        <p:spPr>
          <a:xfrm>
            <a:off x="6608064" y="1268730"/>
            <a:ext cx="5498591" cy="5339334"/>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A53010"/>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As nicely summarized by Lyons-Ruth (1996), the basic the attachment styles culminating from John Bowlby’s and Mary Ainsworth’s research and the fourth by </a:t>
            </a:r>
            <a:r>
              <a:rPr kumimoji="0" lang="en-US" sz="20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Drs. Mary Main’s and Judith Solomon’s (Main &amp; Solomon, </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1986) work include:</a:t>
            </a:r>
          </a:p>
          <a:p>
            <a:pPr marL="0" marR="0" lvl="0" indent="0" algn="l" defTabSz="457200" rtl="0" eaLnBrk="1" fontAlgn="auto" latinLnBrk="0" hangingPunct="1">
              <a:lnSpc>
                <a:spcPct val="100000"/>
              </a:lnSpc>
              <a:spcBef>
                <a:spcPts val="1000"/>
              </a:spcBef>
              <a:spcAft>
                <a:spcPts val="0"/>
              </a:spcAft>
              <a:buClr>
                <a:srgbClr val="A53010"/>
              </a:buClr>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rPr>
              <a:t>Secure </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Avoidant</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32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Ambivalent</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32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D</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a:t>
            </a: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s</a:t>
            </a:r>
            <a:r>
              <a:rPr kumimoji="0" lang="en-US"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t>
            </a:r>
            <a:r>
              <a:rPr kumimoji="0" lang="en-US" sz="32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d</a:t>
            </a:r>
            <a:r>
              <a:rPr kumimoji="0" lang="en-US" sz="3200" b="0" i="0" u="none" strike="noStrike" kern="1200" cap="none" spc="0" normalizeH="0" baseline="0" noProof="0" dirty="0">
                <a:ln>
                  <a:noFill/>
                </a:ln>
                <a:solidFill>
                  <a:srgbClr val="A53010">
                    <a:lumMod val="60000"/>
                    <a:lumOff val="40000"/>
                  </a:srgbClr>
                </a:solidFill>
                <a:effectLst/>
                <a:uLnTx/>
                <a:uFillTx/>
                <a:latin typeface="Calibri" panose="020F0502020204030204" pitchFamily="34" charset="0"/>
                <a:ea typeface="+mn-ea"/>
                <a:cs typeface="Calibri" panose="020F0502020204030204" pitchFamily="34" charset="0"/>
              </a:rPr>
              <a:t>e</a:t>
            </a:r>
            <a:r>
              <a:rPr kumimoji="0" lang="en-US" sz="3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a:t>
            </a:r>
            <a:r>
              <a:rPr kumimoji="0" lang="en-US" sz="3200" b="0"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d</a:t>
            </a:r>
          </a:p>
        </p:txBody>
      </p:sp>
    </p:spTree>
    <p:extLst>
      <p:ext uri="{BB962C8B-B14F-4D97-AF65-F5344CB8AC3E}">
        <p14:creationId xmlns:p14="http://schemas.microsoft.com/office/powerpoint/2010/main" val="670725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98B1DD7-87FA-4F1A-B064-349DDC74B295}"/>
              </a:ext>
            </a:extLst>
          </p:cNvPr>
          <p:cNvSpPr>
            <a:spLocks noGrp="1"/>
          </p:cNvSpPr>
          <p:nvPr>
            <p:ph type="title"/>
          </p:nvPr>
        </p:nvSpPr>
        <p:spPr>
          <a:xfrm>
            <a:off x="208183" y="780751"/>
            <a:ext cx="3586623" cy="4655205"/>
          </a:xfrm>
        </p:spPr>
        <p:txBody>
          <a:bodyPr>
            <a:normAutofit/>
          </a:bodyPr>
          <a:lstStyle/>
          <a:p>
            <a:r>
              <a:rPr lang="en-US" dirty="0">
                <a:solidFill>
                  <a:schemeClr val="bg1"/>
                </a:solidFill>
                <a:latin typeface="Calibri" panose="020F0502020204030204" pitchFamily="34" charset="0"/>
                <a:cs typeface="Calibri" panose="020F0502020204030204" pitchFamily="34" charset="0"/>
              </a:rPr>
              <a:t>Attachment Styles</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Explained </a:t>
            </a:r>
            <a:endParaRPr lang="en-US" dirty="0">
              <a:solidFill>
                <a:schemeClr val="bg1"/>
              </a:solidFill>
            </a:endParaRPr>
          </a:p>
        </p:txBody>
      </p:sp>
      <p:sp>
        <p:nvSpPr>
          <p:cNvPr id="38"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CFCA5CCA-567C-4586-B817-7D3BF16C51BA}"/>
              </a:ext>
            </a:extLst>
          </p:cNvPr>
          <p:cNvSpPr>
            <a:spLocks noGrp="1"/>
          </p:cNvSpPr>
          <p:nvPr>
            <p:ph idx="1"/>
          </p:nvPr>
        </p:nvSpPr>
        <p:spPr>
          <a:xfrm>
            <a:off x="4364736" y="-499872"/>
            <a:ext cx="7522464" cy="8266176"/>
          </a:xfrm>
        </p:spPr>
        <p:txBody>
          <a:bodyPr anchor="ctr">
            <a:normAutofit/>
          </a:bodyPr>
          <a:lstStyle/>
          <a:p>
            <a:pPr>
              <a:lnSpc>
                <a:spcPct val="90000"/>
              </a:lnSpc>
            </a:pPr>
            <a:r>
              <a:rPr lang="en-US" sz="1600" b="1" dirty="0">
                <a:latin typeface="Calibri" panose="020F0502020204030204" pitchFamily="34" charset="0"/>
                <a:cs typeface="Calibri" panose="020F0502020204030204" pitchFamily="34" charset="0"/>
              </a:rPr>
              <a:t>Secure attachment: </a:t>
            </a:r>
            <a:r>
              <a:rPr lang="en-US" sz="1600" dirty="0">
                <a:latin typeface="Calibri" panose="020F0502020204030204" pitchFamily="34" charset="0"/>
                <a:cs typeface="Calibri" panose="020F0502020204030204" pitchFamily="34" charset="0"/>
              </a:rPr>
              <a:t>Secure attachment is marked by </a:t>
            </a:r>
            <a:r>
              <a:rPr lang="en-US" sz="1600" dirty="0">
                <a:solidFill>
                  <a:srgbClr val="00B0F0"/>
                </a:solidFill>
                <a:latin typeface="Calibri" panose="020F0502020204030204" pitchFamily="34" charset="0"/>
                <a:cs typeface="Calibri" panose="020F0502020204030204" pitchFamily="34" charset="0"/>
              </a:rPr>
              <a:t>distress when separated from caregivers and joy when the caregiver returns. </a:t>
            </a:r>
            <a:r>
              <a:rPr lang="en-US" sz="1600" dirty="0">
                <a:latin typeface="Calibri" panose="020F0502020204030204" pitchFamily="34" charset="0"/>
                <a:cs typeface="Calibri" panose="020F0502020204030204" pitchFamily="34" charset="0"/>
              </a:rPr>
              <a:t>Remember, these children feel secure and are able to depend on their adult caregivers. When the adult leaves, the child may be upset but he or she feels assured that the parent or caregiver will return. When frightened, securely attached children will seek comfort from caregivers. These children know their parent or caregiver will provide comfort and reassurance, so they are comfortable seeking them out in times of need” (Lyons-Ruth, 1996). </a:t>
            </a:r>
          </a:p>
          <a:p>
            <a:pPr>
              <a:lnSpc>
                <a:spcPct val="90000"/>
              </a:lnSpc>
            </a:pPr>
            <a:r>
              <a:rPr lang="en-US" sz="1600" b="1" dirty="0">
                <a:latin typeface="Calibri" panose="020F0502020204030204" pitchFamily="34" charset="0"/>
                <a:cs typeface="Calibri" panose="020F0502020204030204" pitchFamily="34" charset="0"/>
              </a:rPr>
              <a:t>Ambivalent attachment: </a:t>
            </a:r>
            <a:r>
              <a:rPr lang="en-US" sz="1600" dirty="0">
                <a:latin typeface="Calibri" panose="020F0502020204030204" pitchFamily="34" charset="0"/>
                <a:cs typeface="Calibri" panose="020F0502020204030204" pitchFamily="34" charset="0"/>
              </a:rPr>
              <a:t>Ambivalently attached </a:t>
            </a:r>
            <a:r>
              <a:rPr lang="en-US" sz="1600" dirty="0">
                <a:solidFill>
                  <a:srgbClr val="00B0F0"/>
                </a:solidFill>
                <a:latin typeface="Calibri" panose="020F0502020204030204" pitchFamily="34" charset="0"/>
                <a:cs typeface="Calibri" panose="020F0502020204030204" pitchFamily="34" charset="0"/>
              </a:rPr>
              <a:t>children usually don't appear too distressed by the separation, and, upon reunion, actively avoid seeking contact </a:t>
            </a:r>
            <a:r>
              <a:rPr lang="en-US" sz="1600" dirty="0">
                <a:latin typeface="Calibri" panose="020F0502020204030204" pitchFamily="34" charset="0"/>
                <a:cs typeface="Calibri" panose="020F0502020204030204" pitchFamily="34" charset="0"/>
              </a:rPr>
              <a:t>with their parent, sometimes turning their attention to play objects on the laboratory floor. This attachment style is considered relatively uncommon, affecting an estimated 7 percent to 15 percent of U.S. children. Ambivalent attachment maybe a result of poor parental availability. These children cannot depend on their mother (or caregiver) to be there when the child is in need” (Lyons-Ruth, 1996).</a:t>
            </a:r>
          </a:p>
          <a:p>
            <a:pPr>
              <a:lnSpc>
                <a:spcPct val="90000"/>
              </a:lnSpc>
            </a:pPr>
            <a:r>
              <a:rPr lang="en-US" sz="1600" b="1" dirty="0">
                <a:solidFill>
                  <a:schemeClr val="tx1"/>
                </a:solidFill>
                <a:latin typeface="Calibri" panose="020F0502020204030204" pitchFamily="34" charset="0"/>
                <a:cs typeface="Calibri" panose="020F0502020204030204" pitchFamily="34" charset="0"/>
              </a:rPr>
              <a:t>Avoidant attachment: </a:t>
            </a:r>
            <a:r>
              <a:rPr lang="en-US" sz="1600" dirty="0">
                <a:latin typeface="Calibri" panose="020F0502020204030204" pitchFamily="34" charset="0"/>
                <a:cs typeface="Calibri" panose="020F0502020204030204" pitchFamily="34" charset="0"/>
              </a:rPr>
              <a:t>Children with an avoidant attachment tend to </a:t>
            </a:r>
            <a:r>
              <a:rPr lang="en-US" sz="1600" dirty="0">
                <a:solidFill>
                  <a:srgbClr val="00B0F0"/>
                </a:solidFill>
                <a:latin typeface="Calibri" panose="020F0502020204030204" pitchFamily="34" charset="0"/>
                <a:cs typeface="Calibri" panose="020F0502020204030204" pitchFamily="34" charset="0"/>
              </a:rPr>
              <a:t>avoid parents or caregivers. When offered a choice, these children will show no preference between a caregiver and a complete stranger. </a:t>
            </a:r>
            <a:r>
              <a:rPr lang="en-US" sz="1600" dirty="0">
                <a:latin typeface="Calibri" panose="020F0502020204030204" pitchFamily="34" charset="0"/>
                <a:cs typeface="Calibri" panose="020F0502020204030204" pitchFamily="34" charset="0"/>
              </a:rPr>
              <a:t>Research has suggested that this attachment style might be a result of abusive or neglectful caregivers. Children who are punished for relying on a caregiver will learn to avoid seeking help in the future” (Lyons-Ruth, 1996).</a:t>
            </a:r>
          </a:p>
          <a:p>
            <a:pPr>
              <a:lnSpc>
                <a:spcPct val="90000"/>
              </a:lnSpc>
            </a:pPr>
            <a:r>
              <a:rPr lang="en-US" sz="1600" b="1" dirty="0">
                <a:latin typeface="Calibri" panose="020F0502020204030204" pitchFamily="34" charset="0"/>
                <a:cs typeface="Calibri" panose="020F0502020204030204" pitchFamily="34" charset="0"/>
              </a:rPr>
              <a:t>Disorganized attachment: </a:t>
            </a:r>
            <a:r>
              <a:rPr lang="en-US" sz="1600" dirty="0">
                <a:latin typeface="Calibri" panose="020F0502020204030204" pitchFamily="34" charset="0"/>
                <a:cs typeface="Calibri" panose="020F0502020204030204" pitchFamily="34" charset="0"/>
              </a:rPr>
              <a:t>Children with a disorganized attachment often display a </a:t>
            </a:r>
            <a:r>
              <a:rPr lang="en-US" sz="1600" dirty="0">
                <a:solidFill>
                  <a:srgbClr val="00B0F0"/>
                </a:solidFill>
                <a:latin typeface="Calibri" panose="020F0502020204030204" pitchFamily="34" charset="0"/>
                <a:cs typeface="Calibri" panose="020F0502020204030204" pitchFamily="34" charset="0"/>
              </a:rPr>
              <a:t>confusing mix of behavior and may seem disoriented, dazed, or confused. </a:t>
            </a:r>
            <a:r>
              <a:rPr lang="en-US" sz="1600" dirty="0">
                <a:latin typeface="Calibri" panose="020F0502020204030204" pitchFamily="34" charset="0"/>
                <a:cs typeface="Calibri" panose="020F0502020204030204" pitchFamily="34" charset="0"/>
              </a:rPr>
              <a:t>Children may both avoid or resist the parent. Some researchers believe that the lack of a clear attachment pattern is likely linked to inconsistent behavior from caregivers. In such cases, parents may serve as both a source of comfort and a source of fear, leading to disorganized behavior” (Lyons-Ruth, 1996). </a:t>
            </a:r>
          </a:p>
          <a:p>
            <a:pPr>
              <a:lnSpc>
                <a:spcPct val="90000"/>
              </a:lnSpc>
            </a:pPr>
            <a:endParaRPr lang="en-US" sz="1300" dirty="0"/>
          </a:p>
        </p:txBody>
      </p:sp>
      <p:pic>
        <p:nvPicPr>
          <p:cNvPr id="15362" name="Picture 2" descr="Style Word Women Funny Poses — Stock Vector © universehearsus ...">
            <a:extLst>
              <a:ext uri="{FF2B5EF4-FFF2-40B4-BE49-F238E27FC236}">
                <a16:creationId xmlns:a16="http://schemas.microsoft.com/office/drawing/2014/main" id="{6EC3106E-A21E-4B6E-BB57-D4FBB29AB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65"/>
          <a:stretch/>
        </p:blipFill>
        <p:spPr bwMode="auto">
          <a:xfrm>
            <a:off x="620369" y="4267080"/>
            <a:ext cx="2762250" cy="147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7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5"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6"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3B838AAA-9202-42E5-8E89-657695BFE26A}"/>
              </a:ext>
            </a:extLst>
          </p:cNvPr>
          <p:cNvSpPr>
            <a:spLocks noGrp="1"/>
          </p:cNvSpPr>
          <p:nvPr>
            <p:ph type="title"/>
          </p:nvPr>
        </p:nvSpPr>
        <p:spPr>
          <a:xfrm>
            <a:off x="7694513" y="1159566"/>
            <a:ext cx="4497487" cy="4568264"/>
          </a:xfrm>
        </p:spPr>
        <p:txBody>
          <a:bodyPr anchor="ctr">
            <a:normAutofit/>
          </a:bodyPr>
          <a:lstStyle/>
          <a:p>
            <a:r>
              <a:rPr lang="en-US" b="1" dirty="0">
                <a:solidFill>
                  <a:srgbClr val="00B0F0"/>
                </a:solidFill>
              </a:rPr>
              <a:t>Attachment Style Percentages</a:t>
            </a: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Content Placeholder 2">
            <a:extLst>
              <a:ext uri="{FF2B5EF4-FFF2-40B4-BE49-F238E27FC236}">
                <a16:creationId xmlns:a16="http://schemas.microsoft.com/office/drawing/2014/main" id="{AE0AEC75-EB72-4D94-80D4-DA7C861AF873}"/>
              </a:ext>
            </a:extLst>
          </p:cNvPr>
          <p:cNvSpPr>
            <a:spLocks noGrp="1"/>
          </p:cNvSpPr>
          <p:nvPr>
            <p:ph idx="1"/>
          </p:nvPr>
        </p:nvSpPr>
        <p:spPr>
          <a:xfrm>
            <a:off x="53498" y="-441433"/>
            <a:ext cx="5716681" cy="7709336"/>
          </a:xfrm>
        </p:spPr>
        <p:txBody>
          <a:bodyPr anchor="ctr">
            <a:normAutofit/>
          </a:bodyPr>
          <a:lstStyle/>
          <a:p>
            <a:pPr marL="0" indent="0">
              <a:buNone/>
            </a:pPr>
            <a:endParaRPr lang="en-US" sz="2000" dirty="0">
              <a:solidFill>
                <a:srgbClr val="FFFFFF"/>
              </a:solidFill>
              <a:latin typeface="Calibri" panose="020F0502020204030204" pitchFamily="34" charset="0"/>
              <a:cs typeface="Calibri" panose="020F0502020204030204" pitchFamily="34" charset="0"/>
            </a:endParaRPr>
          </a:p>
          <a:p>
            <a:pPr marL="0" indent="0">
              <a:buNone/>
            </a:pPr>
            <a:endParaRPr lang="en-US" sz="2000" dirty="0">
              <a:solidFill>
                <a:srgbClr val="FFFFFF"/>
              </a:solidFill>
              <a:latin typeface="Calibri" panose="020F0502020204030204" pitchFamily="34" charset="0"/>
              <a:cs typeface="Calibri" panose="020F0502020204030204" pitchFamily="34" charset="0"/>
            </a:endParaRPr>
          </a:p>
          <a:p>
            <a:pPr marL="0" indent="0">
              <a:buNone/>
            </a:pPr>
            <a:r>
              <a:rPr lang="en-US" b="1" dirty="0">
                <a:solidFill>
                  <a:srgbClr val="00B0F0"/>
                </a:solidFill>
                <a:latin typeface="Calibri" panose="020F0502020204030204" pitchFamily="34" charset="0"/>
                <a:cs typeface="Calibri" panose="020F0502020204030204" pitchFamily="34" charset="0"/>
              </a:rPr>
              <a:t>Mary Ainsworth </a:t>
            </a:r>
            <a:r>
              <a:rPr lang="en-US" dirty="0">
                <a:solidFill>
                  <a:srgbClr val="FFFFFF"/>
                </a:solidFill>
                <a:latin typeface="Calibri" panose="020F0502020204030204" pitchFamily="34" charset="0"/>
                <a:cs typeface="Calibri" panose="020F0502020204030204" pitchFamily="34" charset="0"/>
              </a:rPr>
              <a:t>and her colleagues reported in 1978 that studies on the three initial attachment classifications revealed:  </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70 percent of American infants have been classified as secure</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20 percent as avoidant-insecure</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10 percent as resistant-insecure (Ainsworth et al., 1978). </a:t>
            </a:r>
          </a:p>
          <a:p>
            <a:pPr marL="0" indent="0">
              <a:buNone/>
            </a:pPr>
            <a:r>
              <a:rPr lang="en-US" dirty="0">
                <a:solidFill>
                  <a:srgbClr val="FFFFFF"/>
                </a:solidFill>
                <a:latin typeface="Calibri" panose="020F0502020204030204" pitchFamily="34" charset="0"/>
                <a:cs typeface="Calibri" panose="020F0502020204030204" pitchFamily="34" charset="0"/>
              </a:rPr>
              <a:t>Kain and Terrell (2018) warn that there are worrying declines in secure attachment and that in more recent research populations, the percentages of secure attachment have declined by </a:t>
            </a:r>
            <a:r>
              <a:rPr lang="en-US" b="1" dirty="0">
                <a:solidFill>
                  <a:srgbClr val="00B0F0"/>
                </a:solidFill>
                <a:latin typeface="Calibri" panose="020F0502020204030204" pitchFamily="34" charset="0"/>
                <a:cs typeface="Calibri" panose="020F0502020204030204" pitchFamily="34" charset="0"/>
              </a:rPr>
              <a:t>10 percent </a:t>
            </a:r>
            <a:r>
              <a:rPr lang="en-US" dirty="0">
                <a:solidFill>
                  <a:srgbClr val="FFFFFF"/>
                </a:solidFill>
                <a:latin typeface="Calibri" panose="020F0502020204030204" pitchFamily="34" charset="0"/>
                <a:cs typeface="Calibri" panose="020F0502020204030204" pitchFamily="34" charset="0"/>
              </a:rPr>
              <a:t>(Andreassen et al., 2007).</a:t>
            </a:r>
          </a:p>
          <a:p>
            <a:pPr marL="457200" lvl="1" indent="0">
              <a:buNone/>
            </a:pPr>
            <a:endParaRPr lang="en-US" sz="1800" dirty="0">
              <a:solidFill>
                <a:srgbClr val="FFFFFF"/>
              </a:solidFill>
              <a:latin typeface="Calibri" panose="020F0502020204030204" pitchFamily="34" charset="0"/>
              <a:cs typeface="Calibri" panose="020F0502020204030204" pitchFamily="34" charset="0"/>
            </a:endParaRPr>
          </a:p>
          <a:p>
            <a:endParaRPr lang="en-US" b="1" dirty="0">
              <a:solidFill>
                <a:srgbClr val="FFFFFF"/>
              </a:solidFill>
            </a:endParaRPr>
          </a:p>
        </p:txBody>
      </p:sp>
    </p:spTree>
    <p:extLst>
      <p:ext uri="{BB962C8B-B14F-4D97-AF65-F5344CB8AC3E}">
        <p14:creationId xmlns:p14="http://schemas.microsoft.com/office/powerpoint/2010/main" val="150604952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10261</TotalTime>
  <Words>2819</Words>
  <Application>Microsoft Office PowerPoint</Application>
  <PresentationFormat>Widescreen</PresentationFormat>
  <Paragraphs>139</Paragraphs>
  <Slides>61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61</vt:i4>
      </vt:variant>
    </vt:vector>
  </HeadingPairs>
  <TitlesOfParts>
    <vt:vector size="69" baseType="lpstr">
      <vt:lpstr>-apple-system</vt:lpstr>
      <vt:lpstr>Arial</vt:lpstr>
      <vt:lpstr>Calibri</vt:lpstr>
      <vt:lpstr>Century Gothic</vt:lpstr>
      <vt:lpstr>Times</vt:lpstr>
      <vt:lpstr>Wingdings 3</vt:lpstr>
      <vt:lpstr>Wisp</vt:lpstr>
      <vt:lpstr>1_Wisp</vt:lpstr>
      <vt:lpstr> Early Attachment   </vt:lpstr>
      <vt:lpstr>   Early Attachment</vt:lpstr>
      <vt:lpstr>Attachment – Dr. John Bowlby </vt:lpstr>
      <vt:lpstr>Attachment – Dr. Mary Ainsworth</vt:lpstr>
      <vt:lpstr>Four Phases of Attachment </vt:lpstr>
      <vt:lpstr>Four Phases of Attachment Rudolph Schaffer and Peggy Emerson (1964) </vt:lpstr>
      <vt:lpstr>                 Attachment Styles</vt:lpstr>
      <vt:lpstr>Attachment Styles Explained </vt:lpstr>
      <vt:lpstr>Attachment Style Percentages</vt:lpstr>
      <vt:lpstr>DSM 5 TR disorders resulting from poor attachment   This and the following 4 slides are adapted from Dr. Dawn-Elise Snipes excellent presentation on attachments disorders.  Click below to listen to her full presentation:   https://www.youtube.com/watch?v=nqF125Q7b1M&amp;ab_channel=DocSnipes </vt:lpstr>
      <vt:lpstr>Reactive Attachment Disorder (RAD) </vt:lpstr>
      <vt:lpstr>Disinhibited Social Engagement Disorder</vt:lpstr>
      <vt:lpstr>Disinhibited Social Engagement Disorder</vt:lpstr>
      <vt:lpstr>RAD and DSED Differential Diagnosis and Prevalence</vt:lpstr>
      <vt:lpstr>The following slides are adapted from Dr. Allan Schore’s superlative lecture in 2017 in Oslo Norway.  Please click here to hear Dr. Schore’s full lecture: https://www.youtube.com/watch?v=lY7XOu0yi-E&amp;ab_channel=RuneFardal </vt:lpstr>
      <vt:lpstr>About Dr. Schore</vt:lpstr>
      <vt:lpstr>PowerPoint Presentation</vt:lpstr>
      <vt:lpstr>In the words of  Dr. Schore:</vt:lpstr>
      <vt:lpstr>Developmental trauma starts in utero</vt:lpstr>
      <vt:lpstr>The first 1000 days are critical for the development of the child and any trauma during this time is particularly devastating</vt:lpstr>
      <vt:lpstr>Epigenetic and social experiences have great impact on early development</vt:lpstr>
      <vt:lpstr>Dr. Allan Schore on attachment</vt:lpstr>
      <vt:lpstr>Dr. Schore cites Bowlby often</vt:lpstr>
      <vt:lpstr>Three current paradigm shifts in models of attachment                 First shift: Cognition to Emotion</vt:lpstr>
      <vt:lpstr>  Three current paradigm shifts in models of attachment                  Second shift: Emotion includes emotion regulation</vt:lpstr>
      <vt:lpstr>Three current paradigm shifts in models of attachment                 Third shift: Usher in developmental neuroscience</vt:lpstr>
      <vt:lpstr>Dr. Allan Schore on attachment as a means to self-regulation.</vt:lpstr>
      <vt:lpstr>Massive brain growth in the prenatal and postnatal periods – especially the right hemisphere</vt:lpstr>
      <vt:lpstr>       White and gray matter growth rates</vt:lpstr>
      <vt:lpstr>Attachment theory has now become regulation theory</vt:lpstr>
      <vt:lpstr>Dr. Schore’s seminal book – Affect Regulation and the Origin of the Self</vt:lpstr>
      <vt:lpstr>Attachment Theory has a wide reach affecting many fields</vt:lpstr>
      <vt:lpstr>The essential task of the first year is the co-creation of secure attachment with primary caregiver</vt:lpstr>
      <vt:lpstr>The child’s development is not just cognitive but is emotional</vt:lpstr>
      <vt:lpstr>Early communication is nonverbal</vt:lpstr>
      <vt:lpstr>Neuroanatomy of mother-infant bond</vt:lpstr>
      <vt:lpstr>Right brain is dominant in infancy</vt:lpstr>
      <vt:lpstr>Right to right brain communication between mother and infant is dominant early on</vt:lpstr>
      <vt:lpstr>Right to right brain communication between mother and infant is dominant early on</vt:lpstr>
      <vt:lpstr>Right hemisphere (RH) visual-facial communications (that baby knows he’s got it going on!)</vt:lpstr>
      <vt:lpstr>PowerPoint Presentation</vt:lpstr>
      <vt:lpstr>Right hemisphere auditory-prosodic attachment (you just gotta loves those babies!)</vt:lpstr>
      <vt:lpstr>PowerPoint Presentation</vt:lpstr>
      <vt:lpstr>Right hemisphere tactile-gestural attachment communications</vt:lpstr>
      <vt:lpstr>The power of attunement </vt:lpstr>
      <vt:lpstr>Dr. Schore’s all-time favorite slide depicting mother-infant attunement </vt:lpstr>
      <vt:lpstr>There are frequent moments of misattunement   </vt:lpstr>
      <vt:lpstr>Good enough attunement – it doesn’t have to be perfect -  just good enough</vt:lpstr>
      <vt:lpstr>Early developing right brain circuits are shaped by attachment experiences</vt:lpstr>
      <vt:lpstr>Mother’s right frontal areas activate to match both her infant’s joy and/or distress</vt:lpstr>
      <vt:lpstr>PowerPoint Presentation</vt:lpstr>
      <vt:lpstr>Positive and negative affects activate different brain circuits</vt:lpstr>
      <vt:lpstr>Small does of shame in the socialization process</vt:lpstr>
      <vt:lpstr>Mild shame helps to shift from too high arousal to lower arousal state</vt:lpstr>
      <vt:lpstr>Right brain growth continues through the second year of life</vt:lpstr>
      <vt:lpstr>Symbolic play allows the toddler to play with ideas and generate fantasies </vt:lpstr>
      <vt:lpstr>Dads enter the building at about 2 ½ years of age</vt:lpstr>
      <vt:lpstr>Fathers' involvement impacts the growth of the toddler’s left brain</vt:lpstr>
      <vt:lpstr>Full body, rough-and-tumble play offered by dads is a good thing. So, mom, let them loose! </vt:lpstr>
      <vt:lpstr>Mom and dad make a great team – mom with right brain and dad with left brain development </vt:lpstr>
      <vt:lpstr>   Attachment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Attachment</dc:title>
  <dc:creator>Jeffrey Hansen</dc:creator>
  <cp:lastModifiedBy>Jeffrey Hansen</cp:lastModifiedBy>
  <cp:revision>22</cp:revision>
  <dcterms:created xsi:type="dcterms:W3CDTF">2020-08-15T14:31:28Z</dcterms:created>
  <dcterms:modified xsi:type="dcterms:W3CDTF">2023-12-18T16:25:22Z</dcterms:modified>
</cp:coreProperties>
</file>