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1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7/1/2023</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784970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7/1/2023</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534529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7/1/2023</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149634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7/1/2023</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15044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7/1/2023</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62413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7/1/2023</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390858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7/1/2023</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398867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7/1/2023</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440773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7/1/2023</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702970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7/1/2023</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936018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7/1/2023</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701026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7/1/2023</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306221216"/>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doi.org/10.1210/jc.2018-01925" TargetMode="Externa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310E06F9-9F12-4D1B-92C0-4B30818D09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0" name="Rectangle 19">
            <a:extLst>
              <a:ext uri="{FF2B5EF4-FFF2-40B4-BE49-F238E27FC236}">
                <a16:creationId xmlns:a16="http://schemas.microsoft.com/office/drawing/2014/main" id="{8F5EFE88-F6A7-4B53-AF99-227DFC56A0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3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22" name="Rectangle 21">
            <a:extLst>
              <a:ext uri="{FF2B5EF4-FFF2-40B4-BE49-F238E27FC236}">
                <a16:creationId xmlns:a16="http://schemas.microsoft.com/office/drawing/2014/main" id="{BF9AF5CF-AE21-453A-8D3F-6D9FC64A1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8395" y="0"/>
            <a:ext cx="618138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1">
            <a:extLst>
              <a:ext uri="{FF2B5EF4-FFF2-40B4-BE49-F238E27FC236}">
                <a16:creationId xmlns:a16="http://schemas.microsoft.com/office/drawing/2014/main" id="{1531EFD6-FBAB-4DF8-B023-4C1DBC8B162F}"/>
              </a:ext>
            </a:extLst>
          </p:cNvPr>
          <p:cNvSpPr>
            <a:spLocks noGrp="1"/>
          </p:cNvSpPr>
          <p:nvPr>
            <p:ph type="ctrTitle"/>
          </p:nvPr>
        </p:nvSpPr>
        <p:spPr>
          <a:xfrm>
            <a:off x="341332" y="378942"/>
            <a:ext cx="5429548" cy="4579116"/>
          </a:xfrm>
        </p:spPr>
        <p:txBody>
          <a:bodyPr vert="horz" lIns="91440" tIns="45720" rIns="91440" bIns="45720" rtlCol="0" anchor="b">
            <a:normAutofit/>
          </a:bodyPr>
          <a:lstStyle/>
          <a:p>
            <a:pPr algn="l">
              <a:lnSpc>
                <a:spcPct val="90000"/>
              </a:lnSpc>
            </a:pPr>
            <a:r>
              <a:rPr lang="en-US" sz="2100" dirty="0">
                <a:solidFill>
                  <a:srgbClr val="FFFFFF"/>
                </a:solidFill>
              </a:rPr>
              <a:t>World-renowned endocrinologist Dr. Michael Laidlaw and colleagues, recommend that “physicians need to start examining early gender affirmative care (GAT) through the objective eye of the scientist-clinician rather than the ideological lens of the social activist. He and his colleagues assert </a:t>
            </a:r>
            <a:r>
              <a:rPr lang="en-US" sz="2100">
                <a:solidFill>
                  <a:srgbClr val="FFFFFF"/>
                </a:solidFill>
              </a:rPr>
              <a:t>that “far more” </a:t>
            </a:r>
            <a:r>
              <a:rPr lang="en-US" sz="2100" dirty="0">
                <a:solidFill>
                  <a:srgbClr val="FFFFFF"/>
                </a:solidFill>
              </a:rPr>
              <a:t>children with gender dysphoria will ultimately be helped by this approach.”</a:t>
            </a:r>
            <a:br>
              <a:rPr lang="en-US" sz="2100" dirty="0">
                <a:solidFill>
                  <a:srgbClr val="FFFFFF"/>
                </a:solidFill>
              </a:rPr>
            </a:br>
            <a:br>
              <a:rPr lang="en-US" sz="2100" dirty="0">
                <a:solidFill>
                  <a:srgbClr val="FFFFFF"/>
                </a:solidFill>
              </a:rPr>
            </a:br>
            <a:r>
              <a:rPr lang="en-US" sz="2100" dirty="0">
                <a:solidFill>
                  <a:srgbClr val="FFFFFF"/>
                </a:solidFill>
              </a:rPr>
              <a:t>Please check the link below to access this excellent article:</a:t>
            </a:r>
            <a:br>
              <a:rPr lang="en-US" sz="2100" dirty="0">
                <a:solidFill>
                  <a:srgbClr val="FFFFFF"/>
                </a:solidFill>
              </a:rPr>
            </a:br>
            <a:r>
              <a:rPr lang="en-US" sz="2200" u="sng" dirty="0">
                <a:solidFill>
                  <a:srgbClr val="FF0000"/>
                </a:solidFill>
                <a:hlinkClick r:id="rId2">
                  <a:extLst>
                    <a:ext uri="{A12FA001-AC4F-418D-AE19-62706E023703}">
                      <ahyp:hlinkClr xmlns:ahyp="http://schemas.microsoft.com/office/drawing/2018/hyperlinkcolor" val="tx"/>
                    </a:ext>
                  </a:extLst>
                </a:hlinkClick>
              </a:rPr>
              <a:t>https://doi.org/10.1210/jc.2018-01925</a:t>
            </a:r>
            <a:br>
              <a:rPr lang="en-US" sz="2100" dirty="0">
                <a:solidFill>
                  <a:srgbClr val="FF0000"/>
                </a:solidFill>
              </a:rPr>
            </a:br>
            <a:endParaRPr lang="en-US" sz="2100" dirty="0">
              <a:solidFill>
                <a:srgbClr val="FF0000"/>
              </a:solidFill>
            </a:endParaRPr>
          </a:p>
        </p:txBody>
      </p:sp>
      <p:sp>
        <p:nvSpPr>
          <p:cNvPr id="3" name="Subtitle 2">
            <a:extLst>
              <a:ext uri="{FF2B5EF4-FFF2-40B4-BE49-F238E27FC236}">
                <a16:creationId xmlns:a16="http://schemas.microsoft.com/office/drawing/2014/main" id="{03063559-622C-40C3-97FB-A142C35AA9B4}"/>
              </a:ext>
            </a:extLst>
          </p:cNvPr>
          <p:cNvSpPr>
            <a:spLocks noGrp="1"/>
          </p:cNvSpPr>
          <p:nvPr>
            <p:ph type="subTitle" idx="1"/>
          </p:nvPr>
        </p:nvSpPr>
        <p:spPr>
          <a:xfrm>
            <a:off x="341332" y="5287599"/>
            <a:ext cx="5282413" cy="1306240"/>
          </a:xfrm>
        </p:spPr>
        <p:txBody>
          <a:bodyPr vert="horz" lIns="91440" tIns="45720" rIns="91440" bIns="45720" rtlCol="0" anchor="t">
            <a:normAutofit/>
          </a:bodyPr>
          <a:lstStyle/>
          <a:p>
            <a:pPr>
              <a:spcBef>
                <a:spcPts val="0"/>
              </a:spcBef>
            </a:pPr>
            <a:r>
              <a:rPr lang="en-US" dirty="0">
                <a:latin typeface="Calibri" panose="020F0502020204030204" pitchFamily="34" charset="0"/>
                <a:ea typeface="Calibri" panose="020F0502020204030204" pitchFamily="34" charset="0"/>
                <a:cs typeface="Times New Roman" panose="02020603050405020304" pitchFamily="18" charset="0"/>
              </a:rPr>
              <a:t>Jeffrey E. Hansen, Ph.D.</a:t>
            </a:r>
          </a:p>
          <a:p>
            <a:pPr>
              <a:spcBef>
                <a:spcPts val="0"/>
              </a:spcBef>
            </a:pPr>
            <a:r>
              <a:rPr lang="en-US" dirty="0">
                <a:latin typeface="Calibri" panose="020F0502020204030204" pitchFamily="34" charset="0"/>
                <a:ea typeface="Calibri" panose="020F0502020204030204" pitchFamily="34" charset="0"/>
                <a:cs typeface="Times New Roman" panose="02020603050405020304" pitchFamily="18" charset="0"/>
              </a:rPr>
              <a:t>Center for Connected Living, LLC</a:t>
            </a:r>
          </a:p>
          <a:p>
            <a:pPr algn="l"/>
            <a:endParaRPr lang="en-US" sz="2200" dirty="0">
              <a:solidFill>
                <a:srgbClr val="FFFFFF"/>
              </a:solidFill>
            </a:endParaRPr>
          </a:p>
        </p:txBody>
      </p:sp>
      <p:grpSp>
        <p:nvGrpSpPr>
          <p:cNvPr id="32" name="Group 23">
            <a:extLst>
              <a:ext uri="{FF2B5EF4-FFF2-40B4-BE49-F238E27FC236}">
                <a16:creationId xmlns:a16="http://schemas.microsoft.com/office/drawing/2014/main" id="{BE79AECD-175A-4F8E-98CE-F42417E113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flipV="1">
            <a:off x="6955029" y="1"/>
            <a:ext cx="5236971" cy="6858000"/>
            <a:chOff x="20829" y="1"/>
            <a:chExt cx="5236971" cy="6857999"/>
          </a:xfrm>
        </p:grpSpPr>
        <p:pic>
          <p:nvPicPr>
            <p:cNvPr id="33" name="Picture 24">
              <a:extLst>
                <a:ext uri="{FF2B5EF4-FFF2-40B4-BE49-F238E27FC236}">
                  <a16:creationId xmlns:a16="http://schemas.microsoft.com/office/drawing/2014/main" id="{84486F97-4C7D-4D9F-9D44-D94D553A4B6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34" name="Picture 25">
              <a:extLst>
                <a:ext uri="{FF2B5EF4-FFF2-40B4-BE49-F238E27FC236}">
                  <a16:creationId xmlns:a16="http://schemas.microsoft.com/office/drawing/2014/main" id="{34DFF9E9-1483-4F2A-AC73-917348B9AA42}"/>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3">
              <a:duotone>
                <a:schemeClr val="accent6">
                  <a:shade val="45000"/>
                  <a:satMod val="135000"/>
                </a:schemeClr>
                <a:prstClr val="white"/>
              </a:duotone>
              <a:alphaModFix amt="10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pic>
        <p:nvPicPr>
          <p:cNvPr id="7" name="Picture 6">
            <a:extLst>
              <a:ext uri="{FF2B5EF4-FFF2-40B4-BE49-F238E27FC236}">
                <a16:creationId xmlns:a16="http://schemas.microsoft.com/office/drawing/2014/main" id="{91B3064F-6EA3-4CA6-D347-8BAFAF26B81E}"/>
              </a:ext>
            </a:extLst>
          </p:cNvPr>
          <p:cNvPicPr>
            <a:picLocks noChangeAspect="1"/>
          </p:cNvPicPr>
          <p:nvPr/>
        </p:nvPicPr>
        <p:blipFill>
          <a:blip r:embed="rId4"/>
          <a:stretch>
            <a:fillRect/>
          </a:stretch>
        </p:blipFill>
        <p:spPr>
          <a:xfrm>
            <a:off x="6955029" y="575078"/>
            <a:ext cx="4817466" cy="1902899"/>
          </a:xfrm>
          <a:prstGeom prst="rect">
            <a:avLst/>
          </a:prstGeom>
        </p:spPr>
      </p:pic>
      <p:sp>
        <p:nvSpPr>
          <p:cNvPr id="4" name="TextBox 3"/>
          <p:cNvSpPr txBox="1"/>
          <p:nvPr/>
        </p:nvSpPr>
        <p:spPr>
          <a:xfrm>
            <a:off x="6749276" y="4947921"/>
            <a:ext cx="5101392" cy="2092881"/>
          </a:xfrm>
          <a:prstGeom prst="rect">
            <a:avLst/>
          </a:prstGeom>
          <a:noFill/>
        </p:spPr>
        <p:txBody>
          <a:bodyPr wrap="square" rtlCol="0">
            <a:spAutoFit/>
          </a:bodyPr>
          <a:lstStyle/>
          <a:p>
            <a:pPr marL="0" marR="0" lvl="0" indent="0" algn="ctr" defTabSz="457200" rtl="0" eaLnBrk="1" fontAlgn="auto" latinLnBrk="0" hangingPunct="1">
              <a:spcBef>
                <a:spcPts val="0"/>
              </a:spcBef>
              <a:spcAft>
                <a:spcPts val="600"/>
              </a:spcAft>
              <a:buClrTx/>
              <a:buSzTx/>
              <a:buFontTx/>
              <a:buNone/>
              <a:tabLst>
                <a:tab pos="457200" algn="l"/>
              </a:tabLst>
              <a:defRPr/>
            </a:pPr>
            <a:endPar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ctr" defTabSz="457200" rtl="0" eaLnBrk="1" fontAlgn="auto" latinLnBrk="0" hangingPunct="1">
              <a:spcBef>
                <a:spcPts val="0"/>
              </a:spcBef>
              <a:spcAft>
                <a:spcPts val="600"/>
              </a:spcAft>
              <a:buClrTx/>
              <a:buSzTx/>
              <a:buFontTx/>
              <a:buNone/>
              <a:tabLst>
                <a:tab pos="457200" algn="l"/>
              </a:tabLst>
              <a:defRPr/>
            </a:pP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ctr" defTabSz="457200" rtl="0" eaLnBrk="1" fontAlgn="auto" latinLnBrk="0" hangingPunct="1">
              <a:spcBef>
                <a:spcPts val="0"/>
              </a:spcBef>
              <a:spcAft>
                <a:spcPts val="600"/>
              </a:spcAft>
              <a:buClrTx/>
              <a:buSzTx/>
              <a:buFontTx/>
              <a:buNone/>
              <a:tabLst>
                <a:tab pos="457200" algn="l"/>
              </a:tabLst>
              <a:defRPr/>
            </a:pPr>
            <a:endParaRPr kumimoji="0" lang="en-US" sz="20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a:p>
            <a:pPr marL="0" marR="0" lvl="0" indent="0" algn="ctr" defTabSz="457200" rtl="0" eaLnBrk="1" fontAlgn="auto" latinLnBrk="0" hangingPunct="1">
              <a:spcBef>
                <a:spcPts val="0"/>
              </a:spcBef>
              <a:spcAft>
                <a:spcPts val="600"/>
              </a:spcAft>
              <a:buClrTx/>
              <a:buSzTx/>
              <a:buFontTx/>
              <a:buNone/>
              <a:tabLst>
                <a:tab pos="457200" algn="l"/>
              </a:tabLst>
              <a:defRPr/>
            </a:pPr>
            <a:r>
              <a:rPr kumimoji="0" lang="en-US" sz="14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Calibri" panose="020F0502020204030204" pitchFamily="34" charset="0"/>
              </a:rPr>
              <a:t>“</a:t>
            </a:r>
            <a:r>
              <a:rPr kumimoji="0" lang="en-US" sz="1400" b="0" i="0" u="none" strike="noStrike" kern="1200" cap="none" spc="0" normalizeH="0" baseline="0" noProof="0" dirty="0">
                <a:ln>
                  <a:noFill/>
                </a:ln>
                <a:effectLst/>
                <a:uLnTx/>
                <a:uFillTx/>
                <a:latin typeface="Calibri" panose="020F0502020204030204" pitchFamily="34" charset="0"/>
                <a:ea typeface="Times New Roman" panose="02020603050405020304" pitchFamily="18" charset="0"/>
                <a:cs typeface="Calibri" panose="020F0502020204030204" pitchFamily="34" charset="0"/>
              </a:rPr>
              <a:t>The views expressed are those of the author and do not reflect the official policy of the Department of the Army, the Department of Defense or the U.S. Government.”</a:t>
            </a:r>
          </a:p>
          <a:p>
            <a:pPr marL="0" marR="0" lvl="0" indent="0" algn="ctr" defTabSz="457200" rtl="0" eaLnBrk="1" fontAlgn="auto" latinLnBrk="0" hangingPunct="1">
              <a:spcBef>
                <a:spcPts val="0"/>
              </a:spcBef>
              <a:spcAft>
                <a:spcPts val="60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p>
        </p:txBody>
      </p:sp>
      <p:pic>
        <p:nvPicPr>
          <p:cNvPr id="5" name="Picture 4">
            <a:extLst>
              <a:ext uri="{FF2B5EF4-FFF2-40B4-BE49-F238E27FC236}">
                <a16:creationId xmlns:a16="http://schemas.microsoft.com/office/drawing/2014/main" id="{4C836DA0-CA91-8244-B540-D5CF3855E4D0}"/>
              </a:ext>
            </a:extLst>
          </p:cNvPr>
          <p:cNvPicPr>
            <a:picLocks noChangeAspect="1"/>
          </p:cNvPicPr>
          <p:nvPr/>
        </p:nvPicPr>
        <p:blipFill>
          <a:blip r:embed="rId5"/>
          <a:stretch>
            <a:fillRect/>
          </a:stretch>
        </p:blipFill>
        <p:spPr>
          <a:xfrm>
            <a:off x="6866534" y="2739934"/>
            <a:ext cx="4904405" cy="2746466"/>
          </a:xfrm>
          <a:prstGeom prst="rect">
            <a:avLst/>
          </a:prstGeom>
        </p:spPr>
      </p:pic>
    </p:spTree>
    <p:extLst>
      <p:ext uri="{BB962C8B-B14F-4D97-AF65-F5344CB8AC3E}">
        <p14:creationId xmlns:p14="http://schemas.microsoft.com/office/powerpoint/2010/main" val="34169669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docProps/app.xml><?xml version="1.0" encoding="utf-8"?>
<Properties xmlns="http://schemas.openxmlformats.org/officeDocument/2006/extended-properties" xmlns:vt="http://schemas.openxmlformats.org/officeDocument/2006/docPropsVTypes">
  <TotalTime>2742</TotalTime>
  <Words>140</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Avenir Next LT Pro</vt:lpstr>
      <vt:lpstr>AvenirNext LT Pro Medium</vt:lpstr>
      <vt:lpstr>Calibri</vt:lpstr>
      <vt:lpstr>Sabon Next LT</vt:lpstr>
      <vt:lpstr>Times New Roman</vt:lpstr>
      <vt:lpstr>DappledVTI</vt:lpstr>
      <vt:lpstr>World-renowned endocrinologist Dr. Michael Laidlaw and colleagues, recommend that “physicians need to start examining early gender affirmative care (GAT) through the objective eye of the scientist-clinician rather than the ideological lens of the social activist. He and his colleagues assert that “far more” children with gender dysphoria will ultimately be helped by this approach.”  Please check the link below to access this excellent article: https://doi.org/10.1210/jc.2018-01925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World-renowned endocrinologist Dr. Michael Laidlaw and colleagues, recommend that physicians need to start examining early gender affirmative care (GAT) through the objective eye of the scientist-clinician rather than the ideological lens of the social activist. Far more children with gender dysphoria will ultimately be helped by this approach.</dc:title>
  <dc:creator>Jeffrey Hansen</dc:creator>
  <cp:lastModifiedBy>Jeffrey Hansen</cp:lastModifiedBy>
  <cp:revision>3</cp:revision>
  <dcterms:created xsi:type="dcterms:W3CDTF">2023-06-29T19:47:51Z</dcterms:created>
  <dcterms:modified xsi:type="dcterms:W3CDTF">2023-07-01T17:30:36Z</dcterms:modified>
</cp:coreProperties>
</file>