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68" r:id="rId5"/>
    <p:sldId id="256" r:id="rId6"/>
    <p:sldId id="269" r:id="rId7"/>
    <p:sldId id="257" r:id="rId8"/>
    <p:sldId id="270" r:id="rId9"/>
    <p:sldId id="258" r:id="rId10"/>
    <p:sldId id="271" r:id="rId11"/>
    <p:sldId id="259" r:id="rId12"/>
    <p:sldId id="260" r:id="rId13"/>
    <p:sldId id="272" r:id="rId14"/>
    <p:sldId id="261" r:id="rId15"/>
    <p:sldId id="273" r:id="rId16"/>
    <p:sldId id="262" r:id="rId17"/>
    <p:sldId id="275" r:id="rId18"/>
    <p:sldId id="263" r:id="rId19"/>
    <p:sldId id="276" r:id="rId20"/>
    <p:sldId id="264" r:id="rId21"/>
    <p:sldId id="277" r:id="rId22"/>
    <p:sldId id="265" r:id="rId23"/>
    <p:sldId id="278" r:id="rId24"/>
    <p:sldId id="266" r:id="rId25"/>
    <p:sldId id="279"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C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9" d="100"/>
          <a:sy n="59" d="100"/>
        </p:scale>
        <p:origin x="776"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F8EE3-00E9-47F1-9A71-4E2EEDE3747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750B6A0-EC44-4E27-BFE5-BB89012205EA}">
      <dgm:prSet/>
      <dgm:spPr/>
      <dgm:t>
        <a:bodyPr/>
        <a:lstStyle/>
        <a:p>
          <a:r>
            <a:rPr lang="en-US"/>
            <a:t>Dopamine creates pleasure, not just from actions, but from memories. For example, a crack addict gets a rush from thinking about using. </a:t>
          </a:r>
        </a:p>
      </dgm:t>
    </dgm:pt>
    <dgm:pt modelId="{2D75B5DD-F1CF-47CB-A586-1CD0F8FB6342}" type="parTrans" cxnId="{D47FAAA6-77C2-408C-8DE7-3D5AC141CB84}">
      <dgm:prSet/>
      <dgm:spPr/>
      <dgm:t>
        <a:bodyPr/>
        <a:lstStyle/>
        <a:p>
          <a:endParaRPr lang="en-US"/>
        </a:p>
      </dgm:t>
    </dgm:pt>
    <dgm:pt modelId="{BDE1163F-96BC-41CF-9488-F6402E5EA88E}" type="sibTrans" cxnId="{D47FAAA6-77C2-408C-8DE7-3D5AC141CB84}">
      <dgm:prSet/>
      <dgm:spPr/>
      <dgm:t>
        <a:bodyPr/>
        <a:lstStyle/>
        <a:p>
          <a:endParaRPr lang="en-US"/>
        </a:p>
      </dgm:t>
    </dgm:pt>
    <dgm:pt modelId="{09184FDB-173B-4FA2-A591-4E2CB571B954}">
      <dgm:prSet/>
      <dgm:spPr/>
      <dgm:t>
        <a:bodyPr/>
        <a:lstStyle/>
        <a:p>
          <a:r>
            <a:rPr lang="en-US"/>
            <a:t>The reward is tied to survival-based memories. </a:t>
          </a:r>
        </a:p>
      </dgm:t>
    </dgm:pt>
    <dgm:pt modelId="{F28970C4-A3D4-45AA-B3B7-B9777BF040B7}" type="parTrans" cxnId="{44237583-14F8-4830-A04D-611A6A9182C0}">
      <dgm:prSet/>
      <dgm:spPr/>
      <dgm:t>
        <a:bodyPr/>
        <a:lstStyle/>
        <a:p>
          <a:endParaRPr lang="en-US"/>
        </a:p>
      </dgm:t>
    </dgm:pt>
    <dgm:pt modelId="{8CBA2940-DE9A-4012-BEE2-311138B23E8C}" type="sibTrans" cxnId="{44237583-14F8-4830-A04D-611A6A9182C0}">
      <dgm:prSet/>
      <dgm:spPr/>
      <dgm:t>
        <a:bodyPr/>
        <a:lstStyle/>
        <a:p>
          <a:endParaRPr lang="en-US"/>
        </a:p>
      </dgm:t>
    </dgm:pt>
    <dgm:pt modelId="{3AD34386-FEF0-4DA3-B4F2-1EC4A46E2C6D}">
      <dgm:prSet/>
      <dgm:spPr/>
      <dgm:t>
        <a:bodyPr/>
        <a:lstStyle/>
        <a:p>
          <a:r>
            <a:rPr lang="en-US"/>
            <a:t>However, if the brain is operating on bad information, it may reinforce harmful behaviors with dopamine hits, leading to long-term consequences.</a:t>
          </a:r>
        </a:p>
      </dgm:t>
    </dgm:pt>
    <dgm:pt modelId="{3B8E3E40-F6D6-4167-B525-E278081270B9}" type="parTrans" cxnId="{3DCD72D3-F450-430A-AA07-A6F7CF21D8FD}">
      <dgm:prSet/>
      <dgm:spPr/>
      <dgm:t>
        <a:bodyPr/>
        <a:lstStyle/>
        <a:p>
          <a:endParaRPr lang="en-US"/>
        </a:p>
      </dgm:t>
    </dgm:pt>
    <dgm:pt modelId="{CDE39105-C8A4-42C3-A751-DD7A53FC9257}" type="sibTrans" cxnId="{3DCD72D3-F450-430A-AA07-A6F7CF21D8FD}">
      <dgm:prSet/>
      <dgm:spPr/>
      <dgm:t>
        <a:bodyPr/>
        <a:lstStyle/>
        <a:p>
          <a:endParaRPr lang="en-US"/>
        </a:p>
      </dgm:t>
    </dgm:pt>
    <dgm:pt modelId="{9C35DD84-C114-49E2-9A6F-C4F00845EEC8}" type="pres">
      <dgm:prSet presAssocID="{7E5F8EE3-00E9-47F1-9A71-4E2EEDE37470}" presName="root" presStyleCnt="0">
        <dgm:presLayoutVars>
          <dgm:dir/>
          <dgm:resizeHandles val="exact"/>
        </dgm:presLayoutVars>
      </dgm:prSet>
      <dgm:spPr/>
    </dgm:pt>
    <dgm:pt modelId="{22517401-8A33-4DB1-83DB-1FE37843448F}" type="pres">
      <dgm:prSet presAssocID="{1750B6A0-EC44-4E27-BFE5-BB89012205EA}" presName="compNode" presStyleCnt="0"/>
      <dgm:spPr/>
    </dgm:pt>
    <dgm:pt modelId="{428F32D6-271F-431F-A394-65EF122FDC8E}" type="pres">
      <dgm:prSet presAssocID="{1750B6A0-EC44-4E27-BFE5-BB89012205EA}" presName="bgRect" presStyleLbl="bgShp" presStyleIdx="0" presStyleCnt="3"/>
      <dgm:spPr/>
    </dgm:pt>
    <dgm:pt modelId="{F338AFA7-E97B-4D80-A097-93179CF51898}" type="pres">
      <dgm:prSet presAssocID="{1750B6A0-EC44-4E27-BFE5-BB89012205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D641D6C4-483E-4BB7-A319-71DECF618965}" type="pres">
      <dgm:prSet presAssocID="{1750B6A0-EC44-4E27-BFE5-BB89012205EA}" presName="spaceRect" presStyleCnt="0"/>
      <dgm:spPr/>
    </dgm:pt>
    <dgm:pt modelId="{CD57A7A1-0607-42F0-9C59-8CFDBE96F2C4}" type="pres">
      <dgm:prSet presAssocID="{1750B6A0-EC44-4E27-BFE5-BB89012205EA}" presName="parTx" presStyleLbl="revTx" presStyleIdx="0" presStyleCnt="3">
        <dgm:presLayoutVars>
          <dgm:chMax val="0"/>
          <dgm:chPref val="0"/>
        </dgm:presLayoutVars>
      </dgm:prSet>
      <dgm:spPr/>
    </dgm:pt>
    <dgm:pt modelId="{B07CFB49-8E73-4AC5-9842-7C1B9F94360A}" type="pres">
      <dgm:prSet presAssocID="{BDE1163F-96BC-41CF-9488-F6402E5EA88E}" presName="sibTrans" presStyleCnt="0"/>
      <dgm:spPr/>
    </dgm:pt>
    <dgm:pt modelId="{6ED45AB8-6BCE-42E5-AF78-77551C745CB4}" type="pres">
      <dgm:prSet presAssocID="{09184FDB-173B-4FA2-A591-4E2CB571B954}" presName="compNode" presStyleCnt="0"/>
      <dgm:spPr/>
    </dgm:pt>
    <dgm:pt modelId="{B21A7A31-EB8B-4E09-AA90-8DD4822AB24A}" type="pres">
      <dgm:prSet presAssocID="{09184FDB-173B-4FA2-A591-4E2CB571B954}" presName="bgRect" presStyleLbl="bgShp" presStyleIdx="1" presStyleCnt="3"/>
      <dgm:spPr/>
    </dgm:pt>
    <dgm:pt modelId="{ACDB9AC8-C770-4962-A665-F2C394CBFF05}" type="pres">
      <dgm:prSet presAssocID="{09184FDB-173B-4FA2-A591-4E2CB571B9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ull"/>
        </a:ext>
      </dgm:extLst>
    </dgm:pt>
    <dgm:pt modelId="{2AABA400-F809-4B35-BAC3-BACF33DFF1AF}" type="pres">
      <dgm:prSet presAssocID="{09184FDB-173B-4FA2-A591-4E2CB571B954}" presName="spaceRect" presStyleCnt="0"/>
      <dgm:spPr/>
    </dgm:pt>
    <dgm:pt modelId="{D22891F5-4B52-4089-B32D-09BFF1DB177A}" type="pres">
      <dgm:prSet presAssocID="{09184FDB-173B-4FA2-A591-4E2CB571B954}" presName="parTx" presStyleLbl="revTx" presStyleIdx="1" presStyleCnt="3">
        <dgm:presLayoutVars>
          <dgm:chMax val="0"/>
          <dgm:chPref val="0"/>
        </dgm:presLayoutVars>
      </dgm:prSet>
      <dgm:spPr/>
    </dgm:pt>
    <dgm:pt modelId="{E527DBD3-FB3D-4785-A6F5-43BA24D98ACD}" type="pres">
      <dgm:prSet presAssocID="{8CBA2940-DE9A-4012-BEE2-311138B23E8C}" presName="sibTrans" presStyleCnt="0"/>
      <dgm:spPr/>
    </dgm:pt>
    <dgm:pt modelId="{D4E96955-B54E-4967-A7B9-DEA2517BCCA7}" type="pres">
      <dgm:prSet presAssocID="{3AD34386-FEF0-4DA3-B4F2-1EC4A46E2C6D}" presName="compNode" presStyleCnt="0"/>
      <dgm:spPr/>
    </dgm:pt>
    <dgm:pt modelId="{2CBCF2CB-32B8-4CAB-BB8F-B34585C69D2B}" type="pres">
      <dgm:prSet presAssocID="{3AD34386-FEF0-4DA3-B4F2-1EC4A46E2C6D}" presName="bgRect" presStyleLbl="bgShp" presStyleIdx="2" presStyleCnt="3"/>
      <dgm:spPr/>
    </dgm:pt>
    <dgm:pt modelId="{0C002299-572D-422F-AF92-317344CF49E1}" type="pres">
      <dgm:prSet presAssocID="{3AD34386-FEF0-4DA3-B4F2-1EC4A46E2C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1D6C28D1-D7E9-4C1D-A015-A43A12A558EF}" type="pres">
      <dgm:prSet presAssocID="{3AD34386-FEF0-4DA3-B4F2-1EC4A46E2C6D}" presName="spaceRect" presStyleCnt="0"/>
      <dgm:spPr/>
    </dgm:pt>
    <dgm:pt modelId="{AD5027F1-624A-4F59-8574-F3532EC1B27B}" type="pres">
      <dgm:prSet presAssocID="{3AD34386-FEF0-4DA3-B4F2-1EC4A46E2C6D}" presName="parTx" presStyleLbl="revTx" presStyleIdx="2" presStyleCnt="3">
        <dgm:presLayoutVars>
          <dgm:chMax val="0"/>
          <dgm:chPref val="0"/>
        </dgm:presLayoutVars>
      </dgm:prSet>
      <dgm:spPr/>
    </dgm:pt>
  </dgm:ptLst>
  <dgm:cxnLst>
    <dgm:cxn modelId="{B6BA3548-ED85-432C-919B-B57D280BABD9}" type="presOf" srcId="{7E5F8EE3-00E9-47F1-9A71-4E2EEDE37470}" destId="{9C35DD84-C114-49E2-9A6F-C4F00845EEC8}" srcOrd="0" destOrd="0" presId="urn:microsoft.com/office/officeart/2018/2/layout/IconVerticalSolidList"/>
    <dgm:cxn modelId="{FDA4C954-0DF1-44C8-B690-0852F1F37381}" type="presOf" srcId="{09184FDB-173B-4FA2-A591-4E2CB571B954}" destId="{D22891F5-4B52-4089-B32D-09BFF1DB177A}" srcOrd="0" destOrd="0" presId="urn:microsoft.com/office/officeart/2018/2/layout/IconVerticalSolidList"/>
    <dgm:cxn modelId="{44237583-14F8-4830-A04D-611A6A9182C0}" srcId="{7E5F8EE3-00E9-47F1-9A71-4E2EEDE37470}" destId="{09184FDB-173B-4FA2-A591-4E2CB571B954}" srcOrd="1" destOrd="0" parTransId="{F28970C4-A3D4-45AA-B3B7-B9777BF040B7}" sibTransId="{8CBA2940-DE9A-4012-BEE2-311138B23E8C}"/>
    <dgm:cxn modelId="{D47FAAA6-77C2-408C-8DE7-3D5AC141CB84}" srcId="{7E5F8EE3-00E9-47F1-9A71-4E2EEDE37470}" destId="{1750B6A0-EC44-4E27-BFE5-BB89012205EA}" srcOrd="0" destOrd="0" parTransId="{2D75B5DD-F1CF-47CB-A586-1CD0F8FB6342}" sibTransId="{BDE1163F-96BC-41CF-9488-F6402E5EA88E}"/>
    <dgm:cxn modelId="{3DCD72D3-F450-430A-AA07-A6F7CF21D8FD}" srcId="{7E5F8EE3-00E9-47F1-9A71-4E2EEDE37470}" destId="{3AD34386-FEF0-4DA3-B4F2-1EC4A46E2C6D}" srcOrd="2" destOrd="0" parTransId="{3B8E3E40-F6D6-4167-B525-E278081270B9}" sibTransId="{CDE39105-C8A4-42C3-A751-DD7A53FC9257}"/>
    <dgm:cxn modelId="{B12F23DD-A9D6-41E2-8AC9-A5C21BD85672}" type="presOf" srcId="{3AD34386-FEF0-4DA3-B4F2-1EC4A46E2C6D}" destId="{AD5027F1-624A-4F59-8574-F3532EC1B27B}" srcOrd="0" destOrd="0" presId="urn:microsoft.com/office/officeart/2018/2/layout/IconVerticalSolidList"/>
    <dgm:cxn modelId="{5FF587E2-B5B7-48E2-8431-CC6CFE9E9D34}" type="presOf" srcId="{1750B6A0-EC44-4E27-BFE5-BB89012205EA}" destId="{CD57A7A1-0607-42F0-9C59-8CFDBE96F2C4}" srcOrd="0" destOrd="0" presId="urn:microsoft.com/office/officeart/2018/2/layout/IconVerticalSolidList"/>
    <dgm:cxn modelId="{4B6F99FB-C047-4B49-A8D2-8D4130D5981A}" type="presParOf" srcId="{9C35DD84-C114-49E2-9A6F-C4F00845EEC8}" destId="{22517401-8A33-4DB1-83DB-1FE37843448F}" srcOrd="0" destOrd="0" presId="urn:microsoft.com/office/officeart/2018/2/layout/IconVerticalSolidList"/>
    <dgm:cxn modelId="{44F4BDE5-67C3-49A0-9E53-358AE2965A48}" type="presParOf" srcId="{22517401-8A33-4DB1-83DB-1FE37843448F}" destId="{428F32D6-271F-431F-A394-65EF122FDC8E}" srcOrd="0" destOrd="0" presId="urn:microsoft.com/office/officeart/2018/2/layout/IconVerticalSolidList"/>
    <dgm:cxn modelId="{A5660EAC-81A2-466A-9450-FEB88C128AC1}" type="presParOf" srcId="{22517401-8A33-4DB1-83DB-1FE37843448F}" destId="{F338AFA7-E97B-4D80-A097-93179CF51898}" srcOrd="1" destOrd="0" presId="urn:microsoft.com/office/officeart/2018/2/layout/IconVerticalSolidList"/>
    <dgm:cxn modelId="{9B631DBE-8873-4F88-BE58-DBF26C4687A7}" type="presParOf" srcId="{22517401-8A33-4DB1-83DB-1FE37843448F}" destId="{D641D6C4-483E-4BB7-A319-71DECF618965}" srcOrd="2" destOrd="0" presId="urn:microsoft.com/office/officeart/2018/2/layout/IconVerticalSolidList"/>
    <dgm:cxn modelId="{31028457-6526-45F3-A32B-429E17FDD601}" type="presParOf" srcId="{22517401-8A33-4DB1-83DB-1FE37843448F}" destId="{CD57A7A1-0607-42F0-9C59-8CFDBE96F2C4}" srcOrd="3" destOrd="0" presId="urn:microsoft.com/office/officeart/2018/2/layout/IconVerticalSolidList"/>
    <dgm:cxn modelId="{48EE5AD0-C95E-4E41-8589-4C942A547F44}" type="presParOf" srcId="{9C35DD84-C114-49E2-9A6F-C4F00845EEC8}" destId="{B07CFB49-8E73-4AC5-9842-7C1B9F94360A}" srcOrd="1" destOrd="0" presId="urn:microsoft.com/office/officeart/2018/2/layout/IconVerticalSolidList"/>
    <dgm:cxn modelId="{DC8490E9-3A08-4ABC-9C8F-E80D00FABC72}" type="presParOf" srcId="{9C35DD84-C114-49E2-9A6F-C4F00845EEC8}" destId="{6ED45AB8-6BCE-42E5-AF78-77551C745CB4}" srcOrd="2" destOrd="0" presId="urn:microsoft.com/office/officeart/2018/2/layout/IconVerticalSolidList"/>
    <dgm:cxn modelId="{92D15FA6-0D9B-4228-BE2E-A4C5B9ED228E}" type="presParOf" srcId="{6ED45AB8-6BCE-42E5-AF78-77551C745CB4}" destId="{B21A7A31-EB8B-4E09-AA90-8DD4822AB24A}" srcOrd="0" destOrd="0" presId="urn:microsoft.com/office/officeart/2018/2/layout/IconVerticalSolidList"/>
    <dgm:cxn modelId="{BB1DA198-23C4-41D5-B1FD-2D91EBBF176C}" type="presParOf" srcId="{6ED45AB8-6BCE-42E5-AF78-77551C745CB4}" destId="{ACDB9AC8-C770-4962-A665-F2C394CBFF05}" srcOrd="1" destOrd="0" presId="urn:microsoft.com/office/officeart/2018/2/layout/IconVerticalSolidList"/>
    <dgm:cxn modelId="{6AE8D602-C29E-40B3-84C6-A24D16AC0687}" type="presParOf" srcId="{6ED45AB8-6BCE-42E5-AF78-77551C745CB4}" destId="{2AABA400-F809-4B35-BAC3-BACF33DFF1AF}" srcOrd="2" destOrd="0" presId="urn:microsoft.com/office/officeart/2018/2/layout/IconVerticalSolidList"/>
    <dgm:cxn modelId="{1943283C-B880-4ECB-AE1B-5E834DDB3207}" type="presParOf" srcId="{6ED45AB8-6BCE-42E5-AF78-77551C745CB4}" destId="{D22891F5-4B52-4089-B32D-09BFF1DB177A}" srcOrd="3" destOrd="0" presId="urn:microsoft.com/office/officeart/2018/2/layout/IconVerticalSolidList"/>
    <dgm:cxn modelId="{1071A73C-F790-4BD1-84BC-C11093D89E26}" type="presParOf" srcId="{9C35DD84-C114-49E2-9A6F-C4F00845EEC8}" destId="{E527DBD3-FB3D-4785-A6F5-43BA24D98ACD}" srcOrd="3" destOrd="0" presId="urn:microsoft.com/office/officeart/2018/2/layout/IconVerticalSolidList"/>
    <dgm:cxn modelId="{34AAB0C2-E62B-43A1-8215-63C90EC2BBF0}" type="presParOf" srcId="{9C35DD84-C114-49E2-9A6F-C4F00845EEC8}" destId="{D4E96955-B54E-4967-A7B9-DEA2517BCCA7}" srcOrd="4" destOrd="0" presId="urn:microsoft.com/office/officeart/2018/2/layout/IconVerticalSolidList"/>
    <dgm:cxn modelId="{23CFC1CD-4D24-49A9-8E9F-97B35D761222}" type="presParOf" srcId="{D4E96955-B54E-4967-A7B9-DEA2517BCCA7}" destId="{2CBCF2CB-32B8-4CAB-BB8F-B34585C69D2B}" srcOrd="0" destOrd="0" presId="urn:microsoft.com/office/officeart/2018/2/layout/IconVerticalSolidList"/>
    <dgm:cxn modelId="{704E1896-FBE6-41C9-96A9-779EFC01D890}" type="presParOf" srcId="{D4E96955-B54E-4967-A7B9-DEA2517BCCA7}" destId="{0C002299-572D-422F-AF92-317344CF49E1}" srcOrd="1" destOrd="0" presId="urn:microsoft.com/office/officeart/2018/2/layout/IconVerticalSolidList"/>
    <dgm:cxn modelId="{24BB2276-A529-43A6-A7BE-192FD8D3712A}" type="presParOf" srcId="{D4E96955-B54E-4967-A7B9-DEA2517BCCA7}" destId="{1D6C28D1-D7E9-4C1D-A015-A43A12A558EF}" srcOrd="2" destOrd="0" presId="urn:microsoft.com/office/officeart/2018/2/layout/IconVerticalSolidList"/>
    <dgm:cxn modelId="{DF272998-D40C-496F-8E4B-898F5441032E}" type="presParOf" srcId="{D4E96955-B54E-4967-A7B9-DEA2517BCCA7}" destId="{AD5027F1-624A-4F59-8574-F3532EC1B2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D99C1C-0815-4D0A-8C1D-DBDE11203E54}"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8F2BA658-DC4D-4A93-A5CB-6FB64CA05446}">
      <dgm:prSet custT="1"/>
      <dgm:spPr/>
      <dgm:t>
        <a:bodyPr/>
        <a:lstStyle/>
        <a:p>
          <a:r>
            <a:rPr lang="en-US" sz="2000"/>
            <a:t>Positive, then negative</a:t>
          </a:r>
        </a:p>
      </dgm:t>
    </dgm:pt>
    <dgm:pt modelId="{5C1D94FD-860F-4CA8-A5EE-C912F4C3E712}" type="parTrans" cxnId="{304D6AE9-9EE2-44F5-9893-58EBFE2A0F81}">
      <dgm:prSet/>
      <dgm:spPr/>
      <dgm:t>
        <a:bodyPr/>
        <a:lstStyle/>
        <a:p>
          <a:endParaRPr lang="en-US" sz="2000"/>
        </a:p>
      </dgm:t>
    </dgm:pt>
    <dgm:pt modelId="{DDCFA86A-5A93-424E-94E6-44DEF5ECED17}" type="sibTrans" cxnId="{304D6AE9-9EE2-44F5-9893-58EBFE2A0F81}">
      <dgm:prSet/>
      <dgm:spPr/>
      <dgm:t>
        <a:bodyPr/>
        <a:lstStyle/>
        <a:p>
          <a:endParaRPr lang="en-US" sz="2000"/>
        </a:p>
      </dgm:t>
    </dgm:pt>
    <dgm:pt modelId="{AC307CFB-FED3-4811-9BCA-900033A6D7DF}">
      <dgm:prSet custT="1"/>
      <dgm:spPr/>
      <dgm:t>
        <a:bodyPr/>
        <a:lstStyle/>
        <a:p>
          <a:r>
            <a:rPr lang="en-US" sz="2000"/>
            <a:t>Inconsistent positive creates false hope and fantasy—similar to gambling addiction</a:t>
          </a:r>
        </a:p>
      </dgm:t>
    </dgm:pt>
    <dgm:pt modelId="{15E11ACC-CA58-4BEB-80A4-3144A908A57A}" type="parTrans" cxnId="{FA00FA2D-DE2B-45F4-A180-09BE89F5FBFC}">
      <dgm:prSet/>
      <dgm:spPr/>
      <dgm:t>
        <a:bodyPr/>
        <a:lstStyle/>
        <a:p>
          <a:endParaRPr lang="en-US" sz="2000"/>
        </a:p>
      </dgm:t>
    </dgm:pt>
    <dgm:pt modelId="{35E8CABC-2E80-4435-9957-703D8440367C}" type="sibTrans" cxnId="{FA00FA2D-DE2B-45F4-A180-09BE89F5FBFC}">
      <dgm:prSet/>
      <dgm:spPr/>
      <dgm:t>
        <a:bodyPr/>
        <a:lstStyle/>
        <a:p>
          <a:endParaRPr lang="en-US" sz="2000"/>
        </a:p>
      </dgm:t>
    </dgm:pt>
    <dgm:pt modelId="{CB575488-2C08-4EA0-8C7A-DBA768BC2BB2}">
      <dgm:prSet custT="1"/>
      <dgm:spPr/>
      <dgm:t>
        <a:bodyPr/>
        <a:lstStyle/>
        <a:p>
          <a:r>
            <a:rPr lang="en-US" sz="2000" dirty="0"/>
            <a:t>In Complex Trauma, if a child was occasionally rewarded for humor, responsibility, athleticism, or got away with lying/stealing, their brain will keep seeking those outcomes.</a:t>
          </a:r>
        </a:p>
      </dgm:t>
    </dgm:pt>
    <dgm:pt modelId="{3E61DB12-23EC-46C9-AAE0-358DB798051F}" type="parTrans" cxnId="{03C9D6DC-EF44-46C7-981D-C4D3A49C4CA9}">
      <dgm:prSet/>
      <dgm:spPr/>
      <dgm:t>
        <a:bodyPr/>
        <a:lstStyle/>
        <a:p>
          <a:endParaRPr lang="en-US" sz="2000"/>
        </a:p>
      </dgm:t>
    </dgm:pt>
    <dgm:pt modelId="{946A4FB8-8252-46BE-8F23-788DCD3CEEDB}" type="sibTrans" cxnId="{03C9D6DC-EF44-46C7-981D-C4D3A49C4CA9}">
      <dgm:prSet/>
      <dgm:spPr/>
      <dgm:t>
        <a:bodyPr/>
        <a:lstStyle/>
        <a:p>
          <a:endParaRPr lang="en-US" sz="2000"/>
        </a:p>
      </dgm:t>
    </dgm:pt>
    <dgm:pt modelId="{47F21075-07D4-43FC-AC1F-C7D26C614C73}" type="pres">
      <dgm:prSet presAssocID="{80D99C1C-0815-4D0A-8C1D-DBDE11203E54}" presName="vert0" presStyleCnt="0">
        <dgm:presLayoutVars>
          <dgm:dir/>
          <dgm:animOne val="branch"/>
          <dgm:animLvl val="lvl"/>
        </dgm:presLayoutVars>
      </dgm:prSet>
      <dgm:spPr/>
    </dgm:pt>
    <dgm:pt modelId="{79092AE5-CA24-4336-B989-FE236256E3C1}" type="pres">
      <dgm:prSet presAssocID="{8F2BA658-DC4D-4A93-A5CB-6FB64CA05446}" presName="thickLine" presStyleLbl="alignNode1" presStyleIdx="0" presStyleCnt="3"/>
      <dgm:spPr/>
    </dgm:pt>
    <dgm:pt modelId="{63460A2D-D4F0-467B-8A51-0DE72D02EF9A}" type="pres">
      <dgm:prSet presAssocID="{8F2BA658-DC4D-4A93-A5CB-6FB64CA05446}" presName="horz1" presStyleCnt="0"/>
      <dgm:spPr/>
    </dgm:pt>
    <dgm:pt modelId="{206E9D88-2D86-4BAA-8E67-880823EC11D4}" type="pres">
      <dgm:prSet presAssocID="{8F2BA658-DC4D-4A93-A5CB-6FB64CA05446}" presName="tx1" presStyleLbl="revTx" presStyleIdx="0" presStyleCnt="3"/>
      <dgm:spPr/>
    </dgm:pt>
    <dgm:pt modelId="{52B773D1-DA33-41A5-8164-2F41867FBCE8}" type="pres">
      <dgm:prSet presAssocID="{8F2BA658-DC4D-4A93-A5CB-6FB64CA05446}" presName="vert1" presStyleCnt="0"/>
      <dgm:spPr/>
    </dgm:pt>
    <dgm:pt modelId="{D4331421-65D3-4732-AC6E-42D266B80690}" type="pres">
      <dgm:prSet presAssocID="{AC307CFB-FED3-4811-9BCA-900033A6D7DF}" presName="thickLine" presStyleLbl="alignNode1" presStyleIdx="1" presStyleCnt="3"/>
      <dgm:spPr/>
    </dgm:pt>
    <dgm:pt modelId="{E30BC59F-61F2-41F9-A5E9-2048C6DEA48C}" type="pres">
      <dgm:prSet presAssocID="{AC307CFB-FED3-4811-9BCA-900033A6D7DF}" presName="horz1" presStyleCnt="0"/>
      <dgm:spPr/>
    </dgm:pt>
    <dgm:pt modelId="{12E40973-633F-4647-83DA-EE88B8285CD6}" type="pres">
      <dgm:prSet presAssocID="{AC307CFB-FED3-4811-9BCA-900033A6D7DF}" presName="tx1" presStyleLbl="revTx" presStyleIdx="1" presStyleCnt="3"/>
      <dgm:spPr/>
    </dgm:pt>
    <dgm:pt modelId="{E5A26F63-20C9-4F77-833B-92A6D73631EE}" type="pres">
      <dgm:prSet presAssocID="{AC307CFB-FED3-4811-9BCA-900033A6D7DF}" presName="vert1" presStyleCnt="0"/>
      <dgm:spPr/>
    </dgm:pt>
    <dgm:pt modelId="{4F4CF027-50FD-4AB3-A385-B8CCA6D257D9}" type="pres">
      <dgm:prSet presAssocID="{CB575488-2C08-4EA0-8C7A-DBA768BC2BB2}" presName="thickLine" presStyleLbl="alignNode1" presStyleIdx="2" presStyleCnt="3"/>
      <dgm:spPr/>
    </dgm:pt>
    <dgm:pt modelId="{2B85EEAD-D25E-4979-A4D4-ADD6DB63B351}" type="pres">
      <dgm:prSet presAssocID="{CB575488-2C08-4EA0-8C7A-DBA768BC2BB2}" presName="horz1" presStyleCnt="0"/>
      <dgm:spPr/>
    </dgm:pt>
    <dgm:pt modelId="{5264F7B8-F5D2-42D8-917A-EA11ED0FDCC8}" type="pres">
      <dgm:prSet presAssocID="{CB575488-2C08-4EA0-8C7A-DBA768BC2BB2}" presName="tx1" presStyleLbl="revTx" presStyleIdx="2" presStyleCnt="3"/>
      <dgm:spPr/>
    </dgm:pt>
    <dgm:pt modelId="{66475A05-3E60-4EA5-B53D-02D466F4C0D5}" type="pres">
      <dgm:prSet presAssocID="{CB575488-2C08-4EA0-8C7A-DBA768BC2BB2}" presName="vert1" presStyleCnt="0"/>
      <dgm:spPr/>
    </dgm:pt>
  </dgm:ptLst>
  <dgm:cxnLst>
    <dgm:cxn modelId="{C3DA4F16-F522-478F-A766-A482499513B5}" type="presOf" srcId="{CB575488-2C08-4EA0-8C7A-DBA768BC2BB2}" destId="{5264F7B8-F5D2-42D8-917A-EA11ED0FDCC8}" srcOrd="0" destOrd="0" presId="urn:microsoft.com/office/officeart/2008/layout/LinedList"/>
    <dgm:cxn modelId="{FA00FA2D-DE2B-45F4-A180-09BE89F5FBFC}" srcId="{80D99C1C-0815-4D0A-8C1D-DBDE11203E54}" destId="{AC307CFB-FED3-4811-9BCA-900033A6D7DF}" srcOrd="1" destOrd="0" parTransId="{15E11ACC-CA58-4BEB-80A4-3144A908A57A}" sibTransId="{35E8CABC-2E80-4435-9957-703D8440367C}"/>
    <dgm:cxn modelId="{9F7F9137-72DF-444E-8B88-0C4950DCD6B2}" type="presOf" srcId="{8F2BA658-DC4D-4A93-A5CB-6FB64CA05446}" destId="{206E9D88-2D86-4BAA-8E67-880823EC11D4}" srcOrd="0" destOrd="0" presId="urn:microsoft.com/office/officeart/2008/layout/LinedList"/>
    <dgm:cxn modelId="{FAA4C5B6-8F18-4AC6-88FB-75A2AAA3E3AC}" type="presOf" srcId="{AC307CFB-FED3-4811-9BCA-900033A6D7DF}" destId="{12E40973-633F-4647-83DA-EE88B8285CD6}" srcOrd="0" destOrd="0" presId="urn:microsoft.com/office/officeart/2008/layout/LinedList"/>
    <dgm:cxn modelId="{03C9D6DC-EF44-46C7-981D-C4D3A49C4CA9}" srcId="{80D99C1C-0815-4D0A-8C1D-DBDE11203E54}" destId="{CB575488-2C08-4EA0-8C7A-DBA768BC2BB2}" srcOrd="2" destOrd="0" parTransId="{3E61DB12-23EC-46C9-AAE0-358DB798051F}" sibTransId="{946A4FB8-8252-46BE-8F23-788DCD3CEEDB}"/>
    <dgm:cxn modelId="{304D6AE9-9EE2-44F5-9893-58EBFE2A0F81}" srcId="{80D99C1C-0815-4D0A-8C1D-DBDE11203E54}" destId="{8F2BA658-DC4D-4A93-A5CB-6FB64CA05446}" srcOrd="0" destOrd="0" parTransId="{5C1D94FD-860F-4CA8-A5EE-C912F4C3E712}" sibTransId="{DDCFA86A-5A93-424E-94E6-44DEF5ECED17}"/>
    <dgm:cxn modelId="{067565F2-97A5-485A-B9C5-B4A5A4F641F2}" type="presOf" srcId="{80D99C1C-0815-4D0A-8C1D-DBDE11203E54}" destId="{47F21075-07D4-43FC-AC1F-C7D26C614C73}" srcOrd="0" destOrd="0" presId="urn:microsoft.com/office/officeart/2008/layout/LinedList"/>
    <dgm:cxn modelId="{A3B02E7C-485A-4802-826E-D2D2E2B15D28}" type="presParOf" srcId="{47F21075-07D4-43FC-AC1F-C7D26C614C73}" destId="{79092AE5-CA24-4336-B989-FE236256E3C1}" srcOrd="0" destOrd="0" presId="urn:microsoft.com/office/officeart/2008/layout/LinedList"/>
    <dgm:cxn modelId="{25F9848A-210F-464E-A18A-E39BDD424CE2}" type="presParOf" srcId="{47F21075-07D4-43FC-AC1F-C7D26C614C73}" destId="{63460A2D-D4F0-467B-8A51-0DE72D02EF9A}" srcOrd="1" destOrd="0" presId="urn:microsoft.com/office/officeart/2008/layout/LinedList"/>
    <dgm:cxn modelId="{C07CABD2-AFE1-4BA5-83A4-DF466AC0495A}" type="presParOf" srcId="{63460A2D-D4F0-467B-8A51-0DE72D02EF9A}" destId="{206E9D88-2D86-4BAA-8E67-880823EC11D4}" srcOrd="0" destOrd="0" presId="urn:microsoft.com/office/officeart/2008/layout/LinedList"/>
    <dgm:cxn modelId="{F08455E0-B8D9-4FB7-861A-9BDEA3BA8892}" type="presParOf" srcId="{63460A2D-D4F0-467B-8A51-0DE72D02EF9A}" destId="{52B773D1-DA33-41A5-8164-2F41867FBCE8}" srcOrd="1" destOrd="0" presId="urn:microsoft.com/office/officeart/2008/layout/LinedList"/>
    <dgm:cxn modelId="{3C6BE2AE-DE9D-4664-AD7A-BACD325F9018}" type="presParOf" srcId="{47F21075-07D4-43FC-AC1F-C7D26C614C73}" destId="{D4331421-65D3-4732-AC6E-42D266B80690}" srcOrd="2" destOrd="0" presId="urn:microsoft.com/office/officeart/2008/layout/LinedList"/>
    <dgm:cxn modelId="{8A00E463-9996-4923-A86F-28FF412659F4}" type="presParOf" srcId="{47F21075-07D4-43FC-AC1F-C7D26C614C73}" destId="{E30BC59F-61F2-41F9-A5E9-2048C6DEA48C}" srcOrd="3" destOrd="0" presId="urn:microsoft.com/office/officeart/2008/layout/LinedList"/>
    <dgm:cxn modelId="{60F71B53-8AB9-435D-9502-5424A288C4FB}" type="presParOf" srcId="{E30BC59F-61F2-41F9-A5E9-2048C6DEA48C}" destId="{12E40973-633F-4647-83DA-EE88B8285CD6}" srcOrd="0" destOrd="0" presId="urn:microsoft.com/office/officeart/2008/layout/LinedList"/>
    <dgm:cxn modelId="{168A0B99-5D3E-44B6-82B0-2E3F8F860416}" type="presParOf" srcId="{E30BC59F-61F2-41F9-A5E9-2048C6DEA48C}" destId="{E5A26F63-20C9-4F77-833B-92A6D73631EE}" srcOrd="1" destOrd="0" presId="urn:microsoft.com/office/officeart/2008/layout/LinedList"/>
    <dgm:cxn modelId="{44A4766D-7CCA-437C-A6C4-49B123755214}" type="presParOf" srcId="{47F21075-07D4-43FC-AC1F-C7D26C614C73}" destId="{4F4CF027-50FD-4AB3-A385-B8CCA6D257D9}" srcOrd="4" destOrd="0" presId="urn:microsoft.com/office/officeart/2008/layout/LinedList"/>
    <dgm:cxn modelId="{0C61880B-9314-4435-86EE-7C8D831385E3}" type="presParOf" srcId="{47F21075-07D4-43FC-AC1F-C7D26C614C73}" destId="{2B85EEAD-D25E-4979-A4D4-ADD6DB63B351}" srcOrd="5" destOrd="0" presId="urn:microsoft.com/office/officeart/2008/layout/LinedList"/>
    <dgm:cxn modelId="{9E46F704-485D-402D-A4FD-CC5CFF5C7CA7}" type="presParOf" srcId="{2B85EEAD-D25E-4979-A4D4-ADD6DB63B351}" destId="{5264F7B8-F5D2-42D8-917A-EA11ED0FDCC8}" srcOrd="0" destOrd="0" presId="urn:microsoft.com/office/officeart/2008/layout/LinedList"/>
    <dgm:cxn modelId="{25CDA289-5192-46F3-810D-A8033F07AB60}" type="presParOf" srcId="{2B85EEAD-D25E-4979-A4D4-ADD6DB63B351}" destId="{66475A05-3E60-4EA5-B53D-02D466F4C0D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BB79E-0BFF-4E95-903E-3038390E685E}" type="doc">
      <dgm:prSet loTypeId="urn:microsoft.com/office/officeart/2008/layout/LinedList" loCatId="list" qsTypeId="urn:microsoft.com/office/officeart/2005/8/quickstyle/simple5" qsCatId="simple" csTypeId="urn:microsoft.com/office/officeart/2005/8/colors/accent0_3" csCatId="mainScheme"/>
      <dgm:spPr/>
      <dgm:t>
        <a:bodyPr/>
        <a:lstStyle/>
        <a:p>
          <a:endParaRPr lang="en-US"/>
        </a:p>
      </dgm:t>
    </dgm:pt>
    <dgm:pt modelId="{0C6589DA-7BC8-4048-847D-590E47A6D1C0}">
      <dgm:prSet/>
      <dgm:spPr/>
      <dgm:t>
        <a:bodyPr/>
        <a:lstStyle/>
        <a:p>
          <a:r>
            <a:rPr lang="en-US" dirty="0"/>
            <a:t>No reward for good behavior, punishment for things they didn’t do, or overly harsh consequences</a:t>
          </a:r>
        </a:p>
      </dgm:t>
    </dgm:pt>
    <dgm:pt modelId="{DAEEF910-3CC4-40FF-BF77-B9D82356E792}" type="parTrans" cxnId="{F381B285-ABCC-40A4-8313-5961C9056E13}">
      <dgm:prSet/>
      <dgm:spPr/>
      <dgm:t>
        <a:bodyPr/>
        <a:lstStyle/>
        <a:p>
          <a:endParaRPr lang="en-US"/>
        </a:p>
      </dgm:t>
    </dgm:pt>
    <dgm:pt modelId="{571A69BA-C96B-455C-82FD-AD8E4625ECEA}" type="sibTrans" cxnId="{F381B285-ABCC-40A4-8313-5961C9056E13}">
      <dgm:prSet/>
      <dgm:spPr/>
      <dgm:t>
        <a:bodyPr/>
        <a:lstStyle/>
        <a:p>
          <a:endParaRPr lang="en-US"/>
        </a:p>
      </dgm:t>
    </dgm:pt>
    <dgm:pt modelId="{F4259C11-8D38-4AF9-808C-2A54D9183624}">
      <dgm:prSet/>
      <dgm:spPr/>
      <dgm:t>
        <a:bodyPr/>
        <a:lstStyle/>
        <a:p>
          <a:r>
            <a:rPr lang="en-US"/>
            <a:t>This can harden a child to consequences—'If life isn’t fair, who cares?'</a:t>
          </a:r>
        </a:p>
      </dgm:t>
    </dgm:pt>
    <dgm:pt modelId="{EF9F848A-931B-4AA4-A4BE-C995AF7481FE}" type="parTrans" cxnId="{A23149E1-6929-4C35-9ECE-973E33918D07}">
      <dgm:prSet/>
      <dgm:spPr/>
      <dgm:t>
        <a:bodyPr/>
        <a:lstStyle/>
        <a:p>
          <a:endParaRPr lang="en-US"/>
        </a:p>
      </dgm:t>
    </dgm:pt>
    <dgm:pt modelId="{D7DE13A7-90EE-49D7-B35A-D56E1AFCBED8}" type="sibTrans" cxnId="{A23149E1-6929-4C35-9ECE-973E33918D07}">
      <dgm:prSet/>
      <dgm:spPr/>
      <dgm:t>
        <a:bodyPr/>
        <a:lstStyle/>
        <a:p>
          <a:endParaRPr lang="en-US"/>
        </a:p>
      </dgm:t>
    </dgm:pt>
    <dgm:pt modelId="{70865CDF-93F4-4231-9B31-D11CEBFBFFA4}">
      <dgm:prSet/>
      <dgm:spPr/>
      <dgm:t>
        <a:bodyPr/>
        <a:lstStyle/>
        <a:p>
          <a:r>
            <a:rPr lang="en-US"/>
            <a:t>Short-term pleasure becomes more appealing.</a:t>
          </a:r>
        </a:p>
      </dgm:t>
    </dgm:pt>
    <dgm:pt modelId="{924DF875-DB8A-4EDC-B992-F3468A1BC33F}" type="parTrans" cxnId="{4165D342-0341-409D-B8D2-E3BE152E234C}">
      <dgm:prSet/>
      <dgm:spPr/>
      <dgm:t>
        <a:bodyPr/>
        <a:lstStyle/>
        <a:p>
          <a:endParaRPr lang="en-US"/>
        </a:p>
      </dgm:t>
    </dgm:pt>
    <dgm:pt modelId="{1AAB15E7-8C15-422D-8CCC-D2ABEA29573E}" type="sibTrans" cxnId="{4165D342-0341-409D-B8D2-E3BE152E234C}">
      <dgm:prSet/>
      <dgm:spPr/>
      <dgm:t>
        <a:bodyPr/>
        <a:lstStyle/>
        <a:p>
          <a:endParaRPr lang="en-US"/>
        </a:p>
      </dgm:t>
    </dgm:pt>
    <dgm:pt modelId="{93CB0D5D-D4F4-4FB6-AF66-55586558B1E0}" type="pres">
      <dgm:prSet presAssocID="{A13BB79E-0BFF-4E95-903E-3038390E685E}" presName="vert0" presStyleCnt="0">
        <dgm:presLayoutVars>
          <dgm:dir/>
          <dgm:animOne val="branch"/>
          <dgm:animLvl val="lvl"/>
        </dgm:presLayoutVars>
      </dgm:prSet>
      <dgm:spPr/>
    </dgm:pt>
    <dgm:pt modelId="{74A90815-4924-46E4-9791-6970536F9558}" type="pres">
      <dgm:prSet presAssocID="{0C6589DA-7BC8-4048-847D-590E47A6D1C0}" presName="thickLine" presStyleLbl="alignNode1" presStyleIdx="0" presStyleCnt="3"/>
      <dgm:spPr/>
    </dgm:pt>
    <dgm:pt modelId="{8F87303C-BFE1-4D06-9353-B16F6BB8277F}" type="pres">
      <dgm:prSet presAssocID="{0C6589DA-7BC8-4048-847D-590E47A6D1C0}" presName="horz1" presStyleCnt="0"/>
      <dgm:spPr/>
    </dgm:pt>
    <dgm:pt modelId="{68F142C7-E818-4B1E-AA2A-206D3C4CE2B7}" type="pres">
      <dgm:prSet presAssocID="{0C6589DA-7BC8-4048-847D-590E47A6D1C0}" presName="tx1" presStyleLbl="revTx" presStyleIdx="0" presStyleCnt="3"/>
      <dgm:spPr/>
    </dgm:pt>
    <dgm:pt modelId="{C4202A1A-BFBE-4565-BB5C-A9C377A1C889}" type="pres">
      <dgm:prSet presAssocID="{0C6589DA-7BC8-4048-847D-590E47A6D1C0}" presName="vert1" presStyleCnt="0"/>
      <dgm:spPr/>
    </dgm:pt>
    <dgm:pt modelId="{CC51FB54-D132-40FE-8750-AB140CCE4807}" type="pres">
      <dgm:prSet presAssocID="{F4259C11-8D38-4AF9-808C-2A54D9183624}" presName="thickLine" presStyleLbl="alignNode1" presStyleIdx="1" presStyleCnt="3"/>
      <dgm:spPr/>
    </dgm:pt>
    <dgm:pt modelId="{628B8F00-9C77-4813-A4F8-33B25865E99B}" type="pres">
      <dgm:prSet presAssocID="{F4259C11-8D38-4AF9-808C-2A54D9183624}" presName="horz1" presStyleCnt="0"/>
      <dgm:spPr/>
    </dgm:pt>
    <dgm:pt modelId="{7EE82688-C65A-448B-9BB3-A16191E56655}" type="pres">
      <dgm:prSet presAssocID="{F4259C11-8D38-4AF9-808C-2A54D9183624}" presName="tx1" presStyleLbl="revTx" presStyleIdx="1" presStyleCnt="3"/>
      <dgm:spPr/>
    </dgm:pt>
    <dgm:pt modelId="{00CC4169-652A-43F8-B6E0-B6091284D19E}" type="pres">
      <dgm:prSet presAssocID="{F4259C11-8D38-4AF9-808C-2A54D9183624}" presName="vert1" presStyleCnt="0"/>
      <dgm:spPr/>
    </dgm:pt>
    <dgm:pt modelId="{8508202F-9B4C-4621-AD8E-1FADABD18A58}" type="pres">
      <dgm:prSet presAssocID="{70865CDF-93F4-4231-9B31-D11CEBFBFFA4}" presName="thickLine" presStyleLbl="alignNode1" presStyleIdx="2" presStyleCnt="3"/>
      <dgm:spPr/>
    </dgm:pt>
    <dgm:pt modelId="{0FC23EA3-C2D6-43BE-97EE-A0A61EF41869}" type="pres">
      <dgm:prSet presAssocID="{70865CDF-93F4-4231-9B31-D11CEBFBFFA4}" presName="horz1" presStyleCnt="0"/>
      <dgm:spPr/>
    </dgm:pt>
    <dgm:pt modelId="{30E6F8F7-4485-44DE-9DA2-25408B9BC396}" type="pres">
      <dgm:prSet presAssocID="{70865CDF-93F4-4231-9B31-D11CEBFBFFA4}" presName="tx1" presStyleLbl="revTx" presStyleIdx="2" presStyleCnt="3"/>
      <dgm:spPr/>
    </dgm:pt>
    <dgm:pt modelId="{8A5025B5-52CF-461B-9C2C-21AE4CD822E4}" type="pres">
      <dgm:prSet presAssocID="{70865CDF-93F4-4231-9B31-D11CEBFBFFA4}" presName="vert1" presStyleCnt="0"/>
      <dgm:spPr/>
    </dgm:pt>
  </dgm:ptLst>
  <dgm:cxnLst>
    <dgm:cxn modelId="{6E27C015-3705-4FAE-A9B4-4B78D68F7008}" type="presOf" srcId="{A13BB79E-0BFF-4E95-903E-3038390E685E}" destId="{93CB0D5D-D4F4-4FB6-AF66-55586558B1E0}" srcOrd="0" destOrd="0" presId="urn:microsoft.com/office/officeart/2008/layout/LinedList"/>
    <dgm:cxn modelId="{75B5095C-E172-4C6F-88DD-EA759C10388D}" type="presOf" srcId="{70865CDF-93F4-4231-9B31-D11CEBFBFFA4}" destId="{30E6F8F7-4485-44DE-9DA2-25408B9BC396}" srcOrd="0" destOrd="0" presId="urn:microsoft.com/office/officeart/2008/layout/LinedList"/>
    <dgm:cxn modelId="{4165D342-0341-409D-B8D2-E3BE152E234C}" srcId="{A13BB79E-0BFF-4E95-903E-3038390E685E}" destId="{70865CDF-93F4-4231-9B31-D11CEBFBFFA4}" srcOrd="2" destOrd="0" parTransId="{924DF875-DB8A-4EDC-B992-F3468A1BC33F}" sibTransId="{1AAB15E7-8C15-422D-8CCC-D2ABEA29573E}"/>
    <dgm:cxn modelId="{F381B285-ABCC-40A4-8313-5961C9056E13}" srcId="{A13BB79E-0BFF-4E95-903E-3038390E685E}" destId="{0C6589DA-7BC8-4048-847D-590E47A6D1C0}" srcOrd="0" destOrd="0" parTransId="{DAEEF910-3CC4-40FF-BF77-B9D82356E792}" sibTransId="{571A69BA-C96B-455C-82FD-AD8E4625ECEA}"/>
    <dgm:cxn modelId="{F1702CB1-7065-4712-B032-52BCF84F097C}" type="presOf" srcId="{0C6589DA-7BC8-4048-847D-590E47A6D1C0}" destId="{68F142C7-E818-4B1E-AA2A-206D3C4CE2B7}" srcOrd="0" destOrd="0" presId="urn:microsoft.com/office/officeart/2008/layout/LinedList"/>
    <dgm:cxn modelId="{FFD0FFBD-A1F2-4F73-86B6-AB6C555B5395}" type="presOf" srcId="{F4259C11-8D38-4AF9-808C-2A54D9183624}" destId="{7EE82688-C65A-448B-9BB3-A16191E56655}" srcOrd="0" destOrd="0" presId="urn:microsoft.com/office/officeart/2008/layout/LinedList"/>
    <dgm:cxn modelId="{A23149E1-6929-4C35-9ECE-973E33918D07}" srcId="{A13BB79E-0BFF-4E95-903E-3038390E685E}" destId="{F4259C11-8D38-4AF9-808C-2A54D9183624}" srcOrd="1" destOrd="0" parTransId="{EF9F848A-931B-4AA4-A4BE-C995AF7481FE}" sibTransId="{D7DE13A7-90EE-49D7-B35A-D56E1AFCBED8}"/>
    <dgm:cxn modelId="{D8A9A9AA-2D6F-420C-A4AD-972503076A6C}" type="presParOf" srcId="{93CB0D5D-D4F4-4FB6-AF66-55586558B1E0}" destId="{74A90815-4924-46E4-9791-6970536F9558}" srcOrd="0" destOrd="0" presId="urn:microsoft.com/office/officeart/2008/layout/LinedList"/>
    <dgm:cxn modelId="{905CFC77-178E-4F69-8A6B-5313CAB839D3}" type="presParOf" srcId="{93CB0D5D-D4F4-4FB6-AF66-55586558B1E0}" destId="{8F87303C-BFE1-4D06-9353-B16F6BB8277F}" srcOrd="1" destOrd="0" presId="urn:microsoft.com/office/officeart/2008/layout/LinedList"/>
    <dgm:cxn modelId="{A541765A-8C53-4130-9E95-CDA930091A41}" type="presParOf" srcId="{8F87303C-BFE1-4D06-9353-B16F6BB8277F}" destId="{68F142C7-E818-4B1E-AA2A-206D3C4CE2B7}" srcOrd="0" destOrd="0" presId="urn:microsoft.com/office/officeart/2008/layout/LinedList"/>
    <dgm:cxn modelId="{44DE21EE-50EC-4F40-82B0-3CEA0D8935F7}" type="presParOf" srcId="{8F87303C-BFE1-4D06-9353-B16F6BB8277F}" destId="{C4202A1A-BFBE-4565-BB5C-A9C377A1C889}" srcOrd="1" destOrd="0" presId="urn:microsoft.com/office/officeart/2008/layout/LinedList"/>
    <dgm:cxn modelId="{3BA94F44-FF2D-4223-9F80-64F0A06495A1}" type="presParOf" srcId="{93CB0D5D-D4F4-4FB6-AF66-55586558B1E0}" destId="{CC51FB54-D132-40FE-8750-AB140CCE4807}" srcOrd="2" destOrd="0" presId="urn:microsoft.com/office/officeart/2008/layout/LinedList"/>
    <dgm:cxn modelId="{0A07D061-2EB2-445A-BEB9-4D70FA2DB14D}" type="presParOf" srcId="{93CB0D5D-D4F4-4FB6-AF66-55586558B1E0}" destId="{628B8F00-9C77-4813-A4F8-33B25865E99B}" srcOrd="3" destOrd="0" presId="urn:microsoft.com/office/officeart/2008/layout/LinedList"/>
    <dgm:cxn modelId="{87D1AB47-C4EB-493B-A04D-DBA0FDB2C873}" type="presParOf" srcId="{628B8F00-9C77-4813-A4F8-33B25865E99B}" destId="{7EE82688-C65A-448B-9BB3-A16191E56655}" srcOrd="0" destOrd="0" presId="urn:microsoft.com/office/officeart/2008/layout/LinedList"/>
    <dgm:cxn modelId="{C664B0D6-C705-4424-A216-1E03B436176F}" type="presParOf" srcId="{628B8F00-9C77-4813-A4F8-33B25865E99B}" destId="{00CC4169-652A-43F8-B6E0-B6091284D19E}" srcOrd="1" destOrd="0" presId="urn:microsoft.com/office/officeart/2008/layout/LinedList"/>
    <dgm:cxn modelId="{619EFF41-D09C-4499-9B34-9B34F84F1475}" type="presParOf" srcId="{93CB0D5D-D4F4-4FB6-AF66-55586558B1E0}" destId="{8508202F-9B4C-4621-AD8E-1FADABD18A58}" srcOrd="4" destOrd="0" presId="urn:microsoft.com/office/officeart/2008/layout/LinedList"/>
    <dgm:cxn modelId="{64A59E6B-7269-42BC-96D5-8AA4F5A0E3E3}" type="presParOf" srcId="{93CB0D5D-D4F4-4FB6-AF66-55586558B1E0}" destId="{0FC23EA3-C2D6-43BE-97EE-A0A61EF41869}" srcOrd="5" destOrd="0" presId="urn:microsoft.com/office/officeart/2008/layout/LinedList"/>
    <dgm:cxn modelId="{9A14DC3B-144F-4A96-9F88-A68C9FB4D759}" type="presParOf" srcId="{0FC23EA3-C2D6-43BE-97EE-A0A61EF41869}" destId="{30E6F8F7-4485-44DE-9DA2-25408B9BC396}" srcOrd="0" destOrd="0" presId="urn:microsoft.com/office/officeart/2008/layout/LinedList"/>
    <dgm:cxn modelId="{AE5E93AF-30EE-466B-8FFF-21D5E3823736}" type="presParOf" srcId="{0FC23EA3-C2D6-43BE-97EE-A0A61EF41869}" destId="{8A5025B5-52CF-461B-9C2C-21AE4CD822E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2369F5-3BF7-4BF6-9027-66BA0A20686D}" type="doc">
      <dgm:prSet loTypeId="urn:microsoft.com/office/officeart/2005/8/layout/default" loCatId="list" qsTypeId="urn:microsoft.com/office/officeart/2005/8/quickstyle/simple2" qsCatId="simple" csTypeId="urn:microsoft.com/office/officeart/2005/8/colors/accent5_2" csCatId="accent5" phldr="1"/>
      <dgm:spPr/>
      <dgm:t>
        <a:bodyPr/>
        <a:lstStyle/>
        <a:p>
          <a:endParaRPr lang="en-US"/>
        </a:p>
      </dgm:t>
    </dgm:pt>
    <dgm:pt modelId="{C92020F5-A942-4C8C-886F-BE0BC2B047BE}">
      <dgm:prSet/>
      <dgm:spPr/>
      <dgm:t>
        <a:bodyPr/>
        <a:lstStyle/>
        <a:p>
          <a:r>
            <a:rPr lang="en-US"/>
            <a:t>Parents remove all negative consequences and call it love.</a:t>
          </a:r>
        </a:p>
      </dgm:t>
    </dgm:pt>
    <dgm:pt modelId="{4F5F41FB-C93C-41C4-91B2-202BB25EAD54}" type="parTrans" cxnId="{88DE1E33-FC22-471B-BF8B-584D9C2A37E1}">
      <dgm:prSet/>
      <dgm:spPr/>
      <dgm:t>
        <a:bodyPr/>
        <a:lstStyle/>
        <a:p>
          <a:endParaRPr lang="en-US"/>
        </a:p>
      </dgm:t>
    </dgm:pt>
    <dgm:pt modelId="{26D4E33B-4516-4682-AB99-17BEC2B014FC}" type="sibTrans" cxnId="{88DE1E33-FC22-471B-BF8B-584D9C2A37E1}">
      <dgm:prSet/>
      <dgm:spPr/>
      <dgm:t>
        <a:bodyPr/>
        <a:lstStyle/>
        <a:p>
          <a:endParaRPr lang="en-US"/>
        </a:p>
      </dgm:t>
    </dgm:pt>
    <dgm:pt modelId="{5446708E-0D03-4879-AD9D-BC3AD68241C4}">
      <dgm:prSet/>
      <dgm:spPr/>
      <dgm:t>
        <a:bodyPr/>
        <a:lstStyle/>
        <a:p>
          <a:r>
            <a:rPr lang="en-US"/>
            <a:t>The child learns they can avoid consequences.</a:t>
          </a:r>
        </a:p>
      </dgm:t>
    </dgm:pt>
    <dgm:pt modelId="{59259565-EE11-48C3-83E3-C36B73684F64}" type="parTrans" cxnId="{C37F173E-B31A-4341-A285-7A8D28BB7B06}">
      <dgm:prSet/>
      <dgm:spPr/>
      <dgm:t>
        <a:bodyPr/>
        <a:lstStyle/>
        <a:p>
          <a:endParaRPr lang="en-US"/>
        </a:p>
      </dgm:t>
    </dgm:pt>
    <dgm:pt modelId="{9629A61D-3AAF-4898-A0F1-BBDE5FC614D8}" type="sibTrans" cxnId="{C37F173E-B31A-4341-A285-7A8D28BB7B06}">
      <dgm:prSet/>
      <dgm:spPr/>
      <dgm:t>
        <a:bodyPr/>
        <a:lstStyle/>
        <a:p>
          <a:endParaRPr lang="en-US"/>
        </a:p>
      </dgm:t>
    </dgm:pt>
    <dgm:pt modelId="{689513CF-9D7A-4AEA-A65B-7C5D1F4471DA}">
      <dgm:prSet/>
      <dgm:spPr/>
      <dgm:t>
        <a:bodyPr/>
        <a:lstStyle/>
        <a:p>
          <a:r>
            <a:rPr lang="en-US"/>
            <a:t>As adults, they may disregard rules, believing they don’t apply to them.</a:t>
          </a:r>
        </a:p>
      </dgm:t>
    </dgm:pt>
    <dgm:pt modelId="{31FE8DF0-45F9-4F53-B165-41FB45F9F099}" type="parTrans" cxnId="{750FD14C-C218-44D6-B4D3-A4A3ECB3F320}">
      <dgm:prSet/>
      <dgm:spPr/>
      <dgm:t>
        <a:bodyPr/>
        <a:lstStyle/>
        <a:p>
          <a:endParaRPr lang="en-US"/>
        </a:p>
      </dgm:t>
    </dgm:pt>
    <dgm:pt modelId="{4B3842E8-8ADD-4DF3-A69B-021ED90F65B5}" type="sibTrans" cxnId="{750FD14C-C218-44D6-B4D3-A4A3ECB3F320}">
      <dgm:prSet/>
      <dgm:spPr/>
      <dgm:t>
        <a:bodyPr/>
        <a:lstStyle/>
        <a:p>
          <a:endParaRPr lang="en-US"/>
        </a:p>
      </dgm:t>
    </dgm:pt>
    <dgm:pt modelId="{865D7604-866E-4218-8871-0076A7A64CC8}" type="pres">
      <dgm:prSet presAssocID="{662369F5-3BF7-4BF6-9027-66BA0A20686D}" presName="diagram" presStyleCnt="0">
        <dgm:presLayoutVars>
          <dgm:dir/>
          <dgm:resizeHandles val="exact"/>
        </dgm:presLayoutVars>
      </dgm:prSet>
      <dgm:spPr/>
    </dgm:pt>
    <dgm:pt modelId="{2DCDEFD5-6C0D-427B-BACE-8296111ECB15}" type="pres">
      <dgm:prSet presAssocID="{C92020F5-A942-4C8C-886F-BE0BC2B047BE}" presName="node" presStyleLbl="node1" presStyleIdx="0" presStyleCnt="3" custScaleX="100051">
        <dgm:presLayoutVars>
          <dgm:bulletEnabled val="1"/>
        </dgm:presLayoutVars>
      </dgm:prSet>
      <dgm:spPr/>
    </dgm:pt>
    <dgm:pt modelId="{11734124-A6C4-4B90-B2CD-A158BEB4B752}" type="pres">
      <dgm:prSet presAssocID="{26D4E33B-4516-4682-AB99-17BEC2B014FC}" presName="sibTrans" presStyleCnt="0"/>
      <dgm:spPr/>
    </dgm:pt>
    <dgm:pt modelId="{880DAB01-6F6D-43D2-8537-436E0AA29FFE}" type="pres">
      <dgm:prSet presAssocID="{5446708E-0D03-4879-AD9D-BC3AD68241C4}" presName="node" presStyleLbl="node1" presStyleIdx="1" presStyleCnt="3">
        <dgm:presLayoutVars>
          <dgm:bulletEnabled val="1"/>
        </dgm:presLayoutVars>
      </dgm:prSet>
      <dgm:spPr/>
    </dgm:pt>
    <dgm:pt modelId="{B7BB808D-26CC-4DD4-A07D-AC5B60145405}" type="pres">
      <dgm:prSet presAssocID="{9629A61D-3AAF-4898-A0F1-BBDE5FC614D8}" presName="sibTrans" presStyleCnt="0"/>
      <dgm:spPr/>
    </dgm:pt>
    <dgm:pt modelId="{B2F63DE2-6CD5-448F-A853-EEDE27C1610B}" type="pres">
      <dgm:prSet presAssocID="{689513CF-9D7A-4AEA-A65B-7C5D1F4471DA}" presName="node" presStyleLbl="node1" presStyleIdx="2" presStyleCnt="3">
        <dgm:presLayoutVars>
          <dgm:bulletEnabled val="1"/>
        </dgm:presLayoutVars>
      </dgm:prSet>
      <dgm:spPr/>
    </dgm:pt>
  </dgm:ptLst>
  <dgm:cxnLst>
    <dgm:cxn modelId="{517EDA15-216A-43E7-BFF5-48550ED6E10F}" type="presOf" srcId="{662369F5-3BF7-4BF6-9027-66BA0A20686D}" destId="{865D7604-866E-4218-8871-0076A7A64CC8}" srcOrd="0" destOrd="0" presId="urn:microsoft.com/office/officeart/2005/8/layout/default"/>
    <dgm:cxn modelId="{88DE1E33-FC22-471B-BF8B-584D9C2A37E1}" srcId="{662369F5-3BF7-4BF6-9027-66BA0A20686D}" destId="{C92020F5-A942-4C8C-886F-BE0BC2B047BE}" srcOrd="0" destOrd="0" parTransId="{4F5F41FB-C93C-41C4-91B2-202BB25EAD54}" sibTransId="{26D4E33B-4516-4682-AB99-17BEC2B014FC}"/>
    <dgm:cxn modelId="{A4CA6433-1FFB-4791-874B-911BD2D6E509}" type="presOf" srcId="{689513CF-9D7A-4AEA-A65B-7C5D1F4471DA}" destId="{B2F63DE2-6CD5-448F-A853-EEDE27C1610B}" srcOrd="0" destOrd="0" presId="urn:microsoft.com/office/officeart/2005/8/layout/default"/>
    <dgm:cxn modelId="{C37F173E-B31A-4341-A285-7A8D28BB7B06}" srcId="{662369F5-3BF7-4BF6-9027-66BA0A20686D}" destId="{5446708E-0D03-4879-AD9D-BC3AD68241C4}" srcOrd="1" destOrd="0" parTransId="{59259565-EE11-48C3-83E3-C36B73684F64}" sibTransId="{9629A61D-3AAF-4898-A0F1-BBDE5FC614D8}"/>
    <dgm:cxn modelId="{750FD14C-C218-44D6-B4D3-A4A3ECB3F320}" srcId="{662369F5-3BF7-4BF6-9027-66BA0A20686D}" destId="{689513CF-9D7A-4AEA-A65B-7C5D1F4471DA}" srcOrd="2" destOrd="0" parTransId="{31FE8DF0-45F9-4F53-B165-41FB45F9F099}" sibTransId="{4B3842E8-8ADD-4DF3-A69B-021ED90F65B5}"/>
    <dgm:cxn modelId="{96BE19AF-BB8B-48EE-B49A-6BBA0E2CFC2F}" type="presOf" srcId="{5446708E-0D03-4879-AD9D-BC3AD68241C4}" destId="{880DAB01-6F6D-43D2-8537-436E0AA29FFE}" srcOrd="0" destOrd="0" presId="urn:microsoft.com/office/officeart/2005/8/layout/default"/>
    <dgm:cxn modelId="{5080A0C6-4CDB-47EB-A7F0-8C31A9D6931A}" type="presOf" srcId="{C92020F5-A942-4C8C-886F-BE0BC2B047BE}" destId="{2DCDEFD5-6C0D-427B-BACE-8296111ECB15}" srcOrd="0" destOrd="0" presId="urn:microsoft.com/office/officeart/2005/8/layout/default"/>
    <dgm:cxn modelId="{1936B55F-1A02-49AB-B760-667EC08A62B3}" type="presParOf" srcId="{865D7604-866E-4218-8871-0076A7A64CC8}" destId="{2DCDEFD5-6C0D-427B-BACE-8296111ECB15}" srcOrd="0" destOrd="0" presId="urn:microsoft.com/office/officeart/2005/8/layout/default"/>
    <dgm:cxn modelId="{46432822-0511-4F99-99E2-ECAFB579EBCA}" type="presParOf" srcId="{865D7604-866E-4218-8871-0076A7A64CC8}" destId="{11734124-A6C4-4B90-B2CD-A158BEB4B752}" srcOrd="1" destOrd="0" presId="urn:microsoft.com/office/officeart/2005/8/layout/default"/>
    <dgm:cxn modelId="{BAD1E6DA-A63C-4DDA-947E-C4F78EC78EFB}" type="presParOf" srcId="{865D7604-866E-4218-8871-0076A7A64CC8}" destId="{880DAB01-6F6D-43D2-8537-436E0AA29FFE}" srcOrd="2" destOrd="0" presId="urn:microsoft.com/office/officeart/2005/8/layout/default"/>
    <dgm:cxn modelId="{E72013DD-555D-4FB8-A015-7E09B861AA55}" type="presParOf" srcId="{865D7604-866E-4218-8871-0076A7A64CC8}" destId="{B7BB808D-26CC-4DD4-A07D-AC5B60145405}" srcOrd="3" destOrd="0" presId="urn:microsoft.com/office/officeart/2005/8/layout/default"/>
    <dgm:cxn modelId="{C34C9BAA-C655-4F6B-841A-1DA00964D12E}" type="presParOf" srcId="{865D7604-866E-4218-8871-0076A7A64CC8}" destId="{B2F63DE2-6CD5-448F-A853-EEDE27C1610B}"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61524F-08E4-4998-A1BE-FDB3373DA0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6AA5A46-4DEB-47D3-9874-A2E13F02664F}">
      <dgm:prSet/>
      <dgm:spPr/>
      <dgm:t>
        <a:bodyPr/>
        <a:lstStyle/>
        <a:p>
          <a:pPr>
            <a:lnSpc>
              <a:spcPct val="100000"/>
            </a:lnSpc>
          </a:pPr>
          <a:r>
            <a:rPr lang="en-US" dirty="0"/>
            <a:t>The full consequences of actions often don’t appear for 20-30 years.</a:t>
          </a:r>
        </a:p>
      </dgm:t>
    </dgm:pt>
    <dgm:pt modelId="{1AF1B536-2C15-4737-9D95-41DBC183FDC8}" type="parTrans" cxnId="{8E52E982-8568-4263-8DB3-CE1215B50399}">
      <dgm:prSet/>
      <dgm:spPr/>
      <dgm:t>
        <a:bodyPr/>
        <a:lstStyle/>
        <a:p>
          <a:endParaRPr lang="en-US"/>
        </a:p>
      </dgm:t>
    </dgm:pt>
    <dgm:pt modelId="{04E1FD4A-F725-455B-8012-609778E4BA09}" type="sibTrans" cxnId="{8E52E982-8568-4263-8DB3-CE1215B50399}">
      <dgm:prSet/>
      <dgm:spPr/>
      <dgm:t>
        <a:bodyPr/>
        <a:lstStyle/>
        <a:p>
          <a:endParaRPr lang="en-US"/>
        </a:p>
      </dgm:t>
    </dgm:pt>
    <dgm:pt modelId="{AA366221-D16E-45B1-BB12-FD0CB5F42111}">
      <dgm:prSet/>
      <dgm:spPr/>
      <dgm:t>
        <a:bodyPr/>
        <a:lstStyle/>
        <a:p>
          <a:pPr>
            <a:lnSpc>
              <a:spcPct val="100000"/>
            </a:lnSpc>
          </a:pPr>
          <a:r>
            <a:rPr lang="en-US"/>
            <a:t>They unfold gradually, making them easy to ignore at first.</a:t>
          </a:r>
        </a:p>
      </dgm:t>
    </dgm:pt>
    <dgm:pt modelId="{5FDBE959-5823-49B5-BC9B-759D5A87C1DD}" type="parTrans" cxnId="{305CBE57-3812-4C3A-8251-C3CAFDC0BD0C}">
      <dgm:prSet/>
      <dgm:spPr/>
      <dgm:t>
        <a:bodyPr/>
        <a:lstStyle/>
        <a:p>
          <a:endParaRPr lang="en-US"/>
        </a:p>
      </dgm:t>
    </dgm:pt>
    <dgm:pt modelId="{1382CFF0-68CA-4B25-B790-AA115A9A76E7}" type="sibTrans" cxnId="{305CBE57-3812-4C3A-8251-C3CAFDC0BD0C}">
      <dgm:prSet/>
      <dgm:spPr/>
      <dgm:t>
        <a:bodyPr/>
        <a:lstStyle/>
        <a:p>
          <a:endParaRPr lang="en-US"/>
        </a:p>
      </dgm:t>
    </dgm:pt>
    <dgm:pt modelId="{7DD7E626-1E1D-4837-84AF-AF3FD98D81AF}">
      <dgm:prSet/>
      <dgm:spPr/>
      <dgm:t>
        <a:bodyPr/>
        <a:lstStyle/>
        <a:p>
          <a:pPr>
            <a:lnSpc>
              <a:spcPct val="100000"/>
            </a:lnSpc>
          </a:pPr>
          <a:r>
            <a:rPr lang="en-US"/>
            <a:t>This leads to continued poor choices because the negatives aren’t immediately apparent.</a:t>
          </a:r>
        </a:p>
      </dgm:t>
    </dgm:pt>
    <dgm:pt modelId="{5E620877-5C53-49CA-8F71-47DE53E0258F}" type="parTrans" cxnId="{5CF6EEE6-2C2E-4711-B125-803A30FC46F3}">
      <dgm:prSet/>
      <dgm:spPr/>
      <dgm:t>
        <a:bodyPr/>
        <a:lstStyle/>
        <a:p>
          <a:endParaRPr lang="en-US"/>
        </a:p>
      </dgm:t>
    </dgm:pt>
    <dgm:pt modelId="{C8A856C9-18B7-4C41-8B48-C8F40535E761}" type="sibTrans" cxnId="{5CF6EEE6-2C2E-4711-B125-803A30FC46F3}">
      <dgm:prSet/>
      <dgm:spPr/>
      <dgm:t>
        <a:bodyPr/>
        <a:lstStyle/>
        <a:p>
          <a:endParaRPr lang="en-US"/>
        </a:p>
      </dgm:t>
    </dgm:pt>
    <dgm:pt modelId="{6AEB1D9A-9452-4D46-BC87-1E6C1DE0E493}" type="pres">
      <dgm:prSet presAssocID="{1C61524F-08E4-4998-A1BE-FDB3373DA012}" presName="root" presStyleCnt="0">
        <dgm:presLayoutVars>
          <dgm:dir/>
          <dgm:resizeHandles val="exact"/>
        </dgm:presLayoutVars>
      </dgm:prSet>
      <dgm:spPr/>
    </dgm:pt>
    <dgm:pt modelId="{75ACDFA8-7E38-4A2C-865B-7950D311A8F9}" type="pres">
      <dgm:prSet presAssocID="{06AA5A46-4DEB-47D3-9874-A2E13F02664F}" presName="compNode" presStyleCnt="0"/>
      <dgm:spPr/>
    </dgm:pt>
    <dgm:pt modelId="{EBFD7DBC-4E18-4E1B-8087-D433BF05F509}" type="pres">
      <dgm:prSet presAssocID="{06AA5A46-4DEB-47D3-9874-A2E13F02664F}" presName="bgRect" presStyleLbl="bgShp" presStyleIdx="0" presStyleCnt="3"/>
      <dgm:spPr/>
    </dgm:pt>
    <dgm:pt modelId="{0662EC2C-DA60-405A-82E3-33DD321809F0}" type="pres">
      <dgm:prSet presAssocID="{06AA5A46-4DEB-47D3-9874-A2E13F0266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kull"/>
        </a:ext>
      </dgm:extLst>
    </dgm:pt>
    <dgm:pt modelId="{18A78599-D28D-42CD-A8E9-096A4A4D9910}" type="pres">
      <dgm:prSet presAssocID="{06AA5A46-4DEB-47D3-9874-A2E13F02664F}" presName="spaceRect" presStyleCnt="0"/>
      <dgm:spPr/>
    </dgm:pt>
    <dgm:pt modelId="{06CA7E59-4B52-42BC-9EED-AB97266ED915}" type="pres">
      <dgm:prSet presAssocID="{06AA5A46-4DEB-47D3-9874-A2E13F02664F}" presName="parTx" presStyleLbl="revTx" presStyleIdx="0" presStyleCnt="3">
        <dgm:presLayoutVars>
          <dgm:chMax val="0"/>
          <dgm:chPref val="0"/>
        </dgm:presLayoutVars>
      </dgm:prSet>
      <dgm:spPr/>
    </dgm:pt>
    <dgm:pt modelId="{DD2B376D-7735-4AB7-AD47-BCC85653AE6B}" type="pres">
      <dgm:prSet presAssocID="{04E1FD4A-F725-455B-8012-609778E4BA09}" presName="sibTrans" presStyleCnt="0"/>
      <dgm:spPr/>
    </dgm:pt>
    <dgm:pt modelId="{1B005B45-6605-4294-A014-97C3D8CC9FA3}" type="pres">
      <dgm:prSet presAssocID="{AA366221-D16E-45B1-BB12-FD0CB5F42111}" presName="compNode" presStyleCnt="0"/>
      <dgm:spPr/>
    </dgm:pt>
    <dgm:pt modelId="{2B00F9F2-75B8-4B9E-8178-B829701036C1}" type="pres">
      <dgm:prSet presAssocID="{AA366221-D16E-45B1-BB12-FD0CB5F42111}" presName="bgRect" presStyleLbl="bgShp" presStyleIdx="1" presStyleCnt="3"/>
      <dgm:spPr/>
    </dgm:pt>
    <dgm:pt modelId="{446B45CA-B22E-41DE-8BC7-6DF12E72395E}" type="pres">
      <dgm:prSet presAssocID="{AA366221-D16E-45B1-BB12-FD0CB5F421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otprint"/>
        </a:ext>
      </dgm:extLst>
    </dgm:pt>
    <dgm:pt modelId="{77F83D02-8222-44FD-9B96-6AC3509C6407}" type="pres">
      <dgm:prSet presAssocID="{AA366221-D16E-45B1-BB12-FD0CB5F42111}" presName="spaceRect" presStyleCnt="0"/>
      <dgm:spPr/>
    </dgm:pt>
    <dgm:pt modelId="{8FAE1909-7C71-4ED6-AA03-6CC3BC80917A}" type="pres">
      <dgm:prSet presAssocID="{AA366221-D16E-45B1-BB12-FD0CB5F42111}" presName="parTx" presStyleLbl="revTx" presStyleIdx="1" presStyleCnt="3">
        <dgm:presLayoutVars>
          <dgm:chMax val="0"/>
          <dgm:chPref val="0"/>
        </dgm:presLayoutVars>
      </dgm:prSet>
      <dgm:spPr/>
    </dgm:pt>
    <dgm:pt modelId="{041CD0B9-F0E3-4A95-97C0-4730D2702CE8}" type="pres">
      <dgm:prSet presAssocID="{1382CFF0-68CA-4B25-B790-AA115A9A76E7}" presName="sibTrans" presStyleCnt="0"/>
      <dgm:spPr/>
    </dgm:pt>
    <dgm:pt modelId="{1D867924-445B-4385-A4BE-7AD38A75000E}" type="pres">
      <dgm:prSet presAssocID="{7DD7E626-1E1D-4837-84AF-AF3FD98D81AF}" presName="compNode" presStyleCnt="0"/>
      <dgm:spPr/>
    </dgm:pt>
    <dgm:pt modelId="{7EBAB7DE-950F-4567-B81D-77436157C18C}" type="pres">
      <dgm:prSet presAssocID="{7DD7E626-1E1D-4837-84AF-AF3FD98D81AF}" presName="bgRect" presStyleLbl="bgShp" presStyleIdx="2" presStyleCnt="3"/>
      <dgm:spPr/>
    </dgm:pt>
    <dgm:pt modelId="{34B91724-2F6E-411A-AF79-4746781CF18B}" type="pres">
      <dgm:prSet presAssocID="{7DD7E626-1E1D-4837-84AF-AF3FD98D81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Irritant"/>
        </a:ext>
      </dgm:extLst>
    </dgm:pt>
    <dgm:pt modelId="{FA4BE7E5-0552-45F7-850D-D1A32A12A86A}" type="pres">
      <dgm:prSet presAssocID="{7DD7E626-1E1D-4837-84AF-AF3FD98D81AF}" presName="spaceRect" presStyleCnt="0"/>
      <dgm:spPr/>
    </dgm:pt>
    <dgm:pt modelId="{0539D403-CE9A-4AE5-9649-B898119DDEDB}" type="pres">
      <dgm:prSet presAssocID="{7DD7E626-1E1D-4837-84AF-AF3FD98D81AF}" presName="parTx" presStyleLbl="revTx" presStyleIdx="2" presStyleCnt="3">
        <dgm:presLayoutVars>
          <dgm:chMax val="0"/>
          <dgm:chPref val="0"/>
        </dgm:presLayoutVars>
      </dgm:prSet>
      <dgm:spPr/>
    </dgm:pt>
  </dgm:ptLst>
  <dgm:cxnLst>
    <dgm:cxn modelId="{1577DC18-3DED-4C15-8518-5507F3467D79}" type="presOf" srcId="{1C61524F-08E4-4998-A1BE-FDB3373DA012}" destId="{6AEB1D9A-9452-4D46-BC87-1E6C1DE0E493}" srcOrd="0" destOrd="0" presId="urn:microsoft.com/office/officeart/2018/2/layout/IconVerticalSolidList"/>
    <dgm:cxn modelId="{EEE54F26-B8E3-4BC7-90F4-4BE15DC275F3}" type="presOf" srcId="{06AA5A46-4DEB-47D3-9874-A2E13F02664F}" destId="{06CA7E59-4B52-42BC-9EED-AB97266ED915}" srcOrd="0" destOrd="0" presId="urn:microsoft.com/office/officeart/2018/2/layout/IconVerticalSolidList"/>
    <dgm:cxn modelId="{43E1612B-9C1D-41BF-95A3-EB29760A1E72}" type="presOf" srcId="{AA366221-D16E-45B1-BB12-FD0CB5F42111}" destId="{8FAE1909-7C71-4ED6-AA03-6CC3BC80917A}" srcOrd="0" destOrd="0" presId="urn:microsoft.com/office/officeart/2018/2/layout/IconVerticalSolidList"/>
    <dgm:cxn modelId="{1B803361-6CB8-4294-B73D-118659915533}" type="presOf" srcId="{7DD7E626-1E1D-4837-84AF-AF3FD98D81AF}" destId="{0539D403-CE9A-4AE5-9649-B898119DDEDB}" srcOrd="0" destOrd="0" presId="urn:microsoft.com/office/officeart/2018/2/layout/IconVerticalSolidList"/>
    <dgm:cxn modelId="{305CBE57-3812-4C3A-8251-C3CAFDC0BD0C}" srcId="{1C61524F-08E4-4998-A1BE-FDB3373DA012}" destId="{AA366221-D16E-45B1-BB12-FD0CB5F42111}" srcOrd="1" destOrd="0" parTransId="{5FDBE959-5823-49B5-BC9B-759D5A87C1DD}" sibTransId="{1382CFF0-68CA-4B25-B790-AA115A9A76E7}"/>
    <dgm:cxn modelId="{8E52E982-8568-4263-8DB3-CE1215B50399}" srcId="{1C61524F-08E4-4998-A1BE-FDB3373DA012}" destId="{06AA5A46-4DEB-47D3-9874-A2E13F02664F}" srcOrd="0" destOrd="0" parTransId="{1AF1B536-2C15-4737-9D95-41DBC183FDC8}" sibTransId="{04E1FD4A-F725-455B-8012-609778E4BA09}"/>
    <dgm:cxn modelId="{5CF6EEE6-2C2E-4711-B125-803A30FC46F3}" srcId="{1C61524F-08E4-4998-A1BE-FDB3373DA012}" destId="{7DD7E626-1E1D-4837-84AF-AF3FD98D81AF}" srcOrd="2" destOrd="0" parTransId="{5E620877-5C53-49CA-8F71-47DE53E0258F}" sibTransId="{C8A856C9-18B7-4C41-8B48-C8F40535E761}"/>
    <dgm:cxn modelId="{A10A3ACE-24F2-44C0-A89D-10B72FD60D47}" type="presParOf" srcId="{6AEB1D9A-9452-4D46-BC87-1E6C1DE0E493}" destId="{75ACDFA8-7E38-4A2C-865B-7950D311A8F9}" srcOrd="0" destOrd="0" presId="urn:microsoft.com/office/officeart/2018/2/layout/IconVerticalSolidList"/>
    <dgm:cxn modelId="{EB103D33-AE69-4E1A-B3FC-1F5F46E592B3}" type="presParOf" srcId="{75ACDFA8-7E38-4A2C-865B-7950D311A8F9}" destId="{EBFD7DBC-4E18-4E1B-8087-D433BF05F509}" srcOrd="0" destOrd="0" presId="urn:microsoft.com/office/officeart/2018/2/layout/IconVerticalSolidList"/>
    <dgm:cxn modelId="{6D84E721-70EA-4E53-AAC4-09C6A06C0F6F}" type="presParOf" srcId="{75ACDFA8-7E38-4A2C-865B-7950D311A8F9}" destId="{0662EC2C-DA60-405A-82E3-33DD321809F0}" srcOrd="1" destOrd="0" presId="urn:microsoft.com/office/officeart/2018/2/layout/IconVerticalSolidList"/>
    <dgm:cxn modelId="{3523C152-1CC3-4E63-8FCF-37B768D7F12A}" type="presParOf" srcId="{75ACDFA8-7E38-4A2C-865B-7950D311A8F9}" destId="{18A78599-D28D-42CD-A8E9-096A4A4D9910}" srcOrd="2" destOrd="0" presId="urn:microsoft.com/office/officeart/2018/2/layout/IconVerticalSolidList"/>
    <dgm:cxn modelId="{A507F15A-FF35-4DE0-A251-724F9716D5AA}" type="presParOf" srcId="{75ACDFA8-7E38-4A2C-865B-7950D311A8F9}" destId="{06CA7E59-4B52-42BC-9EED-AB97266ED915}" srcOrd="3" destOrd="0" presId="urn:microsoft.com/office/officeart/2018/2/layout/IconVerticalSolidList"/>
    <dgm:cxn modelId="{1A70761C-F254-4736-B574-4496D1FC034C}" type="presParOf" srcId="{6AEB1D9A-9452-4D46-BC87-1E6C1DE0E493}" destId="{DD2B376D-7735-4AB7-AD47-BCC85653AE6B}" srcOrd="1" destOrd="0" presId="urn:microsoft.com/office/officeart/2018/2/layout/IconVerticalSolidList"/>
    <dgm:cxn modelId="{A53B6814-F11D-4E8B-9437-49208EC21331}" type="presParOf" srcId="{6AEB1D9A-9452-4D46-BC87-1E6C1DE0E493}" destId="{1B005B45-6605-4294-A014-97C3D8CC9FA3}" srcOrd="2" destOrd="0" presId="urn:microsoft.com/office/officeart/2018/2/layout/IconVerticalSolidList"/>
    <dgm:cxn modelId="{9C2D7F3D-97E4-45AF-8189-1E4977148B90}" type="presParOf" srcId="{1B005B45-6605-4294-A014-97C3D8CC9FA3}" destId="{2B00F9F2-75B8-4B9E-8178-B829701036C1}" srcOrd="0" destOrd="0" presId="urn:microsoft.com/office/officeart/2018/2/layout/IconVerticalSolidList"/>
    <dgm:cxn modelId="{3A7C3DB9-692A-4C4D-94B4-AB8525493EE5}" type="presParOf" srcId="{1B005B45-6605-4294-A014-97C3D8CC9FA3}" destId="{446B45CA-B22E-41DE-8BC7-6DF12E72395E}" srcOrd="1" destOrd="0" presId="urn:microsoft.com/office/officeart/2018/2/layout/IconVerticalSolidList"/>
    <dgm:cxn modelId="{E0E9EC2B-8B2A-48C3-88D1-1B3AF3C2FD00}" type="presParOf" srcId="{1B005B45-6605-4294-A014-97C3D8CC9FA3}" destId="{77F83D02-8222-44FD-9B96-6AC3509C6407}" srcOrd="2" destOrd="0" presId="urn:microsoft.com/office/officeart/2018/2/layout/IconVerticalSolidList"/>
    <dgm:cxn modelId="{2DCF1AD8-FD7F-4BE4-9FE8-F7CBBF6C5478}" type="presParOf" srcId="{1B005B45-6605-4294-A014-97C3D8CC9FA3}" destId="{8FAE1909-7C71-4ED6-AA03-6CC3BC80917A}" srcOrd="3" destOrd="0" presId="urn:microsoft.com/office/officeart/2018/2/layout/IconVerticalSolidList"/>
    <dgm:cxn modelId="{05B10E31-0262-4954-88C7-6002EB6B5990}" type="presParOf" srcId="{6AEB1D9A-9452-4D46-BC87-1E6C1DE0E493}" destId="{041CD0B9-F0E3-4A95-97C0-4730D2702CE8}" srcOrd="3" destOrd="0" presId="urn:microsoft.com/office/officeart/2018/2/layout/IconVerticalSolidList"/>
    <dgm:cxn modelId="{31FA5CAB-F817-45EA-9FB0-9B82708D12C4}" type="presParOf" srcId="{6AEB1D9A-9452-4D46-BC87-1E6C1DE0E493}" destId="{1D867924-445B-4385-A4BE-7AD38A75000E}" srcOrd="4" destOrd="0" presId="urn:microsoft.com/office/officeart/2018/2/layout/IconVerticalSolidList"/>
    <dgm:cxn modelId="{73A7184D-3AEF-4CA9-A554-DFCF3A07E065}" type="presParOf" srcId="{1D867924-445B-4385-A4BE-7AD38A75000E}" destId="{7EBAB7DE-950F-4567-B81D-77436157C18C}" srcOrd="0" destOrd="0" presId="urn:microsoft.com/office/officeart/2018/2/layout/IconVerticalSolidList"/>
    <dgm:cxn modelId="{3DFE4AC3-881E-4DC8-B785-0D35287F6EEC}" type="presParOf" srcId="{1D867924-445B-4385-A4BE-7AD38A75000E}" destId="{34B91724-2F6E-411A-AF79-4746781CF18B}" srcOrd="1" destOrd="0" presId="urn:microsoft.com/office/officeart/2018/2/layout/IconVerticalSolidList"/>
    <dgm:cxn modelId="{6BFBFF97-C9A6-414C-B682-D9664AEBEA73}" type="presParOf" srcId="{1D867924-445B-4385-A4BE-7AD38A75000E}" destId="{FA4BE7E5-0552-45F7-850D-D1A32A12A86A}" srcOrd="2" destOrd="0" presId="urn:microsoft.com/office/officeart/2018/2/layout/IconVerticalSolidList"/>
    <dgm:cxn modelId="{37D0AA37-0A62-4242-BD4E-D06BC39ED316}" type="presParOf" srcId="{1D867924-445B-4385-A4BE-7AD38A75000E}" destId="{0539D403-CE9A-4AE5-9649-B898119DDE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9DB04B-8E6E-4233-B156-7D2EA2A91C4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5602E9-32BE-4730-91E7-91C6F92C5D8A}">
      <dgm:prSet/>
      <dgm:spPr/>
      <dgm:t>
        <a:bodyPr/>
        <a:lstStyle/>
        <a:p>
          <a:r>
            <a:rPr lang="en-US" dirty="0"/>
            <a:t>Positive benefits often outweigh negatives for years.</a:t>
          </a:r>
        </a:p>
      </dgm:t>
    </dgm:pt>
    <dgm:pt modelId="{296A016D-BA17-4F09-BB28-CC57469E5470}" type="parTrans" cxnId="{84B01763-E2DA-4FF2-B820-6A6E4A27BA0B}">
      <dgm:prSet/>
      <dgm:spPr/>
      <dgm:t>
        <a:bodyPr/>
        <a:lstStyle/>
        <a:p>
          <a:endParaRPr lang="en-US"/>
        </a:p>
      </dgm:t>
    </dgm:pt>
    <dgm:pt modelId="{47A15BEF-C08F-4B0B-A7A8-441AD16BA0E1}" type="sibTrans" cxnId="{84B01763-E2DA-4FF2-B820-6A6E4A27BA0B}">
      <dgm:prSet/>
      <dgm:spPr/>
      <dgm:t>
        <a:bodyPr/>
        <a:lstStyle/>
        <a:p>
          <a:endParaRPr lang="en-US"/>
        </a:p>
      </dgm:t>
    </dgm:pt>
    <dgm:pt modelId="{10C2F277-D8A1-45A8-8E5C-84956650DE4E}">
      <dgm:prSet/>
      <dgm:spPr/>
      <dgm:t>
        <a:bodyPr/>
        <a:lstStyle/>
        <a:p>
          <a:r>
            <a:rPr lang="en-US"/>
            <a:t>We rationalize/minimize negatives and blame others for failures.</a:t>
          </a:r>
        </a:p>
      </dgm:t>
    </dgm:pt>
    <dgm:pt modelId="{967ABC4E-36D2-4BC2-BE91-9517EFD5F9A3}" type="parTrans" cxnId="{3D21EC04-859F-4761-B441-6B307C98E148}">
      <dgm:prSet/>
      <dgm:spPr/>
      <dgm:t>
        <a:bodyPr/>
        <a:lstStyle/>
        <a:p>
          <a:endParaRPr lang="en-US"/>
        </a:p>
      </dgm:t>
    </dgm:pt>
    <dgm:pt modelId="{437D0076-60CA-4CCB-935F-C620D05E7105}" type="sibTrans" cxnId="{3D21EC04-859F-4761-B441-6B307C98E148}">
      <dgm:prSet/>
      <dgm:spPr/>
      <dgm:t>
        <a:bodyPr/>
        <a:lstStyle/>
        <a:p>
          <a:endParaRPr lang="en-US"/>
        </a:p>
      </dgm:t>
    </dgm:pt>
    <dgm:pt modelId="{39C5A862-2595-4004-A770-462C3E9D7911}">
      <dgm:prSet/>
      <dgm:spPr/>
      <dgm:t>
        <a:bodyPr/>
        <a:lstStyle/>
        <a:p>
          <a:r>
            <a:rPr lang="en-US"/>
            <a:t>Fantasy thinking can deny or ignore potential negative consequences.</a:t>
          </a:r>
        </a:p>
      </dgm:t>
    </dgm:pt>
    <dgm:pt modelId="{05A1192F-A910-4651-9B3B-447C76F3B753}" type="parTrans" cxnId="{7AA9A6AF-A3CE-4B39-AFC7-FBE1EF00A5A2}">
      <dgm:prSet/>
      <dgm:spPr/>
      <dgm:t>
        <a:bodyPr/>
        <a:lstStyle/>
        <a:p>
          <a:endParaRPr lang="en-US"/>
        </a:p>
      </dgm:t>
    </dgm:pt>
    <dgm:pt modelId="{9506B4B8-9448-4053-9C65-25F414D65095}" type="sibTrans" cxnId="{7AA9A6AF-A3CE-4B39-AFC7-FBE1EF00A5A2}">
      <dgm:prSet/>
      <dgm:spPr/>
      <dgm:t>
        <a:bodyPr/>
        <a:lstStyle/>
        <a:p>
          <a:endParaRPr lang="en-US"/>
        </a:p>
      </dgm:t>
    </dgm:pt>
    <dgm:pt modelId="{2BD606F4-32D6-4AD0-B153-84AFB99D82B7}" type="pres">
      <dgm:prSet presAssocID="{579DB04B-8E6E-4233-B156-7D2EA2A91C4E}" presName="linear" presStyleCnt="0">
        <dgm:presLayoutVars>
          <dgm:animLvl val="lvl"/>
          <dgm:resizeHandles val="exact"/>
        </dgm:presLayoutVars>
      </dgm:prSet>
      <dgm:spPr/>
    </dgm:pt>
    <dgm:pt modelId="{233C5927-D7B7-4F7C-A0E1-7692538E864E}" type="pres">
      <dgm:prSet presAssocID="{B15602E9-32BE-4730-91E7-91C6F92C5D8A}" presName="parentText" presStyleLbl="node1" presStyleIdx="0" presStyleCnt="3">
        <dgm:presLayoutVars>
          <dgm:chMax val="0"/>
          <dgm:bulletEnabled val="1"/>
        </dgm:presLayoutVars>
      </dgm:prSet>
      <dgm:spPr/>
    </dgm:pt>
    <dgm:pt modelId="{B09D39B3-99E8-4DCC-9C36-DBF59D817B29}" type="pres">
      <dgm:prSet presAssocID="{47A15BEF-C08F-4B0B-A7A8-441AD16BA0E1}" presName="spacer" presStyleCnt="0"/>
      <dgm:spPr/>
    </dgm:pt>
    <dgm:pt modelId="{A9B893A6-357A-4A98-AD05-A112800A6C3B}" type="pres">
      <dgm:prSet presAssocID="{10C2F277-D8A1-45A8-8E5C-84956650DE4E}" presName="parentText" presStyleLbl="node1" presStyleIdx="1" presStyleCnt="3">
        <dgm:presLayoutVars>
          <dgm:chMax val="0"/>
          <dgm:bulletEnabled val="1"/>
        </dgm:presLayoutVars>
      </dgm:prSet>
      <dgm:spPr/>
    </dgm:pt>
    <dgm:pt modelId="{E6A335DF-98F1-4B9A-AD64-8F0E658ED505}" type="pres">
      <dgm:prSet presAssocID="{437D0076-60CA-4CCB-935F-C620D05E7105}" presName="spacer" presStyleCnt="0"/>
      <dgm:spPr/>
    </dgm:pt>
    <dgm:pt modelId="{89020BFC-B45A-4634-A0C9-41F450B15033}" type="pres">
      <dgm:prSet presAssocID="{39C5A862-2595-4004-A770-462C3E9D7911}" presName="parentText" presStyleLbl="node1" presStyleIdx="2" presStyleCnt="3">
        <dgm:presLayoutVars>
          <dgm:chMax val="0"/>
          <dgm:bulletEnabled val="1"/>
        </dgm:presLayoutVars>
      </dgm:prSet>
      <dgm:spPr/>
    </dgm:pt>
  </dgm:ptLst>
  <dgm:cxnLst>
    <dgm:cxn modelId="{3D21EC04-859F-4761-B441-6B307C98E148}" srcId="{579DB04B-8E6E-4233-B156-7D2EA2A91C4E}" destId="{10C2F277-D8A1-45A8-8E5C-84956650DE4E}" srcOrd="1" destOrd="0" parTransId="{967ABC4E-36D2-4BC2-BE91-9517EFD5F9A3}" sibTransId="{437D0076-60CA-4CCB-935F-C620D05E7105}"/>
    <dgm:cxn modelId="{84B01763-E2DA-4FF2-B820-6A6E4A27BA0B}" srcId="{579DB04B-8E6E-4233-B156-7D2EA2A91C4E}" destId="{B15602E9-32BE-4730-91E7-91C6F92C5D8A}" srcOrd="0" destOrd="0" parTransId="{296A016D-BA17-4F09-BB28-CC57469E5470}" sibTransId="{47A15BEF-C08F-4B0B-A7A8-441AD16BA0E1}"/>
    <dgm:cxn modelId="{7C99FF78-4FAB-4725-A5F0-C7289E60FE1B}" type="presOf" srcId="{579DB04B-8E6E-4233-B156-7D2EA2A91C4E}" destId="{2BD606F4-32D6-4AD0-B153-84AFB99D82B7}" srcOrd="0" destOrd="0" presId="urn:microsoft.com/office/officeart/2005/8/layout/vList2"/>
    <dgm:cxn modelId="{E20EEE96-02CA-4AD1-8CEB-11A46D775CBC}" type="presOf" srcId="{B15602E9-32BE-4730-91E7-91C6F92C5D8A}" destId="{233C5927-D7B7-4F7C-A0E1-7692538E864E}" srcOrd="0" destOrd="0" presId="urn:microsoft.com/office/officeart/2005/8/layout/vList2"/>
    <dgm:cxn modelId="{D19F2598-54B0-4737-9208-6B7A2790BA0A}" type="presOf" srcId="{39C5A862-2595-4004-A770-462C3E9D7911}" destId="{89020BFC-B45A-4634-A0C9-41F450B15033}" srcOrd="0" destOrd="0" presId="urn:microsoft.com/office/officeart/2005/8/layout/vList2"/>
    <dgm:cxn modelId="{7AA9A6AF-A3CE-4B39-AFC7-FBE1EF00A5A2}" srcId="{579DB04B-8E6E-4233-B156-7D2EA2A91C4E}" destId="{39C5A862-2595-4004-A770-462C3E9D7911}" srcOrd="2" destOrd="0" parTransId="{05A1192F-A910-4651-9B3B-447C76F3B753}" sibTransId="{9506B4B8-9448-4053-9C65-25F414D65095}"/>
    <dgm:cxn modelId="{868361C4-5EAA-4B1E-9958-809948705D64}" type="presOf" srcId="{10C2F277-D8A1-45A8-8E5C-84956650DE4E}" destId="{A9B893A6-357A-4A98-AD05-A112800A6C3B}" srcOrd="0" destOrd="0" presId="urn:microsoft.com/office/officeart/2005/8/layout/vList2"/>
    <dgm:cxn modelId="{52E0B57F-B83F-408D-A75B-B506F1133253}" type="presParOf" srcId="{2BD606F4-32D6-4AD0-B153-84AFB99D82B7}" destId="{233C5927-D7B7-4F7C-A0E1-7692538E864E}" srcOrd="0" destOrd="0" presId="urn:microsoft.com/office/officeart/2005/8/layout/vList2"/>
    <dgm:cxn modelId="{6D56E139-6B61-4E4D-909B-4F9AF1097F5D}" type="presParOf" srcId="{2BD606F4-32D6-4AD0-B153-84AFB99D82B7}" destId="{B09D39B3-99E8-4DCC-9C36-DBF59D817B29}" srcOrd="1" destOrd="0" presId="urn:microsoft.com/office/officeart/2005/8/layout/vList2"/>
    <dgm:cxn modelId="{F0855EED-995F-42CD-9901-317B6380596D}" type="presParOf" srcId="{2BD606F4-32D6-4AD0-B153-84AFB99D82B7}" destId="{A9B893A6-357A-4A98-AD05-A112800A6C3B}" srcOrd="2" destOrd="0" presId="urn:microsoft.com/office/officeart/2005/8/layout/vList2"/>
    <dgm:cxn modelId="{12874D9A-B9D3-4344-9FB4-4C436F713C57}" type="presParOf" srcId="{2BD606F4-32D6-4AD0-B153-84AFB99D82B7}" destId="{E6A335DF-98F1-4B9A-AD64-8F0E658ED505}" srcOrd="3" destOrd="0" presId="urn:microsoft.com/office/officeart/2005/8/layout/vList2"/>
    <dgm:cxn modelId="{3A0EBA84-FE1D-42CB-99B3-BC8CB7FF9D56}" type="presParOf" srcId="{2BD606F4-32D6-4AD0-B153-84AFB99D82B7}" destId="{89020BFC-B45A-4634-A0C9-41F450B1503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F32D6-271F-431F-A394-65EF122FDC8E}">
      <dsp:nvSpPr>
        <dsp:cNvPr id="0" name=""/>
        <dsp:cNvSpPr/>
      </dsp:nvSpPr>
      <dsp:spPr>
        <a:xfrm>
          <a:off x="0" y="531"/>
          <a:ext cx="78867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8AFA7-E97B-4D80-A097-93179CF5189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57A7A1-0607-42F0-9C59-8CFDBE96F2C4}">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90000"/>
            </a:lnSpc>
            <a:spcBef>
              <a:spcPct val="0"/>
            </a:spcBef>
            <a:spcAft>
              <a:spcPct val="35000"/>
            </a:spcAft>
            <a:buNone/>
          </a:pPr>
          <a:r>
            <a:rPr lang="en-US" sz="2200" kern="1200"/>
            <a:t>Dopamine creates pleasure, not just from actions, but from memories. For example, a crack addict gets a rush from thinking about using. </a:t>
          </a:r>
        </a:p>
      </dsp:txBody>
      <dsp:txXfrm>
        <a:off x="1435590" y="531"/>
        <a:ext cx="6451109" cy="1242935"/>
      </dsp:txXfrm>
    </dsp:sp>
    <dsp:sp modelId="{B21A7A31-EB8B-4E09-AA90-8DD4822AB24A}">
      <dsp:nvSpPr>
        <dsp:cNvPr id="0" name=""/>
        <dsp:cNvSpPr/>
      </dsp:nvSpPr>
      <dsp:spPr>
        <a:xfrm>
          <a:off x="0" y="1554201"/>
          <a:ext cx="78867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DB9AC8-C770-4962-A665-F2C394CBFF05}">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2891F5-4B52-4089-B32D-09BFF1DB177A}">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90000"/>
            </a:lnSpc>
            <a:spcBef>
              <a:spcPct val="0"/>
            </a:spcBef>
            <a:spcAft>
              <a:spcPct val="35000"/>
            </a:spcAft>
            <a:buNone/>
          </a:pPr>
          <a:r>
            <a:rPr lang="en-US" sz="2200" kern="1200"/>
            <a:t>The reward is tied to survival-based memories. </a:t>
          </a:r>
        </a:p>
      </dsp:txBody>
      <dsp:txXfrm>
        <a:off x="1435590" y="1554201"/>
        <a:ext cx="6451109" cy="1242935"/>
      </dsp:txXfrm>
    </dsp:sp>
    <dsp:sp modelId="{2CBCF2CB-32B8-4CAB-BB8F-B34585C69D2B}">
      <dsp:nvSpPr>
        <dsp:cNvPr id="0" name=""/>
        <dsp:cNvSpPr/>
      </dsp:nvSpPr>
      <dsp:spPr>
        <a:xfrm>
          <a:off x="0" y="3107870"/>
          <a:ext cx="7886700"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002299-572D-422F-AF92-317344CF49E1}">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5027F1-624A-4F59-8574-F3532EC1B27B}">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77900">
            <a:lnSpc>
              <a:spcPct val="90000"/>
            </a:lnSpc>
            <a:spcBef>
              <a:spcPct val="0"/>
            </a:spcBef>
            <a:spcAft>
              <a:spcPct val="35000"/>
            </a:spcAft>
            <a:buNone/>
          </a:pPr>
          <a:r>
            <a:rPr lang="en-US" sz="2200" kern="1200"/>
            <a:t>However, if the brain is operating on bad information, it may reinforce harmful behaviors with dopamine hits, leading to long-term consequences.</a:t>
          </a:r>
        </a:p>
      </dsp:txBody>
      <dsp:txXfrm>
        <a:off x="1435590" y="3107870"/>
        <a:ext cx="64511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92AE5-CA24-4336-B989-FE236256E3C1}">
      <dsp:nvSpPr>
        <dsp:cNvPr id="0" name=""/>
        <dsp:cNvSpPr/>
      </dsp:nvSpPr>
      <dsp:spPr>
        <a:xfrm>
          <a:off x="0" y="2011"/>
          <a:ext cx="503516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06E9D88-2D86-4BAA-8E67-880823EC11D4}">
      <dsp:nvSpPr>
        <dsp:cNvPr id="0" name=""/>
        <dsp:cNvSpPr/>
      </dsp:nvSpPr>
      <dsp:spPr>
        <a:xfrm>
          <a:off x="0" y="2011"/>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Positive, then negative</a:t>
          </a:r>
        </a:p>
      </dsp:txBody>
      <dsp:txXfrm>
        <a:off x="0" y="2011"/>
        <a:ext cx="5035164" cy="1371716"/>
      </dsp:txXfrm>
    </dsp:sp>
    <dsp:sp modelId="{D4331421-65D3-4732-AC6E-42D266B80690}">
      <dsp:nvSpPr>
        <dsp:cNvPr id="0" name=""/>
        <dsp:cNvSpPr/>
      </dsp:nvSpPr>
      <dsp:spPr>
        <a:xfrm>
          <a:off x="0" y="1373727"/>
          <a:ext cx="503516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2E40973-633F-4647-83DA-EE88B8285CD6}">
      <dsp:nvSpPr>
        <dsp:cNvPr id="0" name=""/>
        <dsp:cNvSpPr/>
      </dsp:nvSpPr>
      <dsp:spPr>
        <a:xfrm>
          <a:off x="0" y="1373727"/>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Inconsistent positive creates false hope and fantasy—similar to gambling addiction</a:t>
          </a:r>
        </a:p>
      </dsp:txBody>
      <dsp:txXfrm>
        <a:off x="0" y="1373727"/>
        <a:ext cx="5035164" cy="1371716"/>
      </dsp:txXfrm>
    </dsp:sp>
    <dsp:sp modelId="{4F4CF027-50FD-4AB3-A385-B8CCA6D257D9}">
      <dsp:nvSpPr>
        <dsp:cNvPr id="0" name=""/>
        <dsp:cNvSpPr/>
      </dsp:nvSpPr>
      <dsp:spPr>
        <a:xfrm>
          <a:off x="0" y="2745444"/>
          <a:ext cx="5035164"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264F7B8-F5D2-42D8-917A-EA11ED0FDCC8}">
      <dsp:nvSpPr>
        <dsp:cNvPr id="0" name=""/>
        <dsp:cNvSpPr/>
      </dsp:nvSpPr>
      <dsp:spPr>
        <a:xfrm>
          <a:off x="0" y="2745444"/>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In Complex Trauma, if a child was occasionally rewarded for humor, responsibility, athleticism, or got away with lying/stealing, their brain will keep seeking those outcomes.</a:t>
          </a:r>
        </a:p>
      </dsp:txBody>
      <dsp:txXfrm>
        <a:off x="0" y="2745444"/>
        <a:ext cx="5035164" cy="13717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90815-4924-46E4-9791-6970536F9558}">
      <dsp:nvSpPr>
        <dsp:cNvPr id="0" name=""/>
        <dsp:cNvSpPr/>
      </dsp:nvSpPr>
      <dsp:spPr>
        <a:xfrm>
          <a:off x="0" y="2011"/>
          <a:ext cx="503516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8F142C7-E818-4B1E-AA2A-206D3C4CE2B7}">
      <dsp:nvSpPr>
        <dsp:cNvPr id="0" name=""/>
        <dsp:cNvSpPr/>
      </dsp:nvSpPr>
      <dsp:spPr>
        <a:xfrm>
          <a:off x="0" y="2011"/>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No reward for good behavior, punishment for things they didn’t do, or overly harsh consequences</a:t>
          </a:r>
        </a:p>
      </dsp:txBody>
      <dsp:txXfrm>
        <a:off x="0" y="2011"/>
        <a:ext cx="5035164" cy="1371716"/>
      </dsp:txXfrm>
    </dsp:sp>
    <dsp:sp modelId="{CC51FB54-D132-40FE-8750-AB140CCE4807}">
      <dsp:nvSpPr>
        <dsp:cNvPr id="0" name=""/>
        <dsp:cNvSpPr/>
      </dsp:nvSpPr>
      <dsp:spPr>
        <a:xfrm>
          <a:off x="0" y="1373727"/>
          <a:ext cx="503516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EE82688-C65A-448B-9BB3-A16191E56655}">
      <dsp:nvSpPr>
        <dsp:cNvPr id="0" name=""/>
        <dsp:cNvSpPr/>
      </dsp:nvSpPr>
      <dsp:spPr>
        <a:xfrm>
          <a:off x="0" y="1373727"/>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This can harden a child to consequences—'If life isn’t fair, who cares?'</a:t>
          </a:r>
        </a:p>
      </dsp:txBody>
      <dsp:txXfrm>
        <a:off x="0" y="1373727"/>
        <a:ext cx="5035164" cy="1371716"/>
      </dsp:txXfrm>
    </dsp:sp>
    <dsp:sp modelId="{8508202F-9B4C-4621-AD8E-1FADABD18A58}">
      <dsp:nvSpPr>
        <dsp:cNvPr id="0" name=""/>
        <dsp:cNvSpPr/>
      </dsp:nvSpPr>
      <dsp:spPr>
        <a:xfrm>
          <a:off x="0" y="2745444"/>
          <a:ext cx="503516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0E6F8F7-4485-44DE-9DA2-25408B9BC396}">
      <dsp:nvSpPr>
        <dsp:cNvPr id="0" name=""/>
        <dsp:cNvSpPr/>
      </dsp:nvSpPr>
      <dsp:spPr>
        <a:xfrm>
          <a:off x="0" y="2745444"/>
          <a:ext cx="5035164" cy="1371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Short-term pleasure becomes more appealing.</a:t>
          </a:r>
        </a:p>
      </dsp:txBody>
      <dsp:txXfrm>
        <a:off x="0" y="2745444"/>
        <a:ext cx="5035164" cy="1371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DEFD5-6C0D-427B-BACE-8296111ECB15}">
      <dsp:nvSpPr>
        <dsp:cNvPr id="0" name=""/>
        <dsp:cNvSpPr/>
      </dsp:nvSpPr>
      <dsp:spPr>
        <a:xfrm>
          <a:off x="3" y="93481"/>
          <a:ext cx="2576244" cy="154495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Parents remove all negative consequences and call it love.</a:t>
          </a:r>
        </a:p>
      </dsp:txBody>
      <dsp:txXfrm>
        <a:off x="3" y="93481"/>
        <a:ext cx="2576244" cy="1544958"/>
      </dsp:txXfrm>
    </dsp:sp>
    <dsp:sp modelId="{880DAB01-6F6D-43D2-8537-436E0AA29FFE}">
      <dsp:nvSpPr>
        <dsp:cNvPr id="0" name=""/>
        <dsp:cNvSpPr/>
      </dsp:nvSpPr>
      <dsp:spPr>
        <a:xfrm>
          <a:off x="2833741" y="93481"/>
          <a:ext cx="2574931" cy="154495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The child learns they can avoid consequences.</a:t>
          </a:r>
        </a:p>
      </dsp:txBody>
      <dsp:txXfrm>
        <a:off x="2833741" y="93481"/>
        <a:ext cx="2574931" cy="1544958"/>
      </dsp:txXfrm>
    </dsp:sp>
    <dsp:sp modelId="{B2F63DE2-6CD5-448F-A853-EEDE27C1610B}">
      <dsp:nvSpPr>
        <dsp:cNvPr id="0" name=""/>
        <dsp:cNvSpPr/>
      </dsp:nvSpPr>
      <dsp:spPr>
        <a:xfrm>
          <a:off x="1416872" y="1895933"/>
          <a:ext cx="2574931" cy="1544958"/>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As adults, they may disregard rules, believing they don’t apply to them.</a:t>
          </a:r>
        </a:p>
      </dsp:txBody>
      <dsp:txXfrm>
        <a:off x="1416872" y="1895933"/>
        <a:ext cx="2574931" cy="15449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D7DBC-4E18-4E1B-8087-D433BF05F509}">
      <dsp:nvSpPr>
        <dsp:cNvPr id="0" name=""/>
        <dsp:cNvSpPr/>
      </dsp:nvSpPr>
      <dsp:spPr>
        <a:xfrm>
          <a:off x="0" y="455"/>
          <a:ext cx="6298693" cy="1064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2EC2C-DA60-405A-82E3-33DD321809F0}">
      <dsp:nvSpPr>
        <dsp:cNvPr id="0" name=""/>
        <dsp:cNvSpPr/>
      </dsp:nvSpPr>
      <dsp:spPr>
        <a:xfrm>
          <a:off x="322094" y="240029"/>
          <a:ext cx="585626" cy="585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CA7E59-4B52-42BC-9EED-AB97266ED915}">
      <dsp:nvSpPr>
        <dsp:cNvPr id="0" name=""/>
        <dsp:cNvSpPr/>
      </dsp:nvSpPr>
      <dsp:spPr>
        <a:xfrm>
          <a:off x="1229815" y="455"/>
          <a:ext cx="5068877" cy="1064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89" tIns="112689" rIns="112689" bIns="112689" numCol="1" spcCol="1270" anchor="ctr" anchorCtr="0">
          <a:noAutofit/>
        </a:bodyPr>
        <a:lstStyle/>
        <a:p>
          <a:pPr marL="0" lvl="0" indent="0" algn="l" defTabSz="889000">
            <a:lnSpc>
              <a:spcPct val="100000"/>
            </a:lnSpc>
            <a:spcBef>
              <a:spcPct val="0"/>
            </a:spcBef>
            <a:spcAft>
              <a:spcPct val="35000"/>
            </a:spcAft>
            <a:buNone/>
          </a:pPr>
          <a:r>
            <a:rPr lang="en-US" sz="2000" kern="1200" dirty="0"/>
            <a:t>The full consequences of actions often don’t appear for 20-30 years.</a:t>
          </a:r>
        </a:p>
      </dsp:txBody>
      <dsp:txXfrm>
        <a:off x="1229815" y="455"/>
        <a:ext cx="5068877" cy="1064775"/>
      </dsp:txXfrm>
    </dsp:sp>
    <dsp:sp modelId="{2B00F9F2-75B8-4B9E-8178-B829701036C1}">
      <dsp:nvSpPr>
        <dsp:cNvPr id="0" name=""/>
        <dsp:cNvSpPr/>
      </dsp:nvSpPr>
      <dsp:spPr>
        <a:xfrm>
          <a:off x="0" y="1331423"/>
          <a:ext cx="6298693" cy="1064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6B45CA-B22E-41DE-8BC7-6DF12E72395E}">
      <dsp:nvSpPr>
        <dsp:cNvPr id="0" name=""/>
        <dsp:cNvSpPr/>
      </dsp:nvSpPr>
      <dsp:spPr>
        <a:xfrm>
          <a:off x="322094" y="1570998"/>
          <a:ext cx="585626" cy="585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E1909-7C71-4ED6-AA03-6CC3BC80917A}">
      <dsp:nvSpPr>
        <dsp:cNvPr id="0" name=""/>
        <dsp:cNvSpPr/>
      </dsp:nvSpPr>
      <dsp:spPr>
        <a:xfrm>
          <a:off x="1229815" y="1331423"/>
          <a:ext cx="5068877" cy="1064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89" tIns="112689" rIns="112689" bIns="112689" numCol="1" spcCol="1270" anchor="ctr" anchorCtr="0">
          <a:noAutofit/>
        </a:bodyPr>
        <a:lstStyle/>
        <a:p>
          <a:pPr marL="0" lvl="0" indent="0" algn="l" defTabSz="889000">
            <a:lnSpc>
              <a:spcPct val="100000"/>
            </a:lnSpc>
            <a:spcBef>
              <a:spcPct val="0"/>
            </a:spcBef>
            <a:spcAft>
              <a:spcPct val="35000"/>
            </a:spcAft>
            <a:buNone/>
          </a:pPr>
          <a:r>
            <a:rPr lang="en-US" sz="2000" kern="1200"/>
            <a:t>They unfold gradually, making them easy to ignore at first.</a:t>
          </a:r>
        </a:p>
      </dsp:txBody>
      <dsp:txXfrm>
        <a:off x="1229815" y="1331423"/>
        <a:ext cx="5068877" cy="1064775"/>
      </dsp:txXfrm>
    </dsp:sp>
    <dsp:sp modelId="{7EBAB7DE-950F-4567-B81D-77436157C18C}">
      <dsp:nvSpPr>
        <dsp:cNvPr id="0" name=""/>
        <dsp:cNvSpPr/>
      </dsp:nvSpPr>
      <dsp:spPr>
        <a:xfrm>
          <a:off x="0" y="2662392"/>
          <a:ext cx="6298693" cy="10647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B91724-2F6E-411A-AF79-4746781CF18B}">
      <dsp:nvSpPr>
        <dsp:cNvPr id="0" name=""/>
        <dsp:cNvSpPr/>
      </dsp:nvSpPr>
      <dsp:spPr>
        <a:xfrm>
          <a:off x="322094" y="2901967"/>
          <a:ext cx="585626" cy="585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39D403-CE9A-4AE5-9649-B898119DDEDB}">
      <dsp:nvSpPr>
        <dsp:cNvPr id="0" name=""/>
        <dsp:cNvSpPr/>
      </dsp:nvSpPr>
      <dsp:spPr>
        <a:xfrm>
          <a:off x="1229815" y="2662392"/>
          <a:ext cx="5068877" cy="1064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89" tIns="112689" rIns="112689" bIns="112689" numCol="1" spcCol="1270" anchor="ctr" anchorCtr="0">
          <a:noAutofit/>
        </a:bodyPr>
        <a:lstStyle/>
        <a:p>
          <a:pPr marL="0" lvl="0" indent="0" algn="l" defTabSz="889000">
            <a:lnSpc>
              <a:spcPct val="100000"/>
            </a:lnSpc>
            <a:spcBef>
              <a:spcPct val="0"/>
            </a:spcBef>
            <a:spcAft>
              <a:spcPct val="35000"/>
            </a:spcAft>
            <a:buNone/>
          </a:pPr>
          <a:r>
            <a:rPr lang="en-US" sz="2000" kern="1200"/>
            <a:t>This leads to continued poor choices because the negatives aren’t immediately apparent.</a:t>
          </a:r>
        </a:p>
      </dsp:txBody>
      <dsp:txXfrm>
        <a:off x="1229815" y="2662392"/>
        <a:ext cx="5068877" cy="10647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C5927-D7B7-4F7C-A0E1-7692538E864E}">
      <dsp:nvSpPr>
        <dsp:cNvPr id="0" name=""/>
        <dsp:cNvSpPr/>
      </dsp:nvSpPr>
      <dsp:spPr>
        <a:xfrm>
          <a:off x="0" y="52949"/>
          <a:ext cx="8115300" cy="11536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Positive benefits often outweigh negatives for years.</a:t>
          </a:r>
        </a:p>
      </dsp:txBody>
      <dsp:txXfrm>
        <a:off x="56315" y="109264"/>
        <a:ext cx="8002670" cy="1040990"/>
      </dsp:txXfrm>
    </dsp:sp>
    <dsp:sp modelId="{A9B893A6-357A-4A98-AD05-A112800A6C3B}">
      <dsp:nvSpPr>
        <dsp:cNvPr id="0" name=""/>
        <dsp:cNvSpPr/>
      </dsp:nvSpPr>
      <dsp:spPr>
        <a:xfrm>
          <a:off x="0" y="1290089"/>
          <a:ext cx="8115300" cy="115362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We rationalize/minimize negatives and blame others for failures.</a:t>
          </a:r>
        </a:p>
      </dsp:txBody>
      <dsp:txXfrm>
        <a:off x="56315" y="1346404"/>
        <a:ext cx="8002670" cy="1040990"/>
      </dsp:txXfrm>
    </dsp:sp>
    <dsp:sp modelId="{89020BFC-B45A-4634-A0C9-41F450B15033}">
      <dsp:nvSpPr>
        <dsp:cNvPr id="0" name=""/>
        <dsp:cNvSpPr/>
      </dsp:nvSpPr>
      <dsp:spPr>
        <a:xfrm>
          <a:off x="0" y="2527229"/>
          <a:ext cx="8115300" cy="115362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Fantasy thinking can deny or ignore potential negative consequences.</a:t>
          </a:r>
        </a:p>
      </dsp:txBody>
      <dsp:txXfrm>
        <a:off x="56315" y="2583544"/>
        <a:ext cx="8002670" cy="10409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BE003-018C-44D8-B3DB-AB19540D50B8}" type="datetimeFigureOut">
              <a:rPr lang="en-US" smtClean="0"/>
              <a:t>3/3/2025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42D3C-4337-4DCC-B735-B733410E8A23}" type="slidenum">
              <a:rPr lang="en-US" smtClean="0"/>
              <a:t>‹#›</a:t>
            </a:fld>
            <a:endParaRPr lang="en-US"/>
          </a:p>
        </p:txBody>
      </p:sp>
    </p:spTree>
    <p:extLst>
      <p:ext uri="{BB962C8B-B14F-4D97-AF65-F5344CB8AC3E}">
        <p14:creationId xmlns:p14="http://schemas.microsoft.com/office/powerpoint/2010/main" val="2898244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C42D3C-4337-4DCC-B735-B733410E8A23}" type="slidenum">
              <a:rPr lang="en-US" smtClean="0"/>
              <a:t>6</a:t>
            </a:fld>
            <a:endParaRPr lang="en-US"/>
          </a:p>
        </p:txBody>
      </p:sp>
    </p:spTree>
    <p:extLst>
      <p:ext uri="{BB962C8B-B14F-4D97-AF65-F5344CB8AC3E}">
        <p14:creationId xmlns:p14="http://schemas.microsoft.com/office/powerpoint/2010/main" val="167403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fRu2PHWBAdk?si=b3VWsebK6La4d1p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EFC1C-78AD-CFA3-B362-1ABD094EAFA9}"/>
              </a:ext>
            </a:extLst>
          </p:cNvPr>
          <p:cNvSpPr>
            <a:spLocks noGrp="1"/>
          </p:cNvSpPr>
          <p:nvPr>
            <p:ph type="ctrTitle"/>
          </p:nvPr>
        </p:nvSpPr>
        <p:spPr>
          <a:xfrm>
            <a:off x="87085" y="-489857"/>
            <a:ext cx="8599715" cy="2618902"/>
          </a:xfrm>
        </p:spPr>
        <p:txBody>
          <a:bodyPr anchor="b">
            <a:normAutofit/>
          </a:bodyPr>
          <a:lstStyle/>
          <a:p>
            <a:r>
              <a:rPr lang="en-US" dirty="0"/>
              <a:t>Consequences of Complex or Developmental  Trauma</a:t>
            </a:r>
            <a:br>
              <a:rPr lang="en-US" sz="3900" dirty="0"/>
            </a:br>
            <a:r>
              <a:rPr lang="en-US" sz="2400" dirty="0"/>
              <a:t>Adapted from </a:t>
            </a:r>
            <a:r>
              <a:rPr lang="en-US" sz="2400"/>
              <a:t>Tim Fletcher</a:t>
            </a:r>
            <a:br>
              <a:rPr lang="en-US" sz="1600" b="0" i="0" u="sng" dirty="0">
                <a:solidFill>
                  <a:srgbClr val="3C61AA"/>
                </a:solidFill>
                <a:effectLst/>
                <a:latin typeface="-apple-system"/>
              </a:rPr>
            </a:br>
            <a:r>
              <a:rPr lang="en-US" sz="1600" b="0" i="0" u="sng" dirty="0">
                <a:solidFill>
                  <a:srgbClr val="3C61AA"/>
                </a:solidFill>
                <a:effectLst/>
                <a:latin typeface="-apple-system"/>
                <a:hlinkClick r:id="rId2"/>
              </a:rPr>
              <a:t>https://youtu.be/fRu2PHWBAdk?si=b3VWsebK6La4d1pV</a:t>
            </a:r>
            <a:endParaRPr lang="en-US" sz="1600" dirty="0"/>
          </a:p>
        </p:txBody>
      </p:sp>
      <p:sp>
        <p:nvSpPr>
          <p:cNvPr id="20" name="Rectangle 1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3D8C88BD-A559-49DE-FE2F-AE384CFF7901}"/>
              </a:ext>
            </a:extLst>
          </p:cNvPr>
          <p:cNvSpPr>
            <a:spLocks noGrp="1"/>
          </p:cNvSpPr>
          <p:nvPr>
            <p:ph type="subTitle" idx="1"/>
          </p:nvPr>
        </p:nvSpPr>
        <p:spPr>
          <a:xfrm>
            <a:off x="239485" y="5312229"/>
            <a:ext cx="8294914" cy="1545771"/>
          </a:xfrm>
        </p:spPr>
        <p:txBody>
          <a:bodyPr anchor="t">
            <a:noAutofit/>
          </a:bodyPr>
          <a:lstStyle/>
          <a:p>
            <a:pPr>
              <a:lnSpc>
                <a:spcPct val="90000"/>
              </a:lnSpc>
            </a:pPr>
            <a:r>
              <a:rPr lang="en-US" sz="2200" dirty="0">
                <a:solidFill>
                  <a:srgbClr val="FFFFFF"/>
                </a:solidFill>
              </a:rPr>
              <a:t>Jeffrey E. Hansen, Ph.D.</a:t>
            </a:r>
          </a:p>
          <a:p>
            <a:pPr>
              <a:lnSpc>
                <a:spcPct val="90000"/>
              </a:lnSpc>
            </a:pPr>
            <a:r>
              <a:rPr lang="en-US" sz="2200" dirty="0">
                <a:solidFill>
                  <a:srgbClr val="FFFFFF"/>
                </a:solidFill>
              </a:rPr>
              <a:t>Clinical Director, Holdfast Recovery</a:t>
            </a:r>
          </a:p>
          <a:p>
            <a:pPr>
              <a:lnSpc>
                <a:spcPct val="90000"/>
              </a:lnSpc>
            </a:pPr>
            <a:r>
              <a:rPr lang="en-US" sz="2200" dirty="0">
                <a:solidFill>
                  <a:srgbClr val="FFFFFF"/>
                </a:solidFill>
              </a:rPr>
              <a:t>Founder and Director NeuroFaith</a:t>
            </a:r>
          </a:p>
        </p:txBody>
      </p:sp>
      <p:pic>
        <p:nvPicPr>
          <p:cNvPr id="4" name="Picture 3">
            <a:extLst>
              <a:ext uri="{FF2B5EF4-FFF2-40B4-BE49-F238E27FC236}">
                <a16:creationId xmlns:a16="http://schemas.microsoft.com/office/drawing/2014/main" id="{ED360EF0-A4CA-8B75-18A8-66EFF4951116}"/>
              </a:ext>
            </a:extLst>
          </p:cNvPr>
          <p:cNvPicPr>
            <a:picLocks noChangeAspect="1"/>
          </p:cNvPicPr>
          <p:nvPr/>
        </p:nvPicPr>
        <p:blipFill>
          <a:blip r:embed="rId3"/>
          <a:stretch>
            <a:fillRect/>
          </a:stretch>
        </p:blipFill>
        <p:spPr>
          <a:xfrm>
            <a:off x="2876550" y="2191614"/>
            <a:ext cx="2925536" cy="2925536"/>
          </a:xfrm>
          <a:prstGeom prst="rect">
            <a:avLst/>
          </a:prstGeom>
        </p:spPr>
      </p:pic>
      <p:sp>
        <p:nvSpPr>
          <p:cNvPr id="23" name="Rectangle 2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251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s pinned on a white surface and connecting a black thread">
            <a:extLst>
              <a:ext uri="{FF2B5EF4-FFF2-40B4-BE49-F238E27FC236}">
                <a16:creationId xmlns:a16="http://schemas.microsoft.com/office/drawing/2014/main" id="{6FB69D82-58A3-22E2-6A05-75E2194D15C4}"/>
              </a:ext>
            </a:extLst>
          </p:cNvPr>
          <p:cNvPicPr>
            <a:picLocks noChangeAspect="1"/>
          </p:cNvPicPr>
          <p:nvPr/>
        </p:nvPicPr>
        <p:blipFill>
          <a:blip r:embed="rId2">
            <a:alphaModFix amt="50000"/>
          </a:blip>
          <a:srcRect r="11021" b="-1"/>
          <a:stretch/>
        </p:blipFill>
        <p:spPr>
          <a:xfrm>
            <a:off x="20" y="10"/>
            <a:ext cx="9141692" cy="6857990"/>
          </a:xfrm>
          <a:prstGeom prst="rect">
            <a:avLst/>
          </a:prstGeom>
        </p:spPr>
      </p:pic>
      <p:sp>
        <p:nvSpPr>
          <p:cNvPr id="2" name="Title 1"/>
          <p:cNvSpPr>
            <a:spLocks noGrp="1"/>
          </p:cNvSpPr>
          <p:nvPr>
            <p:ph type="title"/>
          </p:nvPr>
        </p:nvSpPr>
        <p:spPr>
          <a:xfrm>
            <a:off x="1145286" y="1124712"/>
            <a:ext cx="6858000" cy="3063240"/>
          </a:xfrm>
        </p:spPr>
        <p:txBody>
          <a:bodyPr vert="horz" lIns="91440" tIns="45720" rIns="91440" bIns="45720" rtlCol="0" anchor="b">
            <a:normAutofit/>
          </a:bodyPr>
          <a:lstStyle/>
          <a:p>
            <a:pPr defTabSz="914400">
              <a:lnSpc>
                <a:spcPct val="90000"/>
              </a:lnSpc>
            </a:pPr>
            <a:r>
              <a:rPr lang="en-US" sz="2700" dirty="0">
                <a:solidFill>
                  <a:schemeClr val="bg1"/>
                </a:solidFill>
              </a:rPr>
              <a:t>Survival-based circuits are reinforced over time, making them difficult to break.</a:t>
            </a:r>
          </a:p>
          <a:p>
            <a:pPr defTabSz="914400">
              <a:lnSpc>
                <a:spcPct val="90000"/>
              </a:lnSpc>
            </a:pPr>
            <a:endParaRPr lang="en-US" sz="2700" dirty="0">
              <a:solidFill>
                <a:schemeClr val="bg1"/>
              </a:solidFill>
            </a:endParaRPr>
          </a:p>
          <a:p>
            <a:pPr defTabSz="914400">
              <a:lnSpc>
                <a:spcPct val="90000"/>
              </a:lnSpc>
            </a:pPr>
            <a:r>
              <a:rPr lang="en-US" sz="2700" dirty="0">
                <a:solidFill>
                  <a:schemeClr val="bg1"/>
                </a:solidFill>
              </a:rPr>
              <a:t>📖 Romans 12:2 – 'Do not conform to the pattern of this world, but be transformed by the renewing of your mind.'</a:t>
            </a:r>
          </a:p>
        </p:txBody>
      </p:sp>
      <p:sp>
        <p:nvSpPr>
          <p:cNvPr id="26"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28650" y="720953"/>
            <a:ext cx="7886700" cy="5416094"/>
          </a:xfrm>
          <a:custGeom>
            <a:avLst/>
            <a:gdLst>
              <a:gd name="connsiteX0" fmla="*/ 0 w 7886700"/>
              <a:gd name="connsiteY0" fmla="*/ 0 h 5416094"/>
              <a:gd name="connsiteX1" fmla="*/ 578358 w 7886700"/>
              <a:gd name="connsiteY1" fmla="*/ 0 h 5416094"/>
              <a:gd name="connsiteX2" fmla="*/ 998982 w 7886700"/>
              <a:gd name="connsiteY2" fmla="*/ 0 h 5416094"/>
              <a:gd name="connsiteX3" fmla="*/ 1813941 w 7886700"/>
              <a:gd name="connsiteY3" fmla="*/ 0 h 5416094"/>
              <a:gd name="connsiteX4" fmla="*/ 2392299 w 7886700"/>
              <a:gd name="connsiteY4" fmla="*/ 0 h 5416094"/>
              <a:gd name="connsiteX5" fmla="*/ 2970657 w 7886700"/>
              <a:gd name="connsiteY5" fmla="*/ 0 h 5416094"/>
              <a:gd name="connsiteX6" fmla="*/ 3785616 w 7886700"/>
              <a:gd name="connsiteY6" fmla="*/ 0 h 5416094"/>
              <a:gd name="connsiteX7" fmla="*/ 4285107 w 7886700"/>
              <a:gd name="connsiteY7" fmla="*/ 0 h 5416094"/>
              <a:gd name="connsiteX8" fmla="*/ 5100066 w 7886700"/>
              <a:gd name="connsiteY8" fmla="*/ 0 h 5416094"/>
              <a:gd name="connsiteX9" fmla="*/ 5915025 w 7886700"/>
              <a:gd name="connsiteY9" fmla="*/ 0 h 5416094"/>
              <a:gd name="connsiteX10" fmla="*/ 6572250 w 7886700"/>
              <a:gd name="connsiteY10" fmla="*/ 0 h 5416094"/>
              <a:gd name="connsiteX11" fmla="*/ 7886700 w 7886700"/>
              <a:gd name="connsiteY11" fmla="*/ 0 h 5416094"/>
              <a:gd name="connsiteX12" fmla="*/ 7886700 w 7886700"/>
              <a:gd name="connsiteY12" fmla="*/ 622851 h 5416094"/>
              <a:gd name="connsiteX13" fmla="*/ 7886700 w 7886700"/>
              <a:gd name="connsiteY13" fmla="*/ 1137380 h 5416094"/>
              <a:gd name="connsiteX14" fmla="*/ 7886700 w 7886700"/>
              <a:gd name="connsiteY14" fmla="*/ 1814391 h 5416094"/>
              <a:gd name="connsiteX15" fmla="*/ 7886700 w 7886700"/>
              <a:gd name="connsiteY15" fmla="*/ 2491403 h 5416094"/>
              <a:gd name="connsiteX16" fmla="*/ 7886700 w 7886700"/>
              <a:gd name="connsiteY16" fmla="*/ 3168415 h 5416094"/>
              <a:gd name="connsiteX17" fmla="*/ 7886700 w 7886700"/>
              <a:gd name="connsiteY17" fmla="*/ 3899588 h 5416094"/>
              <a:gd name="connsiteX18" fmla="*/ 7886700 w 7886700"/>
              <a:gd name="connsiteY18" fmla="*/ 4630760 h 5416094"/>
              <a:gd name="connsiteX19" fmla="*/ 7886700 w 7886700"/>
              <a:gd name="connsiteY19" fmla="*/ 5416094 h 5416094"/>
              <a:gd name="connsiteX20" fmla="*/ 7466076 w 7886700"/>
              <a:gd name="connsiteY20" fmla="*/ 5416094 h 5416094"/>
              <a:gd name="connsiteX21" fmla="*/ 6651117 w 7886700"/>
              <a:gd name="connsiteY21" fmla="*/ 5416094 h 5416094"/>
              <a:gd name="connsiteX22" fmla="*/ 5993892 w 7886700"/>
              <a:gd name="connsiteY22" fmla="*/ 5416094 h 5416094"/>
              <a:gd name="connsiteX23" fmla="*/ 5494401 w 7886700"/>
              <a:gd name="connsiteY23" fmla="*/ 5416094 h 5416094"/>
              <a:gd name="connsiteX24" fmla="*/ 4837176 w 7886700"/>
              <a:gd name="connsiteY24" fmla="*/ 5416094 h 5416094"/>
              <a:gd name="connsiteX25" fmla="*/ 4416552 w 7886700"/>
              <a:gd name="connsiteY25" fmla="*/ 5416094 h 5416094"/>
              <a:gd name="connsiteX26" fmla="*/ 3995928 w 7886700"/>
              <a:gd name="connsiteY26" fmla="*/ 5416094 h 5416094"/>
              <a:gd name="connsiteX27" fmla="*/ 3338703 w 7886700"/>
              <a:gd name="connsiteY27" fmla="*/ 5416094 h 5416094"/>
              <a:gd name="connsiteX28" fmla="*/ 2839212 w 7886700"/>
              <a:gd name="connsiteY28" fmla="*/ 5416094 h 5416094"/>
              <a:gd name="connsiteX29" fmla="*/ 2103120 w 7886700"/>
              <a:gd name="connsiteY29" fmla="*/ 5416094 h 5416094"/>
              <a:gd name="connsiteX30" fmla="*/ 1603629 w 7886700"/>
              <a:gd name="connsiteY30" fmla="*/ 5416094 h 5416094"/>
              <a:gd name="connsiteX31" fmla="*/ 867537 w 7886700"/>
              <a:gd name="connsiteY31" fmla="*/ 5416094 h 5416094"/>
              <a:gd name="connsiteX32" fmla="*/ 0 w 7886700"/>
              <a:gd name="connsiteY32" fmla="*/ 5416094 h 5416094"/>
              <a:gd name="connsiteX33" fmla="*/ 0 w 7886700"/>
              <a:gd name="connsiteY33" fmla="*/ 4684921 h 5416094"/>
              <a:gd name="connsiteX34" fmla="*/ 0 w 7886700"/>
              <a:gd name="connsiteY34" fmla="*/ 3953749 h 5416094"/>
              <a:gd name="connsiteX35" fmla="*/ 0 w 7886700"/>
              <a:gd name="connsiteY35" fmla="*/ 3168415 h 5416094"/>
              <a:gd name="connsiteX36" fmla="*/ 0 w 7886700"/>
              <a:gd name="connsiteY36" fmla="*/ 2545564 h 5416094"/>
              <a:gd name="connsiteX37" fmla="*/ 0 w 7886700"/>
              <a:gd name="connsiteY37" fmla="*/ 1760231 h 5416094"/>
              <a:gd name="connsiteX38" fmla="*/ 0 w 7886700"/>
              <a:gd name="connsiteY38" fmla="*/ 1191541 h 5416094"/>
              <a:gd name="connsiteX39" fmla="*/ 0 w 7886700"/>
              <a:gd name="connsiteY39" fmla="*/ 677012 h 5416094"/>
              <a:gd name="connsiteX40" fmla="*/ 0 w 7886700"/>
              <a:gd name="connsiteY4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6700" h="5416094" extrusionOk="0">
                <a:moveTo>
                  <a:pt x="0" y="0"/>
                </a:moveTo>
                <a:cubicBezTo>
                  <a:pt x="165412" y="-21137"/>
                  <a:pt x="322344" y="-21985"/>
                  <a:pt x="578358" y="0"/>
                </a:cubicBezTo>
                <a:cubicBezTo>
                  <a:pt x="834372" y="21985"/>
                  <a:pt x="888520" y="-5136"/>
                  <a:pt x="998982" y="0"/>
                </a:cubicBezTo>
                <a:cubicBezTo>
                  <a:pt x="1109444" y="5136"/>
                  <a:pt x="1622600" y="-36529"/>
                  <a:pt x="1813941" y="0"/>
                </a:cubicBezTo>
                <a:cubicBezTo>
                  <a:pt x="2005282" y="36529"/>
                  <a:pt x="2177619" y="19108"/>
                  <a:pt x="2392299" y="0"/>
                </a:cubicBezTo>
                <a:cubicBezTo>
                  <a:pt x="2606979" y="-19108"/>
                  <a:pt x="2788556" y="-21788"/>
                  <a:pt x="2970657" y="0"/>
                </a:cubicBezTo>
                <a:cubicBezTo>
                  <a:pt x="3152758" y="21788"/>
                  <a:pt x="3596738" y="18723"/>
                  <a:pt x="3785616" y="0"/>
                </a:cubicBezTo>
                <a:cubicBezTo>
                  <a:pt x="3974494" y="-18723"/>
                  <a:pt x="4136501" y="9985"/>
                  <a:pt x="4285107" y="0"/>
                </a:cubicBezTo>
                <a:cubicBezTo>
                  <a:pt x="4433713" y="-9985"/>
                  <a:pt x="4710656" y="-6143"/>
                  <a:pt x="5100066" y="0"/>
                </a:cubicBezTo>
                <a:cubicBezTo>
                  <a:pt x="5489476" y="6143"/>
                  <a:pt x="5703885" y="5883"/>
                  <a:pt x="5915025" y="0"/>
                </a:cubicBezTo>
                <a:cubicBezTo>
                  <a:pt x="6126165" y="-5883"/>
                  <a:pt x="6308797" y="30350"/>
                  <a:pt x="6572250" y="0"/>
                </a:cubicBezTo>
                <a:cubicBezTo>
                  <a:pt x="6835703" y="-30350"/>
                  <a:pt x="7286910" y="4832"/>
                  <a:pt x="7886700" y="0"/>
                </a:cubicBezTo>
                <a:cubicBezTo>
                  <a:pt x="7917044" y="253972"/>
                  <a:pt x="7878280" y="382927"/>
                  <a:pt x="7886700" y="622851"/>
                </a:cubicBezTo>
                <a:cubicBezTo>
                  <a:pt x="7895120" y="862775"/>
                  <a:pt x="7898095" y="881954"/>
                  <a:pt x="7886700" y="1137380"/>
                </a:cubicBezTo>
                <a:cubicBezTo>
                  <a:pt x="7875305" y="1392806"/>
                  <a:pt x="7859449" y="1500954"/>
                  <a:pt x="7886700" y="1814391"/>
                </a:cubicBezTo>
                <a:cubicBezTo>
                  <a:pt x="7913951" y="2127828"/>
                  <a:pt x="7899710" y="2276490"/>
                  <a:pt x="7886700" y="2491403"/>
                </a:cubicBezTo>
                <a:cubicBezTo>
                  <a:pt x="7873690" y="2706316"/>
                  <a:pt x="7899048" y="2943627"/>
                  <a:pt x="7886700" y="3168415"/>
                </a:cubicBezTo>
                <a:cubicBezTo>
                  <a:pt x="7874352" y="3393203"/>
                  <a:pt x="7895759" y="3539359"/>
                  <a:pt x="7886700" y="3899588"/>
                </a:cubicBezTo>
                <a:cubicBezTo>
                  <a:pt x="7877641" y="4259817"/>
                  <a:pt x="7907485" y="4437980"/>
                  <a:pt x="7886700" y="4630760"/>
                </a:cubicBezTo>
                <a:cubicBezTo>
                  <a:pt x="7865915" y="4823540"/>
                  <a:pt x="7871525" y="5198637"/>
                  <a:pt x="7886700" y="5416094"/>
                </a:cubicBezTo>
                <a:cubicBezTo>
                  <a:pt x="7691680" y="5431844"/>
                  <a:pt x="7601555" y="5415681"/>
                  <a:pt x="7466076" y="5416094"/>
                </a:cubicBezTo>
                <a:cubicBezTo>
                  <a:pt x="7330597" y="5416507"/>
                  <a:pt x="6831360" y="5424066"/>
                  <a:pt x="6651117" y="5416094"/>
                </a:cubicBezTo>
                <a:cubicBezTo>
                  <a:pt x="6470874" y="5408122"/>
                  <a:pt x="6162822" y="5448218"/>
                  <a:pt x="5993892" y="5416094"/>
                </a:cubicBezTo>
                <a:cubicBezTo>
                  <a:pt x="5824963" y="5383970"/>
                  <a:pt x="5688089" y="5423575"/>
                  <a:pt x="5494401" y="5416094"/>
                </a:cubicBezTo>
                <a:cubicBezTo>
                  <a:pt x="5300713" y="5408613"/>
                  <a:pt x="5038344" y="5439836"/>
                  <a:pt x="4837176" y="5416094"/>
                </a:cubicBezTo>
                <a:cubicBezTo>
                  <a:pt x="4636008" y="5392352"/>
                  <a:pt x="4547230" y="5414191"/>
                  <a:pt x="4416552" y="5416094"/>
                </a:cubicBezTo>
                <a:cubicBezTo>
                  <a:pt x="4285874" y="5417997"/>
                  <a:pt x="4197467" y="5397786"/>
                  <a:pt x="3995928" y="5416094"/>
                </a:cubicBezTo>
                <a:cubicBezTo>
                  <a:pt x="3794389" y="5434402"/>
                  <a:pt x="3512175" y="5385012"/>
                  <a:pt x="3338703" y="5416094"/>
                </a:cubicBezTo>
                <a:cubicBezTo>
                  <a:pt x="3165232" y="5447176"/>
                  <a:pt x="2961841" y="5402137"/>
                  <a:pt x="2839212" y="5416094"/>
                </a:cubicBezTo>
                <a:cubicBezTo>
                  <a:pt x="2716583" y="5430051"/>
                  <a:pt x="2260631" y="5391454"/>
                  <a:pt x="2103120" y="5416094"/>
                </a:cubicBezTo>
                <a:cubicBezTo>
                  <a:pt x="1945609" y="5440734"/>
                  <a:pt x="1802870" y="5413244"/>
                  <a:pt x="1603629" y="5416094"/>
                </a:cubicBezTo>
                <a:cubicBezTo>
                  <a:pt x="1404388" y="5418944"/>
                  <a:pt x="1036615" y="5428037"/>
                  <a:pt x="867537" y="5416094"/>
                </a:cubicBezTo>
                <a:cubicBezTo>
                  <a:pt x="698459" y="5404151"/>
                  <a:pt x="196765" y="5387017"/>
                  <a:pt x="0" y="5416094"/>
                </a:cubicBezTo>
                <a:cubicBezTo>
                  <a:pt x="-7913" y="5158982"/>
                  <a:pt x="-32352" y="4972281"/>
                  <a:pt x="0" y="4684921"/>
                </a:cubicBezTo>
                <a:cubicBezTo>
                  <a:pt x="32352" y="4397561"/>
                  <a:pt x="-36146" y="4109983"/>
                  <a:pt x="0" y="3953749"/>
                </a:cubicBezTo>
                <a:cubicBezTo>
                  <a:pt x="36146" y="3797515"/>
                  <a:pt x="38942" y="3433311"/>
                  <a:pt x="0" y="3168415"/>
                </a:cubicBezTo>
                <a:cubicBezTo>
                  <a:pt x="-38942" y="2903519"/>
                  <a:pt x="-264" y="2810505"/>
                  <a:pt x="0" y="2545564"/>
                </a:cubicBezTo>
                <a:cubicBezTo>
                  <a:pt x="264" y="2280623"/>
                  <a:pt x="20689" y="1994225"/>
                  <a:pt x="0" y="1760231"/>
                </a:cubicBezTo>
                <a:cubicBezTo>
                  <a:pt x="-20689" y="1526237"/>
                  <a:pt x="16073" y="1386976"/>
                  <a:pt x="0" y="1191541"/>
                </a:cubicBezTo>
                <a:cubicBezTo>
                  <a:pt x="-16073" y="996106"/>
                  <a:pt x="-16965" y="844858"/>
                  <a:pt x="0" y="677012"/>
                </a:cubicBezTo>
                <a:cubicBezTo>
                  <a:pt x="16965" y="509166"/>
                  <a:pt x="85" y="277162"/>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419423"/>
            <a:ext cx="3182692" cy="18288"/>
          </a:xfrm>
          <a:custGeom>
            <a:avLst/>
            <a:gdLst>
              <a:gd name="connsiteX0" fmla="*/ 0 w 3182692"/>
              <a:gd name="connsiteY0" fmla="*/ 0 h 18288"/>
              <a:gd name="connsiteX1" fmla="*/ 604711 w 3182692"/>
              <a:gd name="connsiteY1" fmla="*/ 0 h 18288"/>
              <a:gd name="connsiteX2" fmla="*/ 1241250 w 3182692"/>
              <a:gd name="connsiteY2" fmla="*/ 0 h 18288"/>
              <a:gd name="connsiteX3" fmla="*/ 1909615 w 3182692"/>
              <a:gd name="connsiteY3" fmla="*/ 0 h 18288"/>
              <a:gd name="connsiteX4" fmla="*/ 2577981 w 3182692"/>
              <a:gd name="connsiteY4" fmla="*/ 0 h 18288"/>
              <a:gd name="connsiteX5" fmla="*/ 3182692 w 3182692"/>
              <a:gd name="connsiteY5" fmla="*/ 0 h 18288"/>
              <a:gd name="connsiteX6" fmla="*/ 3182692 w 3182692"/>
              <a:gd name="connsiteY6" fmla="*/ 18288 h 18288"/>
              <a:gd name="connsiteX7" fmla="*/ 2482500 w 3182692"/>
              <a:gd name="connsiteY7" fmla="*/ 18288 h 18288"/>
              <a:gd name="connsiteX8" fmla="*/ 1782308 w 3182692"/>
              <a:gd name="connsiteY8" fmla="*/ 18288 h 18288"/>
              <a:gd name="connsiteX9" fmla="*/ 1145769 w 3182692"/>
              <a:gd name="connsiteY9" fmla="*/ 18288 h 18288"/>
              <a:gd name="connsiteX10" fmla="*/ 0 w 3182692"/>
              <a:gd name="connsiteY10" fmla="*/ 18288 h 18288"/>
              <a:gd name="connsiteX11" fmla="*/ 0 w 3182692"/>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8288"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1983" y="8157"/>
                  <a:pt x="3182279" y="12125"/>
                  <a:pt x="3182692" y="18288"/>
                </a:cubicBezTo>
                <a:cubicBezTo>
                  <a:pt x="2998421" y="21742"/>
                  <a:pt x="2675038" y="19014"/>
                  <a:pt x="2482500" y="18288"/>
                </a:cubicBezTo>
                <a:cubicBezTo>
                  <a:pt x="2289962" y="17562"/>
                  <a:pt x="1930644" y="6834"/>
                  <a:pt x="1782308" y="18288"/>
                </a:cubicBezTo>
                <a:cubicBezTo>
                  <a:pt x="1633972" y="29742"/>
                  <a:pt x="1287388" y="-1992"/>
                  <a:pt x="1145769" y="18288"/>
                </a:cubicBezTo>
                <a:cubicBezTo>
                  <a:pt x="1004150" y="38568"/>
                  <a:pt x="256377" y="-37438"/>
                  <a:pt x="0" y="18288"/>
                </a:cubicBezTo>
                <a:cubicBezTo>
                  <a:pt x="-46" y="12483"/>
                  <a:pt x="-203" y="6491"/>
                  <a:pt x="0" y="0"/>
                </a:cubicBezTo>
                <a:close/>
              </a:path>
              <a:path w="3182692" h="18288"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428" y="4493"/>
                  <a:pt x="3183076" y="9472"/>
                  <a:pt x="3182692" y="18288"/>
                </a:cubicBezTo>
                <a:cubicBezTo>
                  <a:pt x="3039109" y="-12701"/>
                  <a:pt x="2823860" y="13848"/>
                  <a:pt x="2546154" y="18288"/>
                </a:cubicBezTo>
                <a:cubicBezTo>
                  <a:pt x="2268448" y="22728"/>
                  <a:pt x="2098674" y="5291"/>
                  <a:pt x="1845961" y="18288"/>
                </a:cubicBezTo>
                <a:cubicBezTo>
                  <a:pt x="1593248" y="31285"/>
                  <a:pt x="1456743" y="27560"/>
                  <a:pt x="1304904" y="18288"/>
                </a:cubicBezTo>
                <a:cubicBezTo>
                  <a:pt x="1153065" y="9016"/>
                  <a:pt x="947204" y="11126"/>
                  <a:pt x="668365" y="18288"/>
                </a:cubicBezTo>
                <a:cubicBezTo>
                  <a:pt x="389526" y="25450"/>
                  <a:pt x="288244" y="-4628"/>
                  <a:pt x="0" y="18288"/>
                </a:cubicBezTo>
                <a:cubicBezTo>
                  <a:pt x="843" y="9577"/>
                  <a:pt x="371" y="6900"/>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459863"/>
            <a:ext cx="7886700" cy="1004594"/>
          </a:xfrm>
        </p:spPr>
        <p:txBody>
          <a:bodyPr>
            <a:normAutofit/>
          </a:bodyPr>
          <a:lstStyle/>
          <a:p>
            <a:r>
              <a:rPr lang="en-US" dirty="0">
                <a:solidFill>
                  <a:srgbClr val="FFFFFF"/>
                </a:solidFill>
              </a:rPr>
              <a:t>Dopamine and Trauma</a:t>
            </a:r>
          </a:p>
        </p:txBody>
      </p:sp>
      <p:sp>
        <p:nvSpPr>
          <p:cNvPr id="19" name="Rectangle: Rounded Corners 18">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622" y="1587970"/>
            <a:ext cx="8274756"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5D858CB-92D5-2071-6001-A7463E9FA33F}"/>
              </a:ext>
            </a:extLst>
          </p:cNvPr>
          <p:cNvGraphicFramePr>
            <a:graphicFrameLocks noGrp="1"/>
          </p:cNvGraphicFramePr>
          <p:nvPr>
            <p:ph idx="1"/>
            <p:extLst>
              <p:ext uri="{D42A27DB-BD31-4B8C-83A1-F6EECF244321}">
                <p14:modId xmlns:p14="http://schemas.microsoft.com/office/powerpoint/2010/main" val="419297577"/>
              </p:ext>
            </p:extLst>
          </p:nvPr>
        </p:nvGraphicFramePr>
        <p:xfrm>
          <a:off x="628650" y="1800911"/>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p:nvPr>
        </p:nvSpPr>
        <p:spPr>
          <a:xfrm>
            <a:off x="1971090" y="1932478"/>
            <a:ext cx="5201820" cy="3134371"/>
          </a:xfrm>
        </p:spPr>
        <p:txBody>
          <a:bodyPr vert="horz" lIns="91440" tIns="45720" rIns="91440" bIns="45720" rtlCol="0" anchor="ctr">
            <a:normAutofit/>
          </a:bodyPr>
          <a:lstStyle/>
          <a:p>
            <a:pPr defTabSz="914400">
              <a:lnSpc>
                <a:spcPct val="90000"/>
              </a:lnSpc>
            </a:pPr>
            <a:r>
              <a:rPr lang="en-US" sz="2900" kern="1200">
                <a:solidFill>
                  <a:schemeClr val="bg1"/>
                </a:solidFill>
                <a:latin typeface="+mj-lt"/>
                <a:ea typeface="+mj-ea"/>
                <a:cs typeface="+mj-cs"/>
              </a:rPr>
              <a:t>Dopamine reinforces survival-based behaviors, often leading to addiction.</a:t>
            </a:r>
          </a:p>
          <a:p>
            <a:pPr defTabSz="914400">
              <a:lnSpc>
                <a:spcPct val="90000"/>
              </a:lnSpc>
            </a:pPr>
            <a:endParaRPr lang="en-US" sz="2900" kern="1200">
              <a:solidFill>
                <a:schemeClr val="bg1"/>
              </a:solidFill>
              <a:latin typeface="+mj-lt"/>
              <a:ea typeface="+mj-ea"/>
              <a:cs typeface="+mj-cs"/>
            </a:endParaRPr>
          </a:p>
          <a:p>
            <a:pPr defTabSz="914400">
              <a:lnSpc>
                <a:spcPct val="90000"/>
              </a:lnSpc>
            </a:pPr>
            <a:r>
              <a:rPr lang="en-US" sz="2900" kern="1200">
                <a:solidFill>
                  <a:schemeClr val="bg1"/>
                </a:solidFill>
                <a:latin typeface="+mj-lt"/>
                <a:ea typeface="+mj-ea"/>
                <a:cs typeface="+mj-cs"/>
              </a:rPr>
              <a:t>📖 Proverbs 14:12 – 'There is a way that appears to be right, but in the end it leads to death.'</a:t>
            </a:r>
          </a:p>
        </p:txBody>
      </p:sp>
      <p:cxnSp>
        <p:nvCxnSpPr>
          <p:cNvPr id="16" name="Straight Connector 15">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560911"/>
            <a:ext cx="26860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7CEFB9-5672-4FC6-981B-C8DA3FE08E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457950" y="1560911"/>
            <a:ext cx="26860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286" y="5286237"/>
            <a:ext cx="91417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030573"/>
          </a:xfrm>
        </p:spPr>
        <p:txBody>
          <a:bodyPr anchor="b">
            <a:normAutofit/>
          </a:bodyPr>
          <a:lstStyle/>
          <a:p>
            <a:r>
              <a:rPr lang="en-US" sz="4700" dirty="0"/>
              <a:t>Inconsistent Consequences</a:t>
            </a:r>
          </a:p>
        </p:txBody>
      </p:sp>
      <p:sp>
        <p:nvSpPr>
          <p:cNvPr id="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at a table with his hands on his head&#10;&#10;AI-generated content may be incorrect.">
            <a:extLst>
              <a:ext uri="{FF2B5EF4-FFF2-40B4-BE49-F238E27FC236}">
                <a16:creationId xmlns:a16="http://schemas.microsoft.com/office/drawing/2014/main" id="{7111A05C-D60A-63DE-C817-0760DCDDD92B}"/>
              </a:ext>
            </a:extLst>
          </p:cNvPr>
          <p:cNvPicPr>
            <a:picLocks noChangeAspect="1"/>
          </p:cNvPicPr>
          <p:nvPr/>
        </p:nvPicPr>
        <p:blipFill>
          <a:blip r:embed="rId2"/>
          <a:srcRect l="12275" r="15569" b="-3"/>
          <a:stretch/>
        </p:blipFill>
        <p:spPr>
          <a:xfrm>
            <a:off x="5756743" y="2093976"/>
            <a:ext cx="2955798" cy="4096512"/>
          </a:xfrm>
          <a:prstGeom prst="rect">
            <a:avLst/>
          </a:prstGeom>
        </p:spPr>
      </p:pic>
      <p:graphicFrame>
        <p:nvGraphicFramePr>
          <p:cNvPr id="6" name="Content Placeholder 2">
            <a:extLst>
              <a:ext uri="{FF2B5EF4-FFF2-40B4-BE49-F238E27FC236}">
                <a16:creationId xmlns:a16="http://schemas.microsoft.com/office/drawing/2014/main" id="{AE25123B-47E1-3321-9D49-BD0AABA56DC1}"/>
              </a:ext>
            </a:extLst>
          </p:cNvPr>
          <p:cNvGraphicFramePr>
            <a:graphicFrameLocks noGrp="1"/>
          </p:cNvGraphicFramePr>
          <p:nvPr>
            <p:ph idx="1"/>
            <p:extLst>
              <p:ext uri="{D42A27DB-BD31-4B8C-83A1-F6EECF244321}">
                <p14:modId xmlns:p14="http://schemas.microsoft.com/office/powerpoint/2010/main" val="1522904250"/>
              </p:ext>
            </p:extLst>
          </p:nvPr>
        </p:nvGraphicFramePr>
        <p:xfrm>
          <a:off x="429369" y="2071316"/>
          <a:ext cx="5035164"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omino effect white cutouts and one blue cutout">
            <a:extLst>
              <a:ext uri="{FF2B5EF4-FFF2-40B4-BE49-F238E27FC236}">
                <a16:creationId xmlns:a16="http://schemas.microsoft.com/office/drawing/2014/main" id="{62B28B8C-7E1D-484E-8E4B-6A1935E7D0FC}"/>
              </a:ext>
            </a:extLst>
          </p:cNvPr>
          <p:cNvPicPr>
            <a:picLocks noChangeAspect="1"/>
          </p:cNvPicPr>
          <p:nvPr/>
        </p:nvPicPr>
        <p:blipFill>
          <a:blip r:embed="rId2">
            <a:alphaModFix amt="50000"/>
          </a:blip>
          <a:srcRect l="11022" r="-1" b="-1"/>
          <a:stretch/>
        </p:blipFill>
        <p:spPr>
          <a:xfrm>
            <a:off x="20" y="10"/>
            <a:ext cx="9141692" cy="6857990"/>
          </a:xfrm>
          <a:prstGeom prst="rect">
            <a:avLst/>
          </a:prstGeom>
        </p:spPr>
      </p:pic>
      <p:sp>
        <p:nvSpPr>
          <p:cNvPr id="2" name="Title 1"/>
          <p:cNvSpPr>
            <a:spLocks noGrp="1"/>
          </p:cNvSpPr>
          <p:nvPr>
            <p:ph type="title"/>
          </p:nvPr>
        </p:nvSpPr>
        <p:spPr>
          <a:xfrm>
            <a:off x="859971" y="239486"/>
            <a:ext cx="7903029" cy="3543953"/>
          </a:xfrm>
        </p:spPr>
        <p:txBody>
          <a:bodyPr vert="horz" lIns="91440" tIns="45720" rIns="91440" bIns="45720" rtlCol="0" anchor="b">
            <a:normAutofit/>
          </a:bodyPr>
          <a:lstStyle/>
          <a:p>
            <a:pPr defTabSz="914400">
              <a:lnSpc>
                <a:spcPct val="90000"/>
              </a:lnSpc>
            </a:pPr>
            <a:r>
              <a:rPr lang="en-US" sz="3100">
                <a:solidFill>
                  <a:schemeClr val="bg1"/>
                </a:solidFill>
              </a:rPr>
              <a:t>Unpredictable reinforcement creates instability and poor decision-making patterns.</a:t>
            </a:r>
          </a:p>
          <a:p>
            <a:pPr defTabSz="914400">
              <a:lnSpc>
                <a:spcPct val="90000"/>
              </a:lnSpc>
            </a:pPr>
            <a:endParaRPr lang="en-US" sz="3100">
              <a:solidFill>
                <a:schemeClr val="bg1"/>
              </a:solidFill>
            </a:endParaRPr>
          </a:p>
          <a:p>
            <a:pPr defTabSz="914400">
              <a:lnSpc>
                <a:spcPct val="90000"/>
              </a:lnSpc>
            </a:pPr>
            <a:r>
              <a:rPr lang="en-US" sz="3100">
                <a:solidFill>
                  <a:schemeClr val="bg1"/>
                </a:solidFill>
              </a:rPr>
              <a:t>📖 James 1:8 – 'Such a person is double-minded and unstable in all they do.'</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80654" y="4368623"/>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Unfair Consequences - Injustice</a:t>
            </a:r>
          </a:p>
        </p:txBody>
      </p:sp>
      <p:sp>
        <p:nvSpPr>
          <p:cNvPr id="4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and person with their hands up&#10;&#10;AI-generated content may be incorrect.">
            <a:extLst>
              <a:ext uri="{FF2B5EF4-FFF2-40B4-BE49-F238E27FC236}">
                <a16:creationId xmlns:a16="http://schemas.microsoft.com/office/drawing/2014/main" id="{F52DFE79-9BE1-581B-6D0F-3A9CE13DDEA4}"/>
              </a:ext>
            </a:extLst>
          </p:cNvPr>
          <p:cNvPicPr>
            <a:picLocks noChangeAspect="1"/>
          </p:cNvPicPr>
          <p:nvPr/>
        </p:nvPicPr>
        <p:blipFill>
          <a:blip r:embed="rId2"/>
          <a:srcRect l="2298" t="-1" r="929" b="-3"/>
          <a:stretch/>
        </p:blipFill>
        <p:spPr>
          <a:xfrm>
            <a:off x="5596596" y="2071316"/>
            <a:ext cx="3413055" cy="3526972"/>
          </a:xfrm>
          <a:prstGeom prst="rect">
            <a:avLst/>
          </a:prstGeom>
        </p:spPr>
      </p:pic>
      <p:graphicFrame>
        <p:nvGraphicFramePr>
          <p:cNvPr id="14" name="Content Placeholder 2">
            <a:extLst>
              <a:ext uri="{FF2B5EF4-FFF2-40B4-BE49-F238E27FC236}">
                <a16:creationId xmlns:a16="http://schemas.microsoft.com/office/drawing/2014/main" id="{2FF77094-4984-C17E-89CE-3705C8AD0565}"/>
              </a:ext>
            </a:extLst>
          </p:cNvPr>
          <p:cNvGraphicFramePr>
            <a:graphicFrameLocks noGrp="1"/>
          </p:cNvGraphicFramePr>
          <p:nvPr>
            <p:ph idx="1"/>
            <p:extLst>
              <p:ext uri="{D42A27DB-BD31-4B8C-83A1-F6EECF244321}">
                <p14:modId xmlns:p14="http://schemas.microsoft.com/office/powerpoint/2010/main" val="1853640333"/>
              </p:ext>
            </p:extLst>
          </p:nvPr>
        </p:nvGraphicFramePr>
        <p:xfrm>
          <a:off x="429369" y="2071316"/>
          <a:ext cx="5035164"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p:cNvSpPr>
            <a:spLocks noGrp="1"/>
          </p:cNvSpPr>
          <p:nvPr>
            <p:ph type="title"/>
          </p:nvPr>
        </p:nvSpPr>
        <p:spPr>
          <a:xfrm>
            <a:off x="1230091" y="859974"/>
            <a:ext cx="6890650" cy="4441369"/>
          </a:xfrm>
        </p:spPr>
        <p:txBody>
          <a:bodyPr vert="horz" lIns="91440" tIns="45720" rIns="91440" bIns="45720" rtlCol="0" anchor="b">
            <a:normAutofit/>
          </a:bodyPr>
          <a:lstStyle/>
          <a:p>
            <a:pPr defTabSz="914400">
              <a:lnSpc>
                <a:spcPct val="90000"/>
              </a:lnSpc>
            </a:pPr>
            <a:r>
              <a:rPr lang="en-US" sz="4000" kern="1200" dirty="0">
                <a:solidFill>
                  <a:schemeClr val="bg1"/>
                </a:solidFill>
                <a:latin typeface="+mj-lt"/>
                <a:ea typeface="+mj-ea"/>
                <a:cs typeface="+mj-cs"/>
              </a:rPr>
              <a:t>When consequences feel unjust, it can harden a child's heart.</a:t>
            </a:r>
          </a:p>
          <a:p>
            <a:pPr defTabSz="914400">
              <a:lnSpc>
                <a:spcPct val="90000"/>
              </a:lnSpc>
            </a:pPr>
            <a:endParaRPr lang="en-US" sz="4000" kern="1200" dirty="0">
              <a:solidFill>
                <a:schemeClr val="bg1"/>
              </a:solidFill>
              <a:latin typeface="+mj-lt"/>
              <a:ea typeface="+mj-ea"/>
              <a:cs typeface="+mj-cs"/>
            </a:endParaRPr>
          </a:p>
          <a:p>
            <a:pPr defTabSz="914400">
              <a:lnSpc>
                <a:spcPct val="90000"/>
              </a:lnSpc>
            </a:pPr>
            <a:r>
              <a:rPr lang="en-US" sz="4000" kern="1200" dirty="0">
                <a:solidFill>
                  <a:schemeClr val="bg1"/>
                </a:solidFill>
                <a:latin typeface="+mj-lt"/>
                <a:ea typeface="+mj-ea"/>
                <a:cs typeface="+mj-cs"/>
              </a:rPr>
              <a:t>📖 Ecclesiastes 7:7 – 'Extortion turns a wise person into a fool, and a bribe corrupts the heart.'</a:t>
            </a:r>
          </a:p>
        </p:txBody>
      </p:sp>
      <p:cxnSp>
        <p:nvCxnSpPr>
          <p:cNvPr id="9" name="Straight Connector 8">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96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9144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329184"/>
            <a:ext cx="7444740" cy="1097280"/>
          </a:xfrm>
        </p:spPr>
        <p:txBody>
          <a:bodyPr anchor="b">
            <a:normAutofit/>
          </a:bodyPr>
          <a:lstStyle/>
          <a:p>
            <a:r>
              <a:rPr lang="en-US" sz="4700" dirty="0"/>
              <a:t>Parents Who Spoil a Child</a:t>
            </a:r>
          </a:p>
        </p:txBody>
      </p:sp>
      <p:sp>
        <p:nvSpPr>
          <p:cNvPr id="3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mily sitting on a couch with a pile of toys&#10;&#10;AI-generated content may be incorrect.">
            <a:extLst>
              <a:ext uri="{FF2B5EF4-FFF2-40B4-BE49-F238E27FC236}">
                <a16:creationId xmlns:a16="http://schemas.microsoft.com/office/drawing/2014/main" id="{8F11417F-F370-6A99-3AC7-A4D97A03BB19}"/>
              </a:ext>
            </a:extLst>
          </p:cNvPr>
          <p:cNvPicPr>
            <a:picLocks noChangeAspect="1"/>
          </p:cNvPicPr>
          <p:nvPr/>
        </p:nvPicPr>
        <p:blipFill>
          <a:blip r:embed="rId2"/>
          <a:stretch>
            <a:fillRect/>
          </a:stretch>
        </p:blipFill>
        <p:spPr>
          <a:xfrm>
            <a:off x="5891022" y="2112264"/>
            <a:ext cx="3010662" cy="3010662"/>
          </a:xfrm>
          <a:prstGeom prst="rect">
            <a:avLst/>
          </a:prstGeom>
        </p:spPr>
      </p:pic>
      <p:graphicFrame>
        <p:nvGraphicFramePr>
          <p:cNvPr id="5" name="Content Placeholder 2">
            <a:extLst>
              <a:ext uri="{FF2B5EF4-FFF2-40B4-BE49-F238E27FC236}">
                <a16:creationId xmlns:a16="http://schemas.microsoft.com/office/drawing/2014/main" id="{60B140E4-3B51-C4B5-BA19-72FB55AF61E7}"/>
              </a:ext>
            </a:extLst>
          </p:cNvPr>
          <p:cNvGraphicFramePr>
            <a:graphicFrameLocks noGrp="1"/>
          </p:cNvGraphicFramePr>
          <p:nvPr>
            <p:ph idx="1"/>
            <p:extLst>
              <p:ext uri="{D42A27DB-BD31-4B8C-83A1-F6EECF244321}">
                <p14:modId xmlns:p14="http://schemas.microsoft.com/office/powerpoint/2010/main" val="3123540780"/>
              </p:ext>
            </p:extLst>
          </p:nvPr>
        </p:nvGraphicFramePr>
        <p:xfrm>
          <a:off x="242316" y="2706624"/>
          <a:ext cx="5408676" cy="3534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0057" y="1175656"/>
            <a:ext cx="5214257" cy="4615543"/>
          </a:xfrm>
        </p:spPr>
        <p:txBody>
          <a:bodyPr vert="horz" lIns="91440" tIns="45720" rIns="91440" bIns="45720" rtlCol="0" anchor="b">
            <a:noAutofit/>
          </a:bodyPr>
          <a:lstStyle/>
          <a:p>
            <a:pPr defTabSz="914400">
              <a:lnSpc>
                <a:spcPct val="90000"/>
              </a:lnSpc>
            </a:pPr>
            <a:r>
              <a:rPr lang="en-US" sz="3200" kern="1200" dirty="0">
                <a:solidFill>
                  <a:schemeClr val="bg1"/>
                </a:solidFill>
                <a:latin typeface="+mj-lt"/>
                <a:ea typeface="+mj-ea"/>
                <a:cs typeface="+mj-cs"/>
              </a:rPr>
              <a:t>Overprotecting children from consequences fosters entitlement.</a:t>
            </a:r>
          </a:p>
          <a:p>
            <a:pPr defTabSz="914400">
              <a:lnSpc>
                <a:spcPct val="90000"/>
              </a:lnSpc>
            </a:pPr>
            <a:endParaRPr lang="en-US" sz="3200" kern="1200" dirty="0">
              <a:solidFill>
                <a:schemeClr val="bg1"/>
              </a:solidFill>
              <a:latin typeface="+mj-lt"/>
              <a:ea typeface="+mj-ea"/>
              <a:cs typeface="+mj-cs"/>
            </a:endParaRPr>
          </a:p>
          <a:p>
            <a:pPr defTabSz="914400">
              <a:lnSpc>
                <a:spcPct val="90000"/>
              </a:lnSpc>
            </a:pPr>
            <a:r>
              <a:rPr lang="en-US" sz="3200" kern="1200" dirty="0">
                <a:solidFill>
                  <a:schemeClr val="bg1"/>
                </a:solidFill>
                <a:latin typeface="+mj-lt"/>
                <a:ea typeface="+mj-ea"/>
                <a:cs typeface="+mj-cs"/>
              </a:rPr>
              <a:t>📖 Proverbs 13:24 – 'Whoever spares the rod hates their children, but the one who loves their children is careful to discipline them.'</a:t>
            </a:r>
          </a:p>
        </p:txBody>
      </p:sp>
      <p:cxnSp>
        <p:nvCxnSpPr>
          <p:cNvPr id="9" name="Straight Connector 8">
            <a:extLst>
              <a:ext uri="{FF2B5EF4-FFF2-40B4-BE49-F238E27FC236}">
                <a16:creationId xmlns:a16="http://schemas.microsoft.com/office/drawing/2014/main" id="{FEA8332D-EA74-40A2-8709-00EDB23792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37930" y="3429000"/>
            <a:ext cx="0" cy="31648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358801C-1E89-48FF-B14F-D76A2EA14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1097" y="816429"/>
            <a:ext cx="6179736" cy="5225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B88284F-ED00-40CA-B57D-89C49E8EC6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25267" y="272979"/>
            <a:ext cx="0" cy="290621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29" y="717631"/>
            <a:ext cx="7311969" cy="1324611"/>
          </a:xfrm>
        </p:spPr>
        <p:txBody>
          <a:bodyPr anchor="ctr">
            <a:normAutofit/>
          </a:bodyPr>
          <a:lstStyle/>
          <a:p>
            <a:pPr>
              <a:lnSpc>
                <a:spcPct val="90000"/>
              </a:lnSpc>
            </a:pPr>
            <a:r>
              <a:rPr lang="en-US" dirty="0"/>
              <a:t>Delayed Natural Consequences</a:t>
            </a:r>
          </a:p>
        </p:txBody>
      </p:sp>
      <p:graphicFrame>
        <p:nvGraphicFramePr>
          <p:cNvPr id="25" name="Content Placeholder 2">
            <a:extLst>
              <a:ext uri="{FF2B5EF4-FFF2-40B4-BE49-F238E27FC236}">
                <a16:creationId xmlns:a16="http://schemas.microsoft.com/office/drawing/2014/main" id="{E31D30E6-5B9C-69E2-0972-6D4ACB976D69}"/>
              </a:ext>
            </a:extLst>
          </p:cNvPr>
          <p:cNvGraphicFramePr>
            <a:graphicFrameLocks noGrp="1"/>
          </p:cNvGraphicFramePr>
          <p:nvPr>
            <p:ph idx="1"/>
            <p:extLst>
              <p:ext uri="{D42A27DB-BD31-4B8C-83A1-F6EECF244321}">
                <p14:modId xmlns:p14="http://schemas.microsoft.com/office/powerpoint/2010/main" val="1567686160"/>
              </p:ext>
            </p:extLst>
          </p:nvPr>
        </p:nvGraphicFramePr>
        <p:xfrm>
          <a:off x="721349" y="2042242"/>
          <a:ext cx="6298693" cy="3727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628649" y="365126"/>
            <a:ext cx="7481207" cy="756104"/>
          </a:xfrm>
        </p:spPr>
        <p:txBody>
          <a:bodyPr>
            <a:normAutofit fontScale="90000"/>
          </a:bodyPr>
          <a:lstStyle/>
          <a:p>
            <a:r>
              <a:rPr lang="en-US" dirty="0"/>
              <a:t>Consequences of Developmental Trauma </a:t>
            </a:r>
          </a:p>
        </p:txBody>
      </p:sp>
      <p:sp>
        <p:nvSpPr>
          <p:cNvPr id="3" name="Content Placeholder 2"/>
          <p:cNvSpPr>
            <a:spLocks noGrp="1"/>
          </p:cNvSpPr>
          <p:nvPr>
            <p:ph idx="1"/>
          </p:nvPr>
        </p:nvSpPr>
        <p:spPr>
          <a:xfrm>
            <a:off x="359229" y="1690688"/>
            <a:ext cx="4314441" cy="4486275"/>
          </a:xfrm>
        </p:spPr>
        <p:txBody>
          <a:bodyPr>
            <a:normAutofit/>
          </a:bodyPr>
          <a:lstStyle/>
          <a:p>
            <a:pPr marL="0" indent="0">
              <a:lnSpc>
                <a:spcPct val="90000"/>
              </a:lnSpc>
              <a:buNone/>
            </a:pPr>
            <a:r>
              <a:rPr lang="en-US" sz="2500" dirty="0"/>
              <a:t>The sad part about Complex Trauma is that the child did not choose these adaptations because they wanted to be a bad child; they did it to survive. </a:t>
            </a:r>
          </a:p>
          <a:p>
            <a:pPr marL="0" indent="0">
              <a:lnSpc>
                <a:spcPct val="90000"/>
              </a:lnSpc>
              <a:buNone/>
            </a:pPr>
            <a:endParaRPr lang="en-US" sz="2500" dirty="0"/>
          </a:p>
          <a:p>
            <a:pPr marL="0" indent="0">
              <a:lnSpc>
                <a:spcPct val="90000"/>
              </a:lnSpc>
              <a:buNone/>
            </a:pPr>
            <a:r>
              <a:rPr lang="en-US" sz="2500" dirty="0"/>
              <a:t>They did it because they didn’t know of anything else to do – they didn’t have any other tools available.</a:t>
            </a:r>
          </a:p>
        </p:txBody>
      </p:sp>
      <p:pic>
        <p:nvPicPr>
          <p:cNvPr id="4" name="Picture 3">
            <a:extLst>
              <a:ext uri="{FF2B5EF4-FFF2-40B4-BE49-F238E27FC236}">
                <a16:creationId xmlns:a16="http://schemas.microsoft.com/office/drawing/2014/main" id="{486BCD93-7878-3AF6-E8D1-49ED5DB29305}"/>
              </a:ext>
            </a:extLst>
          </p:cNvPr>
          <p:cNvPicPr>
            <a:picLocks noChangeAspect="1"/>
          </p:cNvPicPr>
          <p:nvPr/>
        </p:nvPicPr>
        <p:blipFill>
          <a:blip r:embed="rId2"/>
          <a:srcRect l="12567" r="12436" b="3"/>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3D numbers in white and orange">
            <a:extLst>
              <a:ext uri="{FF2B5EF4-FFF2-40B4-BE49-F238E27FC236}">
                <a16:creationId xmlns:a16="http://schemas.microsoft.com/office/drawing/2014/main" id="{5F0B2994-5B21-9956-8878-7AC799D1E3D3}"/>
              </a:ext>
            </a:extLst>
          </p:cNvPr>
          <p:cNvPicPr>
            <a:picLocks noChangeAspect="1"/>
          </p:cNvPicPr>
          <p:nvPr/>
        </p:nvPicPr>
        <p:blipFill>
          <a:blip r:embed="rId2">
            <a:alphaModFix amt="50000"/>
          </a:blip>
          <a:srcRect l="11954" r="13047"/>
          <a:stretch/>
        </p:blipFill>
        <p:spPr>
          <a:xfrm>
            <a:off x="20" y="1"/>
            <a:ext cx="9143980" cy="6857999"/>
          </a:xfrm>
          <a:prstGeom prst="rect">
            <a:avLst/>
          </a:prstGeom>
        </p:spPr>
      </p:pic>
      <p:sp>
        <p:nvSpPr>
          <p:cNvPr id="2" name="Title 1"/>
          <p:cNvSpPr>
            <a:spLocks noGrp="1"/>
          </p:cNvSpPr>
          <p:nvPr>
            <p:ph type="title"/>
          </p:nvPr>
        </p:nvSpPr>
        <p:spPr>
          <a:xfrm>
            <a:off x="762000" y="359229"/>
            <a:ext cx="7239000" cy="5246913"/>
          </a:xfrm>
        </p:spPr>
        <p:txBody>
          <a:bodyPr vert="horz" lIns="91440" tIns="45720" rIns="91440" bIns="45720" rtlCol="0" anchor="b">
            <a:normAutofit/>
          </a:bodyPr>
          <a:lstStyle/>
          <a:p>
            <a:pPr defTabSz="914400">
              <a:lnSpc>
                <a:spcPct val="90000"/>
              </a:lnSpc>
            </a:pPr>
            <a:r>
              <a:rPr lang="en-US" sz="3600" dirty="0">
                <a:solidFill>
                  <a:srgbClr val="FFFFFF"/>
                </a:solidFill>
              </a:rPr>
              <a:t>Many consequences unfold gradually over time, often taking decades to manifest.</a:t>
            </a:r>
          </a:p>
          <a:p>
            <a:pPr defTabSz="914400">
              <a:lnSpc>
                <a:spcPct val="90000"/>
              </a:lnSpc>
            </a:pPr>
            <a:endParaRPr lang="en-US" sz="3600" dirty="0">
              <a:solidFill>
                <a:srgbClr val="FFFFFF"/>
              </a:solidFill>
            </a:endParaRPr>
          </a:p>
          <a:p>
            <a:pPr defTabSz="914400">
              <a:lnSpc>
                <a:spcPct val="90000"/>
              </a:lnSpc>
            </a:pPr>
            <a:r>
              <a:rPr lang="en-US" sz="3600" dirty="0">
                <a:solidFill>
                  <a:srgbClr val="FFFFFF"/>
                </a:solidFill>
              </a:rPr>
              <a:t>📖 Numbers 32:23 – 'But if you fail to do this, you will be sinning against the Lord; and you may be sure that your sin will find you out.'</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1" name="Group 10">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9143998" cy="4267200"/>
            <a:chOff x="7467600" y="0"/>
            <a:chExt cx="4724400" cy="6858000"/>
          </a:xfrm>
        </p:grpSpPr>
        <p:sp>
          <p:nvSpPr>
            <p:cNvPr id="12" name="Rectangle 11">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Freeform: Shape 14">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57201"/>
            <a:ext cx="84582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57250" y="990599"/>
            <a:ext cx="7429500" cy="685800"/>
          </a:xfrm>
        </p:spPr>
        <p:txBody>
          <a:bodyPr anchor="t">
            <a:normAutofit/>
          </a:bodyPr>
          <a:lstStyle/>
          <a:p>
            <a:r>
              <a:rPr lang="en-US" sz="3500"/>
              <a:t>Cognitive Bias in Consequences</a:t>
            </a:r>
          </a:p>
        </p:txBody>
      </p:sp>
      <p:graphicFrame>
        <p:nvGraphicFramePr>
          <p:cNvPr id="5" name="Content Placeholder 2">
            <a:extLst>
              <a:ext uri="{FF2B5EF4-FFF2-40B4-BE49-F238E27FC236}">
                <a16:creationId xmlns:a16="http://schemas.microsoft.com/office/drawing/2014/main" id="{009130DD-A348-9C8D-49A8-69B544B12DE3}"/>
              </a:ext>
            </a:extLst>
          </p:cNvPr>
          <p:cNvGraphicFramePr>
            <a:graphicFrameLocks noGrp="1"/>
          </p:cNvGraphicFramePr>
          <p:nvPr>
            <p:ph idx="1"/>
            <p:extLst>
              <p:ext uri="{D42A27DB-BD31-4B8C-83A1-F6EECF244321}">
                <p14:modId xmlns:p14="http://schemas.microsoft.com/office/powerpoint/2010/main" val="3977741360"/>
              </p:ext>
            </p:extLst>
          </p:nvPr>
        </p:nvGraphicFramePr>
        <p:xfrm>
          <a:off x="514350" y="2137228"/>
          <a:ext cx="81153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descr="Asphalt Road">
            <a:extLst>
              <a:ext uri="{FF2B5EF4-FFF2-40B4-BE49-F238E27FC236}">
                <a16:creationId xmlns:a16="http://schemas.microsoft.com/office/drawing/2014/main" id="{6C560CE2-F45A-2E60-9FB2-8E43AF34D4E0}"/>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8717" r="6068" b="-1"/>
          <a:stretch/>
        </p:blipFill>
        <p:spPr>
          <a:xfrm>
            <a:off x="-2285" y="10"/>
            <a:ext cx="9143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5C8FF-7ADB-49AB-4360-C7D27B4E0783}"/>
              </a:ext>
            </a:extLst>
          </p:cNvPr>
          <p:cNvSpPr>
            <a:spLocks noGrp="1"/>
          </p:cNvSpPr>
          <p:nvPr>
            <p:ph type="ctrTitle"/>
          </p:nvPr>
        </p:nvSpPr>
        <p:spPr>
          <a:xfrm>
            <a:off x="241299" y="554845"/>
            <a:ext cx="7992669" cy="3902673"/>
          </a:xfrm>
        </p:spPr>
        <p:txBody>
          <a:bodyPr anchor="t">
            <a:normAutofit/>
          </a:bodyPr>
          <a:lstStyle/>
          <a:p>
            <a:r>
              <a:rPr lang="en-US" sz="4500" dirty="0">
                <a:solidFill>
                  <a:srgbClr val="FFFFFF"/>
                </a:solidFill>
              </a:rPr>
              <a:t>Cognitive bias takes us down a wrong path in life</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285" y="4704862"/>
            <a:ext cx="9143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30C3B0B-3CF0-BC17-3914-0EE01CD48C1E}"/>
              </a:ext>
            </a:extLst>
          </p:cNvPr>
          <p:cNvSpPr>
            <a:spLocks noGrp="1"/>
          </p:cNvSpPr>
          <p:nvPr>
            <p:ph type="subTitle" idx="1"/>
          </p:nvPr>
        </p:nvSpPr>
        <p:spPr>
          <a:xfrm>
            <a:off x="236642" y="4718033"/>
            <a:ext cx="8008722" cy="1175039"/>
          </a:xfrm>
        </p:spPr>
        <p:txBody>
          <a:bodyPr anchor="b">
            <a:normAutofit fontScale="92500" lnSpcReduction="20000"/>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Calibri"/>
                <a:ea typeface="+mn-ea"/>
                <a:cs typeface="+mn-cs"/>
              </a:rPr>
              <a:t>Proverbs 14:12 (NIV)</a:t>
            </a:r>
            <a:br>
              <a:rPr kumimoji="0" lang="en-US" b="0" i="0" u="none" strike="noStrike" kern="1200" cap="none" spc="0" normalizeH="0" baseline="0" noProof="0" dirty="0">
                <a:ln>
                  <a:noFill/>
                </a:ln>
                <a:solidFill>
                  <a:srgbClr val="FFFFFF"/>
                </a:solidFill>
                <a:effectLst/>
                <a:uLnTx/>
                <a:uFillTx/>
                <a:latin typeface="Calibri"/>
                <a:ea typeface="+mn-ea"/>
                <a:cs typeface="+mn-cs"/>
              </a:rPr>
            </a:br>
            <a:r>
              <a:rPr kumimoji="0" lang="en-US" b="0" i="0" u="none" strike="noStrike" kern="1200" cap="none" spc="0" normalizeH="0" baseline="0" noProof="0" dirty="0">
                <a:ln>
                  <a:noFill/>
                </a:ln>
                <a:solidFill>
                  <a:srgbClr val="FFFFFF"/>
                </a:solidFill>
                <a:effectLst/>
                <a:uLnTx/>
                <a:uFillTx/>
                <a:latin typeface="Calibri"/>
                <a:ea typeface="+mn-ea"/>
                <a:cs typeface="+mn-cs"/>
              </a:rPr>
              <a:t>'There is a way that appears to be right, but in the end it leads to death.'</a:t>
            </a:r>
          </a:p>
          <a:p>
            <a:pPr algn="l">
              <a:lnSpc>
                <a:spcPct val="90000"/>
              </a:lnSpc>
            </a:pPr>
            <a:endParaRPr lang="en-US" sz="2500" dirty="0">
              <a:solidFill>
                <a:srgbClr val="FFFFFF"/>
              </a:solidFill>
            </a:endParaRPr>
          </a:p>
        </p:txBody>
      </p:sp>
    </p:spTree>
    <p:extLst>
      <p:ext uri="{BB962C8B-B14F-4D97-AF65-F5344CB8AC3E}">
        <p14:creationId xmlns:p14="http://schemas.microsoft.com/office/powerpoint/2010/main" val="9068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6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7E1F04-5DB0-92EC-3309-AAACA6F3147E}"/>
              </a:ext>
            </a:extLst>
          </p:cNvPr>
          <p:cNvPicPr>
            <a:picLocks noChangeAspect="1"/>
          </p:cNvPicPr>
          <p:nvPr/>
        </p:nvPicPr>
        <p:blipFill>
          <a:blip r:embed="rId2"/>
          <a:srcRect l="16988" r="23846"/>
          <a:stretch/>
        </p:blipFill>
        <p:spPr>
          <a:xfrm>
            <a:off x="20" y="-2"/>
            <a:ext cx="4057627" cy="6858002"/>
          </a:xfrm>
          <a:prstGeom prst="rect">
            <a:avLst/>
          </a:prstGeom>
        </p:spPr>
      </p:pic>
      <p:sp useBgFill="1">
        <p:nvSpPr>
          <p:cNvPr id="67" name="Rectangle 66">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1"/>
            <a:ext cx="508635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86487" y="405685"/>
            <a:ext cx="4098726" cy="1559301"/>
          </a:xfrm>
        </p:spPr>
        <p:txBody>
          <a:bodyPr vert="horz" lIns="91440" tIns="45720" rIns="91440" bIns="45720" rtlCol="0" anchor="ctr">
            <a:normAutofit/>
          </a:bodyPr>
          <a:lstStyle/>
          <a:p>
            <a:pPr defTabSz="914400">
              <a:lnSpc>
                <a:spcPct val="90000"/>
              </a:lnSpc>
            </a:pPr>
            <a:r>
              <a:rPr lang="en-US" sz="3500" dirty="0"/>
              <a:t>Summary: Cognitive Trauma Consequences</a:t>
            </a:r>
          </a:p>
        </p:txBody>
      </p:sp>
      <p:sp>
        <p:nvSpPr>
          <p:cNvPr id="3" name="TextBox 2"/>
          <p:cNvSpPr txBox="1"/>
          <p:nvPr/>
        </p:nvSpPr>
        <p:spPr>
          <a:xfrm>
            <a:off x="4386944" y="1883229"/>
            <a:ext cx="4539342" cy="4789714"/>
          </a:xfrm>
          <a:prstGeom prst="rect">
            <a:avLst/>
          </a:prstGeom>
        </p:spPr>
        <p:txBody>
          <a:bodyPr vert="horz" lIns="91440" tIns="45720" rIns="91440" bIns="45720" rtlCol="0" anchor="ctr">
            <a:normAutofit/>
          </a:bodyPr>
          <a:lstStyle/>
          <a:p>
            <a:pPr marR="0" lvl="0" defTabSz="914400" fontAlgn="auto">
              <a:lnSpc>
                <a:spcPct val="90000"/>
              </a:lnSpc>
              <a:spcBef>
                <a:spcPts val="0"/>
              </a:spcBef>
              <a:spcAft>
                <a:spcPts val="600"/>
              </a:spcAft>
              <a:buClrTx/>
              <a:buSzTx/>
              <a:tabLst/>
              <a:defRPr/>
            </a:pPr>
            <a:endParaRPr kumimoji="0" lang="en-US" sz="1700" b="0" i="0" u="none" strike="noStrike" cap="none" spc="0" normalizeH="0" baseline="0" noProof="0" dirty="0">
              <a:ln>
                <a:noFill/>
              </a:ln>
              <a:effectLst/>
              <a:uLnTx/>
              <a:uFillTx/>
            </a:endParaRPr>
          </a:p>
          <a:p>
            <a:pPr marR="0" lvl="0" defTabSz="914400" fontAlgn="auto">
              <a:lnSpc>
                <a:spcPct val="90000"/>
              </a:lnSpc>
              <a:spcBef>
                <a:spcPts val="0"/>
              </a:spcBef>
              <a:spcAft>
                <a:spcPts val="600"/>
              </a:spcAft>
              <a:buClrTx/>
              <a:buSzTx/>
              <a:tabLst/>
              <a:defRPr/>
            </a:pPr>
            <a:r>
              <a:rPr kumimoji="0" lang="en-US" sz="1700" b="0" i="0" u="none" strike="noStrike" cap="none" spc="0" normalizeH="0" baseline="0" noProof="0" dirty="0">
                <a:ln>
                  <a:noFill/>
                </a:ln>
                <a:effectLst/>
                <a:uLnTx/>
                <a:uFillTx/>
              </a:rPr>
              <a:t>🧠 </a:t>
            </a:r>
            <a:r>
              <a:rPr kumimoji="0" lang="en-US" sz="2400" b="0" i="0" u="none" strike="noStrike" cap="none" spc="0" normalizeH="0" baseline="0" noProof="0" dirty="0">
                <a:ln>
                  <a:noFill/>
                </a:ln>
                <a:effectLst/>
                <a:uLnTx/>
                <a:uFillTx/>
              </a:rPr>
              <a:t>Trauma distorts perception, leading to cognitive biases and avoidance.</a:t>
            </a:r>
            <a:endParaRPr lang="en-US" sz="2400" dirty="0"/>
          </a:p>
          <a:p>
            <a:pPr marR="0" lvl="0" defTabSz="914400" fontAlgn="auto">
              <a:lnSpc>
                <a:spcPct val="90000"/>
              </a:lnSpc>
              <a:spcBef>
                <a:spcPts val="0"/>
              </a:spcBef>
              <a:spcAft>
                <a:spcPts val="600"/>
              </a:spcAft>
              <a:buClrTx/>
              <a:buSzTx/>
              <a:tabLst/>
              <a:defRPr/>
            </a:pPr>
            <a:br>
              <a:rPr kumimoji="0" lang="en-US" sz="2400" b="0" i="0" u="none" strike="noStrike" cap="none" spc="0" normalizeH="0" baseline="0" noProof="0" dirty="0">
                <a:ln>
                  <a:noFill/>
                </a:ln>
                <a:effectLst/>
                <a:uLnTx/>
                <a:uFillTx/>
              </a:rPr>
            </a:br>
            <a:r>
              <a:rPr kumimoji="0" lang="en-US" sz="2400" b="0" i="0" u="none" strike="noStrike" cap="none" spc="0" normalizeH="0" baseline="0" noProof="0" dirty="0">
                <a:ln>
                  <a:noFill/>
                </a:ln>
                <a:effectLst/>
                <a:uLnTx/>
                <a:uFillTx/>
              </a:rPr>
              <a:t>💔 Shame and false beliefs drive addiction, self-sabotage, and relational struggles.</a:t>
            </a:r>
          </a:p>
          <a:p>
            <a:pPr marR="0" lvl="0" defTabSz="914400" fontAlgn="auto">
              <a:lnSpc>
                <a:spcPct val="90000"/>
              </a:lnSpc>
              <a:spcBef>
                <a:spcPts val="0"/>
              </a:spcBef>
              <a:spcAft>
                <a:spcPts val="600"/>
              </a:spcAft>
              <a:buClrTx/>
              <a:buSzTx/>
              <a:tabLst/>
              <a:defRPr/>
            </a:pPr>
            <a:br>
              <a:rPr kumimoji="0" lang="en-US" sz="1700" b="0" i="0" u="none" strike="noStrike" cap="none" spc="0" normalizeH="0" baseline="0" noProof="0" dirty="0">
                <a:ln>
                  <a:noFill/>
                </a:ln>
                <a:effectLst/>
                <a:uLnTx/>
                <a:uFillTx/>
              </a:rPr>
            </a:br>
            <a:r>
              <a:rPr kumimoji="0" lang="en-US" sz="1700" b="0" i="0" u="none" strike="noStrike" cap="none" spc="0" normalizeH="0" baseline="0" noProof="0" dirty="0">
                <a:ln>
                  <a:noFill/>
                </a:ln>
                <a:effectLst/>
                <a:uLnTx/>
                <a:uFillTx/>
              </a:rPr>
              <a:t>⚡ </a:t>
            </a:r>
            <a:r>
              <a:rPr kumimoji="0" lang="en-US" sz="2400" b="0" i="0" u="none" strike="noStrike" cap="none" spc="0" normalizeH="0" baseline="0" noProof="0" dirty="0">
                <a:ln>
                  <a:noFill/>
                </a:ln>
                <a:effectLst/>
                <a:uLnTx/>
                <a:uFillTx/>
              </a:rPr>
              <a:t>Healing requires recognizing these biases, reframing negative self-perception,  and embracing truth, faith, and self-compassion</a:t>
            </a:r>
            <a:r>
              <a:rPr kumimoji="0" lang="en-US" sz="1700" b="0" i="0" u="none" strike="noStrike" cap="none" spc="0" normalizeH="0" baseline="0" noProof="0" dirty="0">
                <a:ln>
                  <a:noFill/>
                </a:ln>
                <a:effectLst/>
                <a:uLnTx/>
                <a:uFillTx/>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930" y="1008993"/>
            <a:ext cx="6923558" cy="3542045"/>
          </a:xfrm>
        </p:spPr>
        <p:txBody>
          <a:bodyPr vert="horz" lIns="91440" tIns="45720" rIns="91440" bIns="45720" rtlCol="0" anchor="b">
            <a:normAutofit/>
          </a:bodyPr>
          <a:lstStyle/>
          <a:p>
            <a:pPr algn="l" defTabSz="914400">
              <a:lnSpc>
                <a:spcPct val="90000"/>
              </a:lnSpc>
            </a:pPr>
            <a:r>
              <a:rPr lang="en-US" sz="2500" kern="1200">
                <a:solidFill>
                  <a:schemeClr val="tx1"/>
                </a:solidFill>
                <a:latin typeface="+mj-lt"/>
                <a:ea typeface="+mj-ea"/>
                <a:cs typeface="+mj-cs"/>
              </a:rPr>
              <a:t>Children do not choose trauma. Their survival adaptations are not a reflection of moral failing, but a means of survival.</a:t>
            </a:r>
          </a:p>
          <a:p>
            <a:pPr algn="l" defTabSz="914400">
              <a:lnSpc>
                <a:spcPct val="90000"/>
              </a:lnSpc>
            </a:pPr>
            <a:endParaRPr lang="en-US" sz="2500" kern="1200">
              <a:solidFill>
                <a:schemeClr val="tx1"/>
              </a:solidFill>
              <a:latin typeface="+mj-lt"/>
              <a:ea typeface="+mj-ea"/>
              <a:cs typeface="+mj-cs"/>
            </a:endParaRPr>
          </a:p>
          <a:p>
            <a:pPr algn="l" defTabSz="914400">
              <a:lnSpc>
                <a:spcPct val="90000"/>
              </a:lnSpc>
            </a:pPr>
            <a:r>
              <a:rPr lang="en-US" sz="2500" kern="1200">
                <a:solidFill>
                  <a:schemeClr val="tx1"/>
                </a:solidFill>
                <a:latin typeface="+mj-lt"/>
                <a:ea typeface="+mj-ea"/>
                <a:cs typeface="+mj-cs"/>
              </a:rPr>
              <a:t>📖 Isaiah 41:10 – 'So do not fear, for I am with you; do not be dismayed, for I am your God. I will strengthen you and help you; I will uphold you with my righteous right hand.'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CD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128689"/>
          </a:xfrm>
        </p:spPr>
        <p:txBody>
          <a:bodyPr anchor="b">
            <a:normAutofit/>
          </a:bodyPr>
          <a:lstStyle/>
          <a:p>
            <a:r>
              <a:rPr lang="en-US" sz="4700" dirty="0"/>
              <a:t>Consequences of Trauma </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fontScale="92500" lnSpcReduction="20000"/>
          </a:bodyPr>
          <a:lstStyle/>
          <a:p>
            <a:pPr marL="0" indent="0">
              <a:buNone/>
            </a:pPr>
            <a:r>
              <a:rPr lang="en-US" sz="2400" dirty="0"/>
              <a:t>The child must choose adaptations to survive. </a:t>
            </a:r>
          </a:p>
          <a:p>
            <a:pPr marL="0" indent="0">
              <a:buNone/>
            </a:pPr>
            <a:endParaRPr lang="en-US" sz="2400" dirty="0"/>
          </a:p>
          <a:p>
            <a:pPr marL="0" indent="0">
              <a:buNone/>
            </a:pPr>
            <a:r>
              <a:rPr lang="en-US" sz="2400" dirty="0"/>
              <a:t>The fault is not theirs for initially choosing to survive. </a:t>
            </a:r>
          </a:p>
          <a:p>
            <a:pPr marL="0" indent="0">
              <a:buNone/>
            </a:pPr>
            <a:endParaRPr lang="en-US" sz="2400" dirty="0"/>
          </a:p>
          <a:p>
            <a:pPr marL="0" indent="0">
              <a:buNone/>
            </a:pPr>
            <a:r>
              <a:rPr lang="en-US" sz="2400" dirty="0"/>
              <a:t>However, they are now responsible for whether or not they continue to do something that they know is hurting others when it is no longer necessary for survival. </a:t>
            </a:r>
          </a:p>
          <a:p>
            <a:pPr marL="0" indent="0">
              <a:buNone/>
            </a:pPr>
            <a:endParaRPr lang="en-US" sz="2400" dirty="0"/>
          </a:p>
          <a:p>
            <a:pPr marL="0" indent="0">
              <a:buNone/>
            </a:pPr>
            <a:r>
              <a:rPr lang="en-US" sz="2400" dirty="0"/>
              <a:t>They are now at fault if they continue</a:t>
            </a:r>
            <a:r>
              <a:rPr lang="en-US" sz="1900" dirty="0"/>
              <a:t>.</a:t>
            </a:r>
          </a:p>
        </p:txBody>
      </p:sp>
      <p:pic>
        <p:nvPicPr>
          <p:cNvPr id="4" name="Picture 3">
            <a:extLst>
              <a:ext uri="{FF2B5EF4-FFF2-40B4-BE49-F238E27FC236}">
                <a16:creationId xmlns:a16="http://schemas.microsoft.com/office/drawing/2014/main" id="{2C7DDF28-7CF7-99A3-A280-4703479306DD}"/>
              </a:ext>
            </a:extLst>
          </p:cNvPr>
          <p:cNvPicPr>
            <a:picLocks noChangeAspect="1"/>
          </p:cNvPicPr>
          <p:nvPr/>
        </p:nvPicPr>
        <p:blipFill>
          <a:blip r:embed="rId2"/>
          <a:srcRect l="27693" r="151" b="-3"/>
          <a:stretch/>
        </p:blipFill>
        <p:spPr>
          <a:xfrm>
            <a:off x="5756743" y="2093976"/>
            <a:ext cx="2955798" cy="409651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of two adults and a kid on top of each other">
            <a:extLst>
              <a:ext uri="{FF2B5EF4-FFF2-40B4-BE49-F238E27FC236}">
                <a16:creationId xmlns:a16="http://schemas.microsoft.com/office/drawing/2014/main" id="{884F091A-5EFA-3E27-3052-7DE4FE7143B4}"/>
              </a:ext>
            </a:extLst>
          </p:cNvPr>
          <p:cNvPicPr>
            <a:picLocks noChangeAspect="1"/>
          </p:cNvPicPr>
          <p:nvPr/>
        </p:nvPicPr>
        <p:blipFill>
          <a:blip r:embed="rId2"/>
          <a:srcRect l="11933" r="4728" b="-2"/>
          <a:stretch/>
        </p:blipFill>
        <p:spPr>
          <a:xfrm>
            <a:off x="20" y="-1"/>
            <a:ext cx="8562289" cy="6858001"/>
          </a:xfrm>
          <a:prstGeom prst="rect">
            <a:avLst/>
          </a:prstGeom>
          <a:effectLst>
            <a:outerShdw blurRad="596900" dist="330200" dir="8820000" sx="87000" sy="87000" algn="ctr" rotWithShape="0">
              <a:srgbClr val="000000">
                <a:alpha val="29000"/>
              </a:srgbClr>
            </a:outerShdw>
          </a:effectLst>
        </p:spPr>
      </p:pic>
      <p:sp>
        <p:nvSpPr>
          <p:cNvPr id="12"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51286" y="1051286"/>
            <a:ext cx="6858000" cy="4755427"/>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257" y="881743"/>
            <a:ext cx="8142513" cy="4484914"/>
          </a:xfrm>
        </p:spPr>
        <p:txBody>
          <a:bodyPr vert="horz" lIns="91440" tIns="45720" rIns="91440" bIns="45720" rtlCol="0" anchor="b">
            <a:normAutofit/>
          </a:bodyPr>
          <a:lstStyle/>
          <a:p>
            <a:pPr algn="l" defTabSz="914400">
              <a:lnSpc>
                <a:spcPct val="90000"/>
              </a:lnSpc>
            </a:pPr>
            <a:r>
              <a:rPr lang="en-US" sz="3200" dirty="0">
                <a:solidFill>
                  <a:srgbClr val="FFFFFF"/>
                </a:solidFill>
              </a:rPr>
              <a:t>The child is not responsible for what was forced upon them, but they are responsible for their future choices.</a:t>
            </a:r>
          </a:p>
          <a:p>
            <a:pPr algn="l" defTabSz="914400">
              <a:lnSpc>
                <a:spcPct val="90000"/>
              </a:lnSpc>
            </a:pPr>
            <a:endParaRPr lang="en-US" sz="3200" dirty="0">
              <a:solidFill>
                <a:srgbClr val="FFFFFF"/>
              </a:solidFill>
            </a:endParaRPr>
          </a:p>
          <a:p>
            <a:pPr algn="l" defTabSz="914400">
              <a:lnSpc>
                <a:spcPct val="90000"/>
              </a:lnSpc>
            </a:pPr>
            <a:r>
              <a:rPr lang="en-US" sz="3200" dirty="0">
                <a:solidFill>
                  <a:srgbClr val="FFFFFF"/>
                </a:solidFill>
              </a:rPr>
              <a:t>📖 Ezekiel 18:20 – 'The child will not share the guilt of the parent, nor will the parent share the guilt of the child. The righteousness of the righteous will be credited to them, and the wickedness of the wicked will be charged against them.'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7457" y="365125"/>
            <a:ext cx="4334453" cy="1626961"/>
          </a:xfrm>
        </p:spPr>
        <p:txBody>
          <a:bodyPr>
            <a:normAutofit/>
          </a:bodyPr>
          <a:lstStyle/>
          <a:p>
            <a:pPr>
              <a:lnSpc>
                <a:spcPct val="90000"/>
              </a:lnSpc>
            </a:pPr>
            <a:r>
              <a:rPr lang="en-US" sz="4100" dirty="0"/>
              <a:t>Limbic Brain Running the Show</a:t>
            </a:r>
          </a:p>
        </p:txBody>
      </p:sp>
      <p:sp>
        <p:nvSpPr>
          <p:cNvPr id="3" name="Content Placeholder 2"/>
          <p:cNvSpPr>
            <a:spLocks noGrp="1"/>
          </p:cNvSpPr>
          <p:nvPr>
            <p:ph idx="1"/>
          </p:nvPr>
        </p:nvSpPr>
        <p:spPr>
          <a:xfrm>
            <a:off x="337457" y="2333297"/>
            <a:ext cx="4234543" cy="4159578"/>
          </a:xfrm>
        </p:spPr>
        <p:txBody>
          <a:bodyPr>
            <a:normAutofit/>
          </a:bodyPr>
          <a:lstStyle/>
          <a:p>
            <a:pPr marL="0" indent="0">
              <a:buNone/>
            </a:pPr>
            <a:r>
              <a:rPr lang="en-US" sz="2000" dirty="0"/>
              <a:t>The limbic brain will always choose actions that result in instant gratification. It does not think in terms of long-term consequences. </a:t>
            </a:r>
          </a:p>
          <a:p>
            <a:pPr marL="0" indent="0">
              <a:buNone/>
            </a:pPr>
            <a:endParaRPr lang="en-US" sz="2000" dirty="0"/>
          </a:p>
          <a:p>
            <a:pPr marL="0" indent="0">
              <a:buNone/>
            </a:pPr>
            <a:r>
              <a:rPr lang="en-US" sz="2000" dirty="0"/>
              <a:t>Complex Trauma (ongoing fear) keeps a person in their limbic brain. </a:t>
            </a:r>
          </a:p>
          <a:p>
            <a:pPr marL="0" indent="0">
              <a:buNone/>
            </a:pPr>
            <a:endParaRPr lang="en-US" sz="2000" dirty="0"/>
          </a:p>
          <a:p>
            <a:pPr marL="0" indent="0">
              <a:buNone/>
            </a:pPr>
            <a:r>
              <a:rPr lang="en-US" sz="2000" dirty="0"/>
              <a:t>It is essential that a person learns to recognize when they are in their limbic brain and shift to their cortex to avoid bad decisions and regrets.</a:t>
            </a:r>
          </a:p>
        </p:txBody>
      </p:sp>
      <p:pic>
        <p:nvPicPr>
          <p:cNvPr id="4" name="Picture 3">
            <a:extLst>
              <a:ext uri="{FF2B5EF4-FFF2-40B4-BE49-F238E27FC236}">
                <a16:creationId xmlns:a16="http://schemas.microsoft.com/office/drawing/2014/main" id="{5D8BA6CD-F8CA-BCC7-A81D-48C08478016D}"/>
              </a:ext>
            </a:extLst>
          </p:cNvPr>
          <p:cNvPicPr>
            <a:picLocks noChangeAspect="1"/>
          </p:cNvPicPr>
          <p:nvPr/>
        </p:nvPicPr>
        <p:blipFill>
          <a:blip r:embed="rId3"/>
          <a:srcRect l="21791" r="12999"/>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Open Hand with Plant">
            <a:extLst>
              <a:ext uri="{FF2B5EF4-FFF2-40B4-BE49-F238E27FC236}">
                <a16:creationId xmlns:a16="http://schemas.microsoft.com/office/drawing/2014/main" id="{4C5B2AF3-94EB-032B-DACA-E63F20A5F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3429" y="1997469"/>
            <a:ext cx="2831594" cy="2831594"/>
          </a:xfrm>
          <a:prstGeom prst="rect">
            <a:avLst/>
          </a:prstGeom>
        </p:spPr>
      </p:pic>
      <p:sp>
        <p:nvSpPr>
          <p:cNvPr id="20" name="Freeform: Shape 19">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051" y="320442"/>
            <a:ext cx="4929369"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ight Triangle 2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31969" y="962526"/>
            <a:ext cx="4038601" cy="4545645"/>
          </a:xfrm>
        </p:spPr>
        <p:txBody>
          <a:bodyPr vert="horz" lIns="91440" tIns="45720" rIns="91440" bIns="45720" rtlCol="0" anchor="b">
            <a:normAutofit/>
          </a:bodyPr>
          <a:lstStyle/>
          <a:p>
            <a:pPr algn="l" defTabSz="914400">
              <a:lnSpc>
                <a:spcPct val="90000"/>
              </a:lnSpc>
            </a:pPr>
            <a:r>
              <a:rPr lang="en-US" sz="2500" kern="1200">
                <a:solidFill>
                  <a:schemeClr val="tx1"/>
                </a:solidFill>
                <a:latin typeface="+mj-lt"/>
                <a:ea typeface="+mj-ea"/>
                <a:cs typeface="+mj-cs"/>
              </a:rPr>
              <a:t>Consequences shape behavior through reinforcement, for better or worse.</a:t>
            </a:r>
          </a:p>
          <a:p>
            <a:pPr algn="l" defTabSz="914400">
              <a:lnSpc>
                <a:spcPct val="90000"/>
              </a:lnSpc>
            </a:pPr>
            <a:endParaRPr lang="en-US" sz="2500" kern="1200">
              <a:solidFill>
                <a:schemeClr val="tx1"/>
              </a:solidFill>
              <a:latin typeface="+mj-lt"/>
              <a:ea typeface="+mj-ea"/>
              <a:cs typeface="+mj-cs"/>
            </a:endParaRPr>
          </a:p>
          <a:p>
            <a:pPr algn="l" defTabSz="914400">
              <a:lnSpc>
                <a:spcPct val="90000"/>
              </a:lnSpc>
            </a:pPr>
            <a:r>
              <a:rPr lang="en-US" sz="2500" kern="1200">
                <a:solidFill>
                  <a:schemeClr val="tx1"/>
                </a:solidFill>
                <a:latin typeface="+mj-lt"/>
                <a:ea typeface="+mj-ea"/>
                <a:cs typeface="+mj-cs"/>
              </a:rPr>
              <a:t>📖 Galatians 6:7 – 'Do not be deceived: God cannot be mocked. A man reaps what he sows.'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434415"/>
          </a:xfrm>
        </p:spPr>
        <p:txBody>
          <a:bodyPr anchor="b">
            <a:normAutofit/>
          </a:bodyPr>
          <a:lstStyle/>
          <a:p>
            <a:r>
              <a:rPr lang="en-US" sz="4700"/>
              <a:t>The Power of Consequences</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rmAutofit/>
          </a:bodyPr>
          <a:lstStyle/>
          <a:p>
            <a:pPr marL="0" indent="0">
              <a:buNone/>
            </a:pPr>
            <a:r>
              <a:rPr lang="en-US" sz="2400" dirty="0"/>
              <a:t>Consequences train the brain and shape behavior/habits:</a:t>
            </a:r>
          </a:p>
          <a:p>
            <a:pPr marL="400050" lvl="1" indent="0">
              <a:buNone/>
            </a:pPr>
            <a:r>
              <a:rPr lang="en-US" sz="1800" dirty="0"/>
              <a:t> Pavlov’s dog</a:t>
            </a:r>
          </a:p>
          <a:p>
            <a:pPr marL="400050" lvl="1" indent="0">
              <a:buNone/>
            </a:pPr>
            <a:r>
              <a:rPr lang="en-US" sz="1800" dirty="0"/>
              <a:t> Training animals – reward</a:t>
            </a:r>
          </a:p>
          <a:p>
            <a:pPr marL="400050" lvl="1" indent="0">
              <a:buNone/>
            </a:pPr>
            <a:r>
              <a:rPr lang="en-US" sz="1800" dirty="0"/>
              <a:t> Glass in fish tank</a:t>
            </a:r>
          </a:p>
          <a:p>
            <a:pPr marL="0" indent="0">
              <a:buNone/>
            </a:pPr>
            <a:endParaRPr lang="en-US" sz="1900" dirty="0"/>
          </a:p>
          <a:p>
            <a:pPr marL="0" indent="0">
              <a:buNone/>
            </a:pPr>
            <a:r>
              <a:rPr lang="en-US" sz="2400" dirty="0"/>
              <a:t>In Complex Trauma, mis-training occurs:</a:t>
            </a:r>
          </a:p>
          <a:p>
            <a:pPr marL="400050" lvl="1" indent="0">
              <a:buNone/>
            </a:pPr>
            <a:r>
              <a:rPr lang="en-US" sz="1900" dirty="0"/>
              <a:t>  Authenticity = rejection</a:t>
            </a:r>
          </a:p>
          <a:p>
            <a:pPr marL="400050" lvl="1" indent="0">
              <a:buNone/>
            </a:pPr>
            <a:r>
              <a:rPr lang="en-US" sz="1900" dirty="0"/>
              <a:t>  Validation (my value) comes from my body</a:t>
            </a:r>
          </a:p>
          <a:p>
            <a:pPr marL="400050" lvl="1" indent="0">
              <a:buNone/>
            </a:pPr>
            <a:r>
              <a:rPr lang="en-US" sz="1900" dirty="0"/>
              <a:t>  Hope always results in disappointment</a:t>
            </a:r>
          </a:p>
        </p:txBody>
      </p:sp>
      <p:pic>
        <p:nvPicPr>
          <p:cNvPr id="4" name="Picture 3">
            <a:extLst>
              <a:ext uri="{FF2B5EF4-FFF2-40B4-BE49-F238E27FC236}">
                <a16:creationId xmlns:a16="http://schemas.microsoft.com/office/drawing/2014/main" id="{B1E26791-CE8D-9C38-880A-469D96833442}"/>
              </a:ext>
            </a:extLst>
          </p:cNvPr>
          <p:cNvPicPr>
            <a:picLocks noChangeAspect="1"/>
          </p:cNvPicPr>
          <p:nvPr/>
        </p:nvPicPr>
        <p:blipFill>
          <a:blip r:embed="rId2"/>
          <a:srcRect l="10633" r="17211" b="-3"/>
          <a:stretch/>
        </p:blipFill>
        <p:spPr>
          <a:xfrm>
            <a:off x="5756743" y="2093976"/>
            <a:ext cx="2955798" cy="40965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238539"/>
            <a:ext cx="8263890" cy="1146977"/>
          </a:xfrm>
        </p:spPr>
        <p:txBody>
          <a:bodyPr anchor="b">
            <a:normAutofit/>
          </a:bodyPr>
          <a:lstStyle/>
          <a:p>
            <a:r>
              <a:rPr lang="en-US" sz="4700" dirty="0"/>
              <a:t>Brain Circuit Reinforcement</a:t>
            </a:r>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29369" y="2071316"/>
            <a:ext cx="5035164" cy="4119172"/>
          </a:xfrm>
        </p:spPr>
        <p:txBody>
          <a:bodyPr anchor="t">
            <a:noAutofit/>
          </a:bodyPr>
          <a:lstStyle/>
          <a:p>
            <a:r>
              <a:rPr lang="en-US" sz="2400" dirty="0"/>
              <a:t>Building a brain circuit requires repetition. Once reinforced, it becomes part of our subconscious brain. </a:t>
            </a:r>
          </a:p>
          <a:p>
            <a:r>
              <a:rPr lang="en-US" sz="2400" dirty="0"/>
              <a:t>In Complex Trauma, survival-based circuits are reinforced thousands of times, making them difficult to break. </a:t>
            </a:r>
          </a:p>
          <a:p>
            <a:r>
              <a:rPr lang="en-US" sz="2400" dirty="0"/>
              <a:t>A strong gravitational pull makes it hard to resist actions tied to these circuits.</a:t>
            </a:r>
          </a:p>
        </p:txBody>
      </p:sp>
      <p:pic>
        <p:nvPicPr>
          <p:cNvPr id="4" name="Picture 3">
            <a:extLst>
              <a:ext uri="{FF2B5EF4-FFF2-40B4-BE49-F238E27FC236}">
                <a16:creationId xmlns:a16="http://schemas.microsoft.com/office/drawing/2014/main" id="{E6C93085-D171-3F26-B589-193C425CA197}"/>
              </a:ext>
            </a:extLst>
          </p:cNvPr>
          <p:cNvPicPr>
            <a:picLocks noChangeAspect="1"/>
          </p:cNvPicPr>
          <p:nvPr/>
        </p:nvPicPr>
        <p:blipFill>
          <a:blip r:embed="rId2"/>
          <a:srcRect l="16995" r="10849" b="-3"/>
          <a:stretch/>
        </p:blipFill>
        <p:spPr>
          <a:xfrm>
            <a:off x="5756743" y="2093976"/>
            <a:ext cx="2955798" cy="40965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9013D78418214889D4506A43A4C784" ma:contentTypeVersion="4" ma:contentTypeDescription="Create a new document." ma:contentTypeScope="" ma:versionID="ab301ce4a33e09ae1a12fdc8e59c44be">
  <xsd:schema xmlns:xsd="http://www.w3.org/2001/XMLSchema" xmlns:xs="http://www.w3.org/2001/XMLSchema" xmlns:p="http://schemas.microsoft.com/office/2006/metadata/properties" xmlns:ns3="c687b336-1ad8-4896-acf5-a9c27c932a28" targetNamespace="http://schemas.microsoft.com/office/2006/metadata/properties" ma:root="true" ma:fieldsID="3eaaadaacdbb2011ec8765c1c7c8ce0f" ns3:_="">
    <xsd:import namespace="c687b336-1ad8-4896-acf5-a9c27c932a28"/>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87b336-1ad8-4896-acf5-a9c27c932a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497476-C420-4D18-A084-707DD6273F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87b336-1ad8-4896-acf5-a9c27c932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95C7DA-663A-4425-8FE9-49BFC448BEFF}">
  <ds:schemaRefs>
    <ds:schemaRef ds:uri="http://schemas.microsoft.com/sharepoint/v3/contenttype/forms"/>
  </ds:schemaRefs>
</ds:datastoreItem>
</file>

<file path=customXml/itemProps3.xml><?xml version="1.0" encoding="utf-8"?>
<ds:datastoreItem xmlns:ds="http://schemas.openxmlformats.org/officeDocument/2006/customXml" ds:itemID="{4AAE62F0-D574-435E-8BE8-E58F8554665C}">
  <ds:schemaRefs>
    <ds:schemaRef ds:uri="http://purl.org/dc/elements/1.1/"/>
    <ds:schemaRef ds:uri="http://schemas.microsoft.com/office/infopath/2007/PartnerControls"/>
    <ds:schemaRef ds:uri="http://schemas.microsoft.com/office/2006/documentManagement/types"/>
    <ds:schemaRef ds:uri="http://purl.org/dc/terms/"/>
    <ds:schemaRef ds:uri="http://purl.org/dc/dcmitype/"/>
    <ds:schemaRef ds:uri="http://schemas.openxmlformats.org/package/2006/metadata/core-properties"/>
    <ds:schemaRef ds:uri="http://www.w3.org/XML/1998/namespace"/>
    <ds:schemaRef ds:uri="http://schemas.microsoft.com/office/2006/metadata/properties"/>
    <ds:schemaRef ds:uri="c687b336-1ad8-4896-acf5-a9c27c932a28"/>
  </ds:schemaRefs>
</ds:datastoreItem>
</file>

<file path=docProps/app.xml><?xml version="1.0" encoding="utf-8"?>
<Properties xmlns="http://schemas.openxmlformats.org/officeDocument/2006/extended-properties" xmlns:vt="http://schemas.openxmlformats.org/officeDocument/2006/docPropsVTypes">
  <TotalTime>708</TotalTime>
  <Words>1066</Words>
  <Application>Microsoft Office PowerPoint</Application>
  <PresentationFormat>On-screen Show (4:3)</PresentationFormat>
  <Paragraphs>95</Paragraphs>
  <Slides>23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-apple-system</vt:lpstr>
      <vt:lpstr>Aptos</vt:lpstr>
      <vt:lpstr>Arial</vt:lpstr>
      <vt:lpstr>Calibri</vt:lpstr>
      <vt:lpstr>Office Theme</vt:lpstr>
      <vt:lpstr>Consequences of Complex or Developmental  Trauma Adapted from Tim Fletcher https://youtu.be/fRu2PHWBAdk?si=b3VWsebK6La4d1pV</vt:lpstr>
      <vt:lpstr>Consequences of Developmental Trauma </vt:lpstr>
      <vt:lpstr>Children do not choose trauma. Their survival adaptations are not a reflection of moral failing, but a means of survival.  📖 Isaiah 41:10 – 'So do not fear, for I am with you; do not be dismayed, for I am your God. I will strengthen you and help you; I will uphold you with my righteous right hand.'</vt:lpstr>
      <vt:lpstr>Consequences of Trauma </vt:lpstr>
      <vt:lpstr>The child is not responsible for what was forced upon them, but they are responsible for their future choices.  📖 Ezekiel 18:20 – 'The child will not share the guilt of the parent, nor will the parent share the guilt of the child. The righteousness of the righteous will be credited to them, and the wickedness of the wicked will be charged against them.'</vt:lpstr>
      <vt:lpstr>Limbic Brain Running the Show</vt:lpstr>
      <vt:lpstr>Consequences shape behavior through reinforcement, for better or worse.  📖 Galatians 6:7 – 'Do not be deceived: God cannot be mocked. A man reaps what he sows.'</vt:lpstr>
      <vt:lpstr>The Power of Consequences</vt:lpstr>
      <vt:lpstr>Brain Circuit Reinforcement</vt:lpstr>
      <vt:lpstr>Survival-based circuits are reinforced over time, making them difficult to break.  📖 Romans 12:2 – 'Do not conform to the pattern of this world, but be transformed by the renewing of your mind.'</vt:lpstr>
      <vt:lpstr>Dopamine and Trauma</vt:lpstr>
      <vt:lpstr>Dopamine reinforces survival-based behaviors, often leading to addiction.  📖 Proverbs 14:12 – 'There is a way that appears to be right, but in the end it leads to death.'</vt:lpstr>
      <vt:lpstr>Inconsistent Consequences</vt:lpstr>
      <vt:lpstr>Unpredictable reinforcement creates instability and poor decision-making patterns.  📖 James 1:8 – 'Such a person is double-minded and unstable in all they do.'</vt:lpstr>
      <vt:lpstr>Unfair Consequences - Injustice</vt:lpstr>
      <vt:lpstr>When consequences feel unjust, it can harden a child's heart.  📖 Ecclesiastes 7:7 – 'Extortion turns a wise person into a fool, and a bribe corrupts the heart.'</vt:lpstr>
      <vt:lpstr>Parents Who Spoil a Child</vt:lpstr>
      <vt:lpstr>Overprotecting children from consequences fosters entitlement.  📖 Proverbs 13:24 – 'Whoever spares the rod hates their children, but the one who loves their children is careful to discipline them.'</vt:lpstr>
      <vt:lpstr>Delayed Natural Consequences</vt:lpstr>
      <vt:lpstr>Many consequences unfold gradually over time, often taking decades to manifest.  📖 Numbers 32:23 – 'But if you fail to do this, you will be sinning against the Lord; and you may be sure that your sin will find you out.'</vt:lpstr>
      <vt:lpstr>Cognitive Bias in Consequences</vt:lpstr>
      <vt:lpstr>Cognitive bias takes us down a wrong path in life</vt:lpstr>
      <vt:lpstr>Summary: Cognitive Trauma Consequences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Dr. Jeff</dc:creator>
  <cp:keywords/>
  <dc:description>generated using python-pptx</dc:description>
  <cp:lastModifiedBy>Jeffrey Hansen, Ph.D.</cp:lastModifiedBy>
  <cp:revision>11</cp:revision>
  <dcterms:created xsi:type="dcterms:W3CDTF">2013-01-27T09:14:16Z</dcterms:created>
  <dcterms:modified xsi:type="dcterms:W3CDTF">2025-03-03T20:06:36Z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0x0101006F9013D78418214889D4506A43A4C784</vt:lpwstr>
  </property>
</Properties>
</file>