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7" r:id="rId2"/>
    <p:sldMasterId id="2147483750" r:id="rId3"/>
  </p:sldMasterIdLst>
  <p:notesMasterIdLst>
    <p:notesMasterId r:id="rId63"/>
  </p:notesMasterIdLst>
  <p:sldIdLst>
    <p:sldId id="343" r:id="rId4"/>
    <p:sldId id="358" r:id="rId5"/>
    <p:sldId id="417" r:id="rId6"/>
    <p:sldId id="404" r:id="rId7"/>
    <p:sldId id="406" r:id="rId8"/>
    <p:sldId id="405" r:id="rId9"/>
    <p:sldId id="407" r:id="rId10"/>
    <p:sldId id="412" r:id="rId11"/>
    <p:sldId id="408" r:id="rId12"/>
    <p:sldId id="409" r:id="rId13"/>
    <p:sldId id="414" r:id="rId14"/>
    <p:sldId id="418" r:id="rId15"/>
    <p:sldId id="416" r:id="rId16"/>
    <p:sldId id="379" r:id="rId17"/>
    <p:sldId id="385" r:id="rId18"/>
    <p:sldId id="384" r:id="rId19"/>
    <p:sldId id="382" r:id="rId20"/>
    <p:sldId id="454" r:id="rId21"/>
    <p:sldId id="455" r:id="rId22"/>
    <p:sldId id="390" r:id="rId23"/>
    <p:sldId id="452" r:id="rId24"/>
    <p:sldId id="396" r:id="rId25"/>
    <p:sldId id="431" r:id="rId26"/>
    <p:sldId id="391" r:id="rId27"/>
    <p:sldId id="393" r:id="rId28"/>
    <p:sldId id="394" r:id="rId29"/>
    <p:sldId id="419" r:id="rId30"/>
    <p:sldId id="421" r:id="rId31"/>
    <p:sldId id="420" r:id="rId32"/>
    <p:sldId id="341" r:id="rId33"/>
    <p:sldId id="430" r:id="rId34"/>
    <p:sldId id="423" r:id="rId35"/>
    <p:sldId id="429" r:id="rId36"/>
    <p:sldId id="401" r:id="rId37"/>
    <p:sldId id="398" r:id="rId38"/>
    <p:sldId id="399" r:id="rId39"/>
    <p:sldId id="276" r:id="rId40"/>
    <p:sldId id="424" r:id="rId41"/>
    <p:sldId id="425" r:id="rId42"/>
    <p:sldId id="427" r:id="rId43"/>
    <p:sldId id="434" r:id="rId44"/>
    <p:sldId id="435" r:id="rId45"/>
    <p:sldId id="374" r:id="rId46"/>
    <p:sldId id="432" r:id="rId47"/>
    <p:sldId id="375" r:id="rId48"/>
    <p:sldId id="376" r:id="rId49"/>
    <p:sldId id="438" r:id="rId50"/>
    <p:sldId id="437" r:id="rId51"/>
    <p:sldId id="449" r:id="rId52"/>
    <p:sldId id="439" r:id="rId53"/>
    <p:sldId id="441" r:id="rId54"/>
    <p:sldId id="440" r:id="rId55"/>
    <p:sldId id="445" r:id="rId56"/>
    <p:sldId id="447" r:id="rId57"/>
    <p:sldId id="448" r:id="rId58"/>
    <p:sldId id="450" r:id="rId59"/>
    <p:sldId id="451" r:id="rId60"/>
    <p:sldId id="352" r:id="rId61"/>
    <p:sldId id="286"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_rels/data1.xml.rels><?xml version="1.0" encoding="UTF-8" standalone="yes"?>
<Relationships xmlns="http://schemas.openxmlformats.org/package/2006/relationships"><Relationship Id="rId1" Type="http://schemas.openxmlformats.org/officeDocument/2006/relationships/hyperlink" Target="https://youtu.be/3Vh9qEblTOE" TargetMode="External"/></Relationships>
</file>

<file path=ppt/diagrams/_rels/data2.xml.rels><?xml version="1.0" encoding="UTF-8" standalone="yes"?>
<Relationships xmlns="http://schemas.openxmlformats.org/package/2006/relationships"><Relationship Id="rId3" Type="http://schemas.openxmlformats.org/officeDocument/2006/relationships/hyperlink" Target="http://www.touregypt.net/egypt-info/magazine-mag05012001-magf3.htm" TargetMode="External"/><Relationship Id="rId2" Type="http://schemas.openxmlformats.org/officeDocument/2006/relationships/hyperlink" Target="https://biblia.com/bible/esv/Prov%204.23" TargetMode="External"/><Relationship Id="rId1" Type="http://schemas.openxmlformats.org/officeDocument/2006/relationships/hyperlink" Target="https://blog.biblesforamerica.org/what-is-the-conscience/"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1" Type="http://schemas.openxmlformats.org/officeDocument/2006/relationships/hyperlink" Target="https://youtu.be/3Vh9qEblTOE"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www.touregypt.net/egypt-info/magazine-mag05012001-magf3.htm" TargetMode="External"/><Relationship Id="rId2" Type="http://schemas.openxmlformats.org/officeDocument/2006/relationships/hyperlink" Target="https://biblia.com/bible/esv/Prov%204.23" TargetMode="External"/><Relationship Id="rId1" Type="http://schemas.openxmlformats.org/officeDocument/2006/relationships/hyperlink" Target="https://blog.biblesforamerica.org/what-is-the-conscience/"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669F2-992B-40EF-854D-DB6F6526DF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119AB91-6B48-45B9-9435-BFE5242141FA}">
      <dgm:prSet custT="1"/>
      <dgm:spPr/>
      <dgm:t>
        <a:bodyPr/>
        <a:lstStyle/>
        <a:p>
          <a:r>
            <a:rPr lang="en-US" sz="2000">
              <a:latin typeface="Calibri" panose="020F0502020204030204" pitchFamily="34" charset="0"/>
              <a:cs typeface="Calibri" panose="020F0502020204030204" pitchFamily="34" charset="0"/>
            </a:rPr>
            <a:t>Now that we can appreciate that perhaps old models no longer  serve us well, we can open ourselves to the need for new ways of healing. F</a:t>
          </a:r>
          <a:r>
            <a:rPr lang="en-US" sz="2000" b="0" i="0">
              <a:latin typeface="Calibri" panose="020F0502020204030204" pitchFamily="34" charset="0"/>
              <a:cs typeface="Calibri" panose="020F0502020204030204" pitchFamily="34" charset="0"/>
            </a:rPr>
            <a:t>or more than 25 years</a:t>
          </a:r>
          <a:r>
            <a:rPr lang="en-US" sz="2000" b="1" i="0">
              <a:solidFill>
                <a:schemeClr val="bg1"/>
              </a:solidFill>
              <a:latin typeface="Calibri" panose="020F0502020204030204" pitchFamily="34" charset="0"/>
              <a:cs typeface="Calibri" panose="020F0502020204030204" pitchFamily="34" charset="0"/>
            </a:rPr>
            <a:t>,</a:t>
          </a:r>
          <a:r>
            <a:rPr lang="en-US" sz="2000" b="1" i="0">
              <a:solidFill>
                <a:schemeClr val="tx1"/>
              </a:solidFill>
              <a:latin typeface="Calibri" panose="020F0502020204030204" pitchFamily="34" charset="0"/>
              <a:cs typeface="Calibri" panose="020F0502020204030204" pitchFamily="34" charset="0"/>
            </a:rPr>
            <a:t> </a:t>
          </a:r>
          <a:r>
            <a:rPr lang="en-US" sz="2400" b="1" i="0">
              <a:solidFill>
                <a:srgbClr val="00B0F0"/>
              </a:solidFill>
              <a:latin typeface="Calibri" panose="020F0502020204030204" pitchFamily="34" charset="0"/>
              <a:cs typeface="Calibri" panose="020F0502020204030204" pitchFamily="34" charset="0"/>
            </a:rPr>
            <a:t>HeartMath Institute </a:t>
          </a:r>
          <a:r>
            <a:rPr lang="en-US" sz="2000" b="0" i="0">
              <a:latin typeface="Calibri" panose="020F0502020204030204" pitchFamily="34" charset="0"/>
              <a:cs typeface="Calibri" panose="020F0502020204030204" pitchFamily="34" charset="0"/>
            </a:rPr>
            <a:t>has been researching the heart-brain connection and learning how the heart influences our perceptions, emotions, intuition and health.</a:t>
          </a:r>
          <a:endParaRPr lang="en-US" sz="2000">
            <a:latin typeface="Calibri" panose="020F0502020204030204" pitchFamily="34" charset="0"/>
            <a:cs typeface="Calibri" panose="020F0502020204030204" pitchFamily="34" charset="0"/>
          </a:endParaRPr>
        </a:p>
      </dgm:t>
    </dgm:pt>
    <dgm:pt modelId="{D0792319-DA11-4E25-9D40-A7FD76431573}" type="parTrans" cxnId="{8E67B306-E2A2-48B9-BB70-371EFE17055A}">
      <dgm:prSet/>
      <dgm:spPr/>
      <dgm:t>
        <a:bodyPr/>
        <a:lstStyle/>
        <a:p>
          <a:endParaRPr lang="en-US"/>
        </a:p>
      </dgm:t>
    </dgm:pt>
    <dgm:pt modelId="{823AA3B7-1A05-4F56-AA2C-26EEB0427C3E}" type="sibTrans" cxnId="{8E67B306-E2A2-48B9-BB70-371EFE17055A}">
      <dgm:prSet/>
      <dgm:spPr/>
      <dgm:t>
        <a:bodyPr/>
        <a:lstStyle/>
        <a:p>
          <a:endParaRPr lang="en-US"/>
        </a:p>
      </dgm:t>
    </dgm:pt>
    <dgm:pt modelId="{F0FE2C0E-A6C4-4986-A2BC-138426035B0A}">
      <dgm:prSet custT="1"/>
      <dgm:spPr/>
      <dgm:t>
        <a:bodyPr/>
        <a:lstStyle/>
        <a:p>
          <a:r>
            <a:rPr lang="en-US" sz="2000" b="0" i="0" dirty="0">
              <a:latin typeface="Calibri" panose="020F0502020204030204" pitchFamily="34" charset="0"/>
              <a:cs typeface="Calibri" panose="020F0502020204030204" pitchFamily="34" charset="0"/>
            </a:rPr>
            <a:t>HeartMath helps you tap into the power and intelligence of your heart – your heart’s intuition – which awakens you to the best version of yourself. It borrows  heavily from quantum theory and an exciting new field of medicine, </a:t>
          </a:r>
          <a:r>
            <a:rPr lang="en-US" sz="2000" b="0" i="0" dirty="0">
              <a:solidFill>
                <a:srgbClr val="FFFF00"/>
              </a:solidFill>
              <a:latin typeface="Calibri" panose="020F0502020204030204" pitchFamily="34" charset="0"/>
              <a:cs typeface="Calibri" panose="020F0502020204030204" pitchFamily="34" charset="0"/>
            </a:rPr>
            <a:t>neurocardiology. </a:t>
          </a:r>
          <a:endParaRPr lang="en-US" sz="2000" dirty="0">
            <a:solidFill>
              <a:srgbClr val="FFFF00"/>
            </a:solidFill>
            <a:latin typeface="Calibri" panose="020F0502020204030204" pitchFamily="34" charset="0"/>
            <a:cs typeface="Calibri" panose="020F0502020204030204" pitchFamily="34" charset="0"/>
          </a:endParaRPr>
        </a:p>
      </dgm:t>
    </dgm:pt>
    <dgm:pt modelId="{403F17C2-BB7B-4176-998B-86D869806B98}" type="parTrans" cxnId="{5A00EC7A-80F0-42AB-9D6C-0F01B31374C0}">
      <dgm:prSet/>
      <dgm:spPr/>
      <dgm:t>
        <a:bodyPr/>
        <a:lstStyle/>
        <a:p>
          <a:endParaRPr lang="en-US"/>
        </a:p>
      </dgm:t>
    </dgm:pt>
    <dgm:pt modelId="{02A2C8F8-03AC-494C-B382-6BA0D4BFC1B9}" type="sibTrans" cxnId="{5A00EC7A-80F0-42AB-9D6C-0F01B31374C0}">
      <dgm:prSet/>
      <dgm:spPr/>
      <dgm:t>
        <a:bodyPr/>
        <a:lstStyle/>
        <a:p>
          <a:endParaRPr lang="en-US"/>
        </a:p>
      </dgm:t>
    </dgm:pt>
    <dgm:pt modelId="{6DCF0416-704F-4FDB-A53F-906DCDC8D1C6}">
      <dgm:prSet custT="1"/>
      <dgm:spPr/>
      <dgm:t>
        <a:bodyPr/>
        <a:lstStyle/>
        <a:p>
          <a:r>
            <a:rPr lang="en-US" sz="2000" b="0" i="0">
              <a:latin typeface="Calibri" panose="020F0502020204030204" pitchFamily="34" charset="0"/>
              <a:cs typeface="Calibri" panose="020F0502020204030204" pitchFamily="34" charset="0"/>
            </a:rPr>
            <a:t>HeartMath helps you tap into the power and intelligence of your heart – your heart’s intuition – which awakens you to the best version of yourself. </a:t>
          </a:r>
        </a:p>
        <a:p>
          <a:r>
            <a:rPr lang="en-US" sz="1400" b="0" i="0">
              <a:latin typeface="Calibri" panose="020F0502020204030204" pitchFamily="34" charset="0"/>
              <a:cs typeface="Calibri" panose="020F0502020204030204" pitchFamily="34" charset="0"/>
            </a:rPr>
            <a:t>For more information on HeartMath, click: </a:t>
          </a:r>
          <a:r>
            <a:rPr lang="en-US" sz="1400" b="0" i="0">
              <a:latin typeface="Calibri" panose="020F0502020204030204" pitchFamily="34" charset="0"/>
              <a:cs typeface="Calibri" panose="020F0502020204030204" pitchFamily="34" charset="0"/>
              <a:hlinkClick xmlns:r="http://schemas.openxmlformats.org/officeDocument/2006/relationships" r:id="rId1"/>
            </a:rPr>
            <a:t>https://youtu.be/3Vh9qEblTOE</a:t>
          </a:r>
          <a:endParaRPr lang="en-US" sz="1400">
            <a:latin typeface="Calibri" panose="020F0502020204030204" pitchFamily="34" charset="0"/>
            <a:cs typeface="Calibri" panose="020F0502020204030204" pitchFamily="34" charset="0"/>
          </a:endParaRPr>
        </a:p>
      </dgm:t>
    </dgm:pt>
    <dgm:pt modelId="{E158682E-6331-467D-A752-ECC47BF84823}" type="parTrans" cxnId="{3D7C6D3E-A14A-41C2-ABF5-EE0479A5FAA1}">
      <dgm:prSet/>
      <dgm:spPr/>
      <dgm:t>
        <a:bodyPr/>
        <a:lstStyle/>
        <a:p>
          <a:endParaRPr lang="en-US"/>
        </a:p>
      </dgm:t>
    </dgm:pt>
    <dgm:pt modelId="{B6C19205-2F58-4F80-BD1F-0F79BEEC9522}" type="sibTrans" cxnId="{3D7C6D3E-A14A-41C2-ABF5-EE0479A5FAA1}">
      <dgm:prSet/>
      <dgm:spPr/>
      <dgm:t>
        <a:bodyPr/>
        <a:lstStyle/>
        <a:p>
          <a:endParaRPr lang="en-US"/>
        </a:p>
      </dgm:t>
    </dgm:pt>
    <dgm:pt modelId="{2433CE7E-4090-45F7-B4E1-0AE78D19B310}" type="pres">
      <dgm:prSet presAssocID="{F50669F2-992B-40EF-854D-DB6F6526DFBE}" presName="linear" presStyleCnt="0">
        <dgm:presLayoutVars>
          <dgm:animLvl val="lvl"/>
          <dgm:resizeHandles val="exact"/>
        </dgm:presLayoutVars>
      </dgm:prSet>
      <dgm:spPr/>
    </dgm:pt>
    <dgm:pt modelId="{35B9E9BF-F7DF-4FCC-9FD2-74EC9A7A1861}" type="pres">
      <dgm:prSet presAssocID="{F119AB91-6B48-45B9-9435-BFE5242141FA}" presName="parentText" presStyleLbl="node1" presStyleIdx="0" presStyleCnt="3" custLinFactY="-1513" custLinFactNeighborX="308" custLinFactNeighborY="-100000">
        <dgm:presLayoutVars>
          <dgm:chMax val="0"/>
          <dgm:bulletEnabled val="1"/>
        </dgm:presLayoutVars>
      </dgm:prSet>
      <dgm:spPr/>
    </dgm:pt>
    <dgm:pt modelId="{CAFC8D37-CCFC-4411-A9BD-CFFD6EB1AE5B}" type="pres">
      <dgm:prSet presAssocID="{823AA3B7-1A05-4F56-AA2C-26EEB0427C3E}" presName="spacer" presStyleCnt="0"/>
      <dgm:spPr/>
    </dgm:pt>
    <dgm:pt modelId="{D1BF83B5-F830-4E4B-A08A-338F828D6E44}" type="pres">
      <dgm:prSet presAssocID="{F0FE2C0E-A6C4-4986-A2BC-138426035B0A}" presName="parentText" presStyleLbl="node1" presStyleIdx="1" presStyleCnt="3" custScaleY="101002" custLinFactY="-1513" custLinFactNeighborX="308" custLinFactNeighborY="-100000">
        <dgm:presLayoutVars>
          <dgm:chMax val="0"/>
          <dgm:bulletEnabled val="1"/>
        </dgm:presLayoutVars>
      </dgm:prSet>
      <dgm:spPr/>
    </dgm:pt>
    <dgm:pt modelId="{16063BA5-F852-41AB-BF45-49C0364F3AD5}" type="pres">
      <dgm:prSet presAssocID="{02A2C8F8-03AC-494C-B382-6BA0D4BFC1B9}" presName="spacer" presStyleCnt="0"/>
      <dgm:spPr/>
    </dgm:pt>
    <dgm:pt modelId="{54D60FB5-E733-4D28-864A-748BD1B556BE}" type="pres">
      <dgm:prSet presAssocID="{6DCF0416-704F-4FDB-A53F-906DCDC8D1C6}" presName="parentText" presStyleLbl="node1" presStyleIdx="2" presStyleCnt="3" custScaleY="111013" custLinFactNeighborX="106" custLinFactNeighborY="-28284">
        <dgm:presLayoutVars>
          <dgm:chMax val="0"/>
          <dgm:bulletEnabled val="1"/>
        </dgm:presLayoutVars>
      </dgm:prSet>
      <dgm:spPr/>
    </dgm:pt>
  </dgm:ptLst>
  <dgm:cxnLst>
    <dgm:cxn modelId="{8E67B306-E2A2-48B9-BB70-371EFE17055A}" srcId="{F50669F2-992B-40EF-854D-DB6F6526DFBE}" destId="{F119AB91-6B48-45B9-9435-BFE5242141FA}" srcOrd="0" destOrd="0" parTransId="{D0792319-DA11-4E25-9D40-A7FD76431573}" sibTransId="{823AA3B7-1A05-4F56-AA2C-26EEB0427C3E}"/>
    <dgm:cxn modelId="{3D7C6D3E-A14A-41C2-ABF5-EE0479A5FAA1}" srcId="{F50669F2-992B-40EF-854D-DB6F6526DFBE}" destId="{6DCF0416-704F-4FDB-A53F-906DCDC8D1C6}" srcOrd="2" destOrd="0" parTransId="{E158682E-6331-467D-A752-ECC47BF84823}" sibTransId="{B6C19205-2F58-4F80-BD1F-0F79BEEC9522}"/>
    <dgm:cxn modelId="{5A00EC7A-80F0-42AB-9D6C-0F01B31374C0}" srcId="{F50669F2-992B-40EF-854D-DB6F6526DFBE}" destId="{F0FE2C0E-A6C4-4986-A2BC-138426035B0A}" srcOrd="1" destOrd="0" parTransId="{403F17C2-BB7B-4176-998B-86D869806B98}" sibTransId="{02A2C8F8-03AC-494C-B382-6BA0D4BFC1B9}"/>
    <dgm:cxn modelId="{A4C36CAA-3E33-4727-BF45-8B7EC1518CC6}" type="presOf" srcId="{F50669F2-992B-40EF-854D-DB6F6526DFBE}" destId="{2433CE7E-4090-45F7-B4E1-0AE78D19B310}" srcOrd="0" destOrd="0" presId="urn:microsoft.com/office/officeart/2005/8/layout/vList2"/>
    <dgm:cxn modelId="{A3F3E2B8-F715-4887-8663-A9F5CB704F83}" type="presOf" srcId="{F119AB91-6B48-45B9-9435-BFE5242141FA}" destId="{35B9E9BF-F7DF-4FCC-9FD2-74EC9A7A1861}" srcOrd="0" destOrd="0" presId="urn:microsoft.com/office/officeart/2005/8/layout/vList2"/>
    <dgm:cxn modelId="{64E83CC3-9F13-4344-BB32-E343383119F8}" type="presOf" srcId="{6DCF0416-704F-4FDB-A53F-906DCDC8D1C6}" destId="{54D60FB5-E733-4D28-864A-748BD1B556BE}" srcOrd="0" destOrd="0" presId="urn:microsoft.com/office/officeart/2005/8/layout/vList2"/>
    <dgm:cxn modelId="{840363D3-7C38-404E-8081-B3ACA932FFCC}" type="presOf" srcId="{F0FE2C0E-A6C4-4986-A2BC-138426035B0A}" destId="{D1BF83B5-F830-4E4B-A08A-338F828D6E44}" srcOrd="0" destOrd="0" presId="urn:microsoft.com/office/officeart/2005/8/layout/vList2"/>
    <dgm:cxn modelId="{EA68923B-1510-46D4-A94F-52C642ADFC07}" type="presParOf" srcId="{2433CE7E-4090-45F7-B4E1-0AE78D19B310}" destId="{35B9E9BF-F7DF-4FCC-9FD2-74EC9A7A1861}" srcOrd="0" destOrd="0" presId="urn:microsoft.com/office/officeart/2005/8/layout/vList2"/>
    <dgm:cxn modelId="{14E206CC-B54F-422F-94E5-7258D1B4AB92}" type="presParOf" srcId="{2433CE7E-4090-45F7-B4E1-0AE78D19B310}" destId="{CAFC8D37-CCFC-4411-A9BD-CFFD6EB1AE5B}" srcOrd="1" destOrd="0" presId="urn:microsoft.com/office/officeart/2005/8/layout/vList2"/>
    <dgm:cxn modelId="{62F2A071-A991-4957-BC9C-F939559F9619}" type="presParOf" srcId="{2433CE7E-4090-45F7-B4E1-0AE78D19B310}" destId="{D1BF83B5-F830-4E4B-A08A-338F828D6E44}" srcOrd="2" destOrd="0" presId="urn:microsoft.com/office/officeart/2005/8/layout/vList2"/>
    <dgm:cxn modelId="{64DFFA90-B0C3-4105-87D2-4C5F34D9AA10}" type="presParOf" srcId="{2433CE7E-4090-45F7-B4E1-0AE78D19B310}" destId="{16063BA5-F852-41AB-BF45-49C0364F3AD5}" srcOrd="3" destOrd="0" presId="urn:microsoft.com/office/officeart/2005/8/layout/vList2"/>
    <dgm:cxn modelId="{E1B1DC71-D3A5-4C5F-B1E7-6DD58593A419}" type="presParOf" srcId="{2433CE7E-4090-45F7-B4E1-0AE78D19B310}" destId="{54D60FB5-E733-4D28-864A-748BD1B556B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1014EF-684C-4081-8C18-66F023AA501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3738AED-695A-4E43-828B-8A6311B4DFBA}">
      <dgm:prSet custT="1"/>
      <dgm:spPr/>
      <dgm:t>
        <a:bodyPr/>
        <a:lstStyle/>
        <a:p>
          <a:r>
            <a:rPr lang="en-US" sz="2600" b="1" dirty="0">
              <a:solidFill>
                <a:schemeClr val="tx1"/>
              </a:solidFill>
              <a:latin typeface="Calibri" panose="020F0502020204030204" pitchFamily="34" charset="0"/>
              <a:cs typeface="Calibri" panose="020F0502020204030204" pitchFamily="34" charset="0"/>
            </a:rPr>
            <a:t>As some may know, religious and mystery traditions have universally held that the heart has been regarded as a path to deep wisdom in life (Braden 2015b). </a:t>
          </a:r>
        </a:p>
      </dgm:t>
    </dgm:pt>
    <dgm:pt modelId="{F207F085-9A13-46DE-B5E5-52B94C2648B2}" type="parTrans" cxnId="{E737DFCE-D70B-4D9C-A2B3-CD666FFD852A}">
      <dgm:prSet/>
      <dgm:spPr/>
      <dgm:t>
        <a:bodyPr/>
        <a:lstStyle/>
        <a:p>
          <a:endParaRPr lang="en-US"/>
        </a:p>
      </dgm:t>
    </dgm:pt>
    <dgm:pt modelId="{398CE0AF-B151-4A84-B7D1-C3F83E8478E1}" type="sibTrans" cxnId="{E737DFCE-D70B-4D9C-A2B3-CD666FFD852A}">
      <dgm:prSet/>
      <dgm:spPr/>
      <dgm:t>
        <a:bodyPr/>
        <a:lstStyle/>
        <a:p>
          <a:endParaRPr lang="en-US"/>
        </a:p>
      </dgm:t>
    </dgm:pt>
    <dgm:pt modelId="{1AEBA400-5673-46BE-9444-F140CBBB8852}">
      <dgm:prSet custT="1"/>
      <dgm:spPr/>
      <dgm:t>
        <a:bodyPr/>
        <a:lstStyle/>
        <a:p>
          <a:r>
            <a:rPr lang="en-US" sz="1800" dirty="0">
              <a:latin typeface="Calibri" panose="020F0502020204030204" pitchFamily="34" charset="0"/>
              <a:cs typeface="Calibri" panose="020F0502020204030204" pitchFamily="34" charset="0"/>
            </a:rPr>
            <a:t>In the </a:t>
          </a:r>
          <a:r>
            <a:rPr lang="en-US" sz="1800" b="1" dirty="0">
              <a:solidFill>
                <a:schemeClr val="tx1"/>
              </a:solidFill>
              <a:latin typeface="Calibri" panose="020F0502020204030204" pitchFamily="34" charset="0"/>
              <a:cs typeface="Calibri" panose="020F0502020204030204" pitchFamily="34" charset="0"/>
            </a:rPr>
            <a:t>Bible</a:t>
          </a:r>
          <a:r>
            <a:rPr lang="en-US" sz="1800" b="1" dirty="0">
              <a:solidFill>
                <a:schemeClr val="bg2"/>
              </a:solidFill>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for example, the heart is mentioned </a:t>
          </a:r>
          <a:r>
            <a:rPr lang="en-US" sz="1800" b="1" dirty="0">
              <a:solidFill>
                <a:schemeClr val="tx1"/>
              </a:solidFill>
              <a:latin typeface="Calibri" panose="020F0502020204030204" pitchFamily="34" charset="0"/>
              <a:cs typeface="Calibri" panose="020F0502020204030204" pitchFamily="34" charset="0"/>
            </a:rPr>
            <a:t>826 times in 59 of 66 books. </a:t>
          </a:r>
          <a:r>
            <a:rPr lang="en-US" sz="1800" dirty="0">
              <a:latin typeface="Calibri" panose="020F0502020204030204" pitchFamily="34" charset="0"/>
              <a:cs typeface="Calibri" panose="020F0502020204030204" pitchFamily="34" charset="0"/>
            </a:rPr>
            <a:t>The Bible reveals that our heart isn’t a separate part of our being. Instead, our heart is a composition of all three components of our soul - our mind, emotion, and will plus the most important part of our spirit, </a:t>
          </a:r>
          <a:r>
            <a:rPr lang="en-US" sz="1800" u="none" dirty="0">
              <a:latin typeface="Calibri" panose="020F0502020204030204" pitchFamily="34" charset="0"/>
              <a:cs typeface="Calibri" panose="020F0502020204030204" pitchFamily="34" charset="0"/>
            </a:rPr>
            <a:t>our </a:t>
          </a:r>
          <a:r>
            <a:rPr lang="en-US" sz="1800" u="sng" dirty="0">
              <a:latin typeface="Calibri" panose="020F0502020204030204" pitchFamily="34"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conscience</a:t>
          </a:r>
          <a:r>
            <a:rPr lang="en-US" sz="1800" u="none" dirty="0">
              <a:latin typeface="Calibri" panose="020F0502020204030204" pitchFamily="34" charset="0"/>
              <a:cs typeface="Calibri" panose="020F0502020204030204" pitchFamily="34" charset="0"/>
            </a:rPr>
            <a:t> (Bibles for America, 2021).  Solomon wrote in </a:t>
          </a:r>
          <a:r>
            <a:rPr lang="en-US" sz="1800" u="none" dirty="0">
              <a:latin typeface="Calibri" panose="020F0502020204030204" pitchFamily="34" charset="0"/>
              <a:cs typeface="Calibri" panose="020F0502020204030204" pitchFamily="34" charset="0"/>
              <a:hlinkClick xmlns:r="http://schemas.openxmlformats.org/officeDocument/2006/relationships" r:id="rId2">
                <a:extLst>
                  <a:ext uri="{A12FA001-AC4F-418D-AE19-62706E023703}">
                    <ahyp:hlinkClr xmlns:ahyp="http://schemas.microsoft.com/office/drawing/2018/hyperlinkcolor" val="tx"/>
                  </a:ext>
                </a:extLst>
              </a:hlinkClick>
            </a:rPr>
            <a:t>Proverbs 4:23</a:t>
          </a:r>
          <a:r>
            <a:rPr lang="en-US" sz="1800" u="none" dirty="0">
              <a:latin typeface="Calibri" panose="020F0502020204030204" pitchFamily="34" charset="0"/>
              <a:cs typeface="Calibri" panose="020F0502020204030204" pitchFamily="34" charset="0"/>
            </a:rPr>
            <a:t>, "Keep your heart with all diligence; for out of it spring the issues of life." The Bible posits that what is in your heart </a:t>
          </a:r>
          <a:r>
            <a:rPr lang="en-US" sz="1800" dirty="0">
              <a:latin typeface="Calibri" panose="020F0502020204030204" pitchFamily="34" charset="0"/>
              <a:cs typeface="Calibri" panose="020F0502020204030204" pitchFamily="34" charset="0"/>
            </a:rPr>
            <a:t>will direct your life (Back to the Bible, 2019).</a:t>
          </a:r>
        </a:p>
      </dgm:t>
    </dgm:pt>
    <dgm:pt modelId="{DBDE5829-80F2-432D-80F9-37F8A34B3183}" type="parTrans" cxnId="{580B2E80-9727-4987-B1A5-88494CCBC4E5}">
      <dgm:prSet/>
      <dgm:spPr/>
      <dgm:t>
        <a:bodyPr/>
        <a:lstStyle/>
        <a:p>
          <a:endParaRPr lang="en-US"/>
        </a:p>
      </dgm:t>
    </dgm:pt>
    <dgm:pt modelId="{781B1766-BE2D-404B-93DF-FE57E0F344E1}" type="sibTrans" cxnId="{580B2E80-9727-4987-B1A5-88494CCBC4E5}">
      <dgm:prSet/>
      <dgm:spPr/>
      <dgm:t>
        <a:bodyPr/>
        <a:lstStyle/>
        <a:p>
          <a:endParaRPr lang="en-US"/>
        </a:p>
      </dgm:t>
    </dgm:pt>
    <dgm:pt modelId="{6B3328F5-5E37-4A18-BBD9-C4110074805B}">
      <dgm:prSet custT="1"/>
      <dgm:spPr/>
      <dgm:t>
        <a:bodyPr/>
        <a:lstStyle/>
        <a:p>
          <a:r>
            <a:rPr lang="en-US" sz="1800" dirty="0">
              <a:latin typeface="Calibri" panose="020F0502020204030204" pitchFamily="34" charset="0"/>
              <a:cs typeface="Calibri" panose="020F0502020204030204" pitchFamily="34" charset="0"/>
            </a:rPr>
            <a:t>The </a:t>
          </a:r>
          <a:r>
            <a:rPr lang="en-US" sz="1800" b="1" dirty="0">
              <a:solidFill>
                <a:schemeClr val="tx1"/>
              </a:solidFill>
              <a:latin typeface="Calibri" panose="020F0502020204030204" pitchFamily="34" charset="0"/>
              <a:cs typeface="Calibri" panose="020F0502020204030204" pitchFamily="34" charset="0"/>
            </a:rPr>
            <a:t>Quran </a:t>
          </a:r>
          <a:r>
            <a:rPr lang="en-US" sz="1800" dirty="0">
              <a:latin typeface="Calibri" panose="020F0502020204030204" pitchFamily="34" charset="0"/>
              <a:cs typeface="Calibri" panose="020F0502020204030204" pitchFamily="34" charset="0"/>
            </a:rPr>
            <a:t>similarly notes that our heart is a source of wisdom and guidance and mentions the human heart </a:t>
          </a:r>
          <a:r>
            <a:rPr lang="en-US" sz="1800" b="1" dirty="0">
              <a:solidFill>
                <a:schemeClr val="tx1"/>
              </a:solidFill>
              <a:latin typeface="Calibri" panose="020F0502020204030204" pitchFamily="34" charset="0"/>
              <a:cs typeface="Calibri" panose="020F0502020204030204" pitchFamily="34" charset="0"/>
            </a:rPr>
            <a:t>132 times. </a:t>
          </a:r>
          <a:r>
            <a:rPr lang="en-US" sz="1800" dirty="0">
              <a:latin typeface="Calibri" panose="020F0502020204030204" pitchFamily="34" charset="0"/>
              <a:cs typeface="Calibri" panose="020F0502020204030204" pitchFamily="34" charset="0"/>
            </a:rPr>
            <a:t>Of the Qur’anic statements, some describe this sentient organ as having the capacity of being a center of reasoning, intentions, and decision-making.  Consequently, human hearts can either be healthy or diseased. (Janat Al Quran, 2017).</a:t>
          </a:r>
        </a:p>
      </dgm:t>
    </dgm:pt>
    <dgm:pt modelId="{43C25B62-FA26-4BEF-9A5C-FBE1843C4597}" type="parTrans" cxnId="{E34FCD8E-1ABA-4C82-B79D-0459E482321F}">
      <dgm:prSet/>
      <dgm:spPr/>
      <dgm:t>
        <a:bodyPr/>
        <a:lstStyle/>
        <a:p>
          <a:endParaRPr lang="en-US"/>
        </a:p>
      </dgm:t>
    </dgm:pt>
    <dgm:pt modelId="{FCD4BABD-7BE0-45B9-AF1F-40789A9F49FB}" type="sibTrans" cxnId="{E34FCD8E-1ABA-4C82-B79D-0459E482321F}">
      <dgm:prSet/>
      <dgm:spPr/>
      <dgm:t>
        <a:bodyPr/>
        <a:lstStyle/>
        <a:p>
          <a:endParaRPr lang="en-US"/>
        </a:p>
      </dgm:t>
    </dgm:pt>
    <dgm:pt modelId="{9B88E6E9-9E2A-4C4E-B666-BF1C424C28E4}">
      <dgm:prSet custT="1"/>
      <dgm:spPr/>
      <dgm:t>
        <a:bodyPr/>
        <a:lstStyle/>
        <a:p>
          <a:r>
            <a:rPr lang="en-US" sz="1800" dirty="0">
              <a:latin typeface="Calibri" panose="020F0502020204030204" pitchFamily="34" charset="0"/>
              <a:cs typeface="Calibri" panose="020F0502020204030204" pitchFamily="34" charset="0"/>
            </a:rPr>
            <a:t>The </a:t>
          </a:r>
          <a:r>
            <a:rPr lang="en-US" sz="1800" b="1" dirty="0">
              <a:solidFill>
                <a:schemeClr val="tx1"/>
              </a:solidFill>
              <a:latin typeface="Calibri" panose="020F0502020204030204" pitchFamily="34" charset="0"/>
              <a:cs typeface="Calibri" panose="020F0502020204030204" pitchFamily="34" charset="0"/>
            </a:rPr>
            <a:t>Egyptians</a:t>
          </a:r>
          <a:r>
            <a:rPr lang="en-US" sz="1800" dirty="0">
              <a:latin typeface="Calibri" panose="020F0502020204030204" pitchFamily="34" charset="0"/>
              <a:cs typeface="Calibri" panose="020F0502020204030204" pitchFamily="34" charset="0"/>
            </a:rPr>
            <a:t> likewise believed that the heart, rather than the brain, was the source of human wisdom, as well as emotions, </a:t>
          </a:r>
          <a:r>
            <a:rPr lang="en-US" sz="1800" u="none" dirty="0">
              <a:latin typeface="Calibri" panose="020F0502020204030204" pitchFamily="34" charset="0"/>
              <a:cs typeface="Calibri" panose="020F0502020204030204" pitchFamily="34" charset="0"/>
            </a:rPr>
            <a:t>memory, </a:t>
          </a:r>
          <a:r>
            <a:rPr lang="en-US" sz="1800" u="none" dirty="0">
              <a:latin typeface="Calibri" panose="020F0502020204030204" pitchFamily="34" charset="0"/>
              <a:cs typeface="Calibri" panose="020F0502020204030204" pitchFamily="34" charset="0"/>
              <a:hlinkClick xmlns:r="http://schemas.openxmlformats.org/officeDocument/2006/relationships" r:id="rId3">
                <a:extLst>
                  <a:ext uri="{A12FA001-AC4F-418D-AE19-62706E023703}">
                    <ahyp:hlinkClr xmlns:ahyp="http://schemas.microsoft.com/office/drawing/2018/hyperlinkcolor" val="tx"/>
                  </a:ext>
                </a:extLst>
              </a:hlinkClick>
            </a:rPr>
            <a:t>the soul</a:t>
          </a:r>
          <a:r>
            <a:rPr lang="en-US" sz="1800" u="none"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and the personality itself. Physiology and disease were all connected in concept to the heart, and it was through the heart that God spoke, giving ancient Egyptian’s knowledge of God and God's will. As such, the heart was considered the most important of the body's organs (Dunn, 2021).</a:t>
          </a:r>
        </a:p>
      </dgm:t>
    </dgm:pt>
    <dgm:pt modelId="{FBA28DB2-5676-4A42-B13C-1317573FB899}" type="parTrans" cxnId="{F92C7E09-D5F4-4A96-BDAB-35AD509DBD77}">
      <dgm:prSet/>
      <dgm:spPr/>
      <dgm:t>
        <a:bodyPr/>
        <a:lstStyle/>
        <a:p>
          <a:endParaRPr lang="en-US"/>
        </a:p>
      </dgm:t>
    </dgm:pt>
    <dgm:pt modelId="{115B1E1A-3BFF-4F0A-8AD6-F1134AE768F2}" type="sibTrans" cxnId="{F92C7E09-D5F4-4A96-BDAB-35AD509DBD77}">
      <dgm:prSet/>
      <dgm:spPr/>
      <dgm:t>
        <a:bodyPr/>
        <a:lstStyle/>
        <a:p>
          <a:endParaRPr lang="en-US"/>
        </a:p>
      </dgm:t>
    </dgm:pt>
    <dgm:pt modelId="{536B5E04-1443-4197-AFE2-4E13144617D1}" type="pres">
      <dgm:prSet presAssocID="{091014EF-684C-4081-8C18-66F023AA5013}" presName="linear" presStyleCnt="0">
        <dgm:presLayoutVars>
          <dgm:animLvl val="lvl"/>
          <dgm:resizeHandles val="exact"/>
        </dgm:presLayoutVars>
      </dgm:prSet>
      <dgm:spPr/>
    </dgm:pt>
    <dgm:pt modelId="{2E6725D7-BF7F-4B77-A68E-D79F783DF021}" type="pres">
      <dgm:prSet presAssocID="{03738AED-695A-4E43-828B-8A6311B4DFBA}" presName="parentText" presStyleLbl="node1" presStyleIdx="0" presStyleCnt="4" custScaleY="59060" custLinFactY="-652" custLinFactNeighborX="12267" custLinFactNeighborY="-100000">
        <dgm:presLayoutVars>
          <dgm:chMax val="0"/>
          <dgm:bulletEnabled val="1"/>
        </dgm:presLayoutVars>
      </dgm:prSet>
      <dgm:spPr/>
    </dgm:pt>
    <dgm:pt modelId="{79893B8A-338D-4E6E-899F-D7675C2E2EC6}" type="pres">
      <dgm:prSet presAssocID="{398CE0AF-B151-4A84-B7D1-C3F83E8478E1}" presName="spacer" presStyleCnt="0"/>
      <dgm:spPr/>
    </dgm:pt>
    <dgm:pt modelId="{C6D0743B-74C8-4579-8146-A8AB774ED503}" type="pres">
      <dgm:prSet presAssocID="{1AEBA400-5673-46BE-9444-F140CBBB8852}" presName="parentText" presStyleLbl="node1" presStyleIdx="1" presStyleCnt="4" custScaleY="112672" custLinFactNeighborX="358" custLinFactNeighborY="-81670">
        <dgm:presLayoutVars>
          <dgm:chMax val="0"/>
          <dgm:bulletEnabled val="1"/>
        </dgm:presLayoutVars>
      </dgm:prSet>
      <dgm:spPr/>
    </dgm:pt>
    <dgm:pt modelId="{15D0216D-B243-4B8D-8D9D-ECBE7C98AC1E}" type="pres">
      <dgm:prSet presAssocID="{781B1766-BE2D-404B-93DF-FE57E0F344E1}" presName="spacer" presStyleCnt="0"/>
      <dgm:spPr/>
    </dgm:pt>
    <dgm:pt modelId="{6588EF04-74DA-41C4-B7A7-FF353FD249D5}" type="pres">
      <dgm:prSet presAssocID="{6B3328F5-5E37-4A18-BBD9-C4110074805B}" presName="parentText" presStyleLbl="node1" presStyleIdx="2" presStyleCnt="4">
        <dgm:presLayoutVars>
          <dgm:chMax val="0"/>
          <dgm:bulletEnabled val="1"/>
        </dgm:presLayoutVars>
      </dgm:prSet>
      <dgm:spPr/>
    </dgm:pt>
    <dgm:pt modelId="{09A1CF4B-DD62-440C-99FB-823FF5EA07D9}" type="pres">
      <dgm:prSet presAssocID="{FCD4BABD-7BE0-45B9-AF1F-40789A9F49FB}" presName="spacer" presStyleCnt="0"/>
      <dgm:spPr/>
    </dgm:pt>
    <dgm:pt modelId="{C167B7FA-B71F-47CA-998E-66747D85810A}" type="pres">
      <dgm:prSet presAssocID="{9B88E6E9-9E2A-4C4E-B666-BF1C424C28E4}" presName="parentText" presStyleLbl="node1" presStyleIdx="3" presStyleCnt="4" custScaleY="83608" custLinFactY="402" custLinFactNeighborX="559" custLinFactNeighborY="100000">
        <dgm:presLayoutVars>
          <dgm:chMax val="0"/>
          <dgm:bulletEnabled val="1"/>
        </dgm:presLayoutVars>
      </dgm:prSet>
      <dgm:spPr/>
    </dgm:pt>
  </dgm:ptLst>
  <dgm:cxnLst>
    <dgm:cxn modelId="{F92C7E09-D5F4-4A96-BDAB-35AD509DBD77}" srcId="{091014EF-684C-4081-8C18-66F023AA5013}" destId="{9B88E6E9-9E2A-4C4E-B666-BF1C424C28E4}" srcOrd="3" destOrd="0" parTransId="{FBA28DB2-5676-4A42-B13C-1317573FB899}" sibTransId="{115B1E1A-3BFF-4F0A-8AD6-F1134AE768F2}"/>
    <dgm:cxn modelId="{BB836D23-C48D-45E3-BCC2-0F37F6BEE43E}" type="presOf" srcId="{03738AED-695A-4E43-828B-8A6311B4DFBA}" destId="{2E6725D7-BF7F-4B77-A68E-D79F783DF021}" srcOrd="0" destOrd="0" presId="urn:microsoft.com/office/officeart/2005/8/layout/vList2"/>
    <dgm:cxn modelId="{C97CD35F-0D15-45C1-9D1D-AEF76F119099}" type="presOf" srcId="{6B3328F5-5E37-4A18-BBD9-C4110074805B}" destId="{6588EF04-74DA-41C4-B7A7-FF353FD249D5}" srcOrd="0" destOrd="0" presId="urn:microsoft.com/office/officeart/2005/8/layout/vList2"/>
    <dgm:cxn modelId="{9DEF3271-C3A9-4570-A2DA-03EF41AFE1C5}" type="presOf" srcId="{9B88E6E9-9E2A-4C4E-B666-BF1C424C28E4}" destId="{C167B7FA-B71F-47CA-998E-66747D85810A}" srcOrd="0" destOrd="0" presId="urn:microsoft.com/office/officeart/2005/8/layout/vList2"/>
    <dgm:cxn modelId="{580B2E80-9727-4987-B1A5-88494CCBC4E5}" srcId="{091014EF-684C-4081-8C18-66F023AA5013}" destId="{1AEBA400-5673-46BE-9444-F140CBBB8852}" srcOrd="1" destOrd="0" parTransId="{DBDE5829-80F2-432D-80F9-37F8A34B3183}" sibTransId="{781B1766-BE2D-404B-93DF-FE57E0F344E1}"/>
    <dgm:cxn modelId="{E34FCD8E-1ABA-4C82-B79D-0459E482321F}" srcId="{091014EF-684C-4081-8C18-66F023AA5013}" destId="{6B3328F5-5E37-4A18-BBD9-C4110074805B}" srcOrd="2" destOrd="0" parTransId="{43C25B62-FA26-4BEF-9A5C-FBE1843C4597}" sibTransId="{FCD4BABD-7BE0-45B9-AF1F-40789A9F49FB}"/>
    <dgm:cxn modelId="{36443BAC-43F6-47BF-8172-56F9A0FDB442}" type="presOf" srcId="{1AEBA400-5673-46BE-9444-F140CBBB8852}" destId="{C6D0743B-74C8-4579-8146-A8AB774ED503}" srcOrd="0" destOrd="0" presId="urn:microsoft.com/office/officeart/2005/8/layout/vList2"/>
    <dgm:cxn modelId="{E737DFCE-D70B-4D9C-A2B3-CD666FFD852A}" srcId="{091014EF-684C-4081-8C18-66F023AA5013}" destId="{03738AED-695A-4E43-828B-8A6311B4DFBA}" srcOrd="0" destOrd="0" parTransId="{F207F085-9A13-46DE-B5E5-52B94C2648B2}" sibTransId="{398CE0AF-B151-4A84-B7D1-C3F83E8478E1}"/>
    <dgm:cxn modelId="{E128F3DD-638B-46E6-814B-E9DEBA096349}" type="presOf" srcId="{091014EF-684C-4081-8C18-66F023AA5013}" destId="{536B5E04-1443-4197-AFE2-4E13144617D1}" srcOrd="0" destOrd="0" presId="urn:microsoft.com/office/officeart/2005/8/layout/vList2"/>
    <dgm:cxn modelId="{8E19A836-1DA0-4FF2-99A9-16AE01B9AD69}" type="presParOf" srcId="{536B5E04-1443-4197-AFE2-4E13144617D1}" destId="{2E6725D7-BF7F-4B77-A68E-D79F783DF021}" srcOrd="0" destOrd="0" presId="urn:microsoft.com/office/officeart/2005/8/layout/vList2"/>
    <dgm:cxn modelId="{5AF7ECC1-8497-4B0D-A15B-5A4FE83FDBCA}" type="presParOf" srcId="{536B5E04-1443-4197-AFE2-4E13144617D1}" destId="{79893B8A-338D-4E6E-899F-D7675C2E2EC6}" srcOrd="1" destOrd="0" presId="urn:microsoft.com/office/officeart/2005/8/layout/vList2"/>
    <dgm:cxn modelId="{281964D5-6D48-4FB7-844A-4B36AA1A3F7E}" type="presParOf" srcId="{536B5E04-1443-4197-AFE2-4E13144617D1}" destId="{C6D0743B-74C8-4579-8146-A8AB774ED503}" srcOrd="2" destOrd="0" presId="urn:microsoft.com/office/officeart/2005/8/layout/vList2"/>
    <dgm:cxn modelId="{4991AC36-3F36-49B6-80C3-1D5983762FBD}" type="presParOf" srcId="{536B5E04-1443-4197-AFE2-4E13144617D1}" destId="{15D0216D-B243-4B8D-8D9D-ECBE7C98AC1E}" srcOrd="3" destOrd="0" presId="urn:microsoft.com/office/officeart/2005/8/layout/vList2"/>
    <dgm:cxn modelId="{B2B1A665-8C82-4C92-8655-5B0FC7E63CDB}" type="presParOf" srcId="{536B5E04-1443-4197-AFE2-4E13144617D1}" destId="{6588EF04-74DA-41C4-B7A7-FF353FD249D5}" srcOrd="4" destOrd="0" presId="urn:microsoft.com/office/officeart/2005/8/layout/vList2"/>
    <dgm:cxn modelId="{303C09B1-9F21-48D0-BFB8-ACBEAC11522E}" type="presParOf" srcId="{536B5E04-1443-4197-AFE2-4E13144617D1}" destId="{09A1CF4B-DD62-440C-99FB-823FF5EA07D9}" srcOrd="5" destOrd="0" presId="urn:microsoft.com/office/officeart/2005/8/layout/vList2"/>
    <dgm:cxn modelId="{A81722BD-A4B6-4D98-93EC-64D74C01C625}" type="presParOf" srcId="{536B5E04-1443-4197-AFE2-4E13144617D1}" destId="{C167B7FA-B71F-47CA-998E-66747D85810A}"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B4C2D0-D45F-4682-9B7E-AC47A31D9F05}" type="doc">
      <dgm:prSet loTypeId="urn:microsoft.com/office/officeart/2005/8/layout/process4" loCatId="process" qsTypeId="urn:microsoft.com/office/officeart/2005/8/quickstyle/simple4" qsCatId="simple" csTypeId="urn:microsoft.com/office/officeart/2005/8/colors/colorful5" csCatId="colorful" phldr="1"/>
      <dgm:spPr/>
      <dgm:t>
        <a:bodyPr/>
        <a:lstStyle/>
        <a:p>
          <a:endParaRPr lang="en-US"/>
        </a:p>
      </dgm:t>
    </dgm:pt>
    <dgm:pt modelId="{7FAEA782-1C3B-4363-B3B9-6FEC3FB3E3D3}">
      <dgm:prSet/>
      <dgm:spPr/>
      <dgm:t>
        <a:bodyPr/>
        <a:lstStyle/>
        <a:p>
          <a:r>
            <a:rPr lang="en-US" i="0">
              <a:latin typeface="Calibri" panose="020F0502020204030204" pitchFamily="34" charset="0"/>
              <a:cs typeface="Calibri" panose="020F0502020204030204" pitchFamily="34" charset="0"/>
            </a:rPr>
            <a:t>The heart’s “little brain”</a:t>
          </a:r>
        </a:p>
        <a:p>
          <a:r>
            <a:rPr lang="en-US" i="0">
              <a:latin typeface="Calibri" panose="020F0502020204030204" pitchFamily="34" charset="0"/>
              <a:cs typeface="Calibri" panose="020F0502020204030204" pitchFamily="34" charset="0"/>
            </a:rPr>
            <a:t> can:</a:t>
          </a:r>
        </a:p>
      </dgm:t>
    </dgm:pt>
    <dgm:pt modelId="{DC4E662D-5F12-4174-BEF8-82278ACF2134}" type="parTrans" cxnId="{4E80F873-8D10-4EBE-B407-05EAFECD9E32}">
      <dgm:prSet/>
      <dgm:spPr/>
      <dgm:t>
        <a:bodyPr/>
        <a:lstStyle/>
        <a:p>
          <a:endParaRPr lang="en-US"/>
        </a:p>
      </dgm:t>
    </dgm:pt>
    <dgm:pt modelId="{18A9AB92-DC30-4DBA-BF73-61A8809094D0}" type="sibTrans" cxnId="{4E80F873-8D10-4EBE-B407-05EAFECD9E32}">
      <dgm:prSet/>
      <dgm:spPr/>
      <dgm:t>
        <a:bodyPr/>
        <a:lstStyle/>
        <a:p>
          <a:endParaRPr lang="en-US"/>
        </a:p>
      </dgm:t>
    </dgm:pt>
    <dgm:pt modelId="{F1FFE09A-B9E5-4D3F-BACE-BB6F72E67A37}">
      <dgm:prSet/>
      <dgm:spPr/>
      <dgm:t>
        <a:bodyPr/>
        <a:lstStyle/>
        <a:p>
          <a:r>
            <a:rPr lang="en-US">
              <a:latin typeface="Calibri" panose="020F0502020204030204" pitchFamily="34" charset="0"/>
              <a:cs typeface="Calibri" panose="020F0502020204030204" pitchFamily="34" charset="0"/>
            </a:rPr>
            <a:t>Act </a:t>
          </a:r>
          <a:r>
            <a:rPr lang="en-US">
              <a:solidFill>
                <a:srgbClr val="FF0000"/>
              </a:solidFill>
              <a:latin typeface="Calibri" panose="020F0502020204030204" pitchFamily="34" charset="0"/>
              <a:cs typeface="Calibri" panose="020F0502020204030204" pitchFamily="34" charset="0"/>
            </a:rPr>
            <a:t>independently</a:t>
          </a:r>
          <a:r>
            <a:rPr lang="en-US">
              <a:latin typeface="Calibri" panose="020F0502020204030204" pitchFamily="34" charset="0"/>
              <a:cs typeface="Calibri" panose="020F0502020204030204" pitchFamily="34" charset="0"/>
            </a:rPr>
            <a:t> of the cranial brain to think, learn, and remember.</a:t>
          </a:r>
        </a:p>
      </dgm:t>
    </dgm:pt>
    <dgm:pt modelId="{8018F64E-14F7-4F4D-A8DC-303B0AD46716}" type="parTrans" cxnId="{10E4E5AC-2A9D-4476-9F2C-4B514744EEF3}">
      <dgm:prSet/>
      <dgm:spPr/>
      <dgm:t>
        <a:bodyPr/>
        <a:lstStyle/>
        <a:p>
          <a:endParaRPr lang="en-US"/>
        </a:p>
      </dgm:t>
    </dgm:pt>
    <dgm:pt modelId="{6E4D8A8C-BDD7-4DF5-944F-87D5C0920ED5}" type="sibTrans" cxnId="{10E4E5AC-2A9D-4476-9F2C-4B514744EEF3}">
      <dgm:prSet/>
      <dgm:spPr/>
      <dgm:t>
        <a:bodyPr/>
        <a:lstStyle/>
        <a:p>
          <a:endParaRPr lang="en-US"/>
        </a:p>
      </dgm:t>
    </dgm:pt>
    <dgm:pt modelId="{2969CAE4-63B8-4088-BB56-66068A995518}">
      <dgm:prSet/>
      <dgm:spPr/>
      <dgm:t>
        <a:bodyPr/>
        <a:lstStyle/>
        <a:p>
          <a:r>
            <a:rPr lang="en-US" dirty="0">
              <a:latin typeface="Calibri" panose="020F0502020204030204" pitchFamily="34" charset="0"/>
              <a:cs typeface="Calibri" panose="020F0502020204030204" pitchFamily="34" charset="0"/>
            </a:rPr>
            <a:t>Act </a:t>
          </a:r>
          <a:r>
            <a:rPr lang="en-US" dirty="0">
              <a:solidFill>
                <a:srgbClr val="FF0000"/>
              </a:solidFill>
              <a:latin typeface="Calibri" panose="020F0502020204030204" pitchFamily="34" charset="0"/>
              <a:cs typeface="Calibri" panose="020F0502020204030204" pitchFamily="34" charset="0"/>
            </a:rPr>
            <a:t>in harmony </a:t>
          </a:r>
          <a:r>
            <a:rPr lang="en-US" dirty="0">
              <a:latin typeface="Calibri" panose="020F0502020204030204" pitchFamily="34" charset="0"/>
              <a:cs typeface="Calibri" panose="020F0502020204030204" pitchFamily="34" charset="0"/>
            </a:rPr>
            <a:t>with the brain to give us the benefit of a single and potent network shared by both the heart and the brain (Braden, 2015).</a:t>
          </a:r>
        </a:p>
      </dgm:t>
    </dgm:pt>
    <dgm:pt modelId="{FD0F0C15-8FB1-4E46-B2C2-C24FF956003B}" type="parTrans" cxnId="{8D2C1686-3122-4332-AD3C-7BA38B51C050}">
      <dgm:prSet/>
      <dgm:spPr/>
      <dgm:t>
        <a:bodyPr/>
        <a:lstStyle/>
        <a:p>
          <a:endParaRPr lang="en-US"/>
        </a:p>
      </dgm:t>
    </dgm:pt>
    <dgm:pt modelId="{1F0BCA57-7683-4C35-A139-7AE0CA011DC7}" type="sibTrans" cxnId="{8D2C1686-3122-4332-AD3C-7BA38B51C050}">
      <dgm:prSet/>
      <dgm:spPr/>
      <dgm:t>
        <a:bodyPr/>
        <a:lstStyle/>
        <a:p>
          <a:endParaRPr lang="en-US"/>
        </a:p>
      </dgm:t>
    </dgm:pt>
    <dgm:pt modelId="{B5E2C014-20C4-4667-AA71-37D69049E6D6}" type="pres">
      <dgm:prSet presAssocID="{F7B4C2D0-D45F-4682-9B7E-AC47A31D9F05}" presName="Name0" presStyleCnt="0">
        <dgm:presLayoutVars>
          <dgm:dir/>
          <dgm:animLvl val="lvl"/>
          <dgm:resizeHandles val="exact"/>
        </dgm:presLayoutVars>
      </dgm:prSet>
      <dgm:spPr/>
    </dgm:pt>
    <dgm:pt modelId="{9DCE8B6C-04F7-4F34-BC8C-658B798A60F5}" type="pres">
      <dgm:prSet presAssocID="{7FAEA782-1C3B-4363-B3B9-6FEC3FB3E3D3}" presName="boxAndChildren" presStyleCnt="0"/>
      <dgm:spPr/>
    </dgm:pt>
    <dgm:pt modelId="{B56F6CF0-A90D-489E-82B9-F5FB12797D8E}" type="pres">
      <dgm:prSet presAssocID="{7FAEA782-1C3B-4363-B3B9-6FEC3FB3E3D3}" presName="parentTextBox" presStyleLbl="node1" presStyleIdx="0" presStyleCnt="1"/>
      <dgm:spPr/>
    </dgm:pt>
    <dgm:pt modelId="{1C552B5C-6943-4BC1-8B55-BD7CFC80DC62}" type="pres">
      <dgm:prSet presAssocID="{7FAEA782-1C3B-4363-B3B9-6FEC3FB3E3D3}" presName="entireBox" presStyleLbl="node1" presStyleIdx="0" presStyleCnt="1" custLinFactNeighborX="743" custLinFactNeighborY="6138"/>
      <dgm:spPr/>
    </dgm:pt>
    <dgm:pt modelId="{836DE184-C63D-48A9-B7D0-B7C2AD064973}" type="pres">
      <dgm:prSet presAssocID="{7FAEA782-1C3B-4363-B3B9-6FEC3FB3E3D3}" presName="descendantBox" presStyleCnt="0"/>
      <dgm:spPr/>
    </dgm:pt>
    <dgm:pt modelId="{79561350-805D-4079-B96E-27CEC8727C85}" type="pres">
      <dgm:prSet presAssocID="{F1FFE09A-B9E5-4D3F-BACE-BB6F72E67A37}" presName="childTextBox" presStyleLbl="fgAccFollowNode1" presStyleIdx="0" presStyleCnt="2">
        <dgm:presLayoutVars>
          <dgm:bulletEnabled val="1"/>
        </dgm:presLayoutVars>
      </dgm:prSet>
      <dgm:spPr/>
    </dgm:pt>
    <dgm:pt modelId="{218570B3-9B37-496A-8C64-C088BBA3554A}" type="pres">
      <dgm:prSet presAssocID="{2969CAE4-63B8-4088-BB56-66068A995518}" presName="childTextBox" presStyleLbl="fgAccFollowNode1" presStyleIdx="1" presStyleCnt="2">
        <dgm:presLayoutVars>
          <dgm:bulletEnabled val="1"/>
        </dgm:presLayoutVars>
      </dgm:prSet>
      <dgm:spPr/>
    </dgm:pt>
  </dgm:ptLst>
  <dgm:cxnLst>
    <dgm:cxn modelId="{0D187132-86BE-407A-9DBE-93F291D9E2BC}" type="presOf" srcId="{2969CAE4-63B8-4088-BB56-66068A995518}" destId="{218570B3-9B37-496A-8C64-C088BBA3554A}" srcOrd="0" destOrd="0" presId="urn:microsoft.com/office/officeart/2005/8/layout/process4"/>
    <dgm:cxn modelId="{DB2FD733-B75B-411E-8C74-D1E1D93772E5}" type="presOf" srcId="{F1FFE09A-B9E5-4D3F-BACE-BB6F72E67A37}" destId="{79561350-805D-4079-B96E-27CEC8727C85}" srcOrd="0" destOrd="0" presId="urn:microsoft.com/office/officeart/2005/8/layout/process4"/>
    <dgm:cxn modelId="{7A9DF541-BCB0-4089-983C-C2ABC4B4D721}" type="presOf" srcId="{7FAEA782-1C3B-4363-B3B9-6FEC3FB3E3D3}" destId="{1C552B5C-6943-4BC1-8B55-BD7CFC80DC62}" srcOrd="1" destOrd="0" presId="urn:microsoft.com/office/officeart/2005/8/layout/process4"/>
    <dgm:cxn modelId="{0C06BE6A-BE3E-45E0-B718-B3527C07D424}" type="presOf" srcId="{7FAEA782-1C3B-4363-B3B9-6FEC3FB3E3D3}" destId="{B56F6CF0-A90D-489E-82B9-F5FB12797D8E}" srcOrd="0" destOrd="0" presId="urn:microsoft.com/office/officeart/2005/8/layout/process4"/>
    <dgm:cxn modelId="{4E80F873-8D10-4EBE-B407-05EAFECD9E32}" srcId="{F7B4C2D0-D45F-4682-9B7E-AC47A31D9F05}" destId="{7FAEA782-1C3B-4363-B3B9-6FEC3FB3E3D3}" srcOrd="0" destOrd="0" parTransId="{DC4E662D-5F12-4174-BEF8-82278ACF2134}" sibTransId="{18A9AB92-DC30-4DBA-BF73-61A8809094D0}"/>
    <dgm:cxn modelId="{8D2C1686-3122-4332-AD3C-7BA38B51C050}" srcId="{7FAEA782-1C3B-4363-B3B9-6FEC3FB3E3D3}" destId="{2969CAE4-63B8-4088-BB56-66068A995518}" srcOrd="1" destOrd="0" parTransId="{FD0F0C15-8FB1-4E46-B2C2-C24FF956003B}" sibTransId="{1F0BCA57-7683-4C35-A139-7AE0CA011DC7}"/>
    <dgm:cxn modelId="{10E4E5AC-2A9D-4476-9F2C-4B514744EEF3}" srcId="{7FAEA782-1C3B-4363-B3B9-6FEC3FB3E3D3}" destId="{F1FFE09A-B9E5-4D3F-BACE-BB6F72E67A37}" srcOrd="0" destOrd="0" parTransId="{8018F64E-14F7-4F4D-A8DC-303B0AD46716}" sibTransId="{6E4D8A8C-BDD7-4DF5-944F-87D5C0920ED5}"/>
    <dgm:cxn modelId="{17BE13C4-00B9-4D0D-9947-33BEA7ABB354}" type="presOf" srcId="{F7B4C2D0-D45F-4682-9B7E-AC47A31D9F05}" destId="{B5E2C014-20C4-4667-AA71-37D69049E6D6}" srcOrd="0" destOrd="0" presId="urn:microsoft.com/office/officeart/2005/8/layout/process4"/>
    <dgm:cxn modelId="{525DD951-C3D0-420F-A6B4-B5EB224E1720}" type="presParOf" srcId="{B5E2C014-20C4-4667-AA71-37D69049E6D6}" destId="{9DCE8B6C-04F7-4F34-BC8C-658B798A60F5}" srcOrd="0" destOrd="0" presId="urn:microsoft.com/office/officeart/2005/8/layout/process4"/>
    <dgm:cxn modelId="{4FEB940F-DC9A-4A28-ABF9-B8DDB577EB30}" type="presParOf" srcId="{9DCE8B6C-04F7-4F34-BC8C-658B798A60F5}" destId="{B56F6CF0-A90D-489E-82B9-F5FB12797D8E}" srcOrd="0" destOrd="0" presId="urn:microsoft.com/office/officeart/2005/8/layout/process4"/>
    <dgm:cxn modelId="{C3DB583A-81C8-4304-B809-D979D76B29D2}" type="presParOf" srcId="{9DCE8B6C-04F7-4F34-BC8C-658B798A60F5}" destId="{1C552B5C-6943-4BC1-8B55-BD7CFC80DC62}" srcOrd="1" destOrd="0" presId="urn:microsoft.com/office/officeart/2005/8/layout/process4"/>
    <dgm:cxn modelId="{230ED144-4D48-4B0E-8974-2CD89C49DF94}" type="presParOf" srcId="{9DCE8B6C-04F7-4F34-BC8C-658B798A60F5}" destId="{836DE184-C63D-48A9-B7D0-B7C2AD064973}" srcOrd="2" destOrd="0" presId="urn:microsoft.com/office/officeart/2005/8/layout/process4"/>
    <dgm:cxn modelId="{E9C8E9DE-75A4-4124-A8E9-7EDA47EE27F5}" type="presParOf" srcId="{836DE184-C63D-48A9-B7D0-B7C2AD064973}" destId="{79561350-805D-4079-B96E-27CEC8727C85}" srcOrd="0" destOrd="0" presId="urn:microsoft.com/office/officeart/2005/8/layout/process4"/>
    <dgm:cxn modelId="{D170809E-7E7E-4B6B-994F-56DA8E715531}" type="presParOf" srcId="{836DE184-C63D-48A9-B7D0-B7C2AD064973}" destId="{218570B3-9B37-496A-8C64-C088BBA3554A}"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FABD60-B444-4DCE-B5A2-819555787275}"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5A3B54BC-3C09-493D-8786-438C9F663CD2}">
      <dgm:prSet/>
      <dgm:spPr/>
      <dgm:t>
        <a:bodyPr/>
        <a:lstStyle/>
        <a:p>
          <a:r>
            <a:rPr lang="en-US">
              <a:latin typeface="Calibri" panose="020F0502020204030204" pitchFamily="34" charset="0"/>
              <a:cs typeface="Calibri" panose="020F0502020204030204" pitchFamily="34" charset="0"/>
            </a:rPr>
            <a:t>Gregg  Braden notes that the discovery of the </a:t>
          </a:r>
          <a:r>
            <a:rPr lang="en-US">
              <a:solidFill>
                <a:schemeClr val="bg1"/>
              </a:solidFill>
              <a:latin typeface="Calibri" panose="020F0502020204030204" pitchFamily="34" charset="0"/>
              <a:cs typeface="Calibri" panose="020F0502020204030204" pitchFamily="34" charset="0"/>
            </a:rPr>
            <a:t>“little brain” </a:t>
          </a:r>
          <a:r>
            <a:rPr lang="en-US">
              <a:latin typeface="Calibri" panose="020F0502020204030204" pitchFamily="34" charset="0"/>
              <a:cs typeface="Calibri" panose="020F0502020204030204" pitchFamily="34" charset="0"/>
            </a:rPr>
            <a:t>in the heart, and the now-verified evidence that the heart has a certain capacity to </a:t>
          </a:r>
          <a:r>
            <a:rPr lang="en-US">
              <a:solidFill>
                <a:schemeClr val="bg1"/>
              </a:solidFill>
              <a:latin typeface="Calibri" panose="020F0502020204030204" pitchFamily="34" charset="0"/>
              <a:cs typeface="Calibri" panose="020F0502020204030204" pitchFamily="34" charset="0"/>
            </a:rPr>
            <a:t>think and remember, </a:t>
          </a:r>
          <a:r>
            <a:rPr lang="en-US">
              <a:latin typeface="Calibri" panose="020F0502020204030204" pitchFamily="34" charset="0"/>
              <a:cs typeface="Calibri" panose="020F0502020204030204" pitchFamily="34" charset="0"/>
            </a:rPr>
            <a:t>has led the way to amazing possibilities regarding the hidden power of the heart and what this can men to our lives. </a:t>
          </a:r>
        </a:p>
      </dgm:t>
    </dgm:pt>
    <dgm:pt modelId="{6BDB086D-0EFF-47DD-876B-E3538C8A0911}" type="parTrans" cxnId="{8E33E129-9583-435D-97BF-44214B3DDCA4}">
      <dgm:prSet/>
      <dgm:spPr/>
      <dgm:t>
        <a:bodyPr/>
        <a:lstStyle/>
        <a:p>
          <a:endParaRPr lang="en-US"/>
        </a:p>
      </dgm:t>
    </dgm:pt>
    <dgm:pt modelId="{86F0CF83-E917-4B55-AFB9-86D1467C95E6}" type="sibTrans" cxnId="{8E33E129-9583-435D-97BF-44214B3DDCA4}">
      <dgm:prSet/>
      <dgm:spPr/>
      <dgm:t>
        <a:bodyPr/>
        <a:lstStyle/>
        <a:p>
          <a:endParaRPr lang="en-US"/>
        </a:p>
      </dgm:t>
    </dgm:pt>
    <dgm:pt modelId="{EA6D747B-E9C9-42AE-AB0A-CA9BD3732885}">
      <dgm:prSet/>
      <dgm:spPr/>
      <dgm:t>
        <a:bodyPr/>
        <a:lstStyle/>
        <a:p>
          <a:r>
            <a:rPr lang="en-US">
              <a:latin typeface="Calibri" panose="020F0502020204030204" pitchFamily="34" charset="0"/>
              <a:cs typeface="Calibri" panose="020F0502020204030204" pitchFamily="34" charset="0"/>
            </a:rPr>
            <a:t>For 150-plus years we were led to believe that the heart and the brain were separate in an </a:t>
          </a:r>
          <a:r>
            <a:rPr lang="en-US">
              <a:solidFill>
                <a:schemeClr val="bg1"/>
              </a:solidFill>
              <a:latin typeface="Calibri" panose="020F0502020204030204" pitchFamily="34" charset="0"/>
              <a:cs typeface="Calibri" panose="020F0502020204030204" pitchFamily="34" charset="0"/>
            </a:rPr>
            <a:t>either-or manner. </a:t>
          </a:r>
          <a:r>
            <a:rPr lang="en-US">
              <a:latin typeface="Calibri" panose="020F0502020204030204" pitchFamily="34" charset="0"/>
              <a:cs typeface="Calibri" panose="020F0502020204030204" pitchFamily="34" charset="0"/>
            </a:rPr>
            <a:t> Scientists and analytical thinkers believed that the </a:t>
          </a:r>
          <a:r>
            <a:rPr lang="en-US">
              <a:solidFill>
                <a:schemeClr val="bg1"/>
              </a:solidFill>
              <a:latin typeface="Calibri" panose="020F0502020204030204" pitchFamily="34" charset="0"/>
              <a:cs typeface="Calibri" panose="020F0502020204030204" pitchFamily="34" charset="0"/>
            </a:rPr>
            <a:t>brain </a:t>
          </a:r>
          <a:r>
            <a:rPr lang="en-US">
              <a:latin typeface="Calibri" panose="020F0502020204030204" pitchFamily="34" charset="0"/>
              <a:cs typeface="Calibri" panose="020F0502020204030204" pitchFamily="34" charset="0"/>
            </a:rPr>
            <a:t>was the key while musicians, artists, and intuitive thinkers felt that it was the </a:t>
          </a:r>
          <a:r>
            <a:rPr lang="en-US">
              <a:solidFill>
                <a:schemeClr val="bg1"/>
              </a:solidFill>
              <a:latin typeface="Calibri" panose="020F0502020204030204" pitchFamily="34" charset="0"/>
              <a:cs typeface="Calibri" panose="020F0502020204030204" pitchFamily="34" charset="0"/>
            </a:rPr>
            <a:t>heart.</a:t>
          </a:r>
        </a:p>
      </dgm:t>
    </dgm:pt>
    <dgm:pt modelId="{E8B79798-DEBB-4528-856B-651459A8B61A}" type="parTrans" cxnId="{AEC4D73A-D33C-41EE-AD09-9CF47C210DF6}">
      <dgm:prSet/>
      <dgm:spPr/>
      <dgm:t>
        <a:bodyPr/>
        <a:lstStyle/>
        <a:p>
          <a:endParaRPr lang="en-US"/>
        </a:p>
      </dgm:t>
    </dgm:pt>
    <dgm:pt modelId="{234EE403-0930-4205-8111-D16E1DED6D23}" type="sibTrans" cxnId="{AEC4D73A-D33C-41EE-AD09-9CF47C210DF6}">
      <dgm:prSet/>
      <dgm:spPr/>
      <dgm:t>
        <a:bodyPr/>
        <a:lstStyle/>
        <a:p>
          <a:endParaRPr lang="en-US"/>
        </a:p>
      </dgm:t>
    </dgm:pt>
    <dgm:pt modelId="{35EDD6DD-781A-4575-A0EC-402851611DFE}">
      <dgm:prSet/>
      <dgm:spPr/>
      <dgm:t>
        <a:bodyPr/>
        <a:lstStyle/>
        <a:p>
          <a:r>
            <a:rPr lang="en-US" dirty="0">
              <a:latin typeface="Calibri" panose="020F0502020204030204" pitchFamily="34" charset="0"/>
              <a:cs typeface="Calibri" panose="020F0502020204030204" pitchFamily="34" charset="0"/>
            </a:rPr>
            <a:t>The evidence now suggests that it is the heart and the brain working </a:t>
          </a:r>
          <a:r>
            <a:rPr lang="en-US" dirty="0">
              <a:solidFill>
                <a:schemeClr val="bg1"/>
              </a:solidFill>
              <a:latin typeface="Calibri" panose="020F0502020204030204" pitchFamily="34" charset="0"/>
              <a:cs typeface="Calibri" panose="020F0502020204030204" pitchFamily="34" charset="0"/>
            </a:rPr>
            <a:t>harmoniously together </a:t>
          </a:r>
          <a:r>
            <a:rPr lang="en-US" dirty="0">
              <a:latin typeface="Calibri" panose="020F0502020204030204" pitchFamily="34" charset="0"/>
              <a:cs typeface="Calibri" panose="020F0502020204030204" pitchFamily="34" charset="0"/>
            </a:rPr>
            <a:t>that is fundamental (Braden, 2015a, 2015b).</a:t>
          </a:r>
        </a:p>
      </dgm:t>
    </dgm:pt>
    <dgm:pt modelId="{36FC4225-1E65-498A-8641-38FE921CE671}" type="parTrans" cxnId="{B94BB504-8B47-40F4-8D4B-C05650686D4D}">
      <dgm:prSet/>
      <dgm:spPr/>
      <dgm:t>
        <a:bodyPr/>
        <a:lstStyle/>
        <a:p>
          <a:endParaRPr lang="en-US"/>
        </a:p>
      </dgm:t>
    </dgm:pt>
    <dgm:pt modelId="{3907153B-102C-4973-87D2-5FA4B18C2EE3}" type="sibTrans" cxnId="{B94BB504-8B47-40F4-8D4B-C05650686D4D}">
      <dgm:prSet/>
      <dgm:spPr/>
      <dgm:t>
        <a:bodyPr/>
        <a:lstStyle/>
        <a:p>
          <a:endParaRPr lang="en-US"/>
        </a:p>
      </dgm:t>
    </dgm:pt>
    <dgm:pt modelId="{65FBCF4E-909F-4571-87B4-B99159FBCBC3}" type="pres">
      <dgm:prSet presAssocID="{71FABD60-B444-4DCE-B5A2-819555787275}" presName="linear" presStyleCnt="0">
        <dgm:presLayoutVars>
          <dgm:animLvl val="lvl"/>
          <dgm:resizeHandles val="exact"/>
        </dgm:presLayoutVars>
      </dgm:prSet>
      <dgm:spPr/>
    </dgm:pt>
    <dgm:pt modelId="{62D2E2C0-AE16-4CC0-BF3F-8D8397487A14}" type="pres">
      <dgm:prSet presAssocID="{5A3B54BC-3C09-493D-8786-438C9F663CD2}" presName="parentText" presStyleLbl="node1" presStyleIdx="0" presStyleCnt="3">
        <dgm:presLayoutVars>
          <dgm:chMax val="0"/>
          <dgm:bulletEnabled val="1"/>
        </dgm:presLayoutVars>
      </dgm:prSet>
      <dgm:spPr/>
    </dgm:pt>
    <dgm:pt modelId="{3AFBC590-7B69-4C76-B95E-01CC10CB9189}" type="pres">
      <dgm:prSet presAssocID="{86F0CF83-E917-4B55-AFB9-86D1467C95E6}" presName="spacer" presStyleCnt="0"/>
      <dgm:spPr/>
    </dgm:pt>
    <dgm:pt modelId="{45D7C769-B348-4ADA-ADC1-D83ECB7169CF}" type="pres">
      <dgm:prSet presAssocID="{EA6D747B-E9C9-42AE-AB0A-CA9BD3732885}" presName="parentText" presStyleLbl="node1" presStyleIdx="1" presStyleCnt="3" custLinFactNeighborX="-509" custLinFactNeighborY="17407">
        <dgm:presLayoutVars>
          <dgm:chMax val="0"/>
          <dgm:bulletEnabled val="1"/>
        </dgm:presLayoutVars>
      </dgm:prSet>
      <dgm:spPr/>
    </dgm:pt>
    <dgm:pt modelId="{511AE03B-4388-45CD-B646-4AF392F2694E}" type="pres">
      <dgm:prSet presAssocID="{234EE403-0930-4205-8111-D16E1DED6D23}" presName="spacer" presStyleCnt="0"/>
      <dgm:spPr/>
    </dgm:pt>
    <dgm:pt modelId="{8DCAC161-7701-488D-BFE3-D863221640D8}" type="pres">
      <dgm:prSet presAssocID="{35EDD6DD-781A-4575-A0EC-402851611DFE}" presName="parentText" presStyleLbl="node1" presStyleIdx="2" presStyleCnt="3">
        <dgm:presLayoutVars>
          <dgm:chMax val="0"/>
          <dgm:bulletEnabled val="1"/>
        </dgm:presLayoutVars>
      </dgm:prSet>
      <dgm:spPr/>
    </dgm:pt>
  </dgm:ptLst>
  <dgm:cxnLst>
    <dgm:cxn modelId="{B94BB504-8B47-40F4-8D4B-C05650686D4D}" srcId="{71FABD60-B444-4DCE-B5A2-819555787275}" destId="{35EDD6DD-781A-4575-A0EC-402851611DFE}" srcOrd="2" destOrd="0" parTransId="{36FC4225-1E65-498A-8641-38FE921CE671}" sibTransId="{3907153B-102C-4973-87D2-5FA4B18C2EE3}"/>
    <dgm:cxn modelId="{8E33E129-9583-435D-97BF-44214B3DDCA4}" srcId="{71FABD60-B444-4DCE-B5A2-819555787275}" destId="{5A3B54BC-3C09-493D-8786-438C9F663CD2}" srcOrd="0" destOrd="0" parTransId="{6BDB086D-0EFF-47DD-876B-E3538C8A0911}" sibTransId="{86F0CF83-E917-4B55-AFB9-86D1467C95E6}"/>
    <dgm:cxn modelId="{AEC4D73A-D33C-41EE-AD09-9CF47C210DF6}" srcId="{71FABD60-B444-4DCE-B5A2-819555787275}" destId="{EA6D747B-E9C9-42AE-AB0A-CA9BD3732885}" srcOrd="1" destOrd="0" parTransId="{E8B79798-DEBB-4528-856B-651459A8B61A}" sibTransId="{234EE403-0930-4205-8111-D16E1DED6D23}"/>
    <dgm:cxn modelId="{A2A97569-2B33-4805-9B95-954623D66E2D}" type="presOf" srcId="{EA6D747B-E9C9-42AE-AB0A-CA9BD3732885}" destId="{45D7C769-B348-4ADA-ADC1-D83ECB7169CF}" srcOrd="0" destOrd="0" presId="urn:microsoft.com/office/officeart/2005/8/layout/vList2"/>
    <dgm:cxn modelId="{4CFF6D4F-3A08-4D0D-9ACB-6C9059BB4175}" type="presOf" srcId="{71FABD60-B444-4DCE-B5A2-819555787275}" destId="{65FBCF4E-909F-4571-87B4-B99159FBCBC3}" srcOrd="0" destOrd="0" presId="urn:microsoft.com/office/officeart/2005/8/layout/vList2"/>
    <dgm:cxn modelId="{9AB10892-6AEE-44B2-90DC-74121E8542F0}" type="presOf" srcId="{5A3B54BC-3C09-493D-8786-438C9F663CD2}" destId="{62D2E2C0-AE16-4CC0-BF3F-8D8397487A14}" srcOrd="0" destOrd="0" presId="urn:microsoft.com/office/officeart/2005/8/layout/vList2"/>
    <dgm:cxn modelId="{1410AB93-1698-4E2D-89B3-5F4A7B89C531}" type="presOf" srcId="{35EDD6DD-781A-4575-A0EC-402851611DFE}" destId="{8DCAC161-7701-488D-BFE3-D863221640D8}" srcOrd="0" destOrd="0" presId="urn:microsoft.com/office/officeart/2005/8/layout/vList2"/>
    <dgm:cxn modelId="{3F41E17A-EBFA-411D-A5C0-F1272AA0F953}" type="presParOf" srcId="{65FBCF4E-909F-4571-87B4-B99159FBCBC3}" destId="{62D2E2C0-AE16-4CC0-BF3F-8D8397487A14}" srcOrd="0" destOrd="0" presId="urn:microsoft.com/office/officeart/2005/8/layout/vList2"/>
    <dgm:cxn modelId="{9B7942F5-9159-4B58-90B7-B18D796C79DD}" type="presParOf" srcId="{65FBCF4E-909F-4571-87B4-B99159FBCBC3}" destId="{3AFBC590-7B69-4C76-B95E-01CC10CB9189}" srcOrd="1" destOrd="0" presId="urn:microsoft.com/office/officeart/2005/8/layout/vList2"/>
    <dgm:cxn modelId="{ED80E746-C8FB-4B95-9C0E-E04680DB3803}" type="presParOf" srcId="{65FBCF4E-909F-4571-87B4-B99159FBCBC3}" destId="{45D7C769-B348-4ADA-ADC1-D83ECB7169CF}" srcOrd="2" destOrd="0" presId="urn:microsoft.com/office/officeart/2005/8/layout/vList2"/>
    <dgm:cxn modelId="{BE8F2124-878E-4194-9CD4-56559227FDA4}" type="presParOf" srcId="{65FBCF4E-909F-4571-87B4-B99159FBCBC3}" destId="{511AE03B-4388-45CD-B646-4AF392F2694E}" srcOrd="3" destOrd="0" presId="urn:microsoft.com/office/officeart/2005/8/layout/vList2"/>
    <dgm:cxn modelId="{892D93CD-3EDC-4C33-B7DC-F21197BEAF26}" type="presParOf" srcId="{65FBCF4E-909F-4571-87B4-B99159FBCBC3}" destId="{8DCAC161-7701-488D-BFE3-D863221640D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B2C183-558B-4220-A5E3-266865C47B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70D2AC-EB83-4CB6-AE9A-9E74835F3D61}">
      <dgm:prSet custT="1"/>
      <dgm:spPr/>
      <dgm:t>
        <a:bodyPr/>
        <a:lstStyle/>
        <a:p>
          <a:r>
            <a:rPr lang="en-US" sz="1600">
              <a:latin typeface="Calibri" panose="020F0502020204030204" pitchFamily="34" charset="0"/>
              <a:cs typeface="Calibri" panose="020F0502020204030204" pitchFamily="34" charset="0"/>
            </a:rPr>
            <a:t>Research at HeartMath</a:t>
          </a:r>
          <a:r>
            <a:rPr lang="en-US" sz="1600" b="0" i="0">
              <a:latin typeface="Calibri" panose="020F0502020204030204" pitchFamily="34" charset="0"/>
              <a:cs typeface="Calibri" panose="020F0502020204030204" pitchFamily="34" charset="0"/>
            </a:rPr>
            <a:t> has found that a type of heart-rhythm synchronization can occur in interactions between people and their pets. A lot of pet lovers can appreciate the results of an experiment </a:t>
          </a:r>
          <a:endParaRPr lang="en-US" sz="1600">
            <a:latin typeface="Calibri" panose="020F0502020204030204" pitchFamily="34" charset="0"/>
            <a:cs typeface="Calibri" panose="020F0502020204030204" pitchFamily="34" charset="0"/>
          </a:endParaRPr>
        </a:p>
      </dgm:t>
    </dgm:pt>
    <dgm:pt modelId="{04663D41-6975-4CC1-88F5-93202AED5FDA}" type="parTrans" cxnId="{B48F692A-D122-4BB6-8011-EB949B63CBF4}">
      <dgm:prSet/>
      <dgm:spPr/>
      <dgm:t>
        <a:bodyPr/>
        <a:lstStyle/>
        <a:p>
          <a:endParaRPr lang="en-US"/>
        </a:p>
      </dgm:t>
    </dgm:pt>
    <dgm:pt modelId="{F14AB756-D6D7-49BF-A102-BDC64B7BBE5F}" type="sibTrans" cxnId="{B48F692A-D122-4BB6-8011-EB949B63CBF4}">
      <dgm:prSet/>
      <dgm:spPr/>
      <dgm:t>
        <a:bodyPr/>
        <a:lstStyle/>
        <a:p>
          <a:endParaRPr lang="en-US"/>
        </a:p>
      </dgm:t>
    </dgm:pt>
    <dgm:pt modelId="{DD021737-396D-4A5F-B169-8FA7BE1AECF2}">
      <dgm:prSet custT="1"/>
      <dgm:spPr/>
      <dgm:t>
        <a:bodyPr/>
        <a:lstStyle/>
        <a:p>
          <a:r>
            <a:rPr lang="en-US" sz="1600" b="0" i="0" dirty="0">
              <a:latin typeface="Calibri" panose="020F0502020204030204" pitchFamily="34" charset="0"/>
              <a:cs typeface="Calibri" panose="020F0502020204030204" pitchFamily="34" charset="0"/>
            </a:rPr>
            <a:t>HMI Director of Research Dr. Rollin McCraty conducted with his then 15-year-old son, </a:t>
          </a:r>
          <a:r>
            <a:rPr lang="en-US" sz="1600" b="1" i="0" dirty="0">
              <a:solidFill>
                <a:schemeClr val="bg1"/>
              </a:solidFill>
              <a:latin typeface="Calibri" panose="020F0502020204030204" pitchFamily="34" charset="0"/>
              <a:cs typeface="Calibri" panose="020F0502020204030204" pitchFamily="34" charset="0"/>
            </a:rPr>
            <a:t>Josh, and the boy’s dog, Mabel</a:t>
          </a:r>
          <a:r>
            <a:rPr lang="en-US" sz="1600" b="0" i="0" dirty="0">
              <a:latin typeface="Calibri" panose="020F0502020204030204" pitchFamily="34" charset="0"/>
              <a:cs typeface="Calibri" panose="020F0502020204030204" pitchFamily="34" charset="0"/>
            </a:rPr>
            <a:t>. He used electrocardiogram monitors to record heart-rhythm data when the pair were together and apart. The institute also has found that a type of heart-rhythm synchronization can occur in interactions between people and their pets. </a:t>
          </a:r>
          <a:endParaRPr lang="en-US" sz="1600" dirty="0">
            <a:latin typeface="Calibri" panose="020F0502020204030204" pitchFamily="34" charset="0"/>
            <a:cs typeface="Calibri" panose="020F0502020204030204" pitchFamily="34" charset="0"/>
          </a:endParaRPr>
        </a:p>
      </dgm:t>
    </dgm:pt>
    <dgm:pt modelId="{667426A5-4D62-40D9-81BB-701AD6C30DE3}" type="parTrans" cxnId="{C3CDF096-BC77-492F-9EE1-DF42533B2650}">
      <dgm:prSet/>
      <dgm:spPr/>
      <dgm:t>
        <a:bodyPr/>
        <a:lstStyle/>
        <a:p>
          <a:endParaRPr lang="en-US"/>
        </a:p>
      </dgm:t>
    </dgm:pt>
    <dgm:pt modelId="{ED324882-2D8C-4080-B3ED-9A4C026518A8}" type="sibTrans" cxnId="{C3CDF096-BC77-492F-9EE1-DF42533B2650}">
      <dgm:prSet/>
      <dgm:spPr/>
      <dgm:t>
        <a:bodyPr/>
        <a:lstStyle/>
        <a:p>
          <a:endParaRPr lang="en-US"/>
        </a:p>
      </dgm:t>
    </dgm:pt>
    <dgm:pt modelId="{31385BCB-9ED2-46C7-812F-8040C5428751}">
      <dgm:prSet custT="1"/>
      <dgm:spPr/>
      <dgm:t>
        <a:bodyPr/>
        <a:lstStyle/>
        <a:p>
          <a:r>
            <a:rPr lang="en-US" sz="1600" b="0" i="0" dirty="0">
              <a:latin typeface="Calibri" panose="020F0502020204030204" pitchFamily="34" charset="0"/>
              <a:cs typeface="Calibri" panose="020F0502020204030204" pitchFamily="34" charset="0"/>
            </a:rPr>
            <a:t>Pet lovers can appreciate that we are truly connected to fido in a “heart-felt” way.</a:t>
          </a:r>
          <a:endParaRPr lang="en-US" sz="1600" dirty="0">
            <a:latin typeface="Calibri" panose="020F0502020204030204" pitchFamily="34" charset="0"/>
            <a:cs typeface="Calibri" panose="020F0502020204030204" pitchFamily="34" charset="0"/>
          </a:endParaRPr>
        </a:p>
      </dgm:t>
    </dgm:pt>
    <dgm:pt modelId="{AA8BA734-5721-4C6B-937E-FB3913E5F650}" type="parTrans" cxnId="{551C2230-1D29-4742-BACA-2FAE3E851437}">
      <dgm:prSet/>
      <dgm:spPr/>
      <dgm:t>
        <a:bodyPr/>
        <a:lstStyle/>
        <a:p>
          <a:endParaRPr lang="en-US"/>
        </a:p>
      </dgm:t>
    </dgm:pt>
    <dgm:pt modelId="{BBA778C3-994B-4E17-A63E-50392D915A03}" type="sibTrans" cxnId="{551C2230-1D29-4742-BACA-2FAE3E851437}">
      <dgm:prSet/>
      <dgm:spPr/>
      <dgm:t>
        <a:bodyPr/>
        <a:lstStyle/>
        <a:p>
          <a:endParaRPr lang="en-US"/>
        </a:p>
      </dgm:t>
    </dgm:pt>
    <dgm:pt modelId="{E4621993-CECF-4298-9649-CB0D159200B4}" type="pres">
      <dgm:prSet presAssocID="{20B2C183-558B-4220-A5E3-266865C47B31}" presName="linear" presStyleCnt="0">
        <dgm:presLayoutVars>
          <dgm:animLvl val="lvl"/>
          <dgm:resizeHandles val="exact"/>
        </dgm:presLayoutVars>
      </dgm:prSet>
      <dgm:spPr/>
    </dgm:pt>
    <dgm:pt modelId="{1D8D77B0-9E69-4731-8FB6-4271B8B46C47}" type="pres">
      <dgm:prSet presAssocID="{8870D2AC-EB83-4CB6-AE9A-9E74835F3D61}" presName="parentText" presStyleLbl="node1" presStyleIdx="0" presStyleCnt="3">
        <dgm:presLayoutVars>
          <dgm:chMax val="0"/>
          <dgm:bulletEnabled val="1"/>
        </dgm:presLayoutVars>
      </dgm:prSet>
      <dgm:spPr/>
    </dgm:pt>
    <dgm:pt modelId="{9DC906EB-B1A6-4777-BFFA-CE0E6734B098}" type="pres">
      <dgm:prSet presAssocID="{F14AB756-D6D7-49BF-A102-BDC64B7BBE5F}" presName="spacer" presStyleCnt="0"/>
      <dgm:spPr/>
    </dgm:pt>
    <dgm:pt modelId="{37C473F7-C214-407D-8237-542E5C1AEA77}" type="pres">
      <dgm:prSet presAssocID="{DD021737-396D-4A5F-B169-8FA7BE1AECF2}" presName="parentText" presStyleLbl="node1" presStyleIdx="1" presStyleCnt="3" custLinFactNeighborX="687" custLinFactNeighborY="-17910">
        <dgm:presLayoutVars>
          <dgm:chMax val="0"/>
          <dgm:bulletEnabled val="1"/>
        </dgm:presLayoutVars>
      </dgm:prSet>
      <dgm:spPr/>
    </dgm:pt>
    <dgm:pt modelId="{3C2615C5-222C-4A9E-9900-58DAE6AB378E}" type="pres">
      <dgm:prSet presAssocID="{ED324882-2D8C-4080-B3ED-9A4C026518A8}" presName="spacer" presStyleCnt="0"/>
      <dgm:spPr/>
    </dgm:pt>
    <dgm:pt modelId="{7CEA49FF-6719-4060-BFB5-8936DB7188EB}" type="pres">
      <dgm:prSet presAssocID="{31385BCB-9ED2-46C7-812F-8040C5428751}" presName="parentText" presStyleLbl="node1" presStyleIdx="2" presStyleCnt="3">
        <dgm:presLayoutVars>
          <dgm:chMax val="0"/>
          <dgm:bulletEnabled val="1"/>
        </dgm:presLayoutVars>
      </dgm:prSet>
      <dgm:spPr/>
    </dgm:pt>
  </dgm:ptLst>
  <dgm:cxnLst>
    <dgm:cxn modelId="{B48F692A-D122-4BB6-8011-EB949B63CBF4}" srcId="{20B2C183-558B-4220-A5E3-266865C47B31}" destId="{8870D2AC-EB83-4CB6-AE9A-9E74835F3D61}" srcOrd="0" destOrd="0" parTransId="{04663D41-6975-4CC1-88F5-93202AED5FDA}" sibTransId="{F14AB756-D6D7-49BF-A102-BDC64B7BBE5F}"/>
    <dgm:cxn modelId="{551C2230-1D29-4742-BACA-2FAE3E851437}" srcId="{20B2C183-558B-4220-A5E3-266865C47B31}" destId="{31385BCB-9ED2-46C7-812F-8040C5428751}" srcOrd="2" destOrd="0" parTransId="{AA8BA734-5721-4C6B-937E-FB3913E5F650}" sibTransId="{BBA778C3-994B-4E17-A63E-50392D915A03}"/>
    <dgm:cxn modelId="{79434B72-F243-41B8-BF51-44FA83DF622E}" type="presOf" srcId="{8870D2AC-EB83-4CB6-AE9A-9E74835F3D61}" destId="{1D8D77B0-9E69-4731-8FB6-4271B8B46C47}" srcOrd="0" destOrd="0" presId="urn:microsoft.com/office/officeart/2005/8/layout/vList2"/>
    <dgm:cxn modelId="{82E68485-BED0-4CEE-8BB8-FA825D127CE8}" type="presOf" srcId="{DD021737-396D-4A5F-B169-8FA7BE1AECF2}" destId="{37C473F7-C214-407D-8237-542E5C1AEA77}" srcOrd="0" destOrd="0" presId="urn:microsoft.com/office/officeart/2005/8/layout/vList2"/>
    <dgm:cxn modelId="{C3CDF096-BC77-492F-9EE1-DF42533B2650}" srcId="{20B2C183-558B-4220-A5E3-266865C47B31}" destId="{DD021737-396D-4A5F-B169-8FA7BE1AECF2}" srcOrd="1" destOrd="0" parTransId="{667426A5-4D62-40D9-81BB-701AD6C30DE3}" sibTransId="{ED324882-2D8C-4080-B3ED-9A4C026518A8}"/>
    <dgm:cxn modelId="{07F23BA6-AAEA-43D2-861C-B3EB4A7AAE50}" type="presOf" srcId="{20B2C183-558B-4220-A5E3-266865C47B31}" destId="{E4621993-CECF-4298-9649-CB0D159200B4}" srcOrd="0" destOrd="0" presId="urn:microsoft.com/office/officeart/2005/8/layout/vList2"/>
    <dgm:cxn modelId="{D7E900CB-F101-433D-A146-1D06B6C6665D}" type="presOf" srcId="{31385BCB-9ED2-46C7-812F-8040C5428751}" destId="{7CEA49FF-6719-4060-BFB5-8936DB7188EB}" srcOrd="0" destOrd="0" presId="urn:microsoft.com/office/officeart/2005/8/layout/vList2"/>
    <dgm:cxn modelId="{5D060D5F-65CE-4311-A550-BD7D68E260FF}" type="presParOf" srcId="{E4621993-CECF-4298-9649-CB0D159200B4}" destId="{1D8D77B0-9E69-4731-8FB6-4271B8B46C47}" srcOrd="0" destOrd="0" presId="urn:microsoft.com/office/officeart/2005/8/layout/vList2"/>
    <dgm:cxn modelId="{E31B8C49-3EDE-4DC9-8173-2CCBF18ADB8A}" type="presParOf" srcId="{E4621993-CECF-4298-9649-CB0D159200B4}" destId="{9DC906EB-B1A6-4777-BFFA-CE0E6734B098}" srcOrd="1" destOrd="0" presId="urn:microsoft.com/office/officeart/2005/8/layout/vList2"/>
    <dgm:cxn modelId="{E5443320-3F3F-4C9E-955A-73CD4D165B88}" type="presParOf" srcId="{E4621993-CECF-4298-9649-CB0D159200B4}" destId="{37C473F7-C214-407D-8237-542E5C1AEA77}" srcOrd="2" destOrd="0" presId="urn:microsoft.com/office/officeart/2005/8/layout/vList2"/>
    <dgm:cxn modelId="{22468FB0-FC46-4EC1-B547-08722EB41F51}" type="presParOf" srcId="{E4621993-CECF-4298-9649-CB0D159200B4}" destId="{3C2615C5-222C-4A9E-9900-58DAE6AB378E}" srcOrd="3" destOrd="0" presId="urn:microsoft.com/office/officeart/2005/8/layout/vList2"/>
    <dgm:cxn modelId="{EB0D9E05-7442-414A-B795-260110CFF2D0}" type="presParOf" srcId="{E4621993-CECF-4298-9649-CB0D159200B4}" destId="{7CEA49FF-6719-4060-BFB5-8936DB7188E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E3AEC2-7414-47B3-93D4-0CC695B6378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C1E2B54-5412-4FE1-AD00-B47D54321D04}">
      <dgm:prSet/>
      <dgm:spPr/>
      <dgm:t>
        <a:bodyPr/>
        <a:lstStyle/>
        <a:p>
          <a:pPr>
            <a:lnSpc>
              <a:spcPct val="100000"/>
            </a:lnSpc>
          </a:pPr>
          <a:r>
            <a:rPr lang="en-US">
              <a:latin typeface="Calibri" panose="020F0502020204030204" pitchFamily="34" charset="0"/>
              <a:cs typeface="Calibri" panose="020F0502020204030204" pitchFamily="34" charset="0"/>
            </a:rPr>
            <a:t>The left slide nicely shows that when the heart is in a negative emotional state and, hence, incoherent, it sends signals to the brain that increase the activity of the amygdala (which tends to focus on negative emotion) to become very active and the prefrontal cortex (which we need of good decision-making) to attenuate.</a:t>
          </a:r>
        </a:p>
      </dgm:t>
    </dgm:pt>
    <dgm:pt modelId="{6124CFE7-0C31-4A5A-8EB2-B202B568ACAF}" type="parTrans" cxnId="{3754C5B5-4506-4688-BB8F-8786F892358D}">
      <dgm:prSet/>
      <dgm:spPr/>
      <dgm:t>
        <a:bodyPr/>
        <a:lstStyle/>
        <a:p>
          <a:endParaRPr lang="en-US"/>
        </a:p>
      </dgm:t>
    </dgm:pt>
    <dgm:pt modelId="{FD51878F-F57E-4AE5-B2DB-7808396356A0}" type="sibTrans" cxnId="{3754C5B5-4506-4688-BB8F-8786F892358D}">
      <dgm:prSet/>
      <dgm:spPr/>
      <dgm:t>
        <a:bodyPr/>
        <a:lstStyle/>
        <a:p>
          <a:endParaRPr lang="en-US"/>
        </a:p>
      </dgm:t>
    </dgm:pt>
    <dgm:pt modelId="{64B8E7CF-8917-4ADC-B05B-0EA9A809DCB9}">
      <dgm:prSet/>
      <dgm:spPr/>
      <dgm:t>
        <a:bodyPr/>
        <a:lstStyle/>
        <a:p>
          <a:pPr>
            <a:lnSpc>
              <a:spcPct val="100000"/>
            </a:lnSpc>
          </a:pPr>
          <a:r>
            <a:rPr lang="en-US" dirty="0">
              <a:latin typeface="Calibri" panose="020F0502020204030204" pitchFamily="34" charset="0"/>
              <a:cs typeface="Calibri" panose="020F0502020204030204" pitchFamily="34" charset="0"/>
            </a:rPr>
            <a:t>On the other hand, when the heart is in a positive emotional state of love, appreciation and gratitude,</a:t>
          </a:r>
          <a:r>
            <a:rPr lang="en-US" b="0" i="0" baseline="0" dirty="0">
              <a:latin typeface="Calibri" panose="020F0502020204030204" pitchFamily="34" charset="0"/>
              <a:cs typeface="Calibri" panose="020F0502020204030204" pitchFamily="34" charset="0"/>
            </a:rPr>
            <a:t> and hence, coherent,</a:t>
          </a:r>
          <a:r>
            <a:rPr lang="en-US" dirty="0">
              <a:latin typeface="Calibri" panose="020F0502020204030204" pitchFamily="34" charset="0"/>
              <a:cs typeface="Calibri" panose="020F0502020204030204" pitchFamily="34" charset="0"/>
            </a:rPr>
            <a:t> </a:t>
          </a:r>
          <a:r>
            <a:rPr lang="en-US" b="0" i="0" baseline="0" dirty="0">
              <a:latin typeface="Calibri" panose="020F0502020204030204" pitchFamily="34" charset="0"/>
              <a:cs typeface="Calibri" panose="020F0502020204030204" pitchFamily="34" charset="0"/>
            </a:rPr>
            <a:t>it sends signals to the brain that quiet down the amygdala and increase the activity of the prefrontal cortex.</a:t>
          </a:r>
          <a:endParaRPr lang="en-US" dirty="0">
            <a:latin typeface="Calibri" panose="020F0502020204030204" pitchFamily="34" charset="0"/>
            <a:cs typeface="Calibri" panose="020F0502020204030204" pitchFamily="34" charset="0"/>
          </a:endParaRPr>
        </a:p>
      </dgm:t>
    </dgm:pt>
    <dgm:pt modelId="{B38E8471-DFE0-4D4C-A63E-BD1ABF1E7A97}" type="parTrans" cxnId="{D49E3E32-7E32-4B4D-8669-168CFD91FC7F}">
      <dgm:prSet/>
      <dgm:spPr/>
      <dgm:t>
        <a:bodyPr/>
        <a:lstStyle/>
        <a:p>
          <a:endParaRPr lang="en-US"/>
        </a:p>
      </dgm:t>
    </dgm:pt>
    <dgm:pt modelId="{A142BE6C-A5A2-4067-82B8-39F9F00829F4}" type="sibTrans" cxnId="{D49E3E32-7E32-4B4D-8669-168CFD91FC7F}">
      <dgm:prSet/>
      <dgm:spPr/>
      <dgm:t>
        <a:bodyPr/>
        <a:lstStyle/>
        <a:p>
          <a:endParaRPr lang="en-US"/>
        </a:p>
      </dgm:t>
    </dgm:pt>
    <dgm:pt modelId="{F9F24777-F81B-4606-8034-4B4B8227CABB}" type="pres">
      <dgm:prSet presAssocID="{B1E3AEC2-7414-47B3-93D4-0CC695B6378C}" presName="root" presStyleCnt="0">
        <dgm:presLayoutVars>
          <dgm:dir/>
          <dgm:resizeHandles val="exact"/>
        </dgm:presLayoutVars>
      </dgm:prSet>
      <dgm:spPr/>
    </dgm:pt>
    <dgm:pt modelId="{706D2B89-251F-487F-B354-E6F7587E6202}" type="pres">
      <dgm:prSet presAssocID="{BC1E2B54-5412-4FE1-AD00-B47D54321D04}" presName="compNode" presStyleCnt="0"/>
      <dgm:spPr/>
    </dgm:pt>
    <dgm:pt modelId="{41CDE131-D9CA-478C-BDB4-96A315D52DC3}" type="pres">
      <dgm:prSet presAssocID="{BC1E2B54-5412-4FE1-AD00-B47D54321D04}" presName="bgRect" presStyleLbl="bgShp" presStyleIdx="0" presStyleCnt="2"/>
      <dgm:spPr/>
    </dgm:pt>
    <dgm:pt modelId="{B4420346-F260-459D-919D-8F9472A0C278}" type="pres">
      <dgm:prSet presAssocID="{BC1E2B54-5412-4FE1-AD00-B47D54321D0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BF2ACD10-1CDC-40D3-B6D3-756BA47545F2}" type="pres">
      <dgm:prSet presAssocID="{BC1E2B54-5412-4FE1-AD00-B47D54321D04}" presName="spaceRect" presStyleCnt="0"/>
      <dgm:spPr/>
    </dgm:pt>
    <dgm:pt modelId="{A7A7184E-AC5A-4EA9-A6F3-2AAF7DE6CC90}" type="pres">
      <dgm:prSet presAssocID="{BC1E2B54-5412-4FE1-AD00-B47D54321D04}" presName="parTx" presStyleLbl="revTx" presStyleIdx="0" presStyleCnt="2">
        <dgm:presLayoutVars>
          <dgm:chMax val="0"/>
          <dgm:chPref val="0"/>
        </dgm:presLayoutVars>
      </dgm:prSet>
      <dgm:spPr/>
    </dgm:pt>
    <dgm:pt modelId="{AC0AE884-9F14-4B92-BDCF-A4C36CCAD721}" type="pres">
      <dgm:prSet presAssocID="{FD51878F-F57E-4AE5-B2DB-7808396356A0}" presName="sibTrans" presStyleCnt="0"/>
      <dgm:spPr/>
    </dgm:pt>
    <dgm:pt modelId="{48AC9E8D-1165-47D4-9CA4-CF4DACB7A8AA}" type="pres">
      <dgm:prSet presAssocID="{64B8E7CF-8917-4ADC-B05B-0EA9A809DCB9}" presName="compNode" presStyleCnt="0"/>
      <dgm:spPr/>
    </dgm:pt>
    <dgm:pt modelId="{7A6A7145-2BE8-4BE0-B970-D3EDCBE6BD23}" type="pres">
      <dgm:prSet presAssocID="{64B8E7CF-8917-4ADC-B05B-0EA9A809DCB9}" presName="bgRect" presStyleLbl="bgShp" presStyleIdx="1" presStyleCnt="2"/>
      <dgm:spPr/>
    </dgm:pt>
    <dgm:pt modelId="{C6EA7528-11D4-403A-84F3-B4521AAEBAF1}" type="pres">
      <dgm:prSet presAssocID="{64B8E7CF-8917-4ADC-B05B-0EA9A809DC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n Love Face Outline"/>
        </a:ext>
      </dgm:extLst>
    </dgm:pt>
    <dgm:pt modelId="{ADDF2F2B-FB7B-4F5E-868E-EE32E175B035}" type="pres">
      <dgm:prSet presAssocID="{64B8E7CF-8917-4ADC-B05B-0EA9A809DCB9}" presName="spaceRect" presStyleCnt="0"/>
      <dgm:spPr/>
    </dgm:pt>
    <dgm:pt modelId="{EF0B9D68-8084-491F-8080-DE18A939DDFB}" type="pres">
      <dgm:prSet presAssocID="{64B8E7CF-8917-4ADC-B05B-0EA9A809DCB9}" presName="parTx" presStyleLbl="revTx" presStyleIdx="1" presStyleCnt="2" custScaleY="130254">
        <dgm:presLayoutVars>
          <dgm:chMax val="0"/>
          <dgm:chPref val="0"/>
        </dgm:presLayoutVars>
      </dgm:prSet>
      <dgm:spPr/>
    </dgm:pt>
  </dgm:ptLst>
  <dgm:cxnLst>
    <dgm:cxn modelId="{D49E3E32-7E32-4B4D-8669-168CFD91FC7F}" srcId="{B1E3AEC2-7414-47B3-93D4-0CC695B6378C}" destId="{64B8E7CF-8917-4ADC-B05B-0EA9A809DCB9}" srcOrd="1" destOrd="0" parTransId="{B38E8471-DFE0-4D4C-A63E-BD1ABF1E7A97}" sibTransId="{A142BE6C-A5A2-4067-82B8-39F9F00829F4}"/>
    <dgm:cxn modelId="{BB8CB984-6A18-4D71-8B75-BFF3A1378543}" type="presOf" srcId="{BC1E2B54-5412-4FE1-AD00-B47D54321D04}" destId="{A7A7184E-AC5A-4EA9-A6F3-2AAF7DE6CC90}" srcOrd="0" destOrd="0" presId="urn:microsoft.com/office/officeart/2018/2/layout/IconVerticalSolidList"/>
    <dgm:cxn modelId="{3754C5B5-4506-4688-BB8F-8786F892358D}" srcId="{B1E3AEC2-7414-47B3-93D4-0CC695B6378C}" destId="{BC1E2B54-5412-4FE1-AD00-B47D54321D04}" srcOrd="0" destOrd="0" parTransId="{6124CFE7-0C31-4A5A-8EB2-B202B568ACAF}" sibTransId="{FD51878F-F57E-4AE5-B2DB-7808396356A0}"/>
    <dgm:cxn modelId="{5194ECB8-3191-45FB-A153-284C3240DB1F}" type="presOf" srcId="{64B8E7CF-8917-4ADC-B05B-0EA9A809DCB9}" destId="{EF0B9D68-8084-491F-8080-DE18A939DDFB}" srcOrd="0" destOrd="0" presId="urn:microsoft.com/office/officeart/2018/2/layout/IconVerticalSolidList"/>
    <dgm:cxn modelId="{8CFAECEA-A45C-437A-ADEA-25CCCEB29023}" type="presOf" srcId="{B1E3AEC2-7414-47B3-93D4-0CC695B6378C}" destId="{F9F24777-F81B-4606-8034-4B4B8227CABB}" srcOrd="0" destOrd="0" presId="urn:microsoft.com/office/officeart/2018/2/layout/IconVerticalSolidList"/>
    <dgm:cxn modelId="{9EA9A749-0E0E-4157-BCB5-6B65A34E0256}" type="presParOf" srcId="{F9F24777-F81B-4606-8034-4B4B8227CABB}" destId="{706D2B89-251F-487F-B354-E6F7587E6202}" srcOrd="0" destOrd="0" presId="urn:microsoft.com/office/officeart/2018/2/layout/IconVerticalSolidList"/>
    <dgm:cxn modelId="{F116E7E6-3AB3-4124-9109-BBD95E8375DD}" type="presParOf" srcId="{706D2B89-251F-487F-B354-E6F7587E6202}" destId="{41CDE131-D9CA-478C-BDB4-96A315D52DC3}" srcOrd="0" destOrd="0" presId="urn:microsoft.com/office/officeart/2018/2/layout/IconVerticalSolidList"/>
    <dgm:cxn modelId="{B745C707-AB82-4FF4-9577-AC6B00665866}" type="presParOf" srcId="{706D2B89-251F-487F-B354-E6F7587E6202}" destId="{B4420346-F260-459D-919D-8F9472A0C278}" srcOrd="1" destOrd="0" presId="urn:microsoft.com/office/officeart/2018/2/layout/IconVerticalSolidList"/>
    <dgm:cxn modelId="{8B14646E-F8C9-4A0F-9CBC-D63600681AC8}" type="presParOf" srcId="{706D2B89-251F-487F-B354-E6F7587E6202}" destId="{BF2ACD10-1CDC-40D3-B6D3-756BA47545F2}" srcOrd="2" destOrd="0" presId="urn:microsoft.com/office/officeart/2018/2/layout/IconVerticalSolidList"/>
    <dgm:cxn modelId="{54891A03-5D5D-4DF3-A37B-CD87E78A6CB9}" type="presParOf" srcId="{706D2B89-251F-487F-B354-E6F7587E6202}" destId="{A7A7184E-AC5A-4EA9-A6F3-2AAF7DE6CC90}" srcOrd="3" destOrd="0" presId="urn:microsoft.com/office/officeart/2018/2/layout/IconVerticalSolidList"/>
    <dgm:cxn modelId="{BE27DCE5-092B-4A58-888E-C635BAC94EA0}" type="presParOf" srcId="{F9F24777-F81B-4606-8034-4B4B8227CABB}" destId="{AC0AE884-9F14-4B92-BDCF-A4C36CCAD721}" srcOrd="1" destOrd="0" presId="urn:microsoft.com/office/officeart/2018/2/layout/IconVerticalSolidList"/>
    <dgm:cxn modelId="{5D0BDD1D-A473-4A68-A908-F250E700AB7B}" type="presParOf" srcId="{F9F24777-F81B-4606-8034-4B4B8227CABB}" destId="{48AC9E8D-1165-47D4-9CA4-CF4DACB7A8AA}" srcOrd="2" destOrd="0" presId="urn:microsoft.com/office/officeart/2018/2/layout/IconVerticalSolidList"/>
    <dgm:cxn modelId="{27389D01-5A95-446E-A8D8-39268D61F6B2}" type="presParOf" srcId="{48AC9E8D-1165-47D4-9CA4-CF4DACB7A8AA}" destId="{7A6A7145-2BE8-4BE0-B970-D3EDCBE6BD23}" srcOrd="0" destOrd="0" presId="urn:microsoft.com/office/officeart/2018/2/layout/IconVerticalSolidList"/>
    <dgm:cxn modelId="{1CEDF35F-6DEA-4FC8-B645-E60EB084FDB7}" type="presParOf" srcId="{48AC9E8D-1165-47D4-9CA4-CF4DACB7A8AA}" destId="{C6EA7528-11D4-403A-84F3-B4521AAEBAF1}" srcOrd="1" destOrd="0" presId="urn:microsoft.com/office/officeart/2018/2/layout/IconVerticalSolidList"/>
    <dgm:cxn modelId="{E8F88745-8C38-4409-957E-78A383B704DA}" type="presParOf" srcId="{48AC9E8D-1165-47D4-9CA4-CF4DACB7A8AA}" destId="{ADDF2F2B-FB7B-4F5E-868E-EE32E175B035}" srcOrd="2" destOrd="0" presId="urn:microsoft.com/office/officeart/2018/2/layout/IconVerticalSolidList"/>
    <dgm:cxn modelId="{1AA5583D-A3AE-4121-B284-18D48FAEF4DD}" type="presParOf" srcId="{48AC9E8D-1165-47D4-9CA4-CF4DACB7A8AA}" destId="{EF0B9D68-8084-491F-8080-DE18A939DDF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9E9BF-F7DF-4FCC-9FD2-74EC9A7A1861}">
      <dsp:nvSpPr>
        <dsp:cNvPr id="0" name=""/>
        <dsp:cNvSpPr/>
      </dsp:nvSpPr>
      <dsp:spPr>
        <a:xfrm>
          <a:off x="0" y="219953"/>
          <a:ext cx="9909727" cy="133165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Now that we can appreciate that perhaps old models no longer  serve us well, we can open ourselves to the need for new ways of healing. F</a:t>
          </a:r>
          <a:r>
            <a:rPr lang="en-US" sz="2000" b="0" i="0" kern="1200">
              <a:latin typeface="Calibri" panose="020F0502020204030204" pitchFamily="34" charset="0"/>
              <a:cs typeface="Calibri" panose="020F0502020204030204" pitchFamily="34" charset="0"/>
            </a:rPr>
            <a:t>or more than 25 years</a:t>
          </a:r>
          <a:r>
            <a:rPr lang="en-US" sz="2000" b="1" i="0" kern="1200">
              <a:solidFill>
                <a:schemeClr val="bg1"/>
              </a:solidFill>
              <a:latin typeface="Calibri" panose="020F0502020204030204" pitchFamily="34" charset="0"/>
              <a:cs typeface="Calibri" panose="020F0502020204030204" pitchFamily="34" charset="0"/>
            </a:rPr>
            <a:t>,</a:t>
          </a:r>
          <a:r>
            <a:rPr lang="en-US" sz="2000" b="1" i="0" kern="1200">
              <a:solidFill>
                <a:schemeClr val="tx1"/>
              </a:solidFill>
              <a:latin typeface="Calibri" panose="020F0502020204030204" pitchFamily="34" charset="0"/>
              <a:cs typeface="Calibri" panose="020F0502020204030204" pitchFamily="34" charset="0"/>
            </a:rPr>
            <a:t> </a:t>
          </a:r>
          <a:r>
            <a:rPr lang="en-US" sz="2400" b="1" i="0" kern="1200">
              <a:solidFill>
                <a:srgbClr val="00B0F0"/>
              </a:solidFill>
              <a:latin typeface="Calibri" panose="020F0502020204030204" pitchFamily="34" charset="0"/>
              <a:cs typeface="Calibri" panose="020F0502020204030204" pitchFamily="34" charset="0"/>
            </a:rPr>
            <a:t>HeartMath Institute </a:t>
          </a:r>
          <a:r>
            <a:rPr lang="en-US" sz="2000" b="0" i="0" kern="1200">
              <a:latin typeface="Calibri" panose="020F0502020204030204" pitchFamily="34" charset="0"/>
              <a:cs typeface="Calibri" panose="020F0502020204030204" pitchFamily="34" charset="0"/>
            </a:rPr>
            <a:t>has been researching the heart-brain connection and learning how the heart influences our perceptions, emotions, intuition and health.</a:t>
          </a:r>
          <a:endParaRPr lang="en-US" sz="2000" kern="1200">
            <a:latin typeface="Calibri" panose="020F0502020204030204" pitchFamily="34" charset="0"/>
            <a:cs typeface="Calibri" panose="020F0502020204030204" pitchFamily="34" charset="0"/>
          </a:endParaRPr>
        </a:p>
      </dsp:txBody>
      <dsp:txXfrm>
        <a:off x="65006" y="284959"/>
        <a:ext cx="9779715" cy="1201641"/>
      </dsp:txXfrm>
    </dsp:sp>
    <dsp:sp modelId="{D1BF83B5-F830-4E4B-A08A-338F828D6E44}">
      <dsp:nvSpPr>
        <dsp:cNvPr id="0" name=""/>
        <dsp:cNvSpPr/>
      </dsp:nvSpPr>
      <dsp:spPr>
        <a:xfrm>
          <a:off x="0" y="1565528"/>
          <a:ext cx="9909727" cy="134499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alibri" panose="020F0502020204030204" pitchFamily="34" charset="0"/>
              <a:cs typeface="Calibri" panose="020F0502020204030204" pitchFamily="34" charset="0"/>
            </a:rPr>
            <a:t>HeartMath helps you tap into the power and intelligence of your heart – your heart’s intuition – which awakens you to the best version of yourself. It borrows  heavily from quantum theory and an exciting new field of medicine, </a:t>
          </a:r>
          <a:r>
            <a:rPr lang="en-US" sz="2000" b="0" i="0" kern="1200" dirty="0">
              <a:solidFill>
                <a:srgbClr val="FFFF00"/>
              </a:solidFill>
              <a:latin typeface="Calibri" panose="020F0502020204030204" pitchFamily="34" charset="0"/>
              <a:cs typeface="Calibri" panose="020F0502020204030204" pitchFamily="34" charset="0"/>
            </a:rPr>
            <a:t>neurocardiology. </a:t>
          </a:r>
          <a:endParaRPr lang="en-US" sz="2000" kern="1200" dirty="0">
            <a:solidFill>
              <a:srgbClr val="FFFF00"/>
            </a:solidFill>
            <a:latin typeface="Calibri" panose="020F0502020204030204" pitchFamily="34" charset="0"/>
            <a:cs typeface="Calibri" panose="020F0502020204030204" pitchFamily="34" charset="0"/>
          </a:endParaRPr>
        </a:p>
      </dsp:txBody>
      <dsp:txXfrm>
        <a:off x="65657" y="1631185"/>
        <a:ext cx="9778413" cy="1213682"/>
      </dsp:txXfrm>
    </dsp:sp>
    <dsp:sp modelId="{54D60FB5-E733-4D28-864A-748BD1B556BE}">
      <dsp:nvSpPr>
        <dsp:cNvPr id="0" name=""/>
        <dsp:cNvSpPr/>
      </dsp:nvSpPr>
      <dsp:spPr>
        <a:xfrm>
          <a:off x="0" y="2954579"/>
          <a:ext cx="9909727" cy="147830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latin typeface="Calibri" panose="020F0502020204030204" pitchFamily="34" charset="0"/>
              <a:cs typeface="Calibri" panose="020F0502020204030204" pitchFamily="34" charset="0"/>
            </a:rPr>
            <a:t>HeartMath helps you tap into the power and intelligence of your heart – your heart’s intuition – which awakens you to the best version of yourself. </a:t>
          </a:r>
        </a:p>
        <a:p>
          <a:pPr marL="0" lvl="0" indent="0" algn="l" defTabSz="889000">
            <a:lnSpc>
              <a:spcPct val="90000"/>
            </a:lnSpc>
            <a:spcBef>
              <a:spcPct val="0"/>
            </a:spcBef>
            <a:spcAft>
              <a:spcPct val="35000"/>
            </a:spcAft>
            <a:buNone/>
          </a:pPr>
          <a:r>
            <a:rPr lang="en-US" sz="1400" b="0" i="0" kern="1200">
              <a:latin typeface="Calibri" panose="020F0502020204030204" pitchFamily="34" charset="0"/>
              <a:cs typeface="Calibri" panose="020F0502020204030204" pitchFamily="34" charset="0"/>
            </a:rPr>
            <a:t>For more information on HeartMath, click: </a:t>
          </a:r>
          <a:r>
            <a:rPr lang="en-US" sz="1400" b="0" i="0" kern="1200">
              <a:latin typeface="Calibri" panose="020F0502020204030204" pitchFamily="34" charset="0"/>
              <a:cs typeface="Calibri" panose="020F0502020204030204" pitchFamily="34" charset="0"/>
              <a:hlinkClick xmlns:r="http://schemas.openxmlformats.org/officeDocument/2006/relationships" r:id="rId1"/>
            </a:rPr>
            <a:t>https://youtu.be/3Vh9qEblTOE</a:t>
          </a:r>
          <a:endParaRPr lang="en-US" sz="1400" kern="1200">
            <a:latin typeface="Calibri" panose="020F0502020204030204" pitchFamily="34" charset="0"/>
            <a:cs typeface="Calibri" panose="020F0502020204030204" pitchFamily="34" charset="0"/>
          </a:endParaRPr>
        </a:p>
      </dsp:txBody>
      <dsp:txXfrm>
        <a:off x="72165" y="3026744"/>
        <a:ext cx="9765397" cy="1333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725D7-BF7F-4B77-A68E-D79F783DF021}">
      <dsp:nvSpPr>
        <dsp:cNvPr id="0" name=""/>
        <dsp:cNvSpPr/>
      </dsp:nvSpPr>
      <dsp:spPr>
        <a:xfrm>
          <a:off x="0" y="26962"/>
          <a:ext cx="11404762" cy="9287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tx1"/>
              </a:solidFill>
              <a:latin typeface="Calibri" panose="020F0502020204030204" pitchFamily="34" charset="0"/>
              <a:cs typeface="Calibri" panose="020F0502020204030204" pitchFamily="34" charset="0"/>
            </a:rPr>
            <a:t>As some may know, religious and mystery traditions have universally held that the heart has been regarded as a path to deep wisdom in life (Braden 2015b). </a:t>
          </a:r>
        </a:p>
      </dsp:txBody>
      <dsp:txXfrm>
        <a:off x="45336" y="72298"/>
        <a:ext cx="11314090" cy="838034"/>
      </dsp:txXfrm>
    </dsp:sp>
    <dsp:sp modelId="{C6D0743B-74C8-4579-8146-A8AB774ED503}">
      <dsp:nvSpPr>
        <dsp:cNvPr id="0" name=""/>
        <dsp:cNvSpPr/>
      </dsp:nvSpPr>
      <dsp:spPr>
        <a:xfrm>
          <a:off x="0" y="1184027"/>
          <a:ext cx="11404762" cy="177174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In the </a:t>
          </a:r>
          <a:r>
            <a:rPr lang="en-US" sz="1800" b="1" kern="1200" dirty="0">
              <a:solidFill>
                <a:schemeClr val="tx1"/>
              </a:solidFill>
              <a:latin typeface="Calibri" panose="020F0502020204030204" pitchFamily="34" charset="0"/>
              <a:cs typeface="Calibri" panose="020F0502020204030204" pitchFamily="34" charset="0"/>
            </a:rPr>
            <a:t>Bible</a:t>
          </a:r>
          <a:r>
            <a:rPr lang="en-US" sz="1800" b="1" kern="1200" dirty="0">
              <a:solidFill>
                <a:schemeClr val="bg2"/>
              </a:solidFill>
              <a:latin typeface="Calibri" panose="020F0502020204030204" pitchFamily="34" charset="0"/>
              <a:cs typeface="Calibri" panose="020F0502020204030204" pitchFamily="34" charset="0"/>
            </a:rPr>
            <a:t>,</a:t>
          </a:r>
          <a:r>
            <a:rPr lang="en-US" sz="1800" kern="1200" dirty="0">
              <a:latin typeface="Calibri" panose="020F0502020204030204" pitchFamily="34" charset="0"/>
              <a:cs typeface="Calibri" panose="020F0502020204030204" pitchFamily="34" charset="0"/>
            </a:rPr>
            <a:t> for example, the heart is mentioned </a:t>
          </a:r>
          <a:r>
            <a:rPr lang="en-US" sz="1800" b="1" kern="1200" dirty="0">
              <a:solidFill>
                <a:schemeClr val="tx1"/>
              </a:solidFill>
              <a:latin typeface="Calibri" panose="020F0502020204030204" pitchFamily="34" charset="0"/>
              <a:cs typeface="Calibri" panose="020F0502020204030204" pitchFamily="34" charset="0"/>
            </a:rPr>
            <a:t>826 times in 59 of 66 books. </a:t>
          </a:r>
          <a:r>
            <a:rPr lang="en-US" sz="1800" kern="1200" dirty="0">
              <a:latin typeface="Calibri" panose="020F0502020204030204" pitchFamily="34" charset="0"/>
              <a:cs typeface="Calibri" panose="020F0502020204030204" pitchFamily="34" charset="0"/>
            </a:rPr>
            <a:t>The Bible reveals that our heart isn’t a separate part of our being. Instead, our heart is a composition of all three components of our soul - our mind, emotion, and will plus the most important part of our spirit, </a:t>
          </a:r>
          <a:r>
            <a:rPr lang="en-US" sz="1800" u="none" kern="1200" dirty="0">
              <a:latin typeface="Calibri" panose="020F0502020204030204" pitchFamily="34" charset="0"/>
              <a:cs typeface="Calibri" panose="020F0502020204030204" pitchFamily="34" charset="0"/>
            </a:rPr>
            <a:t>our </a:t>
          </a:r>
          <a:r>
            <a:rPr lang="en-US" sz="1800" u="sng" kern="1200" dirty="0">
              <a:latin typeface="Calibri" panose="020F0502020204030204" pitchFamily="34"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conscience</a:t>
          </a:r>
          <a:r>
            <a:rPr lang="en-US" sz="1800" u="none" kern="1200" dirty="0">
              <a:latin typeface="Calibri" panose="020F0502020204030204" pitchFamily="34" charset="0"/>
              <a:cs typeface="Calibri" panose="020F0502020204030204" pitchFamily="34" charset="0"/>
            </a:rPr>
            <a:t> (Bibles for America, 2021).  Solomon wrote in </a:t>
          </a:r>
          <a:r>
            <a:rPr lang="en-US" sz="1800" u="none" kern="1200" dirty="0">
              <a:latin typeface="Calibri" panose="020F0502020204030204" pitchFamily="34" charset="0"/>
              <a:cs typeface="Calibri" panose="020F0502020204030204" pitchFamily="34" charset="0"/>
              <a:hlinkClick xmlns:r="http://schemas.openxmlformats.org/officeDocument/2006/relationships" r:id="rId2">
                <a:extLst>
                  <a:ext uri="{A12FA001-AC4F-418D-AE19-62706E023703}">
                    <ahyp:hlinkClr xmlns:ahyp="http://schemas.microsoft.com/office/drawing/2018/hyperlinkcolor" val="tx"/>
                  </a:ext>
                </a:extLst>
              </a:hlinkClick>
            </a:rPr>
            <a:t>Proverbs 4:23</a:t>
          </a:r>
          <a:r>
            <a:rPr lang="en-US" sz="1800" u="none" kern="1200" dirty="0">
              <a:latin typeface="Calibri" panose="020F0502020204030204" pitchFamily="34" charset="0"/>
              <a:cs typeface="Calibri" panose="020F0502020204030204" pitchFamily="34" charset="0"/>
            </a:rPr>
            <a:t>, "Keep your heart with all diligence; for out of it spring the issues of life." The Bible posits that what is in your heart </a:t>
          </a:r>
          <a:r>
            <a:rPr lang="en-US" sz="1800" kern="1200" dirty="0">
              <a:latin typeface="Calibri" panose="020F0502020204030204" pitchFamily="34" charset="0"/>
              <a:cs typeface="Calibri" panose="020F0502020204030204" pitchFamily="34" charset="0"/>
            </a:rPr>
            <a:t>will direct your life (Back to the Bible, 2019).</a:t>
          </a:r>
        </a:p>
      </dsp:txBody>
      <dsp:txXfrm>
        <a:off x="86489" y="1270516"/>
        <a:ext cx="11231784" cy="1598766"/>
      </dsp:txXfrm>
    </dsp:sp>
    <dsp:sp modelId="{6588EF04-74DA-41C4-B7A7-FF353FD249D5}">
      <dsp:nvSpPr>
        <dsp:cNvPr id="0" name=""/>
        <dsp:cNvSpPr/>
      </dsp:nvSpPr>
      <dsp:spPr>
        <a:xfrm>
          <a:off x="0" y="3290626"/>
          <a:ext cx="11404762" cy="1572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The </a:t>
          </a:r>
          <a:r>
            <a:rPr lang="en-US" sz="1800" b="1" kern="1200" dirty="0">
              <a:solidFill>
                <a:schemeClr val="tx1"/>
              </a:solidFill>
              <a:latin typeface="Calibri" panose="020F0502020204030204" pitchFamily="34" charset="0"/>
              <a:cs typeface="Calibri" panose="020F0502020204030204" pitchFamily="34" charset="0"/>
            </a:rPr>
            <a:t>Quran </a:t>
          </a:r>
          <a:r>
            <a:rPr lang="en-US" sz="1800" kern="1200" dirty="0">
              <a:latin typeface="Calibri" panose="020F0502020204030204" pitchFamily="34" charset="0"/>
              <a:cs typeface="Calibri" panose="020F0502020204030204" pitchFamily="34" charset="0"/>
            </a:rPr>
            <a:t>similarly notes that our heart is a source of wisdom and guidance and mentions the human heart </a:t>
          </a:r>
          <a:r>
            <a:rPr lang="en-US" sz="1800" b="1" kern="1200" dirty="0">
              <a:solidFill>
                <a:schemeClr val="tx1"/>
              </a:solidFill>
              <a:latin typeface="Calibri" panose="020F0502020204030204" pitchFamily="34" charset="0"/>
              <a:cs typeface="Calibri" panose="020F0502020204030204" pitchFamily="34" charset="0"/>
            </a:rPr>
            <a:t>132 times. </a:t>
          </a:r>
          <a:r>
            <a:rPr lang="en-US" sz="1800" kern="1200" dirty="0">
              <a:latin typeface="Calibri" panose="020F0502020204030204" pitchFamily="34" charset="0"/>
              <a:cs typeface="Calibri" panose="020F0502020204030204" pitchFamily="34" charset="0"/>
            </a:rPr>
            <a:t>Of the Qur’anic statements, some describe this sentient organ as having the capacity of being a center of reasoning, intentions, and decision-making.  Consequently, human hearts can either be healthy or diseased. (Janat Al Quran, 2017).</a:t>
          </a:r>
        </a:p>
      </dsp:txBody>
      <dsp:txXfrm>
        <a:off x="76762" y="3367388"/>
        <a:ext cx="11251238" cy="1418956"/>
      </dsp:txXfrm>
    </dsp:sp>
    <dsp:sp modelId="{C167B7FA-B71F-47CA-998E-66747D85810A}">
      <dsp:nvSpPr>
        <dsp:cNvPr id="0" name=""/>
        <dsp:cNvSpPr/>
      </dsp:nvSpPr>
      <dsp:spPr>
        <a:xfrm>
          <a:off x="0" y="5238067"/>
          <a:ext cx="11404762" cy="13147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The </a:t>
          </a:r>
          <a:r>
            <a:rPr lang="en-US" sz="1800" b="1" kern="1200" dirty="0">
              <a:solidFill>
                <a:schemeClr val="tx1"/>
              </a:solidFill>
              <a:latin typeface="Calibri" panose="020F0502020204030204" pitchFamily="34" charset="0"/>
              <a:cs typeface="Calibri" panose="020F0502020204030204" pitchFamily="34" charset="0"/>
            </a:rPr>
            <a:t>Egyptians</a:t>
          </a:r>
          <a:r>
            <a:rPr lang="en-US" sz="1800" kern="1200" dirty="0">
              <a:latin typeface="Calibri" panose="020F0502020204030204" pitchFamily="34" charset="0"/>
              <a:cs typeface="Calibri" panose="020F0502020204030204" pitchFamily="34" charset="0"/>
            </a:rPr>
            <a:t> likewise believed that the heart, rather than the brain, was the source of human wisdom, as well as emotions, </a:t>
          </a:r>
          <a:r>
            <a:rPr lang="en-US" sz="1800" u="none" kern="1200" dirty="0">
              <a:latin typeface="Calibri" panose="020F0502020204030204" pitchFamily="34" charset="0"/>
              <a:cs typeface="Calibri" panose="020F0502020204030204" pitchFamily="34" charset="0"/>
            </a:rPr>
            <a:t>memory, </a:t>
          </a:r>
          <a:r>
            <a:rPr lang="en-US" sz="1800" u="none" kern="1200" dirty="0">
              <a:latin typeface="Calibri" panose="020F0502020204030204" pitchFamily="34" charset="0"/>
              <a:cs typeface="Calibri" panose="020F0502020204030204" pitchFamily="34" charset="0"/>
              <a:hlinkClick xmlns:r="http://schemas.openxmlformats.org/officeDocument/2006/relationships" r:id="rId3">
                <a:extLst>
                  <a:ext uri="{A12FA001-AC4F-418D-AE19-62706E023703}">
                    <ahyp:hlinkClr xmlns:ahyp="http://schemas.microsoft.com/office/drawing/2018/hyperlinkcolor" val="tx"/>
                  </a:ext>
                </a:extLst>
              </a:hlinkClick>
            </a:rPr>
            <a:t>the soul</a:t>
          </a:r>
          <a:r>
            <a:rPr lang="en-US" sz="1800" u="none" kern="1200" dirty="0">
              <a:latin typeface="Calibri" panose="020F0502020204030204" pitchFamily="34" charset="0"/>
              <a:cs typeface="Calibri" panose="020F0502020204030204" pitchFamily="34" charset="0"/>
            </a:rPr>
            <a:t> </a:t>
          </a:r>
          <a:r>
            <a:rPr lang="en-US" sz="1800" kern="1200" dirty="0">
              <a:latin typeface="Calibri" panose="020F0502020204030204" pitchFamily="34" charset="0"/>
              <a:cs typeface="Calibri" panose="020F0502020204030204" pitchFamily="34" charset="0"/>
            </a:rPr>
            <a:t>and the personality itself. Physiology and disease were all connected in concept to the heart, and it was through the heart that God spoke, giving ancient Egyptian’s knowledge of God and God's will. As such, the heart was considered the most important of the body's organs (Dunn, 2021).</a:t>
          </a:r>
        </a:p>
      </dsp:txBody>
      <dsp:txXfrm>
        <a:off x="64179" y="5302246"/>
        <a:ext cx="11276404" cy="11863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52B5C-6943-4BC1-8B55-BD7CFC80DC62}">
      <dsp:nvSpPr>
        <dsp:cNvPr id="0" name=""/>
        <dsp:cNvSpPr/>
      </dsp:nvSpPr>
      <dsp:spPr>
        <a:xfrm>
          <a:off x="0" y="0"/>
          <a:ext cx="7145867" cy="4203512"/>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a:lnSpc>
              <a:spcPct val="90000"/>
            </a:lnSpc>
            <a:spcBef>
              <a:spcPct val="0"/>
            </a:spcBef>
            <a:spcAft>
              <a:spcPct val="35000"/>
            </a:spcAft>
            <a:buNone/>
          </a:pPr>
          <a:r>
            <a:rPr lang="en-US" sz="4700" i="0" kern="1200">
              <a:latin typeface="Calibri" panose="020F0502020204030204" pitchFamily="34" charset="0"/>
              <a:cs typeface="Calibri" panose="020F0502020204030204" pitchFamily="34" charset="0"/>
            </a:rPr>
            <a:t>The heart’s “little brain”</a:t>
          </a:r>
        </a:p>
        <a:p>
          <a:pPr marL="0" lvl="0" indent="0" algn="ctr" defTabSz="2089150">
            <a:lnSpc>
              <a:spcPct val="90000"/>
            </a:lnSpc>
            <a:spcBef>
              <a:spcPct val="0"/>
            </a:spcBef>
            <a:spcAft>
              <a:spcPct val="35000"/>
            </a:spcAft>
            <a:buNone/>
          </a:pPr>
          <a:r>
            <a:rPr lang="en-US" sz="4700" i="0" kern="1200">
              <a:latin typeface="Calibri" panose="020F0502020204030204" pitchFamily="34" charset="0"/>
              <a:cs typeface="Calibri" panose="020F0502020204030204" pitchFamily="34" charset="0"/>
            </a:rPr>
            <a:t> can:</a:t>
          </a:r>
        </a:p>
      </dsp:txBody>
      <dsp:txXfrm>
        <a:off x="0" y="0"/>
        <a:ext cx="7145867" cy="2269896"/>
      </dsp:txXfrm>
    </dsp:sp>
    <dsp:sp modelId="{79561350-805D-4079-B96E-27CEC8727C85}">
      <dsp:nvSpPr>
        <dsp:cNvPr id="0" name=""/>
        <dsp:cNvSpPr/>
      </dsp:nvSpPr>
      <dsp:spPr>
        <a:xfrm>
          <a:off x="0" y="2185826"/>
          <a:ext cx="3572933" cy="1933615"/>
        </a:xfrm>
        <a:prstGeom prst="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panose="020F0502020204030204" pitchFamily="34" charset="0"/>
              <a:cs typeface="Calibri" panose="020F0502020204030204" pitchFamily="34" charset="0"/>
            </a:rPr>
            <a:t>Act </a:t>
          </a:r>
          <a:r>
            <a:rPr lang="en-US" sz="2200" kern="1200">
              <a:solidFill>
                <a:srgbClr val="FF0000"/>
              </a:solidFill>
              <a:latin typeface="Calibri" panose="020F0502020204030204" pitchFamily="34" charset="0"/>
              <a:cs typeface="Calibri" panose="020F0502020204030204" pitchFamily="34" charset="0"/>
            </a:rPr>
            <a:t>independently</a:t>
          </a:r>
          <a:r>
            <a:rPr lang="en-US" sz="2200" kern="1200">
              <a:latin typeface="Calibri" panose="020F0502020204030204" pitchFamily="34" charset="0"/>
              <a:cs typeface="Calibri" panose="020F0502020204030204" pitchFamily="34" charset="0"/>
            </a:rPr>
            <a:t> of the cranial brain to think, learn, and remember.</a:t>
          </a:r>
        </a:p>
      </dsp:txBody>
      <dsp:txXfrm>
        <a:off x="0" y="2185826"/>
        <a:ext cx="3572933" cy="1933615"/>
      </dsp:txXfrm>
    </dsp:sp>
    <dsp:sp modelId="{218570B3-9B37-496A-8C64-C088BBA3554A}">
      <dsp:nvSpPr>
        <dsp:cNvPr id="0" name=""/>
        <dsp:cNvSpPr/>
      </dsp:nvSpPr>
      <dsp:spPr>
        <a:xfrm>
          <a:off x="3572933" y="2185826"/>
          <a:ext cx="3572933" cy="1933615"/>
        </a:xfrm>
        <a:prstGeom prst="rect">
          <a:avLst/>
        </a:prstGeom>
        <a:solidFill>
          <a:schemeClr val="accent5">
            <a:tint val="40000"/>
            <a:alpha val="90000"/>
            <a:hueOff val="4298175"/>
            <a:satOff val="-3465"/>
            <a:lumOff val="926"/>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Act </a:t>
          </a:r>
          <a:r>
            <a:rPr lang="en-US" sz="2200" kern="1200" dirty="0">
              <a:solidFill>
                <a:srgbClr val="FF0000"/>
              </a:solidFill>
              <a:latin typeface="Calibri" panose="020F0502020204030204" pitchFamily="34" charset="0"/>
              <a:cs typeface="Calibri" panose="020F0502020204030204" pitchFamily="34" charset="0"/>
            </a:rPr>
            <a:t>in harmony </a:t>
          </a:r>
          <a:r>
            <a:rPr lang="en-US" sz="2200" kern="1200" dirty="0">
              <a:latin typeface="Calibri" panose="020F0502020204030204" pitchFamily="34" charset="0"/>
              <a:cs typeface="Calibri" panose="020F0502020204030204" pitchFamily="34" charset="0"/>
            </a:rPr>
            <a:t>with the brain to give us the benefit of a single and potent network shared by both the heart and the brain (Braden, 2015).</a:t>
          </a:r>
        </a:p>
      </dsp:txBody>
      <dsp:txXfrm>
        <a:off x="3572933" y="2185826"/>
        <a:ext cx="3572933" cy="1933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2E2C0-AE16-4CC0-BF3F-8D8397487A14}">
      <dsp:nvSpPr>
        <dsp:cNvPr id="0" name=""/>
        <dsp:cNvSpPr/>
      </dsp:nvSpPr>
      <dsp:spPr>
        <a:xfrm>
          <a:off x="0" y="274315"/>
          <a:ext cx="7486553" cy="1356029"/>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Calibri" panose="020F0502020204030204" pitchFamily="34" charset="0"/>
              <a:cs typeface="Calibri" panose="020F0502020204030204" pitchFamily="34" charset="0"/>
            </a:rPr>
            <a:t>Gregg  Braden notes that the discovery of the </a:t>
          </a:r>
          <a:r>
            <a:rPr lang="en-US" sz="1900" kern="1200">
              <a:solidFill>
                <a:schemeClr val="bg1"/>
              </a:solidFill>
              <a:latin typeface="Calibri" panose="020F0502020204030204" pitchFamily="34" charset="0"/>
              <a:cs typeface="Calibri" panose="020F0502020204030204" pitchFamily="34" charset="0"/>
            </a:rPr>
            <a:t>“little brain” </a:t>
          </a:r>
          <a:r>
            <a:rPr lang="en-US" sz="1900" kern="1200">
              <a:latin typeface="Calibri" panose="020F0502020204030204" pitchFamily="34" charset="0"/>
              <a:cs typeface="Calibri" panose="020F0502020204030204" pitchFamily="34" charset="0"/>
            </a:rPr>
            <a:t>in the heart, and the now-verified evidence that the heart has a certain capacity to </a:t>
          </a:r>
          <a:r>
            <a:rPr lang="en-US" sz="1900" kern="1200">
              <a:solidFill>
                <a:schemeClr val="bg1"/>
              </a:solidFill>
              <a:latin typeface="Calibri" panose="020F0502020204030204" pitchFamily="34" charset="0"/>
              <a:cs typeface="Calibri" panose="020F0502020204030204" pitchFamily="34" charset="0"/>
            </a:rPr>
            <a:t>think and remember, </a:t>
          </a:r>
          <a:r>
            <a:rPr lang="en-US" sz="1900" kern="1200">
              <a:latin typeface="Calibri" panose="020F0502020204030204" pitchFamily="34" charset="0"/>
              <a:cs typeface="Calibri" panose="020F0502020204030204" pitchFamily="34" charset="0"/>
            </a:rPr>
            <a:t>has led the way to amazing possibilities regarding the hidden power of the heart and what this can men to our lives. </a:t>
          </a:r>
        </a:p>
      </dsp:txBody>
      <dsp:txXfrm>
        <a:off x="66196" y="340511"/>
        <a:ext cx="7354161" cy="1223637"/>
      </dsp:txXfrm>
    </dsp:sp>
    <dsp:sp modelId="{45D7C769-B348-4ADA-ADC1-D83ECB7169CF}">
      <dsp:nvSpPr>
        <dsp:cNvPr id="0" name=""/>
        <dsp:cNvSpPr/>
      </dsp:nvSpPr>
      <dsp:spPr>
        <a:xfrm>
          <a:off x="0" y="1694590"/>
          <a:ext cx="7486553" cy="1356029"/>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Calibri" panose="020F0502020204030204" pitchFamily="34" charset="0"/>
              <a:cs typeface="Calibri" panose="020F0502020204030204" pitchFamily="34" charset="0"/>
            </a:rPr>
            <a:t>For 150-plus years we were led to believe that the heart and the brain were separate in an </a:t>
          </a:r>
          <a:r>
            <a:rPr lang="en-US" sz="1900" kern="1200">
              <a:solidFill>
                <a:schemeClr val="bg1"/>
              </a:solidFill>
              <a:latin typeface="Calibri" panose="020F0502020204030204" pitchFamily="34" charset="0"/>
              <a:cs typeface="Calibri" panose="020F0502020204030204" pitchFamily="34" charset="0"/>
            </a:rPr>
            <a:t>either-or manner. </a:t>
          </a:r>
          <a:r>
            <a:rPr lang="en-US" sz="1900" kern="1200">
              <a:latin typeface="Calibri" panose="020F0502020204030204" pitchFamily="34" charset="0"/>
              <a:cs typeface="Calibri" panose="020F0502020204030204" pitchFamily="34" charset="0"/>
            </a:rPr>
            <a:t> Scientists and analytical thinkers believed that the </a:t>
          </a:r>
          <a:r>
            <a:rPr lang="en-US" sz="1900" kern="1200">
              <a:solidFill>
                <a:schemeClr val="bg1"/>
              </a:solidFill>
              <a:latin typeface="Calibri" panose="020F0502020204030204" pitchFamily="34" charset="0"/>
              <a:cs typeface="Calibri" panose="020F0502020204030204" pitchFamily="34" charset="0"/>
            </a:rPr>
            <a:t>brain </a:t>
          </a:r>
          <a:r>
            <a:rPr lang="en-US" sz="1900" kern="1200">
              <a:latin typeface="Calibri" panose="020F0502020204030204" pitchFamily="34" charset="0"/>
              <a:cs typeface="Calibri" panose="020F0502020204030204" pitchFamily="34" charset="0"/>
            </a:rPr>
            <a:t>was the key while musicians, artists, and intuitive thinkers felt that it was the </a:t>
          </a:r>
          <a:r>
            <a:rPr lang="en-US" sz="1900" kern="1200">
              <a:solidFill>
                <a:schemeClr val="bg1"/>
              </a:solidFill>
              <a:latin typeface="Calibri" panose="020F0502020204030204" pitchFamily="34" charset="0"/>
              <a:cs typeface="Calibri" panose="020F0502020204030204" pitchFamily="34" charset="0"/>
            </a:rPr>
            <a:t>heart.</a:t>
          </a:r>
        </a:p>
      </dsp:txBody>
      <dsp:txXfrm>
        <a:off x="66196" y="1760786"/>
        <a:ext cx="7354161" cy="1223637"/>
      </dsp:txXfrm>
    </dsp:sp>
    <dsp:sp modelId="{8DCAC161-7701-488D-BFE3-D863221640D8}">
      <dsp:nvSpPr>
        <dsp:cNvPr id="0" name=""/>
        <dsp:cNvSpPr/>
      </dsp:nvSpPr>
      <dsp:spPr>
        <a:xfrm>
          <a:off x="0" y="3095815"/>
          <a:ext cx="7486553" cy="1356029"/>
        </a:xfrm>
        <a:prstGeom prst="round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The evidence now suggests that it is the heart and the brain working </a:t>
          </a:r>
          <a:r>
            <a:rPr lang="en-US" sz="1900" kern="1200" dirty="0">
              <a:solidFill>
                <a:schemeClr val="bg1"/>
              </a:solidFill>
              <a:latin typeface="Calibri" panose="020F0502020204030204" pitchFamily="34" charset="0"/>
              <a:cs typeface="Calibri" panose="020F0502020204030204" pitchFamily="34" charset="0"/>
            </a:rPr>
            <a:t>harmoniously together </a:t>
          </a:r>
          <a:r>
            <a:rPr lang="en-US" sz="1900" kern="1200" dirty="0">
              <a:latin typeface="Calibri" panose="020F0502020204030204" pitchFamily="34" charset="0"/>
              <a:cs typeface="Calibri" panose="020F0502020204030204" pitchFamily="34" charset="0"/>
            </a:rPr>
            <a:t>that is fundamental (Braden, 2015a, 2015b).</a:t>
          </a:r>
        </a:p>
      </dsp:txBody>
      <dsp:txXfrm>
        <a:off x="66196" y="3162011"/>
        <a:ext cx="7354161" cy="12236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D77B0-9E69-4731-8FB6-4271B8B46C47}">
      <dsp:nvSpPr>
        <dsp:cNvPr id="0" name=""/>
        <dsp:cNvSpPr/>
      </dsp:nvSpPr>
      <dsp:spPr>
        <a:xfrm>
          <a:off x="0" y="31516"/>
          <a:ext cx="7612693" cy="14069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pitchFamily="34" charset="0"/>
              <a:cs typeface="Calibri" panose="020F0502020204030204" pitchFamily="34" charset="0"/>
            </a:rPr>
            <a:t>Research at HeartMath</a:t>
          </a:r>
          <a:r>
            <a:rPr lang="en-US" sz="1600" b="0" i="0" kern="1200">
              <a:latin typeface="Calibri" panose="020F0502020204030204" pitchFamily="34" charset="0"/>
              <a:cs typeface="Calibri" panose="020F0502020204030204" pitchFamily="34" charset="0"/>
            </a:rPr>
            <a:t> has found that a type of heart-rhythm synchronization can occur in interactions between people and their pets. A lot of pet lovers can appreciate the results of an experiment </a:t>
          </a:r>
          <a:endParaRPr lang="en-US" sz="1600" kern="1200">
            <a:latin typeface="Calibri" panose="020F0502020204030204" pitchFamily="34" charset="0"/>
            <a:cs typeface="Calibri" panose="020F0502020204030204" pitchFamily="34" charset="0"/>
          </a:endParaRPr>
        </a:p>
      </dsp:txBody>
      <dsp:txXfrm>
        <a:off x="68680" y="100196"/>
        <a:ext cx="7475333" cy="1269564"/>
      </dsp:txXfrm>
    </dsp:sp>
    <dsp:sp modelId="{37C473F7-C214-407D-8237-542E5C1AEA77}">
      <dsp:nvSpPr>
        <dsp:cNvPr id="0" name=""/>
        <dsp:cNvSpPr/>
      </dsp:nvSpPr>
      <dsp:spPr>
        <a:xfrm>
          <a:off x="0" y="1592114"/>
          <a:ext cx="7612693" cy="14069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Calibri" panose="020F0502020204030204" pitchFamily="34" charset="0"/>
              <a:cs typeface="Calibri" panose="020F0502020204030204" pitchFamily="34" charset="0"/>
            </a:rPr>
            <a:t>HMI Director of Research Dr. Rollin McCraty conducted with his then 15-year-old son, </a:t>
          </a:r>
          <a:r>
            <a:rPr lang="en-US" sz="1600" b="1" i="0" kern="1200" dirty="0">
              <a:solidFill>
                <a:schemeClr val="bg1"/>
              </a:solidFill>
              <a:latin typeface="Calibri" panose="020F0502020204030204" pitchFamily="34" charset="0"/>
              <a:cs typeface="Calibri" panose="020F0502020204030204" pitchFamily="34" charset="0"/>
            </a:rPr>
            <a:t>Josh, and the boy’s dog, Mabel</a:t>
          </a:r>
          <a:r>
            <a:rPr lang="en-US" sz="1600" b="0" i="0" kern="1200" dirty="0">
              <a:latin typeface="Calibri" panose="020F0502020204030204" pitchFamily="34" charset="0"/>
              <a:cs typeface="Calibri" panose="020F0502020204030204" pitchFamily="34" charset="0"/>
            </a:rPr>
            <a:t>. He used electrocardiogram monitors to record heart-rhythm data when the pair were together and apart. The institute also has found that a type of heart-rhythm synchronization can occur in interactions between people and their pets. </a:t>
          </a:r>
          <a:endParaRPr lang="en-US" sz="1600" kern="1200" dirty="0">
            <a:latin typeface="Calibri" panose="020F0502020204030204" pitchFamily="34" charset="0"/>
            <a:cs typeface="Calibri" panose="020F0502020204030204" pitchFamily="34" charset="0"/>
          </a:endParaRPr>
        </a:p>
      </dsp:txBody>
      <dsp:txXfrm>
        <a:off x="68680" y="1660794"/>
        <a:ext cx="7475333" cy="1269564"/>
      </dsp:txXfrm>
    </dsp:sp>
    <dsp:sp modelId="{7CEA49FF-6719-4060-BFB5-8936DB7188EB}">
      <dsp:nvSpPr>
        <dsp:cNvPr id="0" name=""/>
        <dsp:cNvSpPr/>
      </dsp:nvSpPr>
      <dsp:spPr>
        <a:xfrm>
          <a:off x="0" y="3219766"/>
          <a:ext cx="7612693" cy="14069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Calibri" panose="020F0502020204030204" pitchFamily="34" charset="0"/>
              <a:cs typeface="Calibri" panose="020F0502020204030204" pitchFamily="34" charset="0"/>
            </a:rPr>
            <a:t>Pet lovers can appreciate that we are truly connected to fido in a “heart-felt” way.</a:t>
          </a:r>
          <a:endParaRPr lang="en-US" sz="1600" kern="1200" dirty="0">
            <a:latin typeface="Calibri" panose="020F0502020204030204" pitchFamily="34" charset="0"/>
            <a:cs typeface="Calibri" panose="020F0502020204030204" pitchFamily="34" charset="0"/>
          </a:endParaRPr>
        </a:p>
      </dsp:txBody>
      <dsp:txXfrm>
        <a:off x="68680" y="3288446"/>
        <a:ext cx="7475333" cy="12695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DE131-D9CA-478C-BDB4-96A315D52DC3}">
      <dsp:nvSpPr>
        <dsp:cNvPr id="0" name=""/>
        <dsp:cNvSpPr/>
      </dsp:nvSpPr>
      <dsp:spPr>
        <a:xfrm>
          <a:off x="0" y="10676"/>
          <a:ext cx="9962250" cy="8265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420346-F260-459D-919D-8F9472A0C278}">
      <dsp:nvSpPr>
        <dsp:cNvPr id="0" name=""/>
        <dsp:cNvSpPr/>
      </dsp:nvSpPr>
      <dsp:spPr>
        <a:xfrm>
          <a:off x="250026" y="196646"/>
          <a:ext cx="454594" cy="4545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A7184E-AC5A-4EA9-A6F3-2AAF7DE6CC90}">
      <dsp:nvSpPr>
        <dsp:cNvPr id="0" name=""/>
        <dsp:cNvSpPr/>
      </dsp:nvSpPr>
      <dsp:spPr>
        <a:xfrm>
          <a:off x="954647" y="10676"/>
          <a:ext cx="8993539" cy="82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75" tIns="87475" rIns="87475" bIns="87475" numCol="1" spcCol="1270" anchor="ctr" anchorCtr="0">
          <a:noAutofit/>
        </a:bodyPr>
        <a:lstStyle/>
        <a:p>
          <a:pPr marL="0" lvl="0" indent="0" algn="l" defTabSz="622300">
            <a:lnSpc>
              <a:spcPct val="100000"/>
            </a:lnSpc>
            <a:spcBef>
              <a:spcPct val="0"/>
            </a:spcBef>
            <a:spcAft>
              <a:spcPct val="35000"/>
            </a:spcAft>
            <a:buNone/>
          </a:pPr>
          <a:r>
            <a:rPr lang="en-US" sz="1400" kern="1200">
              <a:latin typeface="Calibri" panose="020F0502020204030204" pitchFamily="34" charset="0"/>
              <a:cs typeface="Calibri" panose="020F0502020204030204" pitchFamily="34" charset="0"/>
            </a:rPr>
            <a:t>The left slide nicely shows that when the heart is in a negative emotional state and, hence, incoherent, it sends signals to the brain that increase the activity of the amygdala (which tends to focus on negative emotion) to become very active and the prefrontal cortex (which we need of good decision-making) to attenuate.</a:t>
          </a:r>
        </a:p>
      </dsp:txBody>
      <dsp:txXfrm>
        <a:off x="954647" y="10676"/>
        <a:ext cx="8993539" cy="826535"/>
      </dsp:txXfrm>
    </dsp:sp>
    <dsp:sp modelId="{7A6A7145-2BE8-4BE0-B970-D3EDCBE6BD23}">
      <dsp:nvSpPr>
        <dsp:cNvPr id="0" name=""/>
        <dsp:cNvSpPr/>
      </dsp:nvSpPr>
      <dsp:spPr>
        <a:xfrm>
          <a:off x="0" y="1118280"/>
          <a:ext cx="9962250" cy="8265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EA7528-11D4-403A-84F3-B4521AAEBAF1}">
      <dsp:nvSpPr>
        <dsp:cNvPr id="0" name=""/>
        <dsp:cNvSpPr/>
      </dsp:nvSpPr>
      <dsp:spPr>
        <a:xfrm>
          <a:off x="250026" y="1304250"/>
          <a:ext cx="454594" cy="4545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0B9D68-8084-491F-8080-DE18A939DDFB}">
      <dsp:nvSpPr>
        <dsp:cNvPr id="0" name=""/>
        <dsp:cNvSpPr/>
      </dsp:nvSpPr>
      <dsp:spPr>
        <a:xfrm>
          <a:off x="954647" y="993250"/>
          <a:ext cx="8993539" cy="107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75" tIns="87475" rIns="87475" bIns="87475"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alibri" panose="020F0502020204030204" pitchFamily="34" charset="0"/>
              <a:cs typeface="Calibri" panose="020F0502020204030204" pitchFamily="34" charset="0"/>
            </a:rPr>
            <a:t>On the other hand, when the heart is in a positive emotional state of love, appreciation and gratitude,</a:t>
          </a:r>
          <a:r>
            <a:rPr lang="en-US" sz="1400" b="0" i="0" kern="1200" baseline="0" dirty="0">
              <a:latin typeface="Calibri" panose="020F0502020204030204" pitchFamily="34" charset="0"/>
              <a:cs typeface="Calibri" panose="020F0502020204030204" pitchFamily="34" charset="0"/>
            </a:rPr>
            <a:t> and hence, coherent,</a:t>
          </a:r>
          <a:r>
            <a:rPr lang="en-US" sz="1400" kern="1200" dirty="0">
              <a:latin typeface="Calibri" panose="020F0502020204030204" pitchFamily="34" charset="0"/>
              <a:cs typeface="Calibri" panose="020F0502020204030204" pitchFamily="34" charset="0"/>
            </a:rPr>
            <a:t> </a:t>
          </a:r>
          <a:r>
            <a:rPr lang="en-US" sz="1400" b="0" i="0" kern="1200" baseline="0" dirty="0">
              <a:latin typeface="Calibri" panose="020F0502020204030204" pitchFamily="34" charset="0"/>
              <a:cs typeface="Calibri" panose="020F0502020204030204" pitchFamily="34" charset="0"/>
            </a:rPr>
            <a:t>it sends signals to the brain that quiet down the amygdala and increase the activity of the prefrontal cortex.</a:t>
          </a:r>
          <a:endParaRPr lang="en-US" sz="1400" kern="1200" dirty="0">
            <a:latin typeface="Calibri" panose="020F0502020204030204" pitchFamily="34" charset="0"/>
            <a:cs typeface="Calibri" panose="020F0502020204030204" pitchFamily="34" charset="0"/>
          </a:endParaRPr>
        </a:p>
      </dsp:txBody>
      <dsp:txXfrm>
        <a:off x="954647" y="993250"/>
        <a:ext cx="8993539" cy="10765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61EDF-CD6D-4957-A0FF-11906E760508}" type="datetimeFigureOut">
              <a:rPr lang="en-US" smtClean="0"/>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BF3B9D-73B9-44A7-BF4C-0C655340DF43}" type="slidenum">
              <a:rPr lang="en-US" smtClean="0"/>
              <a:t>‹#›</a:t>
            </a:fld>
            <a:endParaRPr lang="en-US"/>
          </a:p>
        </p:txBody>
      </p:sp>
    </p:spTree>
    <p:extLst>
      <p:ext uri="{BB962C8B-B14F-4D97-AF65-F5344CB8AC3E}">
        <p14:creationId xmlns:p14="http://schemas.microsoft.com/office/powerpoint/2010/main" val="333388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BF3B9D-73B9-44A7-BF4C-0C655340DF43}" type="slidenum">
              <a:rPr lang="en-US" smtClean="0"/>
              <a:t>1</a:t>
            </a:fld>
            <a:endParaRPr lang="en-US"/>
          </a:p>
        </p:txBody>
      </p:sp>
    </p:spTree>
    <p:extLst>
      <p:ext uri="{BB962C8B-B14F-4D97-AF65-F5344CB8AC3E}">
        <p14:creationId xmlns:p14="http://schemas.microsoft.com/office/powerpoint/2010/main" val="4293875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BF3B9D-73B9-44A7-BF4C-0C655340DF43}" type="slidenum">
              <a:rPr lang="en-US" smtClean="0"/>
              <a:t>2</a:t>
            </a:fld>
            <a:endParaRPr lang="en-US"/>
          </a:p>
        </p:txBody>
      </p:sp>
    </p:spTree>
    <p:extLst>
      <p:ext uri="{BB962C8B-B14F-4D97-AF65-F5344CB8AC3E}">
        <p14:creationId xmlns:p14="http://schemas.microsoft.com/office/powerpoint/2010/main" val="159333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BF3B9D-73B9-44A7-BF4C-0C655340DF43}" type="slidenum">
              <a:rPr lang="en-US" smtClean="0"/>
              <a:t>37</a:t>
            </a:fld>
            <a:endParaRPr lang="en-US"/>
          </a:p>
        </p:txBody>
      </p:sp>
    </p:spTree>
    <p:extLst>
      <p:ext uri="{BB962C8B-B14F-4D97-AF65-F5344CB8AC3E}">
        <p14:creationId xmlns:p14="http://schemas.microsoft.com/office/powerpoint/2010/main" val="3146163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BF3B9D-73B9-44A7-BF4C-0C655340DF43}" type="slidenum">
              <a:rPr lang="en-US" smtClean="0"/>
              <a:t>40</a:t>
            </a:fld>
            <a:endParaRPr lang="en-US"/>
          </a:p>
        </p:txBody>
      </p:sp>
    </p:spTree>
    <p:extLst>
      <p:ext uri="{BB962C8B-B14F-4D97-AF65-F5344CB8AC3E}">
        <p14:creationId xmlns:p14="http://schemas.microsoft.com/office/powerpoint/2010/main" val="385974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BF3B9D-73B9-44A7-BF4C-0C655340DF43}" type="slidenum">
              <a:rPr lang="en-US" smtClean="0"/>
              <a:t>57</a:t>
            </a:fld>
            <a:endParaRPr lang="en-US"/>
          </a:p>
        </p:txBody>
      </p:sp>
    </p:spTree>
    <p:extLst>
      <p:ext uri="{BB962C8B-B14F-4D97-AF65-F5344CB8AC3E}">
        <p14:creationId xmlns:p14="http://schemas.microsoft.com/office/powerpoint/2010/main" val="1361989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BE7297-AB5A-4270-90DA-7E21A4D59A6C}"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29789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E7297-AB5A-4270-90DA-7E21A4D59A6C}"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142047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E7297-AB5A-4270-90DA-7E21A4D59A6C}"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C4609BE-31CA-4D8B-B9D9-53F8957B1FFF}"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916842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EBE7297-AB5A-4270-90DA-7E21A4D59A6C}" type="datetimeFigureOut">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192629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EBE7297-AB5A-4270-90DA-7E21A4D59A6C}" type="datetimeFigureOut">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4609BE-31CA-4D8B-B9D9-53F8957B1FFF}"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307163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EBE7297-AB5A-4270-90DA-7E21A4D59A6C}" type="datetimeFigureOut">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550467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BE7297-AB5A-4270-90DA-7E21A4D59A6C}"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1027311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BE7297-AB5A-4270-90DA-7E21A4D59A6C}"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107601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60A9-C493-1AB3-6E1B-F81C2CEEB8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7121E7-5EEE-46CB-8CC1-6EACEC3046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70AFAD-1961-EF41-3EC4-AD15CE33976D}"/>
              </a:ext>
            </a:extLst>
          </p:cNvPr>
          <p:cNvSpPr>
            <a:spLocks noGrp="1"/>
          </p:cNvSpPr>
          <p:nvPr>
            <p:ph type="dt" sz="half" idx="10"/>
          </p:nvPr>
        </p:nvSpPr>
        <p:spPr/>
        <p:txBody>
          <a:bodyPr/>
          <a:lstStyle/>
          <a:p>
            <a:fld id="{CF89F925-A3E1-4B73-9C9F-5B33D61BACB3}" type="datetimeFigureOut">
              <a:rPr lang="en-US" smtClean="0"/>
              <a:t>2/2/2025</a:t>
            </a:fld>
            <a:endParaRPr lang="en-US"/>
          </a:p>
        </p:txBody>
      </p:sp>
      <p:sp>
        <p:nvSpPr>
          <p:cNvPr id="5" name="Footer Placeholder 4">
            <a:extLst>
              <a:ext uri="{FF2B5EF4-FFF2-40B4-BE49-F238E27FC236}">
                <a16:creationId xmlns:a16="http://schemas.microsoft.com/office/drawing/2014/main" id="{C1405CAC-0BE3-5AF3-D915-964858E3E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99E90-A808-5FEC-FC0A-EB48C22F2B05}"/>
              </a:ext>
            </a:extLst>
          </p:cNvPr>
          <p:cNvSpPr>
            <a:spLocks noGrp="1"/>
          </p:cNvSpPr>
          <p:nvPr>
            <p:ph type="sldNum" sz="quarter" idx="12"/>
          </p:nvPr>
        </p:nvSpPr>
        <p:spPr/>
        <p:txBody>
          <a:bodyPr/>
          <a:lstStyle/>
          <a:p>
            <a:fld id="{9EC985C1-04EE-4C35-90EB-2C002687A88E}" type="slidenum">
              <a:rPr lang="en-US" smtClean="0"/>
              <a:t>‹#›</a:t>
            </a:fld>
            <a:endParaRPr lang="en-US"/>
          </a:p>
        </p:txBody>
      </p:sp>
    </p:spTree>
    <p:extLst>
      <p:ext uri="{BB962C8B-B14F-4D97-AF65-F5344CB8AC3E}">
        <p14:creationId xmlns:p14="http://schemas.microsoft.com/office/powerpoint/2010/main" val="426608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32ED-DC86-C8AE-3EAF-E6431DD6C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44E64-BA73-6BDC-C92A-C367F803CB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1BBA7-8B3D-E7CF-B315-0D1403C8003F}"/>
              </a:ext>
            </a:extLst>
          </p:cNvPr>
          <p:cNvSpPr>
            <a:spLocks noGrp="1"/>
          </p:cNvSpPr>
          <p:nvPr>
            <p:ph type="dt" sz="half" idx="10"/>
          </p:nvPr>
        </p:nvSpPr>
        <p:spPr/>
        <p:txBody>
          <a:bodyPr/>
          <a:lstStyle/>
          <a:p>
            <a:fld id="{CF89F925-A3E1-4B73-9C9F-5B33D61BACB3}" type="datetimeFigureOut">
              <a:rPr lang="en-US" smtClean="0"/>
              <a:t>2/2/2025</a:t>
            </a:fld>
            <a:endParaRPr lang="en-US"/>
          </a:p>
        </p:txBody>
      </p:sp>
      <p:sp>
        <p:nvSpPr>
          <p:cNvPr id="5" name="Footer Placeholder 4">
            <a:extLst>
              <a:ext uri="{FF2B5EF4-FFF2-40B4-BE49-F238E27FC236}">
                <a16:creationId xmlns:a16="http://schemas.microsoft.com/office/drawing/2014/main" id="{2AC6488F-83E1-45E5-BC3C-F188E7996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ACF59-9398-15BF-CF48-E2270CDE9903}"/>
              </a:ext>
            </a:extLst>
          </p:cNvPr>
          <p:cNvSpPr>
            <a:spLocks noGrp="1"/>
          </p:cNvSpPr>
          <p:nvPr>
            <p:ph type="sldNum" sz="quarter" idx="12"/>
          </p:nvPr>
        </p:nvSpPr>
        <p:spPr/>
        <p:txBody>
          <a:bodyPr/>
          <a:lstStyle/>
          <a:p>
            <a:fld id="{9EC985C1-04EE-4C35-90EB-2C002687A88E}" type="slidenum">
              <a:rPr lang="en-US" smtClean="0"/>
              <a:t>‹#›</a:t>
            </a:fld>
            <a:endParaRPr lang="en-US"/>
          </a:p>
        </p:txBody>
      </p:sp>
    </p:spTree>
    <p:extLst>
      <p:ext uri="{BB962C8B-B14F-4D97-AF65-F5344CB8AC3E}">
        <p14:creationId xmlns:p14="http://schemas.microsoft.com/office/powerpoint/2010/main" val="3190560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8AEC-D0AC-C2C6-1963-0F5F309E62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7663C-811B-FFC5-6999-A225E98881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053006-9821-BB8D-6B6E-81181AB2CB21}"/>
              </a:ext>
            </a:extLst>
          </p:cNvPr>
          <p:cNvSpPr>
            <a:spLocks noGrp="1"/>
          </p:cNvSpPr>
          <p:nvPr>
            <p:ph type="dt" sz="half" idx="10"/>
          </p:nvPr>
        </p:nvSpPr>
        <p:spPr/>
        <p:txBody>
          <a:bodyPr/>
          <a:lstStyle/>
          <a:p>
            <a:fld id="{CF89F925-A3E1-4B73-9C9F-5B33D61BACB3}" type="datetimeFigureOut">
              <a:rPr lang="en-US" smtClean="0"/>
              <a:t>2/2/2025</a:t>
            </a:fld>
            <a:endParaRPr lang="en-US"/>
          </a:p>
        </p:txBody>
      </p:sp>
      <p:sp>
        <p:nvSpPr>
          <p:cNvPr id="5" name="Footer Placeholder 4">
            <a:extLst>
              <a:ext uri="{FF2B5EF4-FFF2-40B4-BE49-F238E27FC236}">
                <a16:creationId xmlns:a16="http://schemas.microsoft.com/office/drawing/2014/main" id="{286B41FA-FE8D-1BC1-6848-6538144EA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C50CE-E1D3-3923-059D-36072267BFC4}"/>
              </a:ext>
            </a:extLst>
          </p:cNvPr>
          <p:cNvSpPr>
            <a:spLocks noGrp="1"/>
          </p:cNvSpPr>
          <p:nvPr>
            <p:ph type="sldNum" sz="quarter" idx="12"/>
          </p:nvPr>
        </p:nvSpPr>
        <p:spPr/>
        <p:txBody>
          <a:bodyPr/>
          <a:lstStyle/>
          <a:p>
            <a:fld id="{9EC985C1-04EE-4C35-90EB-2C002687A88E}" type="slidenum">
              <a:rPr lang="en-US" smtClean="0"/>
              <a:t>‹#›</a:t>
            </a:fld>
            <a:endParaRPr lang="en-US"/>
          </a:p>
        </p:txBody>
      </p:sp>
    </p:spTree>
    <p:extLst>
      <p:ext uri="{BB962C8B-B14F-4D97-AF65-F5344CB8AC3E}">
        <p14:creationId xmlns:p14="http://schemas.microsoft.com/office/powerpoint/2010/main" val="222709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BE7297-AB5A-4270-90DA-7E21A4D59A6C}"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822643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5F73-838A-605D-6930-8558B65A3D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6C626-FEB0-340B-B733-DCDB7D8350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A0ED7D-E635-1ADB-91B3-3D8CD5387A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8E3EC6-4CFE-237A-A58C-6BA993DFD0E4}"/>
              </a:ext>
            </a:extLst>
          </p:cNvPr>
          <p:cNvSpPr>
            <a:spLocks noGrp="1"/>
          </p:cNvSpPr>
          <p:nvPr>
            <p:ph type="dt" sz="half" idx="10"/>
          </p:nvPr>
        </p:nvSpPr>
        <p:spPr/>
        <p:txBody>
          <a:bodyPr/>
          <a:lstStyle/>
          <a:p>
            <a:fld id="{CF89F925-A3E1-4B73-9C9F-5B33D61BACB3}" type="datetimeFigureOut">
              <a:rPr lang="en-US" smtClean="0"/>
              <a:t>2/2/2025</a:t>
            </a:fld>
            <a:endParaRPr lang="en-US"/>
          </a:p>
        </p:txBody>
      </p:sp>
      <p:sp>
        <p:nvSpPr>
          <p:cNvPr id="6" name="Footer Placeholder 5">
            <a:extLst>
              <a:ext uri="{FF2B5EF4-FFF2-40B4-BE49-F238E27FC236}">
                <a16:creationId xmlns:a16="http://schemas.microsoft.com/office/drawing/2014/main" id="{99EADFFD-D476-2264-F422-0E1D0A51B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0A9E0-0FA0-DBC4-A7A0-B5EF3C7ECD7C}"/>
              </a:ext>
            </a:extLst>
          </p:cNvPr>
          <p:cNvSpPr>
            <a:spLocks noGrp="1"/>
          </p:cNvSpPr>
          <p:nvPr>
            <p:ph type="sldNum" sz="quarter" idx="12"/>
          </p:nvPr>
        </p:nvSpPr>
        <p:spPr/>
        <p:txBody>
          <a:bodyPr/>
          <a:lstStyle/>
          <a:p>
            <a:fld id="{9EC985C1-04EE-4C35-90EB-2C002687A88E}" type="slidenum">
              <a:rPr lang="en-US" smtClean="0"/>
              <a:t>‹#›</a:t>
            </a:fld>
            <a:endParaRPr lang="en-US"/>
          </a:p>
        </p:txBody>
      </p:sp>
    </p:spTree>
    <p:extLst>
      <p:ext uri="{BB962C8B-B14F-4D97-AF65-F5344CB8AC3E}">
        <p14:creationId xmlns:p14="http://schemas.microsoft.com/office/powerpoint/2010/main" val="3869688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20BE-7969-D27E-771E-ECA7F95C84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369D2F-9DA0-704A-1E71-F8AC53FD12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FD1278-C10E-75BD-049F-1FB138FE3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B86CAF-0A7D-7B01-F120-3E4DEF31A8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A22C73-0B69-E8F9-DF0E-4C95BCF83E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4CA4ED-000E-55E6-85AD-D9830835EC53}"/>
              </a:ext>
            </a:extLst>
          </p:cNvPr>
          <p:cNvSpPr>
            <a:spLocks noGrp="1"/>
          </p:cNvSpPr>
          <p:nvPr>
            <p:ph type="dt" sz="half" idx="10"/>
          </p:nvPr>
        </p:nvSpPr>
        <p:spPr/>
        <p:txBody>
          <a:bodyPr/>
          <a:lstStyle/>
          <a:p>
            <a:fld id="{CF89F925-A3E1-4B73-9C9F-5B33D61BACB3}" type="datetimeFigureOut">
              <a:rPr lang="en-US" smtClean="0"/>
              <a:t>2/2/2025</a:t>
            </a:fld>
            <a:endParaRPr lang="en-US"/>
          </a:p>
        </p:txBody>
      </p:sp>
      <p:sp>
        <p:nvSpPr>
          <p:cNvPr id="8" name="Footer Placeholder 7">
            <a:extLst>
              <a:ext uri="{FF2B5EF4-FFF2-40B4-BE49-F238E27FC236}">
                <a16:creationId xmlns:a16="http://schemas.microsoft.com/office/drawing/2014/main" id="{4A7C8BD4-1FFE-4D53-6AA7-995DAF09F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4B6F73-C9C0-7E7B-80E2-3408A28AA205}"/>
              </a:ext>
            </a:extLst>
          </p:cNvPr>
          <p:cNvSpPr>
            <a:spLocks noGrp="1"/>
          </p:cNvSpPr>
          <p:nvPr>
            <p:ph type="sldNum" sz="quarter" idx="12"/>
          </p:nvPr>
        </p:nvSpPr>
        <p:spPr/>
        <p:txBody>
          <a:bodyPr/>
          <a:lstStyle/>
          <a:p>
            <a:fld id="{9EC985C1-04EE-4C35-90EB-2C002687A88E}" type="slidenum">
              <a:rPr lang="en-US" smtClean="0"/>
              <a:t>‹#›</a:t>
            </a:fld>
            <a:endParaRPr lang="en-US"/>
          </a:p>
        </p:txBody>
      </p:sp>
    </p:spTree>
    <p:extLst>
      <p:ext uri="{BB962C8B-B14F-4D97-AF65-F5344CB8AC3E}">
        <p14:creationId xmlns:p14="http://schemas.microsoft.com/office/powerpoint/2010/main" val="4225942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C23B-22CE-A97C-E2DC-363B411B57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147C27-233F-9CF3-4EEF-E1B8AFA1BD80}"/>
              </a:ext>
            </a:extLst>
          </p:cNvPr>
          <p:cNvSpPr>
            <a:spLocks noGrp="1"/>
          </p:cNvSpPr>
          <p:nvPr>
            <p:ph type="dt" sz="half" idx="10"/>
          </p:nvPr>
        </p:nvSpPr>
        <p:spPr/>
        <p:txBody>
          <a:bodyPr/>
          <a:lstStyle/>
          <a:p>
            <a:fld id="{CF89F925-A3E1-4B73-9C9F-5B33D61BACB3}" type="datetimeFigureOut">
              <a:rPr lang="en-US" smtClean="0"/>
              <a:t>2/2/2025</a:t>
            </a:fld>
            <a:endParaRPr lang="en-US"/>
          </a:p>
        </p:txBody>
      </p:sp>
      <p:sp>
        <p:nvSpPr>
          <p:cNvPr id="4" name="Footer Placeholder 3">
            <a:extLst>
              <a:ext uri="{FF2B5EF4-FFF2-40B4-BE49-F238E27FC236}">
                <a16:creationId xmlns:a16="http://schemas.microsoft.com/office/drawing/2014/main" id="{96FBB004-B238-28B3-B792-35DA382C5B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CFCB53-4429-EFAA-216F-2F06B431DAAF}"/>
              </a:ext>
            </a:extLst>
          </p:cNvPr>
          <p:cNvSpPr>
            <a:spLocks noGrp="1"/>
          </p:cNvSpPr>
          <p:nvPr>
            <p:ph type="sldNum" sz="quarter" idx="12"/>
          </p:nvPr>
        </p:nvSpPr>
        <p:spPr/>
        <p:txBody>
          <a:bodyPr/>
          <a:lstStyle/>
          <a:p>
            <a:fld id="{9EC985C1-04EE-4C35-90EB-2C002687A88E}" type="slidenum">
              <a:rPr lang="en-US" smtClean="0"/>
              <a:t>‹#›</a:t>
            </a:fld>
            <a:endParaRPr lang="en-US"/>
          </a:p>
        </p:txBody>
      </p:sp>
    </p:spTree>
    <p:extLst>
      <p:ext uri="{BB962C8B-B14F-4D97-AF65-F5344CB8AC3E}">
        <p14:creationId xmlns:p14="http://schemas.microsoft.com/office/powerpoint/2010/main" val="3157359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B38F5-AE0B-01FB-195A-89C71A51112D}"/>
              </a:ext>
            </a:extLst>
          </p:cNvPr>
          <p:cNvSpPr>
            <a:spLocks noGrp="1"/>
          </p:cNvSpPr>
          <p:nvPr>
            <p:ph type="dt" sz="half" idx="10"/>
          </p:nvPr>
        </p:nvSpPr>
        <p:spPr/>
        <p:txBody>
          <a:bodyPr/>
          <a:lstStyle/>
          <a:p>
            <a:fld id="{CF89F925-A3E1-4B73-9C9F-5B33D61BACB3}" type="datetimeFigureOut">
              <a:rPr lang="en-US" smtClean="0"/>
              <a:t>2/2/2025</a:t>
            </a:fld>
            <a:endParaRPr lang="en-US"/>
          </a:p>
        </p:txBody>
      </p:sp>
      <p:sp>
        <p:nvSpPr>
          <p:cNvPr id="3" name="Footer Placeholder 2">
            <a:extLst>
              <a:ext uri="{FF2B5EF4-FFF2-40B4-BE49-F238E27FC236}">
                <a16:creationId xmlns:a16="http://schemas.microsoft.com/office/drawing/2014/main" id="{C0EF7A12-2B63-8EAC-1AD0-C543A4AC4A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636CBF-E1E5-7AC8-A47F-7378F3F8AF94}"/>
              </a:ext>
            </a:extLst>
          </p:cNvPr>
          <p:cNvSpPr>
            <a:spLocks noGrp="1"/>
          </p:cNvSpPr>
          <p:nvPr>
            <p:ph type="sldNum" sz="quarter" idx="12"/>
          </p:nvPr>
        </p:nvSpPr>
        <p:spPr/>
        <p:txBody>
          <a:bodyPr/>
          <a:lstStyle/>
          <a:p>
            <a:fld id="{9EC985C1-04EE-4C35-90EB-2C002687A88E}" type="slidenum">
              <a:rPr lang="en-US" smtClean="0"/>
              <a:t>‹#›</a:t>
            </a:fld>
            <a:endParaRPr lang="en-US"/>
          </a:p>
        </p:txBody>
      </p:sp>
    </p:spTree>
    <p:extLst>
      <p:ext uri="{BB962C8B-B14F-4D97-AF65-F5344CB8AC3E}">
        <p14:creationId xmlns:p14="http://schemas.microsoft.com/office/powerpoint/2010/main" val="4027288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3DA7B-40DE-E17B-BE44-CB4FA0205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FB6D0D-91FC-FFA5-DA49-C9660AD656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5AA492-1E15-5E22-86FC-0E04698A63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442EC-1AC9-D036-8E83-43F22E833008}"/>
              </a:ext>
            </a:extLst>
          </p:cNvPr>
          <p:cNvSpPr>
            <a:spLocks noGrp="1"/>
          </p:cNvSpPr>
          <p:nvPr>
            <p:ph type="dt" sz="half" idx="10"/>
          </p:nvPr>
        </p:nvSpPr>
        <p:spPr/>
        <p:txBody>
          <a:bodyPr/>
          <a:lstStyle/>
          <a:p>
            <a:fld id="{CF89F925-A3E1-4B73-9C9F-5B33D61BACB3}" type="datetimeFigureOut">
              <a:rPr lang="en-US" smtClean="0"/>
              <a:t>2/2/2025</a:t>
            </a:fld>
            <a:endParaRPr lang="en-US"/>
          </a:p>
        </p:txBody>
      </p:sp>
      <p:sp>
        <p:nvSpPr>
          <p:cNvPr id="6" name="Footer Placeholder 5">
            <a:extLst>
              <a:ext uri="{FF2B5EF4-FFF2-40B4-BE49-F238E27FC236}">
                <a16:creationId xmlns:a16="http://schemas.microsoft.com/office/drawing/2014/main" id="{B2467A96-DF02-F015-E33A-9FEB6E317B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C2F49-8D37-F993-7F9B-6B5730ED0A09}"/>
              </a:ext>
            </a:extLst>
          </p:cNvPr>
          <p:cNvSpPr>
            <a:spLocks noGrp="1"/>
          </p:cNvSpPr>
          <p:nvPr>
            <p:ph type="sldNum" sz="quarter" idx="12"/>
          </p:nvPr>
        </p:nvSpPr>
        <p:spPr/>
        <p:txBody>
          <a:bodyPr/>
          <a:lstStyle/>
          <a:p>
            <a:fld id="{9EC985C1-04EE-4C35-90EB-2C002687A88E}" type="slidenum">
              <a:rPr lang="en-US" smtClean="0"/>
              <a:t>‹#›</a:t>
            </a:fld>
            <a:endParaRPr lang="en-US"/>
          </a:p>
        </p:txBody>
      </p:sp>
    </p:spTree>
    <p:extLst>
      <p:ext uri="{BB962C8B-B14F-4D97-AF65-F5344CB8AC3E}">
        <p14:creationId xmlns:p14="http://schemas.microsoft.com/office/powerpoint/2010/main" val="3235213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FB133-BEE4-BD2E-AC41-77E25EC59E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BCCC65-1575-8C95-E041-C81D89177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E493BE-A488-3B1E-772C-C8A726FD6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6BCF90-D36A-27A4-7998-9B4C284E1B9F}"/>
              </a:ext>
            </a:extLst>
          </p:cNvPr>
          <p:cNvSpPr>
            <a:spLocks noGrp="1"/>
          </p:cNvSpPr>
          <p:nvPr>
            <p:ph type="dt" sz="half" idx="10"/>
          </p:nvPr>
        </p:nvSpPr>
        <p:spPr/>
        <p:txBody>
          <a:bodyPr/>
          <a:lstStyle/>
          <a:p>
            <a:fld id="{CF89F925-A3E1-4B73-9C9F-5B33D61BACB3}" type="datetimeFigureOut">
              <a:rPr lang="en-US" smtClean="0"/>
              <a:t>2/2/2025</a:t>
            </a:fld>
            <a:endParaRPr lang="en-US"/>
          </a:p>
        </p:txBody>
      </p:sp>
      <p:sp>
        <p:nvSpPr>
          <p:cNvPr id="6" name="Footer Placeholder 5">
            <a:extLst>
              <a:ext uri="{FF2B5EF4-FFF2-40B4-BE49-F238E27FC236}">
                <a16:creationId xmlns:a16="http://schemas.microsoft.com/office/drawing/2014/main" id="{5D7F0E25-DA85-5705-3921-12A0013DE8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4A1B54-275B-D7E5-440B-1D978A8BAA33}"/>
              </a:ext>
            </a:extLst>
          </p:cNvPr>
          <p:cNvSpPr>
            <a:spLocks noGrp="1"/>
          </p:cNvSpPr>
          <p:nvPr>
            <p:ph type="sldNum" sz="quarter" idx="12"/>
          </p:nvPr>
        </p:nvSpPr>
        <p:spPr/>
        <p:txBody>
          <a:bodyPr/>
          <a:lstStyle/>
          <a:p>
            <a:fld id="{9EC985C1-04EE-4C35-90EB-2C002687A88E}" type="slidenum">
              <a:rPr lang="en-US" smtClean="0"/>
              <a:t>‹#›</a:t>
            </a:fld>
            <a:endParaRPr lang="en-US"/>
          </a:p>
        </p:txBody>
      </p:sp>
    </p:spTree>
    <p:extLst>
      <p:ext uri="{BB962C8B-B14F-4D97-AF65-F5344CB8AC3E}">
        <p14:creationId xmlns:p14="http://schemas.microsoft.com/office/powerpoint/2010/main" val="239753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1A32-FAE1-8401-1AA4-67AC2ADE5E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A7682A-6FDB-2634-46B5-01F939B38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4D3E4-7998-A50A-4D9A-05006A29E35C}"/>
              </a:ext>
            </a:extLst>
          </p:cNvPr>
          <p:cNvSpPr>
            <a:spLocks noGrp="1"/>
          </p:cNvSpPr>
          <p:nvPr>
            <p:ph type="dt" sz="half" idx="10"/>
          </p:nvPr>
        </p:nvSpPr>
        <p:spPr/>
        <p:txBody>
          <a:bodyPr/>
          <a:lstStyle/>
          <a:p>
            <a:fld id="{CF89F925-A3E1-4B73-9C9F-5B33D61BACB3}" type="datetimeFigureOut">
              <a:rPr lang="en-US" smtClean="0"/>
              <a:t>2/2/2025</a:t>
            </a:fld>
            <a:endParaRPr lang="en-US"/>
          </a:p>
        </p:txBody>
      </p:sp>
      <p:sp>
        <p:nvSpPr>
          <p:cNvPr id="5" name="Footer Placeholder 4">
            <a:extLst>
              <a:ext uri="{FF2B5EF4-FFF2-40B4-BE49-F238E27FC236}">
                <a16:creationId xmlns:a16="http://schemas.microsoft.com/office/drawing/2014/main" id="{C41CD395-113A-D4FA-8A20-417B91E11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E0FB4-0416-1F95-E9CC-55533E43ADA1}"/>
              </a:ext>
            </a:extLst>
          </p:cNvPr>
          <p:cNvSpPr>
            <a:spLocks noGrp="1"/>
          </p:cNvSpPr>
          <p:nvPr>
            <p:ph type="sldNum" sz="quarter" idx="12"/>
          </p:nvPr>
        </p:nvSpPr>
        <p:spPr/>
        <p:txBody>
          <a:bodyPr/>
          <a:lstStyle/>
          <a:p>
            <a:fld id="{9EC985C1-04EE-4C35-90EB-2C002687A88E}" type="slidenum">
              <a:rPr lang="en-US" smtClean="0"/>
              <a:t>‹#›</a:t>
            </a:fld>
            <a:endParaRPr lang="en-US"/>
          </a:p>
        </p:txBody>
      </p:sp>
    </p:spTree>
    <p:extLst>
      <p:ext uri="{BB962C8B-B14F-4D97-AF65-F5344CB8AC3E}">
        <p14:creationId xmlns:p14="http://schemas.microsoft.com/office/powerpoint/2010/main" val="2799082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97881-4966-0A7C-68DA-82B9DB5432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A56184-A02A-85AC-7CEC-FE8920CB69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C1C8BF-1873-D758-F217-13C2CB050943}"/>
              </a:ext>
            </a:extLst>
          </p:cNvPr>
          <p:cNvSpPr>
            <a:spLocks noGrp="1"/>
          </p:cNvSpPr>
          <p:nvPr>
            <p:ph type="dt" sz="half" idx="10"/>
          </p:nvPr>
        </p:nvSpPr>
        <p:spPr/>
        <p:txBody>
          <a:bodyPr/>
          <a:lstStyle/>
          <a:p>
            <a:fld id="{CF89F925-A3E1-4B73-9C9F-5B33D61BACB3}" type="datetimeFigureOut">
              <a:rPr lang="en-US" smtClean="0"/>
              <a:t>2/2/2025</a:t>
            </a:fld>
            <a:endParaRPr lang="en-US"/>
          </a:p>
        </p:txBody>
      </p:sp>
      <p:sp>
        <p:nvSpPr>
          <p:cNvPr id="5" name="Footer Placeholder 4">
            <a:extLst>
              <a:ext uri="{FF2B5EF4-FFF2-40B4-BE49-F238E27FC236}">
                <a16:creationId xmlns:a16="http://schemas.microsoft.com/office/drawing/2014/main" id="{30F64894-F1AF-6D0F-EB6C-F2F58D884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6F376-09CE-0834-0A59-C2BE171700A0}"/>
              </a:ext>
            </a:extLst>
          </p:cNvPr>
          <p:cNvSpPr>
            <a:spLocks noGrp="1"/>
          </p:cNvSpPr>
          <p:nvPr>
            <p:ph type="sldNum" sz="quarter" idx="12"/>
          </p:nvPr>
        </p:nvSpPr>
        <p:spPr/>
        <p:txBody>
          <a:bodyPr/>
          <a:lstStyle/>
          <a:p>
            <a:fld id="{9EC985C1-04EE-4C35-90EB-2C002687A88E}" type="slidenum">
              <a:rPr lang="en-US" smtClean="0"/>
              <a:t>‹#›</a:t>
            </a:fld>
            <a:endParaRPr lang="en-US"/>
          </a:p>
        </p:txBody>
      </p:sp>
    </p:spTree>
    <p:extLst>
      <p:ext uri="{BB962C8B-B14F-4D97-AF65-F5344CB8AC3E}">
        <p14:creationId xmlns:p14="http://schemas.microsoft.com/office/powerpoint/2010/main" val="1687996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E7297-AB5A-4270-90DA-7E21A4D59A6C}"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1772387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9C96-4078-5E79-4479-D166C584A1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14D821-3E14-3E26-51E2-159299DA6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6CCEFC-E29F-503B-B6D9-C13648E966FD}"/>
              </a:ext>
            </a:extLst>
          </p:cNvPr>
          <p:cNvSpPr>
            <a:spLocks noGrp="1"/>
          </p:cNvSpPr>
          <p:nvPr>
            <p:ph type="dt" sz="half" idx="10"/>
          </p:nvPr>
        </p:nvSpPr>
        <p:spPr/>
        <p:txBody>
          <a:bodyPr/>
          <a:lstStyle/>
          <a:p>
            <a:fld id="{AF3ED03B-E64E-46E3-B8F6-307AEC3EF6FE}" type="datetimeFigureOut">
              <a:rPr lang="en-US" smtClean="0"/>
              <a:t>2/2/2025</a:t>
            </a:fld>
            <a:endParaRPr lang="en-US"/>
          </a:p>
        </p:txBody>
      </p:sp>
      <p:sp>
        <p:nvSpPr>
          <p:cNvPr id="5" name="Footer Placeholder 4">
            <a:extLst>
              <a:ext uri="{FF2B5EF4-FFF2-40B4-BE49-F238E27FC236}">
                <a16:creationId xmlns:a16="http://schemas.microsoft.com/office/drawing/2014/main" id="{E14933B5-7249-B220-DF49-F57CF6E78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A866A-CC5A-46C1-AC93-C1A41EEAAA4F}"/>
              </a:ext>
            </a:extLst>
          </p:cNvPr>
          <p:cNvSpPr>
            <a:spLocks noGrp="1"/>
          </p:cNvSpPr>
          <p:nvPr>
            <p:ph type="sldNum" sz="quarter" idx="12"/>
          </p:nvPr>
        </p:nvSpPr>
        <p:spPr/>
        <p:txBody>
          <a:bodyPr/>
          <a:lstStyle/>
          <a:p>
            <a:fld id="{93FE8F46-812C-4E3B-BD94-CE364AA6B43D}" type="slidenum">
              <a:rPr lang="en-US" smtClean="0"/>
              <a:t>‹#›</a:t>
            </a:fld>
            <a:endParaRPr lang="en-US"/>
          </a:p>
        </p:txBody>
      </p:sp>
    </p:spTree>
    <p:extLst>
      <p:ext uri="{BB962C8B-B14F-4D97-AF65-F5344CB8AC3E}">
        <p14:creationId xmlns:p14="http://schemas.microsoft.com/office/powerpoint/2010/main" val="380992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E7297-AB5A-4270-90DA-7E21A4D59A6C}"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89898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E291A-A95C-43E8-B555-715A13541C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934C6-71A4-3123-14F4-BBE129C371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95697-6E7E-1618-715C-6C5AED8B5603}"/>
              </a:ext>
            </a:extLst>
          </p:cNvPr>
          <p:cNvSpPr>
            <a:spLocks noGrp="1"/>
          </p:cNvSpPr>
          <p:nvPr>
            <p:ph type="dt" sz="half" idx="10"/>
          </p:nvPr>
        </p:nvSpPr>
        <p:spPr/>
        <p:txBody>
          <a:bodyPr/>
          <a:lstStyle/>
          <a:p>
            <a:fld id="{AF3ED03B-E64E-46E3-B8F6-307AEC3EF6FE}" type="datetimeFigureOut">
              <a:rPr lang="en-US" smtClean="0"/>
              <a:t>2/2/2025</a:t>
            </a:fld>
            <a:endParaRPr lang="en-US"/>
          </a:p>
        </p:txBody>
      </p:sp>
      <p:sp>
        <p:nvSpPr>
          <p:cNvPr id="5" name="Footer Placeholder 4">
            <a:extLst>
              <a:ext uri="{FF2B5EF4-FFF2-40B4-BE49-F238E27FC236}">
                <a16:creationId xmlns:a16="http://schemas.microsoft.com/office/drawing/2014/main" id="{6FF939F4-C5E1-6EA6-506F-823B9B574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A47CE-EE0C-82D7-544E-6C2FAE36695E}"/>
              </a:ext>
            </a:extLst>
          </p:cNvPr>
          <p:cNvSpPr>
            <a:spLocks noGrp="1"/>
          </p:cNvSpPr>
          <p:nvPr>
            <p:ph type="sldNum" sz="quarter" idx="12"/>
          </p:nvPr>
        </p:nvSpPr>
        <p:spPr/>
        <p:txBody>
          <a:bodyPr/>
          <a:lstStyle/>
          <a:p>
            <a:fld id="{93FE8F46-812C-4E3B-BD94-CE364AA6B43D}" type="slidenum">
              <a:rPr lang="en-US" smtClean="0"/>
              <a:t>‹#›</a:t>
            </a:fld>
            <a:endParaRPr lang="en-US"/>
          </a:p>
        </p:txBody>
      </p:sp>
    </p:spTree>
    <p:extLst>
      <p:ext uri="{BB962C8B-B14F-4D97-AF65-F5344CB8AC3E}">
        <p14:creationId xmlns:p14="http://schemas.microsoft.com/office/powerpoint/2010/main" val="434758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A09AE-D9F4-7AED-C90D-44F3E56DC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CF6C3C-CB09-87C2-2EAE-4B3B705391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7CFBB7-C08C-A2D2-4783-D0722055BA92}"/>
              </a:ext>
            </a:extLst>
          </p:cNvPr>
          <p:cNvSpPr>
            <a:spLocks noGrp="1"/>
          </p:cNvSpPr>
          <p:nvPr>
            <p:ph type="dt" sz="half" idx="10"/>
          </p:nvPr>
        </p:nvSpPr>
        <p:spPr/>
        <p:txBody>
          <a:bodyPr/>
          <a:lstStyle/>
          <a:p>
            <a:fld id="{AF3ED03B-E64E-46E3-B8F6-307AEC3EF6FE}" type="datetimeFigureOut">
              <a:rPr lang="en-US" smtClean="0"/>
              <a:t>2/2/2025</a:t>
            </a:fld>
            <a:endParaRPr lang="en-US"/>
          </a:p>
        </p:txBody>
      </p:sp>
      <p:sp>
        <p:nvSpPr>
          <p:cNvPr id="5" name="Footer Placeholder 4">
            <a:extLst>
              <a:ext uri="{FF2B5EF4-FFF2-40B4-BE49-F238E27FC236}">
                <a16:creationId xmlns:a16="http://schemas.microsoft.com/office/drawing/2014/main" id="{ED120C48-A567-63A3-8F9B-F6833B2EB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35AF7-BE4C-BF5A-099A-AA0A25FC7A20}"/>
              </a:ext>
            </a:extLst>
          </p:cNvPr>
          <p:cNvSpPr>
            <a:spLocks noGrp="1"/>
          </p:cNvSpPr>
          <p:nvPr>
            <p:ph type="sldNum" sz="quarter" idx="12"/>
          </p:nvPr>
        </p:nvSpPr>
        <p:spPr/>
        <p:txBody>
          <a:bodyPr/>
          <a:lstStyle/>
          <a:p>
            <a:fld id="{93FE8F46-812C-4E3B-BD94-CE364AA6B43D}" type="slidenum">
              <a:rPr lang="en-US" smtClean="0"/>
              <a:t>‹#›</a:t>
            </a:fld>
            <a:endParaRPr lang="en-US"/>
          </a:p>
        </p:txBody>
      </p:sp>
    </p:spTree>
    <p:extLst>
      <p:ext uri="{BB962C8B-B14F-4D97-AF65-F5344CB8AC3E}">
        <p14:creationId xmlns:p14="http://schemas.microsoft.com/office/powerpoint/2010/main" val="2017680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1C80D-2F26-5883-3755-8E34E780C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46DBF-4D6C-F355-7514-C49690EC19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0FC42C-B205-0F6E-3E31-F82C5738F8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BBACBF-2373-7802-7F76-01C0844278E5}"/>
              </a:ext>
            </a:extLst>
          </p:cNvPr>
          <p:cNvSpPr>
            <a:spLocks noGrp="1"/>
          </p:cNvSpPr>
          <p:nvPr>
            <p:ph type="dt" sz="half" idx="10"/>
          </p:nvPr>
        </p:nvSpPr>
        <p:spPr/>
        <p:txBody>
          <a:bodyPr/>
          <a:lstStyle/>
          <a:p>
            <a:fld id="{AF3ED03B-E64E-46E3-B8F6-307AEC3EF6FE}" type="datetimeFigureOut">
              <a:rPr lang="en-US" smtClean="0"/>
              <a:t>2/2/2025</a:t>
            </a:fld>
            <a:endParaRPr lang="en-US"/>
          </a:p>
        </p:txBody>
      </p:sp>
      <p:sp>
        <p:nvSpPr>
          <p:cNvPr id="6" name="Footer Placeholder 5">
            <a:extLst>
              <a:ext uri="{FF2B5EF4-FFF2-40B4-BE49-F238E27FC236}">
                <a16:creationId xmlns:a16="http://schemas.microsoft.com/office/drawing/2014/main" id="{D3AF38A3-609E-DB5F-B88D-4AFA57B9D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B99EC3-A8FA-12EE-2227-7F99D2414180}"/>
              </a:ext>
            </a:extLst>
          </p:cNvPr>
          <p:cNvSpPr>
            <a:spLocks noGrp="1"/>
          </p:cNvSpPr>
          <p:nvPr>
            <p:ph type="sldNum" sz="quarter" idx="12"/>
          </p:nvPr>
        </p:nvSpPr>
        <p:spPr/>
        <p:txBody>
          <a:bodyPr/>
          <a:lstStyle/>
          <a:p>
            <a:fld id="{93FE8F46-812C-4E3B-BD94-CE364AA6B43D}" type="slidenum">
              <a:rPr lang="en-US" smtClean="0"/>
              <a:t>‹#›</a:t>
            </a:fld>
            <a:endParaRPr lang="en-US"/>
          </a:p>
        </p:txBody>
      </p:sp>
    </p:spTree>
    <p:extLst>
      <p:ext uri="{BB962C8B-B14F-4D97-AF65-F5344CB8AC3E}">
        <p14:creationId xmlns:p14="http://schemas.microsoft.com/office/powerpoint/2010/main" val="2470517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F9CD-81A2-55C7-C840-B53863006D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E2FA62-98E0-5496-C336-FC033515BA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932F7-707B-13AE-BDF6-EC6BA1D147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67978F-DEC4-FDB4-3EEA-FEB9FCA88F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986D9F-F92E-D282-B563-1092563E13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570FA-7BEA-F1F7-7BC8-12E5AD690E3F}"/>
              </a:ext>
            </a:extLst>
          </p:cNvPr>
          <p:cNvSpPr>
            <a:spLocks noGrp="1"/>
          </p:cNvSpPr>
          <p:nvPr>
            <p:ph type="dt" sz="half" idx="10"/>
          </p:nvPr>
        </p:nvSpPr>
        <p:spPr/>
        <p:txBody>
          <a:bodyPr/>
          <a:lstStyle/>
          <a:p>
            <a:fld id="{AF3ED03B-E64E-46E3-B8F6-307AEC3EF6FE}" type="datetimeFigureOut">
              <a:rPr lang="en-US" smtClean="0"/>
              <a:t>2/2/2025</a:t>
            </a:fld>
            <a:endParaRPr lang="en-US"/>
          </a:p>
        </p:txBody>
      </p:sp>
      <p:sp>
        <p:nvSpPr>
          <p:cNvPr id="8" name="Footer Placeholder 7">
            <a:extLst>
              <a:ext uri="{FF2B5EF4-FFF2-40B4-BE49-F238E27FC236}">
                <a16:creationId xmlns:a16="http://schemas.microsoft.com/office/drawing/2014/main" id="{64EAD8CD-727A-8B5F-0A18-B00EB23F3F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700313-F3AD-2B39-2FEE-E544DECD8E1F}"/>
              </a:ext>
            </a:extLst>
          </p:cNvPr>
          <p:cNvSpPr>
            <a:spLocks noGrp="1"/>
          </p:cNvSpPr>
          <p:nvPr>
            <p:ph type="sldNum" sz="quarter" idx="12"/>
          </p:nvPr>
        </p:nvSpPr>
        <p:spPr/>
        <p:txBody>
          <a:bodyPr/>
          <a:lstStyle/>
          <a:p>
            <a:fld id="{93FE8F46-812C-4E3B-BD94-CE364AA6B43D}" type="slidenum">
              <a:rPr lang="en-US" smtClean="0"/>
              <a:t>‹#›</a:t>
            </a:fld>
            <a:endParaRPr lang="en-US"/>
          </a:p>
        </p:txBody>
      </p:sp>
    </p:spTree>
    <p:extLst>
      <p:ext uri="{BB962C8B-B14F-4D97-AF65-F5344CB8AC3E}">
        <p14:creationId xmlns:p14="http://schemas.microsoft.com/office/powerpoint/2010/main" val="260483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6F4F-E517-74F8-2950-84140A3B96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E57379-DD2B-752B-7C31-2EE496A6DF02}"/>
              </a:ext>
            </a:extLst>
          </p:cNvPr>
          <p:cNvSpPr>
            <a:spLocks noGrp="1"/>
          </p:cNvSpPr>
          <p:nvPr>
            <p:ph type="dt" sz="half" idx="10"/>
          </p:nvPr>
        </p:nvSpPr>
        <p:spPr/>
        <p:txBody>
          <a:bodyPr/>
          <a:lstStyle/>
          <a:p>
            <a:fld id="{AF3ED03B-E64E-46E3-B8F6-307AEC3EF6FE}" type="datetimeFigureOut">
              <a:rPr lang="en-US" smtClean="0"/>
              <a:t>2/2/2025</a:t>
            </a:fld>
            <a:endParaRPr lang="en-US"/>
          </a:p>
        </p:txBody>
      </p:sp>
      <p:sp>
        <p:nvSpPr>
          <p:cNvPr id="4" name="Footer Placeholder 3">
            <a:extLst>
              <a:ext uri="{FF2B5EF4-FFF2-40B4-BE49-F238E27FC236}">
                <a16:creationId xmlns:a16="http://schemas.microsoft.com/office/drawing/2014/main" id="{92C0C8F5-AF68-53DA-EACD-7232B6795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D53D1C-E1B5-9362-5CBB-CF3E8BF1D89C}"/>
              </a:ext>
            </a:extLst>
          </p:cNvPr>
          <p:cNvSpPr>
            <a:spLocks noGrp="1"/>
          </p:cNvSpPr>
          <p:nvPr>
            <p:ph type="sldNum" sz="quarter" idx="12"/>
          </p:nvPr>
        </p:nvSpPr>
        <p:spPr/>
        <p:txBody>
          <a:bodyPr/>
          <a:lstStyle/>
          <a:p>
            <a:fld id="{93FE8F46-812C-4E3B-BD94-CE364AA6B43D}" type="slidenum">
              <a:rPr lang="en-US" smtClean="0"/>
              <a:t>‹#›</a:t>
            </a:fld>
            <a:endParaRPr lang="en-US"/>
          </a:p>
        </p:txBody>
      </p:sp>
    </p:spTree>
    <p:extLst>
      <p:ext uri="{BB962C8B-B14F-4D97-AF65-F5344CB8AC3E}">
        <p14:creationId xmlns:p14="http://schemas.microsoft.com/office/powerpoint/2010/main" val="1570580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6E266D-D5ED-E581-6E30-C887E8368124}"/>
              </a:ext>
            </a:extLst>
          </p:cNvPr>
          <p:cNvSpPr>
            <a:spLocks noGrp="1"/>
          </p:cNvSpPr>
          <p:nvPr>
            <p:ph type="dt" sz="half" idx="10"/>
          </p:nvPr>
        </p:nvSpPr>
        <p:spPr/>
        <p:txBody>
          <a:bodyPr/>
          <a:lstStyle/>
          <a:p>
            <a:fld id="{AF3ED03B-E64E-46E3-B8F6-307AEC3EF6FE}" type="datetimeFigureOut">
              <a:rPr lang="en-US" smtClean="0"/>
              <a:t>2/2/2025</a:t>
            </a:fld>
            <a:endParaRPr lang="en-US"/>
          </a:p>
        </p:txBody>
      </p:sp>
      <p:sp>
        <p:nvSpPr>
          <p:cNvPr id="3" name="Footer Placeholder 2">
            <a:extLst>
              <a:ext uri="{FF2B5EF4-FFF2-40B4-BE49-F238E27FC236}">
                <a16:creationId xmlns:a16="http://schemas.microsoft.com/office/drawing/2014/main" id="{E21E1D0D-0D12-B218-2F7A-155D63129F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786BAE-8BDB-612F-CFF9-9619769D04F7}"/>
              </a:ext>
            </a:extLst>
          </p:cNvPr>
          <p:cNvSpPr>
            <a:spLocks noGrp="1"/>
          </p:cNvSpPr>
          <p:nvPr>
            <p:ph type="sldNum" sz="quarter" idx="12"/>
          </p:nvPr>
        </p:nvSpPr>
        <p:spPr/>
        <p:txBody>
          <a:bodyPr/>
          <a:lstStyle/>
          <a:p>
            <a:fld id="{93FE8F46-812C-4E3B-BD94-CE364AA6B43D}" type="slidenum">
              <a:rPr lang="en-US" smtClean="0"/>
              <a:t>‹#›</a:t>
            </a:fld>
            <a:endParaRPr lang="en-US"/>
          </a:p>
        </p:txBody>
      </p:sp>
    </p:spTree>
    <p:extLst>
      <p:ext uri="{BB962C8B-B14F-4D97-AF65-F5344CB8AC3E}">
        <p14:creationId xmlns:p14="http://schemas.microsoft.com/office/powerpoint/2010/main" val="1322930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9FE03-A220-ACA2-3759-2BAB089FC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836B5F-B2E5-01A4-A2DD-FCA30E8182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6FDBA-417C-8776-EB68-5735DB729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DA1D5E-0A64-1077-7729-880C55B22F17}"/>
              </a:ext>
            </a:extLst>
          </p:cNvPr>
          <p:cNvSpPr>
            <a:spLocks noGrp="1"/>
          </p:cNvSpPr>
          <p:nvPr>
            <p:ph type="dt" sz="half" idx="10"/>
          </p:nvPr>
        </p:nvSpPr>
        <p:spPr/>
        <p:txBody>
          <a:bodyPr/>
          <a:lstStyle/>
          <a:p>
            <a:fld id="{AF3ED03B-E64E-46E3-B8F6-307AEC3EF6FE}" type="datetimeFigureOut">
              <a:rPr lang="en-US" smtClean="0"/>
              <a:t>2/2/2025</a:t>
            </a:fld>
            <a:endParaRPr lang="en-US"/>
          </a:p>
        </p:txBody>
      </p:sp>
      <p:sp>
        <p:nvSpPr>
          <p:cNvPr id="6" name="Footer Placeholder 5">
            <a:extLst>
              <a:ext uri="{FF2B5EF4-FFF2-40B4-BE49-F238E27FC236}">
                <a16:creationId xmlns:a16="http://schemas.microsoft.com/office/drawing/2014/main" id="{9A50BB4F-A8EB-9876-57A7-875BD04FF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7828-F3AE-61A1-1A19-A9D54AF2A645}"/>
              </a:ext>
            </a:extLst>
          </p:cNvPr>
          <p:cNvSpPr>
            <a:spLocks noGrp="1"/>
          </p:cNvSpPr>
          <p:nvPr>
            <p:ph type="sldNum" sz="quarter" idx="12"/>
          </p:nvPr>
        </p:nvSpPr>
        <p:spPr/>
        <p:txBody>
          <a:bodyPr/>
          <a:lstStyle/>
          <a:p>
            <a:fld id="{93FE8F46-812C-4E3B-BD94-CE364AA6B43D}" type="slidenum">
              <a:rPr lang="en-US" smtClean="0"/>
              <a:t>‹#›</a:t>
            </a:fld>
            <a:endParaRPr lang="en-US"/>
          </a:p>
        </p:txBody>
      </p:sp>
    </p:spTree>
    <p:extLst>
      <p:ext uri="{BB962C8B-B14F-4D97-AF65-F5344CB8AC3E}">
        <p14:creationId xmlns:p14="http://schemas.microsoft.com/office/powerpoint/2010/main" val="4217645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65621-FC63-FDE0-7F64-F6203F76BB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DBDD02-2EB4-9E01-FF80-474118C808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1B536B-B15D-92A3-6DD6-D261D975E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212A8-77C4-D030-AC22-40ABC807106D}"/>
              </a:ext>
            </a:extLst>
          </p:cNvPr>
          <p:cNvSpPr>
            <a:spLocks noGrp="1"/>
          </p:cNvSpPr>
          <p:nvPr>
            <p:ph type="dt" sz="half" idx="10"/>
          </p:nvPr>
        </p:nvSpPr>
        <p:spPr/>
        <p:txBody>
          <a:bodyPr/>
          <a:lstStyle/>
          <a:p>
            <a:fld id="{AF3ED03B-E64E-46E3-B8F6-307AEC3EF6FE}" type="datetimeFigureOut">
              <a:rPr lang="en-US" smtClean="0"/>
              <a:t>2/2/2025</a:t>
            </a:fld>
            <a:endParaRPr lang="en-US"/>
          </a:p>
        </p:txBody>
      </p:sp>
      <p:sp>
        <p:nvSpPr>
          <p:cNvPr id="6" name="Footer Placeholder 5">
            <a:extLst>
              <a:ext uri="{FF2B5EF4-FFF2-40B4-BE49-F238E27FC236}">
                <a16:creationId xmlns:a16="http://schemas.microsoft.com/office/drawing/2014/main" id="{127D190F-6E9A-8302-4D67-817D91DCD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3C4C66-D307-D215-618C-0028BE49AFE8}"/>
              </a:ext>
            </a:extLst>
          </p:cNvPr>
          <p:cNvSpPr>
            <a:spLocks noGrp="1"/>
          </p:cNvSpPr>
          <p:nvPr>
            <p:ph type="sldNum" sz="quarter" idx="12"/>
          </p:nvPr>
        </p:nvSpPr>
        <p:spPr/>
        <p:txBody>
          <a:bodyPr/>
          <a:lstStyle/>
          <a:p>
            <a:fld id="{93FE8F46-812C-4E3B-BD94-CE364AA6B43D}" type="slidenum">
              <a:rPr lang="en-US" smtClean="0"/>
              <a:t>‹#›</a:t>
            </a:fld>
            <a:endParaRPr lang="en-US"/>
          </a:p>
        </p:txBody>
      </p:sp>
    </p:spTree>
    <p:extLst>
      <p:ext uri="{BB962C8B-B14F-4D97-AF65-F5344CB8AC3E}">
        <p14:creationId xmlns:p14="http://schemas.microsoft.com/office/powerpoint/2010/main" val="3011350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E69A-5124-A329-8D06-630B6C595D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150BCA-D03D-BBCB-8711-B26898D6C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07865E-0A6C-BAE0-D8D9-73AB73CDBEC2}"/>
              </a:ext>
            </a:extLst>
          </p:cNvPr>
          <p:cNvSpPr>
            <a:spLocks noGrp="1"/>
          </p:cNvSpPr>
          <p:nvPr>
            <p:ph type="dt" sz="half" idx="10"/>
          </p:nvPr>
        </p:nvSpPr>
        <p:spPr/>
        <p:txBody>
          <a:bodyPr/>
          <a:lstStyle/>
          <a:p>
            <a:fld id="{AF3ED03B-E64E-46E3-B8F6-307AEC3EF6FE}" type="datetimeFigureOut">
              <a:rPr lang="en-US" smtClean="0"/>
              <a:t>2/2/2025</a:t>
            </a:fld>
            <a:endParaRPr lang="en-US"/>
          </a:p>
        </p:txBody>
      </p:sp>
      <p:sp>
        <p:nvSpPr>
          <p:cNvPr id="5" name="Footer Placeholder 4">
            <a:extLst>
              <a:ext uri="{FF2B5EF4-FFF2-40B4-BE49-F238E27FC236}">
                <a16:creationId xmlns:a16="http://schemas.microsoft.com/office/drawing/2014/main" id="{BBED9E30-831C-C115-3277-9A927B5E2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1A9F0-F87F-CB5B-40FA-74136CF6618F}"/>
              </a:ext>
            </a:extLst>
          </p:cNvPr>
          <p:cNvSpPr>
            <a:spLocks noGrp="1"/>
          </p:cNvSpPr>
          <p:nvPr>
            <p:ph type="sldNum" sz="quarter" idx="12"/>
          </p:nvPr>
        </p:nvSpPr>
        <p:spPr/>
        <p:txBody>
          <a:bodyPr/>
          <a:lstStyle/>
          <a:p>
            <a:fld id="{93FE8F46-812C-4E3B-BD94-CE364AA6B43D}" type="slidenum">
              <a:rPr lang="en-US" smtClean="0"/>
              <a:t>‹#›</a:t>
            </a:fld>
            <a:endParaRPr lang="en-US"/>
          </a:p>
        </p:txBody>
      </p:sp>
    </p:spTree>
    <p:extLst>
      <p:ext uri="{BB962C8B-B14F-4D97-AF65-F5344CB8AC3E}">
        <p14:creationId xmlns:p14="http://schemas.microsoft.com/office/powerpoint/2010/main" val="460496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83B344-796F-250A-599F-FDCAC36F07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66CF8C-BA1D-7574-5C17-614812597F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AFE4A-3A63-4324-2D88-8E5470C356B3}"/>
              </a:ext>
            </a:extLst>
          </p:cNvPr>
          <p:cNvSpPr>
            <a:spLocks noGrp="1"/>
          </p:cNvSpPr>
          <p:nvPr>
            <p:ph type="dt" sz="half" idx="10"/>
          </p:nvPr>
        </p:nvSpPr>
        <p:spPr/>
        <p:txBody>
          <a:bodyPr/>
          <a:lstStyle/>
          <a:p>
            <a:fld id="{AF3ED03B-E64E-46E3-B8F6-307AEC3EF6FE}" type="datetimeFigureOut">
              <a:rPr lang="en-US" smtClean="0"/>
              <a:t>2/2/2025</a:t>
            </a:fld>
            <a:endParaRPr lang="en-US"/>
          </a:p>
        </p:txBody>
      </p:sp>
      <p:sp>
        <p:nvSpPr>
          <p:cNvPr id="5" name="Footer Placeholder 4">
            <a:extLst>
              <a:ext uri="{FF2B5EF4-FFF2-40B4-BE49-F238E27FC236}">
                <a16:creationId xmlns:a16="http://schemas.microsoft.com/office/drawing/2014/main" id="{71075361-4EDD-4F19-7C87-D8AD2E238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28E2B-724F-1D1A-DAC5-600BA7987DC2}"/>
              </a:ext>
            </a:extLst>
          </p:cNvPr>
          <p:cNvSpPr>
            <a:spLocks noGrp="1"/>
          </p:cNvSpPr>
          <p:nvPr>
            <p:ph type="sldNum" sz="quarter" idx="12"/>
          </p:nvPr>
        </p:nvSpPr>
        <p:spPr/>
        <p:txBody>
          <a:bodyPr/>
          <a:lstStyle/>
          <a:p>
            <a:fld id="{93FE8F46-812C-4E3B-BD94-CE364AA6B43D}" type="slidenum">
              <a:rPr lang="en-US" smtClean="0"/>
              <a:t>‹#›</a:t>
            </a:fld>
            <a:endParaRPr lang="en-US"/>
          </a:p>
        </p:txBody>
      </p:sp>
    </p:spTree>
    <p:extLst>
      <p:ext uri="{BB962C8B-B14F-4D97-AF65-F5344CB8AC3E}">
        <p14:creationId xmlns:p14="http://schemas.microsoft.com/office/powerpoint/2010/main" val="94385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BE7297-AB5A-4270-90DA-7E21A4D59A6C}" type="datetimeFigureOut">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194178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BE7297-AB5A-4270-90DA-7E21A4D59A6C}" type="datetimeFigureOut">
              <a:rPr lang="en-US" smtClean="0"/>
              <a:t>2/2/2025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193954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BE7297-AB5A-4270-90DA-7E21A4D59A6C}" type="datetimeFigureOut">
              <a:rPr lang="en-US" smtClean="0"/>
              <a:t>2/2/2025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127095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E7297-AB5A-4270-90DA-7E21A4D59A6C}" type="datetimeFigureOut">
              <a:rPr lang="en-US" smtClean="0"/>
              <a:t>2/2/2025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207160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BE7297-AB5A-4270-90DA-7E21A4D59A6C}" type="datetimeFigureOut">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47268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BE7297-AB5A-4270-90DA-7E21A4D59A6C}" type="datetimeFigureOut">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210814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EBE7297-AB5A-4270-90DA-7E21A4D59A6C}" type="datetimeFigureOut">
              <a:rPr lang="en-US" smtClean="0"/>
              <a:t>2/2/2025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C4609BE-31CA-4D8B-B9D9-53F8957B1FFF}" type="slidenum">
              <a:rPr lang="en-US" smtClean="0"/>
              <a:t>‹#›</a:t>
            </a:fld>
            <a:endParaRPr lang="en-US"/>
          </a:p>
        </p:txBody>
      </p:sp>
    </p:spTree>
    <p:extLst>
      <p:ext uri="{BB962C8B-B14F-4D97-AF65-F5344CB8AC3E}">
        <p14:creationId xmlns:p14="http://schemas.microsoft.com/office/powerpoint/2010/main" val="11871245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1A91E0-03B9-D9C1-7A2E-8AAE2AE96F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D49851-8A18-07F7-8374-BA29A3AFB8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78A7-3ACA-7297-BA18-87FB32225B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89F925-A3E1-4B73-9C9F-5B33D61BACB3}" type="datetimeFigureOut">
              <a:rPr lang="en-US" smtClean="0"/>
              <a:t>2/2/2025</a:t>
            </a:fld>
            <a:endParaRPr lang="en-US"/>
          </a:p>
        </p:txBody>
      </p:sp>
      <p:sp>
        <p:nvSpPr>
          <p:cNvPr id="5" name="Footer Placeholder 4">
            <a:extLst>
              <a:ext uri="{FF2B5EF4-FFF2-40B4-BE49-F238E27FC236}">
                <a16:creationId xmlns:a16="http://schemas.microsoft.com/office/drawing/2014/main" id="{DDDFA89F-8A5E-D35B-8DEE-C648C0FE6B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56B77D-06AB-CC67-B28F-3BF03D4177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C985C1-04EE-4C35-90EB-2C002687A88E}" type="slidenum">
              <a:rPr lang="en-US" smtClean="0"/>
              <a:t>‹#›</a:t>
            </a:fld>
            <a:endParaRPr lang="en-US"/>
          </a:p>
        </p:txBody>
      </p:sp>
    </p:spTree>
    <p:extLst>
      <p:ext uri="{BB962C8B-B14F-4D97-AF65-F5344CB8AC3E}">
        <p14:creationId xmlns:p14="http://schemas.microsoft.com/office/powerpoint/2010/main" val="36970597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B90436-3197-F27D-A6F4-7BB415BD08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514359-4EF8-6D74-2E62-3F5DEAA477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7AAAE-C53E-728A-2B4F-487A30DBFD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ED03B-E64E-46E3-B8F6-307AEC3EF6FE}" type="datetimeFigureOut">
              <a:rPr lang="en-US" smtClean="0"/>
              <a:t>2/2/2025</a:t>
            </a:fld>
            <a:endParaRPr lang="en-US"/>
          </a:p>
        </p:txBody>
      </p:sp>
      <p:sp>
        <p:nvSpPr>
          <p:cNvPr id="5" name="Footer Placeholder 4">
            <a:extLst>
              <a:ext uri="{FF2B5EF4-FFF2-40B4-BE49-F238E27FC236}">
                <a16:creationId xmlns:a16="http://schemas.microsoft.com/office/drawing/2014/main" id="{46311A2A-993A-C673-44EA-4DD1630C46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EDCAA8-74B0-9959-756E-6500371BB8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E8F46-812C-4E3B-BD94-CE364AA6B43D}" type="slidenum">
              <a:rPr lang="en-US" smtClean="0"/>
              <a:t>‹#›</a:t>
            </a:fld>
            <a:endParaRPr lang="en-US"/>
          </a:p>
        </p:txBody>
      </p:sp>
    </p:spTree>
    <p:extLst>
      <p:ext uri="{BB962C8B-B14F-4D97-AF65-F5344CB8AC3E}">
        <p14:creationId xmlns:p14="http://schemas.microsoft.com/office/powerpoint/2010/main" val="157799594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heartmath.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Hir6I-RfOiY" TargetMode="External"/><Relationship Id="rId2" Type="http://schemas.openxmlformats.org/officeDocument/2006/relationships/hyperlink" Target="https://www.youtube.com/watch?v=3KEv-oQe0jI&amp;ab_channel=GreggBradenOfficial" TargetMode="Externa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8.png"/><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Hir6I-RfOiY" TargetMode="External"/><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Hir6I-RfOiY" TargetMode="External"/><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4.xml"/><Relationship Id="rId7" Type="http://schemas.openxmlformats.org/officeDocument/2006/relationships/image" Target="../media/image35.pn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heartmath.com/science/"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heartmath.com/science/"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heartmath.com/science/"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82ShSNuru6c&amp;ab_channel=vekmehelofkirr" TargetMode="Externa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youtu.be/3Vh9qEblTOE"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youtu.be/3Vh9qEblTOE"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youtu.be/3Vh9qEblTOE"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MO3SGkI3B-I&amp;ab_channel=QuantumUniversity" TargetMode="Externa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youtu.be/3Vh9qEblTOE" TargetMode="External"/><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1.png"/><Relationship Id="rId7" Type="http://schemas.openxmlformats.org/officeDocument/2006/relationships/diagramColors" Target="../diagrams/colors6.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hyperlink" Target="https://www.heartmath.com/"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JxNjw3bcfVo&amp;ab_channel=TheWholeMD" TargetMode="Externa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hyperlink" Target="https://www.youtube.com/watch?v=sKmKKCdnJ4U&amp;ab_channel=HeartMath"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youtube.com/watch?v=SLTlg0B-LsQ" TargetMode="Externa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s://vimeo.com/241211966" TargetMode="External"/><Relationship Id="rId2" Type="http://schemas.openxmlformats.org/officeDocument/2006/relationships/image" Target="../media/image76.png"/><Relationship Id="rId1" Type="http://schemas.openxmlformats.org/officeDocument/2006/relationships/slideLayout" Target="../slideLayouts/slideLayout10.xm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heartmath.com/tech/" TargetMode="External"/><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CD5671E-865D-4889-A2EB-3B650CA99F8D}"/>
              </a:ext>
            </a:extLst>
          </p:cNvPr>
          <p:cNvSpPr>
            <a:spLocks noGrp="1"/>
          </p:cNvSpPr>
          <p:nvPr>
            <p:ph type="ctrTitle"/>
          </p:nvPr>
        </p:nvSpPr>
        <p:spPr>
          <a:xfrm>
            <a:off x="251731" y="650239"/>
            <a:ext cx="4136269" cy="4378020"/>
          </a:xfrm>
        </p:spPr>
        <p:txBody>
          <a:bodyPr>
            <a:normAutofit fontScale="90000"/>
          </a:body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lang="en-US" sz="3200" dirty="0">
                <a:solidFill>
                  <a:srgbClr val="FEFFFF"/>
                </a:solidFill>
                <a:latin typeface="Roboto" panose="02000000000000000000" pitchFamily="2" charset="0"/>
                <a:ea typeface="Roboto" panose="02000000000000000000" pitchFamily="2" charset="0"/>
                <a:cs typeface="Calibri" panose="020F0502020204030204" pitchFamily="34" charset="0"/>
              </a:rPr>
              <a:t>Jeffrey E. Hansen, Ph.D.</a:t>
            </a:r>
            <a:br>
              <a:rPr lang="en-US" sz="3200" dirty="0">
                <a:solidFill>
                  <a:srgbClr val="FEFFFF"/>
                </a:solidFill>
                <a:latin typeface="Roboto" panose="02000000000000000000" pitchFamily="2" charset="0"/>
                <a:ea typeface="Roboto" panose="02000000000000000000" pitchFamily="2" charset="0"/>
                <a:cs typeface="Calibri" panose="020F0502020204030204" pitchFamily="34" charset="0"/>
              </a:rPr>
            </a:br>
            <a:r>
              <a:rPr lang="en-US" sz="2200" dirty="0">
                <a:solidFill>
                  <a:srgbClr val="FEFFFF"/>
                </a:solidFill>
                <a:latin typeface="Roboto" panose="02000000000000000000" pitchFamily="2" charset="0"/>
                <a:ea typeface="Roboto" panose="02000000000000000000" pitchFamily="2" charset="0"/>
                <a:cs typeface="Calibri" panose="020F0502020204030204" pitchFamily="34" charset="0"/>
              </a:rPr>
              <a:t>Center for Connected Living, LLC</a:t>
            </a:r>
            <a:br>
              <a:rPr lang="en-US" sz="2200" dirty="0">
                <a:solidFill>
                  <a:srgbClr val="FEFFFF"/>
                </a:solidFill>
                <a:latin typeface="Roboto" panose="02000000000000000000" pitchFamily="2" charset="0"/>
                <a:ea typeface="Roboto" panose="02000000000000000000" pitchFamily="2" charset="0"/>
                <a:cs typeface="Calibri" panose="020F0502020204030204" pitchFamily="34" charset="0"/>
              </a:rPr>
            </a:br>
            <a:br>
              <a:rPr lang="en-US" sz="2200" dirty="0">
                <a:solidFill>
                  <a:srgbClr val="FEFFFF"/>
                </a:solidFill>
                <a:latin typeface="Roboto" panose="02000000000000000000" pitchFamily="2" charset="0"/>
                <a:ea typeface="Roboto" panose="02000000000000000000" pitchFamily="2" charset="0"/>
              </a:rPr>
            </a:br>
            <a:br>
              <a:rPr lang="en-US" sz="2200" dirty="0">
                <a:solidFill>
                  <a:srgbClr val="FEFFFF"/>
                </a:solidFill>
                <a:latin typeface="Roboto" panose="02000000000000000000" pitchFamily="2" charset="0"/>
                <a:ea typeface="Roboto" panose="02000000000000000000" pitchFamily="2" charset="0"/>
              </a:rPr>
            </a:br>
            <a:br>
              <a:rPr lang="en-US" sz="2200" dirty="0">
                <a:solidFill>
                  <a:srgbClr val="FEFFFF"/>
                </a:solidFill>
                <a:latin typeface="Roboto" panose="02000000000000000000" pitchFamily="2" charset="0"/>
                <a:ea typeface="Roboto" panose="02000000000000000000" pitchFamily="2" charset="0"/>
              </a:rPr>
            </a:br>
            <a:r>
              <a:rPr lang="en-US" sz="1800" dirty="0">
                <a:solidFill>
                  <a:srgbClr val="FEFFFF"/>
                </a:solidFill>
                <a:latin typeface="Roboto" panose="02000000000000000000" pitchFamily="2" charset="0"/>
                <a:ea typeface="Roboto" panose="02000000000000000000" pitchFamily="2" charset="0"/>
                <a:cs typeface="Calibri" panose="020F0502020204030204" pitchFamily="34" charset="0"/>
              </a:rPr>
              <a:t>Slides were compiled by Dr. Hansen but have been largely adapted from HeartMath members and friends, Rollin McCraty, Howard Martin, Deborah Rozman, Doc Childre, Gregg Braden, Bruce Lipton, and Joe Dispenza.</a:t>
            </a:r>
            <a:br>
              <a:rPr lang="en-US" sz="1800" dirty="0">
                <a:solidFill>
                  <a:srgbClr val="FEFFFF"/>
                </a:solidFill>
                <a:latin typeface="Roboto" panose="02000000000000000000" pitchFamily="2" charset="0"/>
                <a:ea typeface="Roboto" panose="02000000000000000000" pitchFamily="2" charset="0"/>
                <a:cs typeface="Calibri" panose="020F0502020204030204" pitchFamily="34" charset="0"/>
              </a:rPr>
            </a:br>
            <a:br>
              <a:rPr lang="en-US" sz="1800" dirty="0">
                <a:solidFill>
                  <a:srgbClr val="FEFFFF"/>
                </a:solidFill>
                <a:latin typeface="Roboto" panose="02000000000000000000" pitchFamily="2" charset="0"/>
                <a:ea typeface="Roboto" panose="02000000000000000000" pitchFamily="2" charset="0"/>
                <a:cs typeface="Calibri" panose="020F0502020204030204" pitchFamily="34" charset="0"/>
              </a:rPr>
            </a:br>
            <a:r>
              <a:rPr lang="en-US" sz="1800" dirty="0">
                <a:solidFill>
                  <a:srgbClr val="FEFFFF"/>
                </a:solidFill>
                <a:latin typeface="Roboto" panose="02000000000000000000" pitchFamily="2" charset="0"/>
                <a:ea typeface="Roboto" panose="02000000000000000000" pitchFamily="2" charset="0"/>
                <a:cs typeface="Calibri" panose="020F0502020204030204" pitchFamily="34" charset="0"/>
              </a:rPr>
              <a:t>Please visit:  </a:t>
            </a:r>
            <a:r>
              <a:rPr kumimoji="0" lang="en-US" sz="180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Calibri" panose="020F0502020204030204" pitchFamily="34" charset="0"/>
                <a:hlinkClick r:id="rId3"/>
              </a:rPr>
              <a:t>https://www.heartmath.com/</a:t>
            </a:r>
            <a:br>
              <a:rPr kumimoji="0" lang="en-US" sz="180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Calibri" panose="020F0502020204030204" pitchFamily="34" charset="0"/>
              </a:rPr>
            </a:br>
            <a:br>
              <a:rPr kumimoji="0" lang="en-US" sz="2200" b="0"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mn-cs"/>
              </a:rPr>
            </a:br>
            <a:endParaRPr lang="en-US" sz="2200" dirty="0">
              <a:solidFill>
                <a:srgbClr val="FEFFFF"/>
              </a:solidFill>
              <a:latin typeface="Roboto" panose="02000000000000000000" pitchFamily="2" charset="0"/>
              <a:ea typeface="Roboto" panose="02000000000000000000" pitchFamily="2" charset="0"/>
              <a:cs typeface="Calibri" panose="020F0502020204030204" pitchFamily="34" charset="0"/>
            </a:endParaRPr>
          </a:p>
        </p:txBody>
      </p:sp>
      <p:sp>
        <p:nvSpPr>
          <p:cNvPr id="1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D574D948-C4C2-415E-8340-E1351F71AA55}"/>
              </a:ext>
            </a:extLst>
          </p:cNvPr>
          <p:cNvSpPr>
            <a:spLocks noGrp="1"/>
          </p:cNvSpPr>
          <p:nvPr>
            <p:ph type="subTitle" idx="1"/>
          </p:nvPr>
        </p:nvSpPr>
        <p:spPr>
          <a:xfrm>
            <a:off x="540279" y="5189400"/>
            <a:ext cx="3778870" cy="544260"/>
          </a:xfrm>
        </p:spPr>
        <p:txBody>
          <a:bodyPr anchor="ctr">
            <a:noAutofit/>
          </a:bodyPr>
          <a:lstStyle/>
          <a:p>
            <a:r>
              <a:rPr kumimoji="0" lang="en-US" sz="4000" b="0" i="0" u="none" strike="noStrike" kern="1200" cap="none" spc="0" normalizeH="0" baseline="0" noProof="0">
                <a:ln>
                  <a:noFill/>
                </a:ln>
                <a:solidFill>
                  <a:srgbClr val="00B0F0"/>
                </a:solidFill>
                <a:effectLst/>
                <a:uLnTx/>
                <a:uFillTx/>
                <a:latin typeface="Calibri" panose="020F0502020204030204" pitchFamily="34" charset="0"/>
                <a:ea typeface="+mj-ea"/>
                <a:cs typeface="Calibri" panose="020F0502020204030204" pitchFamily="34" charset="0"/>
              </a:rPr>
              <a:t>Heartfelt Living</a:t>
            </a:r>
            <a:endParaRPr lang="en-US" sz="4000">
              <a:solidFill>
                <a:srgbClr val="00B0F0"/>
              </a:solidFill>
            </a:endParaRPr>
          </a:p>
        </p:txBody>
      </p:sp>
      <p:pic>
        <p:nvPicPr>
          <p:cNvPr id="7" name="Picture 6">
            <a:extLst>
              <a:ext uri="{FF2B5EF4-FFF2-40B4-BE49-F238E27FC236}">
                <a16:creationId xmlns:a16="http://schemas.microsoft.com/office/drawing/2014/main" id="{729CEB0C-0FDA-583A-48C4-6BB61D856FF0}"/>
              </a:ext>
            </a:extLst>
          </p:cNvPr>
          <p:cNvPicPr>
            <a:picLocks noChangeAspect="1"/>
          </p:cNvPicPr>
          <p:nvPr/>
        </p:nvPicPr>
        <p:blipFill rotWithShape="1">
          <a:blip r:embed="rId4"/>
          <a:srcRect b="5174"/>
          <a:stretch/>
        </p:blipFill>
        <p:spPr>
          <a:xfrm>
            <a:off x="5131056" y="317005"/>
            <a:ext cx="6618984" cy="6198095"/>
          </a:xfrm>
          <a:prstGeom prst="rect">
            <a:avLst/>
          </a:prstGeom>
        </p:spPr>
      </p:pic>
    </p:spTree>
    <p:extLst>
      <p:ext uri="{BB962C8B-B14F-4D97-AF65-F5344CB8AC3E}">
        <p14:creationId xmlns:p14="http://schemas.microsoft.com/office/powerpoint/2010/main" val="2818442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1CEA4-E508-4948-B0F3-EF584C827B0B}"/>
              </a:ext>
            </a:extLst>
          </p:cNvPr>
          <p:cNvSpPr>
            <a:spLocks noGrp="1"/>
          </p:cNvSpPr>
          <p:nvPr>
            <p:ph type="title"/>
          </p:nvPr>
        </p:nvSpPr>
        <p:spPr>
          <a:xfrm>
            <a:off x="396240" y="121920"/>
            <a:ext cx="11108371" cy="1087120"/>
          </a:xfrm>
        </p:spPr>
        <p:txBody>
          <a:bodyPr>
            <a:normAutofit/>
          </a:bodyPr>
          <a:lstStyle/>
          <a:p>
            <a:r>
              <a:rPr lang="en-US" sz="4000">
                <a:latin typeface="Calibri" panose="020F0502020204030204" pitchFamily="34" charset="0"/>
                <a:cs typeface="Calibri" panose="020F0502020204030204" pitchFamily="34" charset="0"/>
              </a:rPr>
              <a:t>               Debate of the Ages – Energy vs Matter</a:t>
            </a:r>
            <a:endParaRPr lang="en-US" sz="4000"/>
          </a:p>
        </p:txBody>
      </p:sp>
      <p:sp>
        <p:nvSpPr>
          <p:cNvPr id="3" name="Text Placeholder 2">
            <a:extLst>
              <a:ext uri="{FF2B5EF4-FFF2-40B4-BE49-F238E27FC236}">
                <a16:creationId xmlns:a16="http://schemas.microsoft.com/office/drawing/2014/main" id="{BFEB8F57-6EE5-4E32-BB43-5BEF236B4388}"/>
              </a:ext>
            </a:extLst>
          </p:cNvPr>
          <p:cNvSpPr>
            <a:spLocks noGrp="1"/>
          </p:cNvSpPr>
          <p:nvPr>
            <p:ph type="body" idx="1"/>
          </p:nvPr>
        </p:nvSpPr>
        <p:spPr>
          <a:xfrm>
            <a:off x="924560" y="5276484"/>
            <a:ext cx="10580051" cy="1297036"/>
          </a:xfrm>
        </p:spPr>
        <p:txBody>
          <a:bodyPr/>
          <a:lstStyle/>
          <a:p>
            <a:r>
              <a:rPr lang="en-US" dirty="0">
                <a:solidFill>
                  <a:schemeClr val="tx1"/>
                </a:solidFill>
                <a:latin typeface="Calibri" panose="020F0502020204030204" pitchFamily="34" charset="0"/>
                <a:cs typeface="Calibri" panose="020F0502020204030204" pitchFamily="34" charset="0"/>
              </a:rPr>
              <a:t>So, we see that each theory (Newtonian vs  Quantum) has implications for many science disciplines. If any one step in the pyramid changes, all disciplines above it must change to accommodate the change. Newtonian physics on the left side has stifled disciplines above it. Quantum physics has brought great changes to electro-chemistry and biology and psychology are only beginning to incorporate them </a:t>
            </a:r>
          </a:p>
        </p:txBody>
      </p:sp>
      <p:pic>
        <p:nvPicPr>
          <p:cNvPr id="5" name="Picture 4">
            <a:extLst>
              <a:ext uri="{FF2B5EF4-FFF2-40B4-BE49-F238E27FC236}">
                <a16:creationId xmlns:a16="http://schemas.microsoft.com/office/drawing/2014/main" id="{7AD27398-15F6-48AB-B863-B406E4775288}"/>
              </a:ext>
            </a:extLst>
          </p:cNvPr>
          <p:cNvPicPr>
            <a:picLocks noChangeAspect="1"/>
          </p:cNvPicPr>
          <p:nvPr/>
        </p:nvPicPr>
        <p:blipFill rotWithShape="1">
          <a:blip r:embed="rId2"/>
          <a:srcRect l="3824" t="2973" r="6425"/>
          <a:stretch/>
        </p:blipFill>
        <p:spPr>
          <a:xfrm>
            <a:off x="1351281" y="1539261"/>
            <a:ext cx="4348480" cy="3407002"/>
          </a:xfrm>
          <a:prstGeom prst="rect">
            <a:avLst/>
          </a:prstGeom>
        </p:spPr>
      </p:pic>
      <p:pic>
        <p:nvPicPr>
          <p:cNvPr id="8" name="Picture 7">
            <a:extLst>
              <a:ext uri="{FF2B5EF4-FFF2-40B4-BE49-F238E27FC236}">
                <a16:creationId xmlns:a16="http://schemas.microsoft.com/office/drawing/2014/main" id="{28DA4433-CCF7-43AF-8564-320338BE74D3}"/>
              </a:ext>
            </a:extLst>
          </p:cNvPr>
          <p:cNvPicPr>
            <a:picLocks noChangeAspect="1"/>
          </p:cNvPicPr>
          <p:nvPr/>
        </p:nvPicPr>
        <p:blipFill rotWithShape="1">
          <a:blip r:embed="rId3"/>
          <a:srcRect l="25537" t="7717" r="25484" b="9521"/>
          <a:stretch/>
        </p:blipFill>
        <p:spPr>
          <a:xfrm>
            <a:off x="6607989" y="1539261"/>
            <a:ext cx="4348480" cy="3407002"/>
          </a:xfrm>
          <a:prstGeom prst="rect">
            <a:avLst/>
          </a:prstGeom>
        </p:spPr>
      </p:pic>
    </p:spTree>
    <p:extLst>
      <p:ext uri="{BB962C8B-B14F-4D97-AF65-F5344CB8AC3E}">
        <p14:creationId xmlns:p14="http://schemas.microsoft.com/office/powerpoint/2010/main" val="129969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6708B4-3223-483E-8771-ADC3E02315B3}"/>
              </a:ext>
            </a:extLst>
          </p:cNvPr>
          <p:cNvPicPr>
            <a:picLocks noChangeAspect="1"/>
          </p:cNvPicPr>
          <p:nvPr/>
        </p:nvPicPr>
        <p:blipFill rotWithShape="1">
          <a:blip r:embed="rId2"/>
          <a:srcRect t="10837" b="16582"/>
          <a:stretch/>
        </p:blipFill>
        <p:spPr>
          <a:xfrm>
            <a:off x="20" y="10"/>
            <a:ext cx="12191980" cy="6857990"/>
          </a:xfrm>
          <a:prstGeom prst="rect">
            <a:avLst/>
          </a:prstGeom>
        </p:spPr>
      </p:pic>
    </p:spTree>
    <p:extLst>
      <p:ext uri="{BB962C8B-B14F-4D97-AF65-F5344CB8AC3E}">
        <p14:creationId xmlns:p14="http://schemas.microsoft.com/office/powerpoint/2010/main" val="4122786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5" name="Picture 4">
            <a:extLst>
              <a:ext uri="{FF2B5EF4-FFF2-40B4-BE49-F238E27FC236}">
                <a16:creationId xmlns:a16="http://schemas.microsoft.com/office/drawing/2014/main" id="{35465AD1-2F3F-4297-838A-44E8E59692A3}"/>
              </a:ext>
            </a:extLst>
          </p:cNvPr>
          <p:cNvPicPr>
            <a:picLocks noChangeAspect="1"/>
          </p:cNvPicPr>
          <p:nvPr/>
        </p:nvPicPr>
        <p:blipFill rotWithShape="1">
          <a:blip r:embed="rId2"/>
          <a:srcRect t="1986" r="-1" b="1807"/>
          <a:stretch/>
        </p:blipFill>
        <p:spPr>
          <a:xfrm>
            <a:off x="4485555" y="10"/>
            <a:ext cx="7706444" cy="3428990"/>
          </a:xfrm>
          <a:prstGeom prst="rect">
            <a:avLst/>
          </a:prstGeom>
        </p:spPr>
      </p:pic>
      <p:pic>
        <p:nvPicPr>
          <p:cNvPr id="4" name="Picture 3">
            <a:extLst>
              <a:ext uri="{FF2B5EF4-FFF2-40B4-BE49-F238E27FC236}">
                <a16:creationId xmlns:a16="http://schemas.microsoft.com/office/drawing/2014/main" id="{3EFC4634-9046-45A0-B25B-355EEB88DCCD}"/>
              </a:ext>
            </a:extLst>
          </p:cNvPr>
          <p:cNvPicPr>
            <a:picLocks noChangeAspect="1"/>
          </p:cNvPicPr>
          <p:nvPr/>
        </p:nvPicPr>
        <p:blipFill rotWithShape="1">
          <a:blip r:embed="rId3"/>
          <a:srcRect t="3794" r="-1" b="-1"/>
          <a:stretch/>
        </p:blipFill>
        <p:spPr>
          <a:xfrm>
            <a:off x="4488054" y="3543300"/>
            <a:ext cx="7706443" cy="3429000"/>
          </a:xfrm>
          <a:prstGeom prst="rect">
            <a:avLst/>
          </a:prstGeom>
        </p:spPr>
      </p:pic>
      <p:sp useBgFill="1">
        <p:nvSpPr>
          <p:cNvPr id="42" name="Freeform: Shape 41">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46C5609B-C450-495E-B5FF-6EAC9F6BA255}"/>
              </a:ext>
            </a:extLst>
          </p:cNvPr>
          <p:cNvSpPr>
            <a:spLocks noGrp="1"/>
          </p:cNvSpPr>
          <p:nvPr>
            <p:ph type="title"/>
          </p:nvPr>
        </p:nvSpPr>
        <p:spPr>
          <a:xfrm>
            <a:off x="467903" y="624110"/>
            <a:ext cx="5313138" cy="1280890"/>
          </a:xfrm>
        </p:spPr>
        <p:txBody>
          <a:bodyPr vert="horz" lIns="91440" tIns="45720" rIns="91440" bIns="45720" rtlCol="0" anchor="t">
            <a:normAutofit/>
          </a:bodyPr>
          <a:lstStyle/>
          <a:p>
            <a:r>
              <a:rPr lang="en-US" sz="3600"/>
              <a:t>The </a:t>
            </a:r>
            <a:r>
              <a:rPr lang="en-US" sz="3600">
                <a:latin typeface="Calibri" panose="020F0502020204030204" pitchFamily="34" charset="0"/>
                <a:cs typeface="Calibri" panose="020F0502020204030204" pitchFamily="34" charset="0"/>
              </a:rPr>
              <a:t>Power</a:t>
            </a:r>
            <a:r>
              <a:rPr lang="en-US" sz="3600"/>
              <a:t> of the Cell</a:t>
            </a:r>
          </a:p>
        </p:txBody>
      </p:sp>
      <p:sp>
        <p:nvSpPr>
          <p:cNvPr id="44" name="Rectangle 43">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9B54D066-7EAC-4DB9-9CC8-E958E3468BF3}"/>
              </a:ext>
            </a:extLst>
          </p:cNvPr>
          <p:cNvSpPr>
            <a:spLocks noGrp="1"/>
          </p:cNvSpPr>
          <p:nvPr>
            <p:ph type="body" idx="1"/>
          </p:nvPr>
        </p:nvSpPr>
        <p:spPr>
          <a:xfrm>
            <a:off x="531812" y="2133600"/>
            <a:ext cx="4625882" cy="3381264"/>
          </a:xfrm>
          <a:solidFill>
            <a:srgbClr val="FFC000"/>
          </a:solidFill>
        </p:spPr>
        <p:txBody>
          <a:bodyPr vert="horz" lIns="91440" tIns="45720" rIns="91440" bIns="45720" rtlCol="0">
            <a:normAutofit fontScale="92500"/>
          </a:bodyPr>
          <a:lstStyle/>
          <a:p>
            <a:pPr>
              <a:buFont typeface="Wingdings 3" charset="2"/>
              <a:buChar char=""/>
            </a:pPr>
            <a:r>
              <a:rPr lang="en-US" sz="2800">
                <a:solidFill>
                  <a:schemeClr val="tx1">
                    <a:lumMod val="75000"/>
                    <a:lumOff val="25000"/>
                  </a:schemeClr>
                </a:solidFill>
                <a:latin typeface="Calibri" panose="020F0502020204030204" pitchFamily="34" charset="0"/>
                <a:cs typeface="Calibri" panose="020F0502020204030204" pitchFamily="34" charset="0"/>
              </a:rPr>
              <a:t>Dr. Lipton asserts that each cell has a capacity of </a:t>
            </a:r>
            <a:r>
              <a:rPr lang="en-US" sz="2800">
                <a:solidFill>
                  <a:srgbClr val="0070C0"/>
                </a:solidFill>
                <a:latin typeface="Calibri" panose="020F0502020204030204" pitchFamily="34" charset="0"/>
                <a:cs typeface="Calibri" panose="020F0502020204030204" pitchFamily="34" charset="0"/>
              </a:rPr>
              <a:t>1.4 volts </a:t>
            </a:r>
            <a:r>
              <a:rPr lang="en-US" sz="2800">
                <a:solidFill>
                  <a:schemeClr val="tx1">
                    <a:lumMod val="75000"/>
                    <a:lumOff val="25000"/>
                  </a:schemeClr>
                </a:solidFill>
                <a:latin typeface="Calibri" panose="020F0502020204030204" pitchFamily="34" charset="0"/>
                <a:cs typeface="Calibri" panose="020F0502020204030204" pitchFamily="34" charset="0"/>
              </a:rPr>
              <a:t>and given that our bodies are comprised of approximately 50 trillion cells, we carry within us a potential of </a:t>
            </a:r>
            <a:r>
              <a:rPr lang="en-US" sz="2800">
                <a:solidFill>
                  <a:srgbClr val="0070C0"/>
                </a:solidFill>
                <a:latin typeface="Calibri" panose="020F0502020204030204" pitchFamily="34" charset="0"/>
                <a:cs typeface="Calibri" panose="020F0502020204030204" pitchFamily="34" charset="0"/>
              </a:rPr>
              <a:t>70 trillions volts. </a:t>
            </a:r>
            <a:r>
              <a:rPr lang="en-US" sz="2800">
                <a:solidFill>
                  <a:schemeClr val="tx1">
                    <a:lumMod val="75000"/>
                    <a:lumOff val="25000"/>
                  </a:schemeClr>
                </a:solidFill>
                <a:latin typeface="Calibri" panose="020F0502020204030204" pitchFamily="34" charset="0"/>
                <a:cs typeface="Calibri" panose="020F0502020204030204" pitchFamily="34" charset="0"/>
              </a:rPr>
              <a:t>This energy has immense potential he adds to change us</a:t>
            </a:r>
            <a:r>
              <a:rPr lang="en-US" sz="2000">
                <a:solidFill>
                  <a:schemeClr val="tx1">
                    <a:lumMod val="75000"/>
                    <a:lumOff val="2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9936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890F-BEB1-4F80-8331-F1156408AB80}"/>
              </a:ext>
            </a:extLst>
          </p:cNvPr>
          <p:cNvSpPr>
            <a:spLocks noGrp="1"/>
          </p:cNvSpPr>
          <p:nvPr>
            <p:ph type="title"/>
          </p:nvPr>
        </p:nvSpPr>
        <p:spPr>
          <a:xfrm>
            <a:off x="4529471" y="609600"/>
            <a:ext cx="3042904" cy="1059712"/>
          </a:xfrm>
        </p:spPr>
        <p:txBody>
          <a:bodyPr/>
          <a:lstStyle/>
          <a:p>
            <a:endParaRPr lang="en-US"/>
          </a:p>
        </p:txBody>
      </p:sp>
      <p:graphicFrame>
        <p:nvGraphicFramePr>
          <p:cNvPr id="7" name="Text Placeholder 2">
            <a:extLst>
              <a:ext uri="{FF2B5EF4-FFF2-40B4-BE49-F238E27FC236}">
                <a16:creationId xmlns:a16="http://schemas.microsoft.com/office/drawing/2014/main" id="{A1B27D83-6697-4285-A789-0D49BD11AF2D}"/>
              </a:ext>
            </a:extLst>
          </p:cNvPr>
          <p:cNvGraphicFramePr/>
          <p:nvPr>
            <p:extLst>
              <p:ext uri="{D42A27DB-BD31-4B8C-83A1-F6EECF244321}">
                <p14:modId xmlns:p14="http://schemas.microsoft.com/office/powerpoint/2010/main" val="789048934"/>
              </p:ext>
            </p:extLst>
          </p:nvPr>
        </p:nvGraphicFramePr>
        <p:xfrm>
          <a:off x="1320564" y="2045232"/>
          <a:ext cx="9909727" cy="4690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93C7269-65A8-43EC-AA4F-9CB24D74CC7E}"/>
              </a:ext>
            </a:extLst>
          </p:cNvPr>
          <p:cNvPicPr>
            <a:picLocks noChangeAspect="1"/>
          </p:cNvPicPr>
          <p:nvPr/>
        </p:nvPicPr>
        <p:blipFill rotWithShape="1">
          <a:blip r:embed="rId7"/>
          <a:srcRect t="12815"/>
          <a:stretch/>
        </p:blipFill>
        <p:spPr>
          <a:xfrm>
            <a:off x="3568220" y="233680"/>
            <a:ext cx="4965405" cy="1589804"/>
          </a:xfrm>
          <a:prstGeom prst="rect">
            <a:avLst/>
          </a:prstGeom>
        </p:spPr>
      </p:pic>
    </p:spTree>
    <p:extLst>
      <p:ext uri="{BB962C8B-B14F-4D97-AF65-F5344CB8AC3E}">
        <p14:creationId xmlns:p14="http://schemas.microsoft.com/office/powerpoint/2010/main" val="1369549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4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4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4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5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5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5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54" name="Group 15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5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5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5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6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6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6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6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6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6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68" name="Rectangle 16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5" name="Picture 4">
            <a:extLst>
              <a:ext uri="{FF2B5EF4-FFF2-40B4-BE49-F238E27FC236}">
                <a16:creationId xmlns:a16="http://schemas.microsoft.com/office/drawing/2014/main" id="{50647C6A-6968-196E-B14E-2930BE405D41}"/>
              </a:ext>
            </a:extLst>
          </p:cNvPr>
          <p:cNvPicPr>
            <a:picLocks noChangeAspect="1"/>
          </p:cNvPicPr>
          <p:nvPr/>
        </p:nvPicPr>
        <p:blipFill rotWithShape="1">
          <a:blip r:embed="rId2"/>
          <a:srcRect r="-1" b="11009"/>
          <a:stretch/>
        </p:blipFill>
        <p:spPr>
          <a:xfrm>
            <a:off x="5043536" y="9233"/>
            <a:ext cx="7148464" cy="6857990"/>
          </a:xfrm>
          <a:prstGeom prst="rect">
            <a:avLst/>
          </a:prstGeom>
        </p:spPr>
      </p:pic>
      <p:sp useBgFill="1">
        <p:nvSpPr>
          <p:cNvPr id="172" name="Freeform: Shape 171">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EDC44679-FA0B-479B-BDB8-1565807AE984}"/>
              </a:ext>
            </a:extLst>
          </p:cNvPr>
          <p:cNvSpPr>
            <a:spLocks noGrp="1"/>
          </p:cNvSpPr>
          <p:nvPr>
            <p:ph type="title"/>
          </p:nvPr>
        </p:nvSpPr>
        <p:spPr>
          <a:xfrm>
            <a:off x="535525" y="624110"/>
            <a:ext cx="4623955" cy="1280890"/>
          </a:xfrm>
        </p:spPr>
        <p:txBody>
          <a:bodyPr vert="horz" lIns="91440" tIns="45720" rIns="91440" bIns="45720" rtlCol="0" anchor="t">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Our incredible heart: </a:t>
            </a:r>
          </a:p>
        </p:txBody>
      </p:sp>
      <p:sp>
        <p:nvSpPr>
          <p:cNvPr id="174" name="Rectangle 173">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D1568AA6-3A93-46B8-9BC3-20B00029177D}"/>
              </a:ext>
            </a:extLst>
          </p:cNvPr>
          <p:cNvSpPr>
            <a:spLocks noGrp="1"/>
          </p:cNvSpPr>
          <p:nvPr>
            <p:ph type="body" idx="1"/>
          </p:nvPr>
        </p:nvSpPr>
        <p:spPr>
          <a:xfrm>
            <a:off x="531812" y="1863190"/>
            <a:ext cx="5487548" cy="4048032"/>
          </a:xfrm>
        </p:spPr>
        <p:txBody>
          <a:bodyPr vert="horz" lIns="91440" tIns="45720" rIns="91440" bIns="45720" rtlCol="0">
            <a:normAutofit/>
          </a:bodyPr>
          <a:lstStyle/>
          <a:p>
            <a:pPr marL="285750" indent="-285750">
              <a:buFont typeface="Wingdings 3" charset="2"/>
              <a:buChar char=""/>
            </a:pPr>
            <a:r>
              <a:rPr lang="en-US" sz="2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Beats 101,000 times a day</a:t>
            </a:r>
          </a:p>
          <a:p>
            <a:pPr>
              <a:buFont typeface="Wingdings 3" charset="2"/>
              <a:buChar char=""/>
            </a:pPr>
            <a:endParaRPr lang="en-US" sz="2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3" charset="2"/>
              <a:buChar char=""/>
            </a:pPr>
            <a:r>
              <a:rPr lang="en-US"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irculates an astonishing 1,900 gallons of blood </a:t>
            </a:r>
          </a:p>
          <a:p>
            <a:pPr>
              <a:buFont typeface="Wingdings 3" charset="2"/>
              <a:buChar char=""/>
            </a:pPr>
            <a:endParaRPr lang="en-US" sz="2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3" charset="2"/>
              <a:buChar char=""/>
            </a:pPr>
            <a:r>
              <a:rPr lang="en-US"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a:t>
            </a:r>
            <a:r>
              <a:rPr lang="en-US" sz="2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hrough 60,000 miles of blood vessels, arteries, and capillaries (Braden, 2015). </a:t>
            </a:r>
            <a:endParaRPr lang="en-US"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5751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41" name="Group 198">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00"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01"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02"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03"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04"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05"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06"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7"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08"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9"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0"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1"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2" name="Group 212">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14"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15"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16"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17"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18"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19"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20"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21"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22"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23"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24"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5"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43" name="Rectangle 226">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4"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245" name="Rectangle 230">
            <a:extLst>
              <a:ext uri="{FF2B5EF4-FFF2-40B4-BE49-F238E27FC236}">
                <a16:creationId xmlns:a16="http://schemas.microsoft.com/office/drawing/2014/main" id="{F476A384-71E8-40F1-ABC7-D17AAAFA9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12195387" cy="6858000"/>
          </a:xfrm>
          <a:prstGeom prst="rect">
            <a:avLst/>
          </a:prstGeom>
          <a:solidFill>
            <a:schemeClr val="tx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61C885E-5037-47C1-BB9F-C8CE8D67EC54}"/>
              </a:ext>
            </a:extLst>
          </p:cNvPr>
          <p:cNvSpPr>
            <a:spLocks noGrp="1"/>
          </p:cNvSpPr>
          <p:nvPr>
            <p:ph type="title"/>
          </p:nvPr>
        </p:nvSpPr>
        <p:spPr>
          <a:xfrm>
            <a:off x="78285" y="3626608"/>
            <a:ext cx="7462801" cy="2608904"/>
          </a:xfrm>
        </p:spPr>
        <p:txBody>
          <a:bodyPr vert="horz" lIns="91440" tIns="45720" rIns="91440" bIns="45720" rtlCol="0" anchor="b">
            <a:normAutofit fontScale="90000"/>
          </a:bodyPr>
          <a:lstStyle/>
          <a:p>
            <a:pPr lvl="0">
              <a:lnSpc>
                <a:spcPct val="90000"/>
              </a:lnSpc>
              <a:spcBef>
                <a:spcPts val="1000"/>
              </a:spcBef>
              <a:buClr>
                <a:srgbClr val="A53010"/>
              </a:buClr>
            </a:pPr>
            <a:r>
              <a:rPr lang="en-US" sz="4000" b="1" dirty="0">
                <a:solidFill>
                  <a:srgbClr val="FEFFFF"/>
                </a:solidFill>
                <a:latin typeface="Calibri" panose="020F0502020204030204" pitchFamily="34" charset="0"/>
                <a:cs typeface="Calibri" panose="020F0502020204030204" pitchFamily="34" charset="0"/>
              </a:rPr>
              <a:t>The Heart Wisdom of the Ancients</a:t>
            </a:r>
            <a:br>
              <a:rPr lang="en-US" sz="4000" b="1" dirty="0">
                <a:solidFill>
                  <a:srgbClr val="FEFFFF"/>
                </a:solidFill>
                <a:latin typeface="Calibri" panose="020F0502020204030204" pitchFamily="34" charset="0"/>
                <a:cs typeface="Calibri" panose="020F0502020204030204" pitchFamily="34" charset="0"/>
              </a:rPr>
            </a:br>
            <a:br>
              <a:rPr lang="en-US" sz="4000" b="1" dirty="0">
                <a:solidFill>
                  <a:srgbClr val="FEFFFF"/>
                </a:solidFill>
                <a:latin typeface="Calibri" panose="020F0502020204030204" pitchFamily="34" charset="0"/>
                <a:cs typeface="Calibri" panose="020F0502020204030204" pitchFamily="34" charset="0"/>
              </a:rPr>
            </a:br>
            <a:br>
              <a:rPr lang="en-US" sz="2000" b="1" dirty="0">
                <a:solidFill>
                  <a:srgbClr val="FEFFFF"/>
                </a:solidFill>
                <a:latin typeface="Calibri" panose="020F0502020204030204" pitchFamily="34" charset="0"/>
                <a:cs typeface="Calibri" panose="020F0502020204030204" pitchFamily="34" charset="0"/>
              </a:rPr>
            </a:br>
            <a:r>
              <a:rPr lang="en-US" sz="2000" b="1" dirty="0">
                <a:solidFill>
                  <a:srgbClr val="FEFFFF"/>
                </a:solidFill>
                <a:latin typeface="Calibri" panose="020F0502020204030204" pitchFamily="34" charset="0"/>
                <a:cs typeface="Calibri" panose="020F0502020204030204" pitchFamily="34" charset="0"/>
              </a:rPr>
              <a:t>                                 Click here to listen to the amazing Gregg Braden:</a:t>
            </a:r>
            <a:br>
              <a:rPr lang="en-US" sz="2000" b="1" dirty="0">
                <a:solidFill>
                  <a:srgbClr val="FEFFFF"/>
                </a:solidFill>
                <a:latin typeface="Calibri" panose="020F0502020204030204" pitchFamily="34" charset="0"/>
                <a:cs typeface="Calibri" panose="020F0502020204030204" pitchFamily="34" charset="0"/>
              </a:rPr>
            </a:br>
            <a:r>
              <a:rPr lang="en-US" sz="1100" b="1" dirty="0">
                <a:solidFill>
                  <a:srgbClr val="FEFFFF"/>
                </a:solidFill>
                <a:latin typeface="Calibri" panose="020F0502020204030204" pitchFamily="34" charset="0"/>
                <a:cs typeface="Calibri" panose="020F0502020204030204" pitchFamily="34" charset="0"/>
              </a:rPr>
              <a:t>                                                          </a:t>
            </a:r>
            <a:r>
              <a:rPr lang="en-US" sz="1100" b="1" dirty="0">
                <a:solidFill>
                  <a:srgbClr val="FEFFFF"/>
                </a:solidFill>
                <a:latin typeface="Calibri" panose="020F0502020204030204" pitchFamily="34" charset="0"/>
                <a:cs typeface="Calibri" panose="020F0502020204030204" pitchFamily="34" charset="0"/>
                <a:hlinkClick r:id="rId2"/>
              </a:rPr>
              <a:t>h</a:t>
            </a:r>
            <a:r>
              <a:rPr lang="en-US" sz="1200" b="1" dirty="0">
                <a:solidFill>
                  <a:srgbClr val="FEFFFF"/>
                </a:solidFill>
                <a:latin typeface="Calibri" panose="020F0502020204030204" pitchFamily="34" charset="0"/>
                <a:cs typeface="Calibri" panose="020F0502020204030204" pitchFamily="34" charset="0"/>
                <a:hlinkClick r:id="rId2"/>
              </a:rPr>
              <a:t>ttps://www.youtube.com/watch?v=3KEv-oQe0jI&amp;ab_channel=GreggBradenOfficial</a:t>
            </a:r>
            <a:br>
              <a:rPr lang="en-US" sz="1200" b="1" dirty="0">
                <a:solidFill>
                  <a:srgbClr val="FEFFFF"/>
                </a:solidFill>
                <a:latin typeface="Calibri" panose="020F0502020204030204" pitchFamily="34" charset="0"/>
                <a:cs typeface="Calibri" panose="020F0502020204030204" pitchFamily="34" charset="0"/>
              </a:rPr>
            </a:br>
            <a:r>
              <a:rPr lang="en-US" sz="1200" b="1" dirty="0">
                <a:solidFill>
                  <a:srgbClr val="FEFFFF"/>
                </a:solidFill>
                <a:latin typeface="Calibri" panose="020F0502020204030204" pitchFamily="34" charset="0"/>
                <a:cs typeface="Calibri" panose="020F0502020204030204" pitchFamily="34" charset="0"/>
              </a:rPr>
              <a:t>                                              </a:t>
            </a:r>
            <a:r>
              <a:rPr lang="en-US" sz="2000" dirty="0">
                <a:solidFill>
                  <a:prstClr val="black">
                    <a:lumMod val="75000"/>
                    <a:lumOff val="25000"/>
                  </a:prstClr>
                </a:solidFill>
                <a:latin typeface="Calibri" panose="020F0502020204030204" pitchFamily="34" charset="0"/>
                <a:ea typeface="+mn-ea"/>
                <a:cs typeface="Calibri" panose="020F0502020204030204" pitchFamily="34" charset="0"/>
              </a:rPr>
              <a:t>k: </a:t>
            </a:r>
            <a:r>
              <a:rPr lang="en-US" sz="1600" u="sng" dirty="0">
                <a:solidFill>
                  <a:srgbClr val="3C61AA"/>
                </a:solidFill>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https://youtu.be/Hir6I-RfOiY</a:t>
            </a:r>
            <a:br>
              <a:rPr lang="en-US" sz="1600" u="sng" dirty="0">
                <a:solidFill>
                  <a:srgbClr val="3C61AA"/>
                </a:solidFill>
                <a:latin typeface="Calibri" panose="020F0502020204030204" pitchFamily="34" charset="0"/>
                <a:ea typeface="+mn-ea"/>
                <a:cs typeface="Calibri" panose="020F0502020204030204" pitchFamily="34" charset="0"/>
              </a:rPr>
            </a:br>
            <a:br>
              <a:rPr lang="en-US" sz="1600" dirty="0">
                <a:solidFill>
                  <a:prstClr val="black">
                    <a:lumMod val="75000"/>
                    <a:lumOff val="25000"/>
                  </a:prstClr>
                </a:solidFill>
                <a:latin typeface="Calibri" panose="020F0502020204030204" pitchFamily="34" charset="0"/>
                <a:ea typeface="+mn-ea"/>
                <a:cs typeface="Calibri" panose="020F0502020204030204" pitchFamily="34" charset="0"/>
              </a:rPr>
            </a:br>
            <a:br>
              <a:rPr lang="en-US" sz="2000" dirty="0">
                <a:solidFill>
                  <a:prstClr val="black">
                    <a:lumMod val="75000"/>
                    <a:lumOff val="25000"/>
                  </a:prstClr>
                </a:solidFill>
                <a:latin typeface="Calibri" panose="020F0502020204030204" pitchFamily="34" charset="0"/>
                <a:ea typeface="+mn-ea"/>
                <a:cs typeface="Calibri" panose="020F0502020204030204" pitchFamily="34" charset="0"/>
              </a:rPr>
            </a:br>
            <a:br>
              <a:rPr lang="en-US" sz="1200" b="1" dirty="0">
                <a:solidFill>
                  <a:srgbClr val="FEFFFF"/>
                </a:solidFill>
                <a:latin typeface="Calibri" panose="020F0502020204030204" pitchFamily="34" charset="0"/>
                <a:cs typeface="Calibri" panose="020F0502020204030204" pitchFamily="34" charset="0"/>
              </a:rPr>
            </a:br>
            <a:endParaRPr lang="en-US" sz="1200" b="1" dirty="0">
              <a:solidFill>
                <a:srgbClr val="FEFFFF"/>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B7E90A8-100A-48E0-87B1-3BD42AB31F94}"/>
              </a:ext>
            </a:extLst>
          </p:cNvPr>
          <p:cNvPicPr/>
          <p:nvPr/>
        </p:nvPicPr>
        <p:blipFill rotWithShape="1">
          <a:blip r:embed="rId4">
            <a:extLst>
              <a:ext uri="{28A0092B-C50C-407E-A947-70E740481C1C}">
                <a14:useLocalDpi xmlns:a14="http://schemas.microsoft.com/office/drawing/2010/main" val="0"/>
              </a:ext>
            </a:extLst>
          </a:blip>
          <a:srcRect t="6460" r="2" b="6465"/>
          <a:stretch/>
        </p:blipFill>
        <p:spPr bwMode="auto">
          <a:xfrm>
            <a:off x="-10667" y="-3"/>
            <a:ext cx="7530420" cy="3446323"/>
          </a:xfrm>
          <a:prstGeom prst="rect">
            <a:avLst/>
          </a:prstGeom>
          <a:noFill/>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97AFBEA-2CAE-40A4-8495-C51CEF552F08}"/>
              </a:ext>
            </a:extLst>
          </p:cNvPr>
          <p:cNvPicPr>
            <a:picLocks noChangeAspect="1"/>
          </p:cNvPicPr>
          <p:nvPr/>
        </p:nvPicPr>
        <p:blipFill rotWithShape="1">
          <a:blip r:embed="rId5"/>
          <a:srcRect t="21" r="2" b="9567"/>
          <a:stretch/>
        </p:blipFill>
        <p:spPr>
          <a:xfrm>
            <a:off x="7530421" y="-306"/>
            <a:ext cx="4658531" cy="3415990"/>
          </a:xfrm>
          <a:prstGeom prst="rect">
            <a:avLst/>
          </a:prstGeom>
        </p:spPr>
      </p:pic>
      <p:sp>
        <p:nvSpPr>
          <p:cNvPr id="246" name="Freeform: Shape 232">
            <a:extLst>
              <a:ext uri="{FF2B5EF4-FFF2-40B4-BE49-F238E27FC236}">
                <a16:creationId xmlns:a16="http://schemas.microsoft.com/office/drawing/2014/main" id="{ACE683F7-3C14-437D-B517-5C204FAB1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5061568"/>
            <a:ext cx="1230970" cy="778589"/>
          </a:xfrm>
          <a:custGeom>
            <a:avLst/>
            <a:gdLst>
              <a:gd name="connsiteX0" fmla="*/ 0 w 1230970"/>
              <a:gd name="connsiteY0" fmla="*/ 0 h 778589"/>
              <a:gd name="connsiteX1" fmla="*/ 56510 w 1230970"/>
              <a:gd name="connsiteY1" fmla="*/ 0 h 778589"/>
              <a:gd name="connsiteX2" fmla="*/ 834671 w 1230970"/>
              <a:gd name="connsiteY2" fmla="*/ 0 h 778589"/>
              <a:gd name="connsiteX3" fmla="*/ 862811 w 1230970"/>
              <a:gd name="connsiteY3" fmla="*/ 9381 h 778589"/>
              <a:gd name="connsiteX4" fmla="*/ 867501 w 1230970"/>
              <a:gd name="connsiteY4" fmla="*/ 14071 h 778589"/>
              <a:gd name="connsiteX5" fmla="*/ 1223935 w 1230970"/>
              <a:gd name="connsiteY5" fmla="*/ 365843 h 778589"/>
              <a:gd name="connsiteX6" fmla="*/ 1223935 w 1230970"/>
              <a:gd name="connsiteY6" fmla="*/ 408056 h 778589"/>
              <a:gd name="connsiteX7" fmla="*/ 867501 w 1230970"/>
              <a:gd name="connsiteY7" fmla="*/ 764518 h 778589"/>
              <a:gd name="connsiteX8" fmla="*/ 862811 w 1230970"/>
              <a:gd name="connsiteY8" fmla="*/ 769209 h 778589"/>
              <a:gd name="connsiteX9" fmla="*/ 834671 w 1230970"/>
              <a:gd name="connsiteY9" fmla="*/ 778589 h 778589"/>
              <a:gd name="connsiteX10" fmla="*/ 0 w 1230970"/>
              <a:gd name="connsiteY10" fmla="*/ 778589 h 77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0970" h="778589">
                <a:moveTo>
                  <a:pt x="0" y="0"/>
                </a:moveTo>
                <a:lnTo>
                  <a:pt x="56510" y="0"/>
                </a:lnTo>
                <a:cubicBezTo>
                  <a:pt x="245793" y="0"/>
                  <a:pt x="498169" y="0"/>
                  <a:pt x="834671" y="0"/>
                </a:cubicBezTo>
                <a:cubicBezTo>
                  <a:pt x="848741" y="0"/>
                  <a:pt x="858121" y="4691"/>
                  <a:pt x="862811" y="9381"/>
                </a:cubicBezTo>
                <a:cubicBezTo>
                  <a:pt x="862811" y="9381"/>
                  <a:pt x="867501" y="9381"/>
                  <a:pt x="867501" y="14071"/>
                </a:cubicBezTo>
                <a:cubicBezTo>
                  <a:pt x="867501" y="14071"/>
                  <a:pt x="867501" y="14071"/>
                  <a:pt x="1223935" y="365843"/>
                </a:cubicBezTo>
                <a:cubicBezTo>
                  <a:pt x="1233315" y="379914"/>
                  <a:pt x="1233315" y="398675"/>
                  <a:pt x="1223935" y="408056"/>
                </a:cubicBezTo>
                <a:cubicBezTo>
                  <a:pt x="1223935" y="408056"/>
                  <a:pt x="1223935" y="408056"/>
                  <a:pt x="867501" y="764518"/>
                </a:cubicBezTo>
                <a:cubicBezTo>
                  <a:pt x="867501" y="764518"/>
                  <a:pt x="862811" y="764518"/>
                  <a:pt x="862811" y="769209"/>
                </a:cubicBezTo>
                <a:cubicBezTo>
                  <a:pt x="858121" y="773899"/>
                  <a:pt x="848741" y="778589"/>
                  <a:pt x="834671" y="778589"/>
                </a:cubicBezTo>
                <a:lnTo>
                  <a:pt x="0" y="778589"/>
                </a:lnTo>
                <a:close/>
              </a:path>
            </a:pathLst>
          </a:custGeom>
          <a:solidFill>
            <a:schemeClr val="accent1"/>
          </a:solidFill>
          <a:ln>
            <a:noFill/>
          </a:ln>
        </p:spPr>
        <p:txBody>
          <a:bodyPr/>
          <a:lstStyle/>
          <a:p>
            <a:endParaRPr lang="en-US"/>
          </a:p>
        </p:txBody>
      </p:sp>
      <p:pic>
        <p:nvPicPr>
          <p:cNvPr id="4" name="Picture 3">
            <a:extLst>
              <a:ext uri="{FF2B5EF4-FFF2-40B4-BE49-F238E27FC236}">
                <a16:creationId xmlns:a16="http://schemas.microsoft.com/office/drawing/2014/main" id="{B85E3DF4-3622-46AD-A012-69241277EE1A}"/>
              </a:ext>
            </a:extLst>
          </p:cNvPr>
          <p:cNvPicPr/>
          <p:nvPr/>
        </p:nvPicPr>
        <p:blipFill rotWithShape="1">
          <a:blip r:embed="rId6">
            <a:extLst>
              <a:ext uri="{28A0092B-C50C-407E-A947-70E740481C1C}">
                <a14:useLocalDpi xmlns:a14="http://schemas.microsoft.com/office/drawing/2010/main" val="0"/>
              </a:ext>
            </a:extLst>
          </a:blip>
          <a:srcRect t="26405"/>
          <a:stretch/>
        </p:blipFill>
        <p:spPr bwMode="auto">
          <a:xfrm>
            <a:off x="7560246" y="3429305"/>
            <a:ext cx="4658867" cy="3428695"/>
          </a:xfrm>
          <a:prstGeom prst="rect">
            <a:avLst/>
          </a:prstGeom>
          <a:noFill/>
        </p:spPr>
      </p:pic>
      <p:cxnSp>
        <p:nvCxnSpPr>
          <p:cNvPr id="247" name="Straight Connector 234">
            <a:extLst>
              <a:ext uri="{FF2B5EF4-FFF2-40B4-BE49-F238E27FC236}">
                <a16:creationId xmlns:a16="http://schemas.microsoft.com/office/drawing/2014/main" id="{955CDA8F-EAE8-40F8-95DC-43202F0A9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421" y="3429000"/>
            <a:ext cx="4661579" cy="0"/>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36">
            <a:extLst>
              <a:ext uri="{FF2B5EF4-FFF2-40B4-BE49-F238E27FC236}">
                <a16:creationId xmlns:a16="http://schemas.microsoft.com/office/drawing/2014/main" id="{0176213D-B053-46D9-9642-ED8E2F046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421" y="0"/>
            <a:ext cx="0" cy="6857694"/>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5518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0" name="Rectangle 39">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DB6FB-70AA-4186-80C6-A4F8364B1E08}"/>
              </a:ext>
            </a:extLst>
          </p:cNvPr>
          <p:cNvSpPr>
            <a:spLocks noGrp="1"/>
          </p:cNvSpPr>
          <p:nvPr>
            <p:ph type="title"/>
          </p:nvPr>
        </p:nvSpPr>
        <p:spPr>
          <a:xfrm>
            <a:off x="123016" y="857365"/>
            <a:ext cx="3821159" cy="3956975"/>
          </a:xfrm>
        </p:spPr>
        <p:txBody>
          <a:bodyPr vert="horz" lIns="91440" tIns="45720" rIns="91440" bIns="45720" rtlCol="0" anchor="t">
            <a:normAutofit/>
          </a:bodyPr>
          <a:lstStyle/>
          <a:p>
            <a:pPr lvl="0">
              <a:lnSpc>
                <a:spcPct val="90000"/>
              </a:lnSpc>
            </a:pPr>
            <a:r>
              <a:rPr lang="en-US" sz="3200">
                <a:solidFill>
                  <a:schemeClr val="bg1"/>
                </a:solidFill>
                <a:latin typeface="Calibri" panose="020F0502020204030204" pitchFamily="34" charset="0"/>
                <a:cs typeface="Calibri" panose="020F0502020204030204" pitchFamily="34" charset="0"/>
              </a:rPr>
              <a:t>If you were to ask what the most important organ in the body, most would say the brain?</a:t>
            </a:r>
            <a:br>
              <a:rPr lang="en-US" sz="3200">
                <a:solidFill>
                  <a:schemeClr val="bg1"/>
                </a:solidFill>
                <a:latin typeface="Calibri" panose="020F0502020204030204" pitchFamily="34" charset="0"/>
                <a:cs typeface="Calibri" panose="020F0502020204030204" pitchFamily="34" charset="0"/>
              </a:rPr>
            </a:br>
            <a:endParaRPr lang="en-US" sz="3200">
              <a:solidFill>
                <a:schemeClr val="bg1"/>
              </a:solidFill>
              <a:latin typeface="Calibri" panose="020F0502020204030204" pitchFamily="34" charset="0"/>
              <a:cs typeface="Calibri" panose="020F0502020204030204" pitchFamily="34" charset="0"/>
            </a:endParaRPr>
          </a:p>
        </p:txBody>
      </p:sp>
      <p:sp>
        <p:nvSpPr>
          <p:cNvPr id="42"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44" name="Rectangle 43">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700F962-7BA7-4B13-9973-D909537C3889}"/>
              </a:ext>
            </a:extLst>
          </p:cNvPr>
          <p:cNvSpPr>
            <a:spLocks noGrp="1"/>
          </p:cNvSpPr>
          <p:nvPr>
            <p:ph type="body" idx="1"/>
          </p:nvPr>
        </p:nvSpPr>
        <p:spPr>
          <a:xfrm>
            <a:off x="4378591" y="589721"/>
            <a:ext cx="7684801" cy="5981881"/>
          </a:xfrm>
        </p:spPr>
        <p:txBody>
          <a:bodyPr vert="horz" lIns="91440" tIns="45720" rIns="91440" bIns="45720" rtlCol="0" anchor="ctr">
            <a:normAutofit lnSpcReduction="10000"/>
          </a:bodyPr>
          <a:lstStyle/>
          <a:p>
            <a:pPr lvl="0">
              <a:buFont typeface="Wingdings 3" charset="2"/>
              <a:buChar char=""/>
            </a:pPr>
            <a:r>
              <a:rPr lang="en-US" sz="2400">
                <a:solidFill>
                  <a:schemeClr val="tx1">
                    <a:lumMod val="75000"/>
                    <a:lumOff val="25000"/>
                  </a:schemeClr>
                </a:solidFill>
                <a:latin typeface="Calibri" panose="020F0502020204030204" pitchFamily="34" charset="0"/>
                <a:cs typeface="Calibri" panose="020F0502020204030204" pitchFamily="34" charset="0"/>
              </a:rPr>
              <a:t>Braden notes that from </a:t>
            </a:r>
            <a:r>
              <a:rPr lang="en-US" sz="2400" b="1">
                <a:solidFill>
                  <a:srgbClr val="FF0000"/>
                </a:solidFill>
                <a:latin typeface="Calibri" panose="020F0502020204030204" pitchFamily="34" charset="0"/>
                <a:cs typeface="Calibri" panose="020F0502020204030204" pitchFamily="34" charset="0"/>
              </a:rPr>
              <a:t>Leonardo da Vinci’s </a:t>
            </a:r>
            <a:r>
              <a:rPr lang="en-US" sz="2400">
                <a:solidFill>
                  <a:schemeClr val="tx1">
                    <a:lumMod val="75000"/>
                    <a:lumOff val="25000"/>
                  </a:schemeClr>
                </a:solidFill>
                <a:latin typeface="Calibri" panose="020F0502020204030204" pitchFamily="34" charset="0"/>
                <a:cs typeface="Calibri" panose="020F0502020204030204" pitchFamily="34" charset="0"/>
              </a:rPr>
              <a:t>day, 500 years ago, until the late 1990s, people throughout the Western-educated world held that the brain is the “conductor” leading the symphony of functions that enable us to stay alive. </a:t>
            </a:r>
          </a:p>
          <a:p>
            <a:pPr lvl="0"/>
            <a:endParaRPr lang="en-US" sz="2400">
              <a:solidFill>
                <a:schemeClr val="tx1">
                  <a:lumMod val="75000"/>
                  <a:lumOff val="25000"/>
                </a:schemeClr>
              </a:solidFill>
              <a:latin typeface="Calibri" panose="020F0502020204030204" pitchFamily="34" charset="0"/>
              <a:cs typeface="Calibri" panose="020F0502020204030204" pitchFamily="34" charset="0"/>
            </a:endParaRPr>
          </a:p>
          <a:p>
            <a:pPr lvl="0">
              <a:buFont typeface="Wingdings 3" charset="2"/>
              <a:buChar char=""/>
            </a:pPr>
            <a:r>
              <a:rPr lang="en-US" sz="2400">
                <a:solidFill>
                  <a:schemeClr val="tx1">
                    <a:lumMod val="75000"/>
                    <a:lumOff val="25000"/>
                  </a:schemeClr>
                </a:solidFill>
                <a:latin typeface="Calibri" panose="020F0502020204030204" pitchFamily="34" charset="0"/>
                <a:cs typeface="Calibri" panose="020F0502020204030204" pitchFamily="34" charset="0"/>
              </a:rPr>
              <a:t>This belief that the brain is the </a:t>
            </a:r>
            <a:r>
              <a:rPr lang="en-US" sz="2400" b="1">
                <a:solidFill>
                  <a:srgbClr val="00B0F0"/>
                </a:solidFill>
                <a:latin typeface="Calibri" panose="020F0502020204030204" pitchFamily="34" charset="0"/>
                <a:cs typeface="Calibri" panose="020F0502020204030204" pitchFamily="34" charset="0"/>
              </a:rPr>
              <a:t>control center </a:t>
            </a:r>
            <a:r>
              <a:rPr lang="en-US" sz="2400">
                <a:solidFill>
                  <a:schemeClr val="tx1">
                    <a:lumMod val="75000"/>
                    <a:lumOff val="25000"/>
                  </a:schemeClr>
                </a:solidFill>
                <a:latin typeface="Calibri" panose="020F0502020204030204" pitchFamily="34" charset="0"/>
                <a:cs typeface="Calibri" panose="020F0502020204030204" pitchFamily="34" charset="0"/>
              </a:rPr>
              <a:t>for the body, emotions, and memories has been so fully and universally accepted and deeply engrained in our collective psyches and taken for granted until now. </a:t>
            </a:r>
          </a:p>
          <a:p>
            <a:pPr lvl="0"/>
            <a:endParaRPr lang="en-US" sz="2400">
              <a:solidFill>
                <a:schemeClr val="tx1">
                  <a:lumMod val="75000"/>
                  <a:lumOff val="25000"/>
                </a:schemeClr>
              </a:solidFill>
              <a:latin typeface="Calibri" panose="020F0502020204030204" pitchFamily="34" charset="0"/>
              <a:cs typeface="Calibri" panose="020F0502020204030204" pitchFamily="34" charset="0"/>
            </a:endParaRPr>
          </a:p>
          <a:p>
            <a:pPr lvl="0">
              <a:buFont typeface="Wingdings 3" charset="2"/>
              <a:buChar char=""/>
            </a:pPr>
            <a:r>
              <a:rPr lang="en-US" sz="2400">
                <a:solidFill>
                  <a:schemeClr val="tx1">
                    <a:lumMod val="75000"/>
                    <a:lumOff val="25000"/>
                  </a:schemeClr>
                </a:solidFill>
                <a:latin typeface="Calibri" panose="020F0502020204030204" pitchFamily="34" charset="0"/>
                <a:cs typeface="Calibri" panose="020F0502020204030204" pitchFamily="34" charset="0"/>
              </a:rPr>
              <a:t>Braden asserts that while it is certainly true that the brain’s functions include processes such as perception and motor skills, information processing; and provides triggers for sleep, hunger, desire for sex, and the strength of our immune system, there is more to the story (Braden, 2015).</a:t>
            </a:r>
          </a:p>
          <a:p>
            <a:pPr>
              <a:buFont typeface="Wingdings 3" charset="2"/>
              <a:buChar char=""/>
            </a:pPr>
            <a:endParaRPr lang="en-US">
              <a:solidFill>
                <a:schemeClr val="tx1">
                  <a:lumMod val="75000"/>
                  <a:lumOff val="25000"/>
                </a:schemeClr>
              </a:solidFill>
            </a:endParaRPr>
          </a:p>
        </p:txBody>
      </p:sp>
    </p:spTree>
    <p:extLst>
      <p:ext uri="{BB962C8B-B14F-4D97-AF65-F5344CB8AC3E}">
        <p14:creationId xmlns:p14="http://schemas.microsoft.com/office/powerpoint/2010/main" val="2179579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A0018F73-EC6F-4A48-B078-DC083622836D}"/>
              </a:ext>
            </a:extLst>
          </p:cNvPr>
          <p:cNvGraphicFramePr/>
          <p:nvPr>
            <p:extLst>
              <p:ext uri="{D42A27DB-BD31-4B8C-83A1-F6EECF244321}">
                <p14:modId xmlns:p14="http://schemas.microsoft.com/office/powerpoint/2010/main" val="1142702568"/>
              </p:ext>
            </p:extLst>
          </p:nvPr>
        </p:nvGraphicFramePr>
        <p:xfrm>
          <a:off x="400050" y="182880"/>
          <a:ext cx="11404762" cy="6583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971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34558E2-A7D0-42F0-997B-EFA620867417}"/>
              </a:ext>
            </a:extLst>
          </p:cNvPr>
          <p:cNvSpPr>
            <a:spLocks noGrp="1"/>
          </p:cNvSpPr>
          <p:nvPr>
            <p:ph type="title"/>
          </p:nvPr>
        </p:nvSpPr>
        <p:spPr>
          <a:xfrm>
            <a:off x="372140" y="365125"/>
            <a:ext cx="5717377" cy="810533"/>
          </a:xfrm>
        </p:spPr>
        <p:txBody>
          <a:bodyPr vert="horz" lIns="91440" tIns="45720" rIns="91440" bIns="45720" rtlCol="0" anchor="ctr">
            <a:normAutofit fontScale="90000"/>
          </a:bodyPr>
          <a:lstStyle/>
          <a:p>
            <a:r>
              <a:rPr lang="en-US" sz="4400" dirty="0"/>
              <a:t>What – Heart Intelligence?</a:t>
            </a:r>
          </a:p>
        </p:txBody>
      </p:sp>
      <p:sp>
        <p:nvSpPr>
          <p:cNvPr id="3" name="Text Placeholder 2">
            <a:extLst>
              <a:ext uri="{FF2B5EF4-FFF2-40B4-BE49-F238E27FC236}">
                <a16:creationId xmlns:a16="http://schemas.microsoft.com/office/drawing/2014/main" id="{F3E8A6F9-7CCD-4945-8FCB-B5E1B93A52A9}"/>
              </a:ext>
            </a:extLst>
          </p:cNvPr>
          <p:cNvSpPr>
            <a:spLocks noGrp="1"/>
          </p:cNvSpPr>
          <p:nvPr>
            <p:ph type="body" idx="1"/>
          </p:nvPr>
        </p:nvSpPr>
        <p:spPr>
          <a:xfrm>
            <a:off x="263381" y="1175658"/>
            <a:ext cx="6159190" cy="5682342"/>
          </a:xfrm>
        </p:spPr>
        <p:txBody>
          <a:bodyPr vert="horz" lIns="91440" tIns="45720" rIns="91440" bIns="45720" rtlCol="0">
            <a:noAutofit/>
          </a:bodyPr>
          <a:lstStyle/>
          <a:p>
            <a:pPr indent="-228600">
              <a:buFont typeface="Arial" panose="020B0604020202020204" pitchFamily="34" charset="0"/>
              <a:buChar char="•"/>
            </a:pPr>
            <a:r>
              <a:rPr lang="en-US" sz="2000" b="0" i="0" dirty="0">
                <a:solidFill>
                  <a:schemeClr val="tx1"/>
                </a:solidFill>
                <a:effectLst/>
              </a:rPr>
              <a:t>Dr. </a:t>
            </a:r>
            <a:r>
              <a:rPr lang="en-US" sz="2000" b="0" i="0" dirty="0" err="1">
                <a:solidFill>
                  <a:schemeClr val="tx1"/>
                </a:solidFill>
                <a:effectLst/>
              </a:rPr>
              <a:t>Armour</a:t>
            </a:r>
            <a:r>
              <a:rPr lang="en-US" sz="2000" b="0" i="0" dirty="0">
                <a:solidFill>
                  <a:schemeClr val="tx1"/>
                </a:solidFill>
                <a:effectLst/>
              </a:rPr>
              <a:t>, MD, PhD., at the University of Montreal in 1991, discovered that the heart has its own "little brain" or "intrinsic cardiac nervous system" (cited in Braden, 2015).</a:t>
            </a:r>
          </a:p>
          <a:p>
            <a:pPr indent="-228600">
              <a:buFont typeface="Arial" panose="020B0604020202020204" pitchFamily="34" charset="0"/>
              <a:buChar char="•"/>
            </a:pPr>
            <a:r>
              <a:rPr lang="en-US" sz="2000" b="0" i="0" dirty="0">
                <a:solidFill>
                  <a:schemeClr val="tx1"/>
                </a:solidFill>
                <a:effectLst/>
              </a:rPr>
              <a:t>This "heart brain" is composed of approximately 40,000 neurons, called sensory neurites that are similar to neurons in the brain, meaning that the heart has its own nervous system. </a:t>
            </a:r>
          </a:p>
          <a:p>
            <a:pPr indent="-228600">
              <a:buFont typeface="Arial" panose="020B0604020202020204" pitchFamily="34" charset="0"/>
              <a:buChar char="•"/>
            </a:pPr>
            <a:r>
              <a:rPr lang="en-US" sz="2000" b="0" i="0" dirty="0">
                <a:solidFill>
                  <a:schemeClr val="tx1"/>
                </a:solidFill>
                <a:effectLst/>
              </a:rPr>
              <a:t>In addition, the heart communicates with the brain in many methods: neurologically, biochemically, biophysically, and energetically. </a:t>
            </a:r>
          </a:p>
          <a:p>
            <a:pPr indent="-228600">
              <a:buFont typeface="Arial" panose="020B0604020202020204" pitchFamily="34" charset="0"/>
              <a:buChar char="•"/>
            </a:pPr>
            <a:r>
              <a:rPr lang="en-US" sz="2000" b="0" i="0" dirty="0">
                <a:solidFill>
                  <a:schemeClr val="tx1"/>
                </a:solidFill>
                <a:effectLst/>
              </a:rPr>
              <a:t>The vagus nerve, which is 80% afferent, carries information from the heart and other internal organs to the brain. </a:t>
            </a:r>
          </a:p>
          <a:p>
            <a:pPr indent="-228600">
              <a:buFont typeface="Arial" panose="020B0604020202020204" pitchFamily="34" charset="0"/>
              <a:buChar char="•"/>
            </a:pPr>
            <a:r>
              <a:rPr lang="en-US" sz="2000" b="0" i="0" dirty="0">
                <a:solidFill>
                  <a:schemeClr val="tx1"/>
                </a:solidFill>
                <a:effectLst/>
              </a:rPr>
              <a:t>Signals from the "heart brain" redirect to the medulla, hypothalamus, thalamus, and amygdala and the cerebral cortex (Braden, 2015a, 2015b). </a:t>
            </a:r>
            <a:endParaRPr lang="en-US" sz="2000" dirty="0">
              <a:solidFill>
                <a:schemeClr val="tx1"/>
              </a:solidFill>
            </a:endParaRPr>
          </a:p>
        </p:txBody>
      </p:sp>
      <p:pic>
        <p:nvPicPr>
          <p:cNvPr id="4" name="Picture 3">
            <a:extLst>
              <a:ext uri="{FF2B5EF4-FFF2-40B4-BE49-F238E27FC236}">
                <a16:creationId xmlns:a16="http://schemas.microsoft.com/office/drawing/2014/main" id="{72E20C50-A733-391F-79D0-94A1C16885B2}"/>
              </a:ext>
            </a:extLst>
          </p:cNvPr>
          <p:cNvPicPr>
            <a:picLocks noChangeAspect="1"/>
          </p:cNvPicPr>
          <p:nvPr/>
        </p:nvPicPr>
        <p:blipFill rotWithShape="1">
          <a:blip r:embed="rId2"/>
          <a:srcRect l="8561" r="449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18841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27B0-525A-7D69-C2C3-269F42353077}"/>
              </a:ext>
            </a:extLst>
          </p:cNvPr>
          <p:cNvSpPr>
            <a:spLocks noGrp="1"/>
          </p:cNvSpPr>
          <p:nvPr>
            <p:ph type="ctrTitle"/>
          </p:nvPr>
        </p:nvSpPr>
        <p:spPr>
          <a:xfrm>
            <a:off x="6417733" y="400050"/>
            <a:ext cx="5291663" cy="777240"/>
          </a:xfrm>
        </p:spPr>
        <p:txBody>
          <a:bodyPr vert="horz" lIns="91440" tIns="45720" rIns="91440" bIns="45720" rtlCol="0" anchor="b">
            <a:normAutofit fontScale="90000"/>
          </a:bodyPr>
          <a:lstStyle/>
          <a:p>
            <a:pPr algn="l"/>
            <a:r>
              <a:rPr kumimoji="0" lang="en-US" sz="4000" b="0" i="0" u="none" strike="noStrike" cap="none" spc="0" normalizeH="0" baseline="0" noProof="0" dirty="0">
                <a:ln>
                  <a:noFill/>
                </a:ln>
                <a:effectLst/>
                <a:uLnTx/>
                <a:uFillTx/>
              </a:rPr>
              <a:t>What</a:t>
            </a:r>
            <a:r>
              <a:rPr lang="en-US" sz="4000" dirty="0"/>
              <a:t> – Heart Intelligence?</a:t>
            </a:r>
            <a:r>
              <a:rPr kumimoji="0" lang="en-US" sz="4000" b="0" i="0" u="none" strike="noStrike" cap="none" spc="0" normalizeH="0" baseline="0" noProof="0" dirty="0">
                <a:ln>
                  <a:noFill/>
                </a:ln>
                <a:effectLst/>
                <a:uLnTx/>
                <a:uFillTx/>
              </a:rPr>
              <a:t> </a:t>
            </a:r>
            <a:endParaRPr lang="en-US" sz="4000" dirty="0"/>
          </a:p>
        </p:txBody>
      </p:sp>
      <p:pic>
        <p:nvPicPr>
          <p:cNvPr id="4" name="Picture 3">
            <a:extLst>
              <a:ext uri="{FF2B5EF4-FFF2-40B4-BE49-F238E27FC236}">
                <a16:creationId xmlns:a16="http://schemas.microsoft.com/office/drawing/2014/main" id="{C2B3CAB8-C30D-6A32-297A-246966371BB7}"/>
              </a:ext>
            </a:extLst>
          </p:cNvPr>
          <p:cNvPicPr>
            <a:picLocks noChangeAspect="1"/>
          </p:cNvPicPr>
          <p:nvPr/>
        </p:nvPicPr>
        <p:blipFill rotWithShape="1">
          <a:blip r:embed="rId2"/>
          <a:srcRect l="4865" r="6225"/>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Subtitle 2">
            <a:extLst>
              <a:ext uri="{FF2B5EF4-FFF2-40B4-BE49-F238E27FC236}">
                <a16:creationId xmlns:a16="http://schemas.microsoft.com/office/drawing/2014/main" id="{1AA15F0B-4312-E4F3-6940-2C1FA5F21B05}"/>
              </a:ext>
            </a:extLst>
          </p:cNvPr>
          <p:cNvSpPr>
            <a:spLocks noGrp="1"/>
          </p:cNvSpPr>
          <p:nvPr>
            <p:ph type="subTitle" idx="1"/>
          </p:nvPr>
        </p:nvSpPr>
        <p:spPr>
          <a:xfrm>
            <a:off x="6270171" y="1719943"/>
            <a:ext cx="5529943" cy="4942113"/>
          </a:xfrm>
        </p:spPr>
        <p:txBody>
          <a:bodyPr vert="horz" lIns="91440" tIns="45720" rIns="91440" bIns="45720" rtlCol="0">
            <a:normAutofit/>
          </a:bodyPr>
          <a:lstStyle/>
          <a:p>
            <a:pPr indent="-228600" algn="l">
              <a:buFont typeface="Arial" panose="020B0604020202020204" pitchFamily="34" charset="0"/>
              <a:buChar char="•"/>
            </a:pPr>
            <a:r>
              <a:rPr lang="en-US" sz="2200" dirty="0"/>
              <a:t>Braden notes that a key role of the heart brain is to detect changes in the body such as hormone levels and other chemicals and to communicate this information to the brain so it can meet our needs accordingly.</a:t>
            </a:r>
          </a:p>
          <a:p>
            <a:pPr indent="-228600" algn="l">
              <a:buFont typeface="Arial" panose="020B0604020202020204" pitchFamily="34" charset="0"/>
              <a:buChar char="•"/>
            </a:pPr>
            <a:r>
              <a:rPr lang="en-US" sz="2200" dirty="0"/>
              <a:t>The heart brain achieves this by converting the language of the body, chemistry, to the electrical language of the nervous system so it makes sense to the brain. </a:t>
            </a:r>
          </a:p>
          <a:p>
            <a:pPr indent="-228600" algn="l">
              <a:buFont typeface="Arial" panose="020B0604020202020204" pitchFamily="34" charset="0"/>
              <a:buChar char="•"/>
            </a:pPr>
            <a:r>
              <a:rPr lang="en-US" sz="2200" dirty="0"/>
              <a:t>For example, the heart’s encoded messages to the brain informs it as to when we need adrenalin for danger or when we need less in times of safety so the immune system can be turned on (Braden, 2015a,  2015b).</a:t>
            </a:r>
          </a:p>
          <a:p>
            <a:pPr indent="-228600" algn="l">
              <a:buFont typeface="Arial" panose="020B0604020202020204" pitchFamily="34" charset="0"/>
              <a:buChar char="•"/>
            </a:pPr>
            <a:endParaRPr lang="en-US" sz="2200" dirty="0"/>
          </a:p>
        </p:txBody>
      </p:sp>
    </p:spTree>
    <p:extLst>
      <p:ext uri="{BB962C8B-B14F-4D97-AF65-F5344CB8AC3E}">
        <p14:creationId xmlns:p14="http://schemas.microsoft.com/office/powerpoint/2010/main" val="330743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BDDE715-DC1D-4B19-9FCF-8B62FCE8E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59D4B08-2FD7-4795-B867-90033141C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FEAB822-F0FD-4704-BB9F-0294145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10;&#10;Description automatically generated">
            <a:extLst>
              <a:ext uri="{FF2B5EF4-FFF2-40B4-BE49-F238E27FC236}">
                <a16:creationId xmlns:a16="http://schemas.microsoft.com/office/drawing/2014/main" id="{F672C3FF-77C4-4DF2-BEB4-73C1973C7E64}"/>
              </a:ext>
            </a:extLst>
          </p:cNvPr>
          <p:cNvPicPr>
            <a:picLocks noChangeAspect="1"/>
          </p:cNvPicPr>
          <p:nvPr/>
        </p:nvPicPr>
        <p:blipFill rotWithShape="1">
          <a:blip r:embed="rId4"/>
          <a:srcRect t="7770"/>
          <a:stretch/>
        </p:blipFill>
        <p:spPr>
          <a:xfrm>
            <a:off x="1120477" y="1695236"/>
            <a:ext cx="9951041" cy="3658705"/>
          </a:xfrm>
          <a:prstGeom prst="rect">
            <a:avLst/>
          </a:prstGeom>
        </p:spPr>
      </p:pic>
    </p:spTree>
    <p:extLst>
      <p:ext uri="{BB962C8B-B14F-4D97-AF65-F5344CB8AC3E}">
        <p14:creationId xmlns:p14="http://schemas.microsoft.com/office/powerpoint/2010/main" val="3455325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8"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9"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60"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61"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6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3"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4"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6"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8" name="Group 67">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7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7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7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8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82" name="Rectangle 81">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86" name="Rectangle 85">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9ED6082-5C34-4ABA-89C6-B1B1E130FF30}"/>
              </a:ext>
            </a:extLst>
          </p:cNvPr>
          <p:cNvSpPr>
            <a:spLocks noGrp="1"/>
          </p:cNvSpPr>
          <p:nvPr>
            <p:ph type="title"/>
          </p:nvPr>
        </p:nvSpPr>
        <p:spPr>
          <a:xfrm>
            <a:off x="333376" y="787400"/>
            <a:ext cx="8060814" cy="778933"/>
          </a:xfrm>
        </p:spPr>
        <p:txBody>
          <a:bodyPr vert="horz" lIns="91440" tIns="45720" rIns="91440" bIns="45720" rtlCol="0" anchor="ctr">
            <a:normAutofit/>
          </a:bodyPr>
          <a:lstStyle/>
          <a:p>
            <a:pPr>
              <a:lnSpc>
                <a:spcPct val="90000"/>
              </a:lnSpc>
            </a:pPr>
            <a:r>
              <a:rPr lang="en-US" sz="2200">
                <a:solidFill>
                  <a:srgbClr val="FEFFFF"/>
                </a:solidFill>
              </a:rPr>
              <a:t>Imaging showing the sensory neurites (in yellow) which comprise the Little Brain of the heart</a:t>
            </a:r>
          </a:p>
        </p:txBody>
      </p:sp>
      <p:pic>
        <p:nvPicPr>
          <p:cNvPr id="4" name="Picture 3">
            <a:extLst>
              <a:ext uri="{FF2B5EF4-FFF2-40B4-BE49-F238E27FC236}">
                <a16:creationId xmlns:a16="http://schemas.microsoft.com/office/drawing/2014/main" id="{CBC80ECB-E62A-4017-A1FE-9051E3BDE0C2}"/>
              </a:ext>
            </a:extLst>
          </p:cNvPr>
          <p:cNvPicPr>
            <a:picLocks noChangeAspect="1"/>
          </p:cNvPicPr>
          <p:nvPr/>
        </p:nvPicPr>
        <p:blipFill rotWithShape="1">
          <a:blip r:embed="rId2"/>
          <a:srcRect l="25373" r="24687"/>
          <a:stretch/>
        </p:blipFill>
        <p:spPr>
          <a:xfrm>
            <a:off x="8229599" y="2124606"/>
            <a:ext cx="3711314" cy="4672354"/>
          </a:xfrm>
          <a:prstGeom prst="rect">
            <a:avLst/>
          </a:prstGeom>
        </p:spPr>
      </p:pic>
      <p:graphicFrame>
        <p:nvGraphicFramePr>
          <p:cNvPr id="49" name="Text Placeholder 2">
            <a:extLst>
              <a:ext uri="{FF2B5EF4-FFF2-40B4-BE49-F238E27FC236}">
                <a16:creationId xmlns:a16="http://schemas.microsoft.com/office/drawing/2014/main" id="{FF97B560-DF67-477D-98CF-F2AAC543A27F}"/>
              </a:ext>
            </a:extLst>
          </p:cNvPr>
          <p:cNvGraphicFramePr/>
          <p:nvPr>
            <p:extLst>
              <p:ext uri="{D42A27DB-BD31-4B8C-83A1-F6EECF244321}">
                <p14:modId xmlns:p14="http://schemas.microsoft.com/office/powerpoint/2010/main" val="3960080187"/>
              </p:ext>
            </p:extLst>
          </p:nvPr>
        </p:nvGraphicFramePr>
        <p:xfrm>
          <a:off x="541866" y="2032000"/>
          <a:ext cx="7145867" cy="4203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849301E4-DE07-4400-A526-5647E9EE3E83}"/>
              </a:ext>
            </a:extLst>
          </p:cNvPr>
          <p:cNvPicPr>
            <a:picLocks noChangeAspect="1"/>
          </p:cNvPicPr>
          <p:nvPr/>
        </p:nvPicPr>
        <p:blipFill>
          <a:blip r:embed="rId8"/>
          <a:stretch>
            <a:fillRect/>
          </a:stretch>
        </p:blipFill>
        <p:spPr>
          <a:xfrm>
            <a:off x="8184855" y="-10010"/>
            <a:ext cx="3841957" cy="2272660"/>
          </a:xfrm>
          <a:prstGeom prst="rect">
            <a:avLst/>
          </a:prstGeom>
        </p:spPr>
      </p:pic>
    </p:spTree>
    <p:extLst>
      <p:ext uri="{BB962C8B-B14F-4D97-AF65-F5344CB8AC3E}">
        <p14:creationId xmlns:p14="http://schemas.microsoft.com/office/powerpoint/2010/main" val="137168276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9A64-A4B6-43B1-BCFA-C7BEDBCBABDF}"/>
              </a:ext>
            </a:extLst>
          </p:cNvPr>
          <p:cNvSpPr>
            <a:spLocks noGrp="1"/>
          </p:cNvSpPr>
          <p:nvPr>
            <p:ph type="title"/>
          </p:nvPr>
        </p:nvSpPr>
        <p:spPr>
          <a:xfrm>
            <a:off x="1709058" y="624110"/>
            <a:ext cx="9795554" cy="1280890"/>
          </a:xfrm>
        </p:spPr>
        <p:txBody>
          <a:bodyPr>
            <a:normAutofit/>
          </a:bodyPr>
          <a:lstStyle/>
          <a:p>
            <a:r>
              <a:rPr lang="en-US" dirty="0">
                <a:latin typeface="Calibri" panose="020F0502020204030204" pitchFamily="34" charset="0"/>
                <a:cs typeface="Calibri" panose="020F0502020204030204" pitchFamily="34" charset="0"/>
              </a:rPr>
              <a:t>Imaging showing the interconnectivity of sensory neurites in the heart (neural networks) </a:t>
            </a:r>
          </a:p>
        </p:txBody>
      </p:sp>
      <p:pic>
        <p:nvPicPr>
          <p:cNvPr id="3" name="Picture 2">
            <a:extLst>
              <a:ext uri="{FF2B5EF4-FFF2-40B4-BE49-F238E27FC236}">
                <a16:creationId xmlns:a16="http://schemas.microsoft.com/office/drawing/2014/main" id="{DA309D86-3476-4610-860A-B57AD49CAEB7}"/>
              </a:ext>
            </a:extLst>
          </p:cNvPr>
          <p:cNvPicPr>
            <a:picLocks noChangeAspect="1"/>
          </p:cNvPicPr>
          <p:nvPr/>
        </p:nvPicPr>
        <p:blipFill rotWithShape="1">
          <a:blip r:embed="rId2"/>
          <a:srcRect l="19531" t="13999" r="19755" b="5864"/>
          <a:stretch/>
        </p:blipFill>
        <p:spPr>
          <a:xfrm>
            <a:off x="1850572" y="2046514"/>
            <a:ext cx="9002485" cy="4517572"/>
          </a:xfrm>
          <a:prstGeom prst="rect">
            <a:avLst/>
          </a:prstGeom>
        </p:spPr>
      </p:pic>
    </p:spTree>
    <p:extLst>
      <p:ext uri="{BB962C8B-B14F-4D97-AF65-F5344CB8AC3E}">
        <p14:creationId xmlns:p14="http://schemas.microsoft.com/office/powerpoint/2010/main" val="445880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Picture 1" descr="A computer screen capture&#10;&#10;Description automatically generated with low confidence">
            <a:extLst>
              <a:ext uri="{FF2B5EF4-FFF2-40B4-BE49-F238E27FC236}">
                <a16:creationId xmlns:a16="http://schemas.microsoft.com/office/drawing/2014/main" id="{1590BC7D-E5A0-4F88-84AB-BA7F5E3C56FB}"/>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293137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6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6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6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6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6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70" name="Group 6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7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7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7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8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8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8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84" name="Rectangle 8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88" name="Rectangle 87">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9423EE-F294-4C0A-B26D-883A368A3655}"/>
              </a:ext>
            </a:extLst>
          </p:cNvPr>
          <p:cNvSpPr>
            <a:spLocks noGrp="1"/>
          </p:cNvSpPr>
          <p:nvPr>
            <p:ph type="title"/>
          </p:nvPr>
        </p:nvSpPr>
        <p:spPr>
          <a:xfrm>
            <a:off x="413632" y="645106"/>
            <a:ext cx="3885872" cy="1259894"/>
          </a:xfrm>
        </p:spPr>
        <p:txBody>
          <a:bodyPr vert="horz" lIns="91440" tIns="45720" rIns="91440" bIns="45720" rtlCol="0" anchor="t">
            <a:normAutofit/>
          </a:bodyPr>
          <a:lstStyle/>
          <a:p>
            <a:r>
              <a:rPr lang="en-US" sz="3600">
                <a:latin typeface="Calibri" panose="020F0502020204030204" pitchFamily="34" charset="0"/>
                <a:cs typeface="Calibri" panose="020F0502020204030204" pitchFamily="34" charset="0"/>
              </a:rPr>
              <a:t>Heart-Brain Communication </a:t>
            </a:r>
          </a:p>
        </p:txBody>
      </p:sp>
      <p:sp>
        <p:nvSpPr>
          <p:cNvPr id="3" name="Text Placeholder 2">
            <a:extLst>
              <a:ext uri="{FF2B5EF4-FFF2-40B4-BE49-F238E27FC236}">
                <a16:creationId xmlns:a16="http://schemas.microsoft.com/office/drawing/2014/main" id="{D42FA1C4-88EE-426E-9ED3-4CED4976816D}"/>
              </a:ext>
            </a:extLst>
          </p:cNvPr>
          <p:cNvSpPr>
            <a:spLocks noGrp="1"/>
          </p:cNvSpPr>
          <p:nvPr>
            <p:ph type="body" idx="1"/>
          </p:nvPr>
        </p:nvSpPr>
        <p:spPr>
          <a:xfrm>
            <a:off x="361778" y="2133600"/>
            <a:ext cx="3937725" cy="3759253"/>
          </a:xfrm>
        </p:spPr>
        <p:txBody>
          <a:bodyPr vert="horz" lIns="91440" tIns="45720" rIns="91440" bIns="45720" rtlCol="0">
            <a:normAutofit/>
          </a:bodyPr>
          <a:lstStyle/>
          <a:p>
            <a:r>
              <a:rPr lang="en-US" sz="2400" b="1">
                <a:solidFill>
                  <a:srgbClr val="FFFF00"/>
                </a:solidFill>
                <a:latin typeface="Calibri" panose="020F0502020204030204" pitchFamily="34" charset="0"/>
                <a:cs typeface="Calibri" panose="020F0502020204030204" pitchFamily="34" charset="0"/>
              </a:rPr>
              <a:t>80 %</a:t>
            </a:r>
            <a:r>
              <a:rPr lang="en-US" sz="2400" b="1">
                <a:solidFill>
                  <a:schemeClr val="tx1">
                    <a:lumMod val="75000"/>
                    <a:lumOff val="25000"/>
                  </a:schemeClr>
                </a:solidFill>
                <a:latin typeface="Calibri" panose="020F0502020204030204" pitchFamily="34" charset="0"/>
                <a:cs typeface="Calibri" panose="020F0502020204030204" pitchFamily="34" charset="0"/>
              </a:rPr>
              <a:t> </a:t>
            </a:r>
            <a:r>
              <a:rPr lang="en-US" sz="2400">
                <a:solidFill>
                  <a:schemeClr val="tx1">
                    <a:lumMod val="75000"/>
                    <a:lumOff val="25000"/>
                  </a:schemeClr>
                </a:solidFill>
                <a:latin typeface="Calibri" panose="020F0502020204030204" pitchFamily="34" charset="0"/>
                <a:cs typeface="Calibri" panose="020F0502020204030204" pitchFamily="34" charset="0"/>
              </a:rPr>
              <a:t>of the information flow is from heart to brain (afferent) whereas only </a:t>
            </a:r>
            <a:r>
              <a:rPr lang="en-US" sz="2400" b="1">
                <a:solidFill>
                  <a:srgbClr val="FFFF00"/>
                </a:solidFill>
                <a:latin typeface="Calibri" panose="020F0502020204030204" pitchFamily="34" charset="0"/>
                <a:cs typeface="Calibri" panose="020F0502020204030204" pitchFamily="34" charset="0"/>
              </a:rPr>
              <a:t>20% </a:t>
            </a:r>
            <a:r>
              <a:rPr lang="en-US" sz="2400">
                <a:solidFill>
                  <a:schemeClr val="tx1">
                    <a:lumMod val="75000"/>
                    <a:lumOff val="25000"/>
                  </a:schemeClr>
                </a:solidFill>
                <a:latin typeface="Calibri" panose="020F0502020204030204" pitchFamily="34" charset="0"/>
                <a:cs typeface="Calibri" panose="020F0502020204030204" pitchFamily="34" charset="0"/>
              </a:rPr>
              <a:t>of the information flow from brain to heart(efferent) </a:t>
            </a:r>
          </a:p>
        </p:txBody>
      </p:sp>
      <p:pic>
        <p:nvPicPr>
          <p:cNvPr id="6" name="Picture 5">
            <a:extLst>
              <a:ext uri="{FF2B5EF4-FFF2-40B4-BE49-F238E27FC236}">
                <a16:creationId xmlns:a16="http://schemas.microsoft.com/office/drawing/2014/main" id="{556C9DD6-11CB-4015-B687-C798FD8D8AA6}"/>
              </a:ext>
            </a:extLst>
          </p:cNvPr>
          <p:cNvPicPr>
            <a:picLocks noChangeAspect="1"/>
          </p:cNvPicPr>
          <p:nvPr/>
        </p:nvPicPr>
        <p:blipFill>
          <a:blip r:embed="rId2"/>
          <a:stretch>
            <a:fillRect/>
          </a:stretch>
        </p:blipFill>
        <p:spPr>
          <a:xfrm>
            <a:off x="4904566" y="645106"/>
            <a:ext cx="6925656" cy="5566130"/>
          </a:xfrm>
          <a:prstGeom prst="rect">
            <a:avLst/>
          </a:prstGeom>
        </p:spPr>
      </p:pic>
    </p:spTree>
    <p:extLst>
      <p:ext uri="{BB962C8B-B14F-4D97-AF65-F5344CB8AC3E}">
        <p14:creationId xmlns:p14="http://schemas.microsoft.com/office/powerpoint/2010/main" val="265514374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56"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70"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2"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75" name="Rectangle 4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6" name="Group 4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77"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4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7" name="Group 5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5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6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7CD82678-1543-4112-95DE-CDB071C15642}"/>
              </a:ext>
            </a:extLst>
          </p:cNvPr>
          <p:cNvSpPr>
            <a:spLocks noGrp="1"/>
          </p:cNvSpPr>
          <p:nvPr>
            <p:ph type="title"/>
          </p:nvPr>
        </p:nvSpPr>
        <p:spPr>
          <a:xfrm>
            <a:off x="6264181" y="571500"/>
            <a:ext cx="5240431" cy="1333500"/>
          </a:xfrm>
        </p:spPr>
        <p:txBody>
          <a:bodyPr vert="horz" lIns="91440" tIns="45720" rIns="91440" bIns="45720" rtlCol="0" anchor="t">
            <a:normAutofit/>
          </a:bodyPr>
          <a:lstStyle/>
          <a:p>
            <a:r>
              <a:rPr lang="en-US" sz="4400">
                <a:latin typeface="Calibri" panose="020F0502020204030204" pitchFamily="34" charset="0"/>
                <a:cs typeface="Calibri" panose="020F0502020204030204" pitchFamily="34" charset="0"/>
              </a:rPr>
              <a:t>Stories of the Heart:</a:t>
            </a:r>
          </a:p>
        </p:txBody>
      </p:sp>
      <p:sp>
        <p:nvSpPr>
          <p:cNvPr id="71" name="Rectangle 7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4" name="Picture 3">
            <a:extLst>
              <a:ext uri="{FF2B5EF4-FFF2-40B4-BE49-F238E27FC236}">
                <a16:creationId xmlns:a16="http://schemas.microsoft.com/office/drawing/2014/main" id="{CD8A0062-FF79-4CC8-A4E2-57650F377B46}"/>
              </a:ext>
            </a:extLst>
          </p:cNvPr>
          <p:cNvPicPr>
            <a:picLocks noChangeAspect="1"/>
          </p:cNvPicPr>
          <p:nvPr/>
        </p:nvPicPr>
        <p:blipFill rotWithShape="1">
          <a:blip r:embed="rId2"/>
          <a:srcRect r="2" b="7770"/>
          <a:stretch/>
        </p:blipFill>
        <p:spPr>
          <a:xfrm>
            <a:off x="-213815" y="53054"/>
            <a:ext cx="4671091" cy="6858000"/>
          </a:xfrm>
          <a:prstGeom prst="rect">
            <a:avLst/>
          </a:prstGeom>
        </p:spPr>
      </p:pic>
      <p:sp>
        <p:nvSpPr>
          <p:cNvPr id="3" name="Text Placeholder 2">
            <a:extLst>
              <a:ext uri="{FF2B5EF4-FFF2-40B4-BE49-F238E27FC236}">
                <a16:creationId xmlns:a16="http://schemas.microsoft.com/office/drawing/2014/main" id="{5CC4FA68-2926-42B7-82A2-0398A331E8A7}"/>
              </a:ext>
            </a:extLst>
          </p:cNvPr>
          <p:cNvSpPr>
            <a:spLocks noGrp="1"/>
          </p:cNvSpPr>
          <p:nvPr>
            <p:ph type="body" idx="1"/>
          </p:nvPr>
        </p:nvSpPr>
        <p:spPr>
          <a:xfrm>
            <a:off x="5015492" y="1503680"/>
            <a:ext cx="7075858" cy="5531674"/>
          </a:xfrm>
        </p:spPr>
        <p:txBody>
          <a:bodyPr vert="horz" lIns="91440" tIns="45720" rIns="91440" bIns="45720" rtlCol="0">
            <a:normAutofit/>
          </a:bodyPr>
          <a:lstStyle/>
          <a:p>
            <a:pPr>
              <a:lnSpc>
                <a:spcPct val="90000"/>
              </a:lnSpc>
              <a:buFont typeface="Wingdings 3" charset="2"/>
              <a:buChar char=""/>
            </a:pPr>
            <a:r>
              <a:rPr lang="en-US" sz="2000" dirty="0">
                <a:solidFill>
                  <a:srgbClr val="FF0000"/>
                </a:solidFill>
                <a:latin typeface="Calibri" panose="020F0502020204030204" pitchFamily="34" charset="0"/>
                <a:cs typeface="Calibri" panose="020F0502020204030204" pitchFamily="34" charset="0"/>
              </a:rPr>
              <a:t>Clare Sylva, </a:t>
            </a:r>
            <a:r>
              <a:rPr lang="en-US" sz="2000" dirty="0">
                <a:solidFill>
                  <a:schemeClr val="tx1">
                    <a:lumMod val="75000"/>
                    <a:lumOff val="25000"/>
                  </a:schemeClr>
                </a:solidFill>
                <a:latin typeface="Calibri" panose="020F0502020204030204" pitchFamily="34" charset="0"/>
                <a:cs typeface="Calibri" panose="020F0502020204030204" pitchFamily="34" charset="0"/>
              </a:rPr>
              <a:t>a professional dancer, in 1998 received the heart and lungs of a young man, Tim, who died in a motorcycle accident. </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Not long after the transplant, she began to crave new foods such as </a:t>
            </a:r>
            <a:r>
              <a:rPr lang="en-US" sz="2000" dirty="0">
                <a:solidFill>
                  <a:srgbClr val="FF0000"/>
                </a:solidFill>
                <a:latin typeface="Calibri" panose="020F0502020204030204" pitchFamily="34" charset="0"/>
                <a:cs typeface="Calibri" panose="020F0502020204030204" pitchFamily="34" charset="0"/>
              </a:rPr>
              <a:t>chicken nuggets and green peppers </a:t>
            </a:r>
            <a:r>
              <a:rPr lang="en-US" sz="2000" dirty="0">
                <a:solidFill>
                  <a:schemeClr val="tx1">
                    <a:lumMod val="75000"/>
                    <a:lumOff val="25000"/>
                  </a:schemeClr>
                </a:solidFill>
                <a:latin typeface="Calibri" panose="020F0502020204030204" pitchFamily="34" charset="0"/>
                <a:cs typeface="Calibri" panose="020F0502020204030204" pitchFamily="34" charset="0"/>
              </a:rPr>
              <a:t>and was specifically drawn to KFC to satisfy her cravings.</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She was able to eventually visit the parents of this young man and discovered that </a:t>
            </a:r>
            <a:r>
              <a:rPr lang="en-US" sz="2000" dirty="0">
                <a:solidFill>
                  <a:srgbClr val="FF0000"/>
                </a:solidFill>
                <a:latin typeface="Calibri" panose="020F0502020204030204" pitchFamily="34" charset="0"/>
                <a:cs typeface="Calibri" panose="020F0502020204030204" pitchFamily="34" charset="0"/>
              </a:rPr>
              <a:t>Tim precisely loved the same kinds </a:t>
            </a:r>
            <a:r>
              <a:rPr lang="en-US" sz="2000" dirty="0">
                <a:solidFill>
                  <a:schemeClr val="tx1">
                    <a:lumMod val="75000"/>
                    <a:lumOff val="25000"/>
                  </a:schemeClr>
                </a:solidFill>
                <a:latin typeface="Calibri" panose="020F0502020204030204" pitchFamily="34" charset="0"/>
                <a:cs typeface="Calibri" panose="020F0502020204030204" pitchFamily="34" charset="0"/>
              </a:rPr>
              <a:t>of foods that she was now craving. </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Clare had acquired her cravings through the phenomenon of </a:t>
            </a:r>
            <a:r>
              <a:rPr lang="en-US" sz="2000" dirty="0">
                <a:solidFill>
                  <a:srgbClr val="FF0000"/>
                </a:solidFill>
                <a:latin typeface="Calibri" panose="020F0502020204030204" pitchFamily="34" charset="0"/>
                <a:cs typeface="Calibri" panose="020F0502020204030204" pitchFamily="34" charset="0"/>
              </a:rPr>
              <a:t>memory transference </a:t>
            </a:r>
            <a:r>
              <a:rPr lang="en-US" sz="2000" dirty="0">
                <a:solidFill>
                  <a:schemeClr val="tx1">
                    <a:lumMod val="75000"/>
                    <a:lumOff val="25000"/>
                  </a:schemeClr>
                </a:solidFill>
                <a:latin typeface="Calibri" panose="020F0502020204030204" pitchFamily="34" charset="0"/>
                <a:cs typeface="Calibri" panose="020F0502020204030204" pitchFamily="34" charset="0"/>
              </a:rPr>
              <a:t>which has become an area of serious study and eventual acceptance.</a:t>
            </a:r>
          </a:p>
          <a:p>
            <a:pPr>
              <a:lnSpc>
                <a:spcPct val="90000"/>
              </a:lnSpc>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pPr>
            <a:r>
              <a:rPr lang="en-US" sz="2000" dirty="0">
                <a:solidFill>
                  <a:schemeClr val="tx1">
                    <a:lumMod val="75000"/>
                    <a:lumOff val="25000"/>
                  </a:schemeClr>
                </a:solidFill>
                <a:latin typeface="Calibri" panose="020F0502020204030204" pitchFamily="34" charset="0"/>
                <a:cs typeface="Calibri" panose="020F0502020204030204" pitchFamily="34" charset="0"/>
              </a:rPr>
              <a:t>            Please click below for Dr. Braden‘s enticing discussion: </a:t>
            </a:r>
          </a:p>
          <a:p>
            <a:pPr>
              <a:lnSpc>
                <a:spcPct val="90000"/>
              </a:lnSpc>
            </a:pPr>
            <a:r>
              <a:rPr lang="en-US" sz="2000" dirty="0">
                <a:solidFill>
                  <a:schemeClr val="tx1">
                    <a:lumMod val="75000"/>
                    <a:lumOff val="25000"/>
                  </a:schemeClr>
                </a:solidFill>
                <a:latin typeface="Calibri" panose="020F0502020204030204" pitchFamily="34" charset="0"/>
                <a:cs typeface="Calibri" panose="020F0502020204030204" pitchFamily="34" charset="0"/>
              </a:rPr>
              <a:t>            </a:t>
            </a:r>
            <a:r>
              <a:rPr lang="en-US" sz="1600" u="sng" dirty="0">
                <a:solidFill>
                  <a:srgbClr val="3C61AA"/>
                </a:solidFill>
                <a:latin typeface="Calibri" panose="020F0502020204030204" pitchFamily="34" charset="0"/>
                <a:cs typeface="Calibri" panose="020F0502020204030204" pitchFamily="34" charset="0"/>
                <a:hlinkClick r:id="rId3"/>
              </a:rPr>
              <a:t>https://youtu.be/Hir6I-RfOiY</a:t>
            </a: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buFont typeface="Wingdings 3" charset="2"/>
              <a:buChar char=""/>
            </a:pPr>
            <a:endParaRPr lang="en-US" sz="1500" dirty="0">
              <a:solidFill>
                <a:schemeClr val="tx1">
                  <a:lumMod val="75000"/>
                  <a:lumOff val="25000"/>
                </a:schemeClr>
              </a:solidFill>
            </a:endParaRPr>
          </a:p>
        </p:txBody>
      </p:sp>
    </p:spTree>
    <p:extLst>
      <p:ext uri="{BB962C8B-B14F-4D97-AF65-F5344CB8AC3E}">
        <p14:creationId xmlns:p14="http://schemas.microsoft.com/office/powerpoint/2010/main" val="4139828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3" name="Group 4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4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7" name="Group 5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5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6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FD5BD337-F98B-4C6D-B02F-63B970C671AC}"/>
              </a:ext>
            </a:extLst>
          </p:cNvPr>
          <p:cNvSpPr>
            <a:spLocks noGrp="1"/>
          </p:cNvSpPr>
          <p:nvPr>
            <p:ph type="title"/>
          </p:nvPr>
        </p:nvSpPr>
        <p:spPr>
          <a:xfrm>
            <a:off x="6483096" y="552450"/>
            <a:ext cx="5021516" cy="1352550"/>
          </a:xfrm>
        </p:spPr>
        <p:txBody>
          <a:bodyPr vert="horz" lIns="91440" tIns="45720" rIns="91440" bIns="45720" rtlCol="0" anchor="t">
            <a:normAutofit/>
          </a:bodyPr>
          <a:lstStyle/>
          <a:p>
            <a:r>
              <a:rPr lang="en-US" sz="4400">
                <a:latin typeface="Calibri" panose="020F0502020204030204" pitchFamily="34" charset="0"/>
                <a:cs typeface="Calibri" panose="020F0502020204030204" pitchFamily="34" charset="0"/>
              </a:rPr>
              <a:t>Stories of the Heart</a:t>
            </a:r>
          </a:p>
        </p:txBody>
      </p:sp>
      <p:sp>
        <p:nvSpPr>
          <p:cNvPr id="71" name="Rectangle 7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4" name="Picture 3">
            <a:extLst>
              <a:ext uri="{FF2B5EF4-FFF2-40B4-BE49-F238E27FC236}">
                <a16:creationId xmlns:a16="http://schemas.microsoft.com/office/drawing/2014/main" id="{C354E459-726A-461D-B499-0FE76785BB95}"/>
              </a:ext>
            </a:extLst>
          </p:cNvPr>
          <p:cNvPicPr>
            <a:picLocks noChangeAspect="1"/>
          </p:cNvPicPr>
          <p:nvPr/>
        </p:nvPicPr>
        <p:blipFill rotWithShape="1">
          <a:blip r:embed="rId2"/>
          <a:srcRect r="-2" b="2548"/>
          <a:stretch/>
        </p:blipFill>
        <p:spPr>
          <a:xfrm>
            <a:off x="-22853" y="18457"/>
            <a:ext cx="4681170" cy="6858000"/>
          </a:xfrm>
          <a:prstGeom prst="rect">
            <a:avLst/>
          </a:prstGeom>
        </p:spPr>
      </p:pic>
      <p:sp>
        <p:nvSpPr>
          <p:cNvPr id="3" name="Text Placeholder 2">
            <a:extLst>
              <a:ext uri="{FF2B5EF4-FFF2-40B4-BE49-F238E27FC236}">
                <a16:creationId xmlns:a16="http://schemas.microsoft.com/office/drawing/2014/main" id="{4EA54901-1092-4393-889D-1E22F11AA939}"/>
              </a:ext>
            </a:extLst>
          </p:cNvPr>
          <p:cNvSpPr>
            <a:spLocks noGrp="1"/>
          </p:cNvSpPr>
          <p:nvPr>
            <p:ph type="body" idx="1"/>
          </p:nvPr>
        </p:nvSpPr>
        <p:spPr>
          <a:xfrm>
            <a:off x="5008207" y="2220685"/>
            <a:ext cx="7083142" cy="4813841"/>
          </a:xfrm>
        </p:spPr>
        <p:txBody>
          <a:bodyPr vert="horz" lIns="91440" tIns="45720" rIns="91440" bIns="45720" rtlCol="0">
            <a:noAutofit/>
          </a:bodyPr>
          <a:lstStyle/>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1999, </a:t>
            </a:r>
            <a:r>
              <a:rPr lang="en-US" sz="2000" dirty="0">
                <a:solidFill>
                  <a:srgbClr val="FF0000"/>
                </a:solidFill>
                <a:latin typeface="Calibri" panose="020F0502020204030204" pitchFamily="34" charset="0"/>
                <a:cs typeface="Calibri" panose="020F0502020204030204" pitchFamily="34" charset="0"/>
              </a:rPr>
              <a:t>Dr. Paul Pearsall, a neuropsychologist, </a:t>
            </a:r>
            <a:r>
              <a:rPr lang="en-US" sz="2000" dirty="0">
                <a:solidFill>
                  <a:schemeClr val="tx1">
                    <a:lumMod val="75000"/>
                    <a:lumOff val="25000"/>
                  </a:schemeClr>
                </a:solidFill>
                <a:latin typeface="Calibri" panose="020F0502020204030204" pitchFamily="34" charset="0"/>
                <a:cs typeface="Calibri" panose="020F0502020204030204" pitchFamily="34" charset="0"/>
              </a:rPr>
              <a:t>in The Heart’s Code wrote about an 8-year-old little girl who received a heart from a 10-year-old girl.</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Almost immediately after the surgery, she started having vivid nightmares of being </a:t>
            </a:r>
            <a:r>
              <a:rPr lang="en-US" sz="2000" dirty="0">
                <a:solidFill>
                  <a:srgbClr val="FF0000"/>
                </a:solidFill>
                <a:latin typeface="Calibri" panose="020F0502020204030204" pitchFamily="34" charset="0"/>
                <a:cs typeface="Calibri" panose="020F0502020204030204" pitchFamily="34" charset="0"/>
              </a:rPr>
              <a:t>chased, attacked, and murdered.</a:t>
            </a:r>
            <a:r>
              <a:rPr lang="en-US" sz="2000" b="0" i="0" dirty="0">
                <a:solidFill>
                  <a:srgbClr val="FF0000"/>
                </a:solidFill>
                <a:effectLst/>
                <a:latin typeface="Calibri" panose="020F0502020204030204" pitchFamily="34" charset="0"/>
                <a:cs typeface="Calibri" panose="020F0502020204030204" pitchFamily="34" charset="0"/>
              </a:rPr>
              <a:t> </a:t>
            </a:r>
          </a:p>
          <a:p>
            <a:pPr>
              <a:lnSpc>
                <a:spcPct val="90000"/>
              </a:lnSpc>
              <a:buFont typeface="Wingdings 3" charset="2"/>
              <a:buChar char=""/>
            </a:pP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Her mother arranged a consultation with a psychiatrist who after several sessions concluded that she was witnessing actual physical incidents. </a:t>
            </a:r>
          </a:p>
          <a:p>
            <a:pPr>
              <a:lnSpc>
                <a:spcPct val="90000"/>
              </a:lnSpc>
              <a:buFont typeface="Wingdings 3" charset="2"/>
              <a:buChar char=""/>
            </a:pP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They decided to </a:t>
            </a:r>
            <a:r>
              <a:rPr lang="en-US" sz="2000" b="0" i="0" dirty="0">
                <a:solidFill>
                  <a:srgbClr val="FF0000"/>
                </a:solidFill>
                <a:effectLst/>
                <a:latin typeface="Calibri" panose="020F0502020204030204" pitchFamily="34" charset="0"/>
                <a:cs typeface="Calibri" panose="020F0502020204030204" pitchFamily="34" charset="0"/>
              </a:rPr>
              <a:t>call the police </a:t>
            </a: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who used the detailed descriptions of the murder (the time, the weapon, the place, the clothes he wore, and what the little girl he killed had said to him) given by the little girl to find and convict the man in question.</a:t>
            </a:r>
          </a:p>
          <a:p>
            <a:pPr>
              <a:lnSpc>
                <a:spcPct val="90000"/>
              </a:lnSpc>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pPr>
            <a:r>
              <a:rPr lang="en-US" sz="2000" dirty="0">
                <a:solidFill>
                  <a:schemeClr val="tx1">
                    <a:lumMod val="75000"/>
                    <a:lumOff val="25000"/>
                  </a:schemeClr>
                </a:solidFill>
                <a:latin typeface="Calibri" panose="020F0502020204030204" pitchFamily="34" charset="0"/>
                <a:cs typeface="Calibri" panose="020F0502020204030204" pitchFamily="34" charset="0"/>
              </a:rPr>
              <a:t>           Please click below for Dr. Braden‘s enticing discussion: </a:t>
            </a:r>
          </a:p>
          <a:p>
            <a:pPr>
              <a:lnSpc>
                <a:spcPct val="90000"/>
              </a:lnSpc>
            </a:pPr>
            <a:r>
              <a:rPr lang="en-US" sz="2000" dirty="0">
                <a:solidFill>
                  <a:schemeClr val="tx1">
                    <a:lumMod val="75000"/>
                    <a:lumOff val="25000"/>
                  </a:schemeClr>
                </a:solidFill>
                <a:latin typeface="Calibri" panose="020F0502020204030204" pitchFamily="34" charset="0"/>
                <a:cs typeface="Calibri" panose="020F0502020204030204" pitchFamily="34" charset="0"/>
              </a:rPr>
              <a:t>            </a:t>
            </a:r>
            <a:r>
              <a:rPr lang="en-US" sz="1600" u="sng" dirty="0">
                <a:solidFill>
                  <a:srgbClr val="3C61AA"/>
                </a:solidFill>
                <a:latin typeface="Calibri" panose="020F0502020204030204" pitchFamily="34" charset="0"/>
                <a:cs typeface="Calibri" panose="020F0502020204030204" pitchFamily="34" charset="0"/>
                <a:hlinkClick r:id="rId3"/>
              </a:rPr>
              <a:t>https://youtu.be/Hir6I-RfOiY</a:t>
            </a: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a:lnSpc>
                <a:spcPct val="90000"/>
              </a:lnSpc>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096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8"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9"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60"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61"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6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3"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4"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6"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8" name="Group 67">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7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7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7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8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82" name="Rectangle 81">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86" name="Rectangle 85">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3889D0F-3780-4B4A-BAB0-4E47D092F27E}"/>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kumimoji="0" lang="en-US" sz="3200" b="0" i="0" u="none" strike="noStrike" cap="none" spc="0" normalizeH="0" baseline="0" noProof="0">
                <a:ln>
                  <a:noFill/>
                </a:ln>
                <a:solidFill>
                  <a:srgbClr val="FEFFFF"/>
                </a:solidFill>
                <a:effectLst/>
                <a:uLnTx/>
                <a:uFillTx/>
              </a:rPr>
              <a:t>Brain and heart working together</a:t>
            </a:r>
            <a:endParaRPr lang="en-US" sz="3200">
              <a:solidFill>
                <a:srgbClr val="FEFFFF"/>
              </a:solidFill>
            </a:endParaRPr>
          </a:p>
        </p:txBody>
      </p:sp>
      <p:graphicFrame>
        <p:nvGraphicFramePr>
          <p:cNvPr id="49" name="Text Placeholder 2">
            <a:extLst>
              <a:ext uri="{FF2B5EF4-FFF2-40B4-BE49-F238E27FC236}">
                <a16:creationId xmlns:a16="http://schemas.microsoft.com/office/drawing/2014/main" id="{CD483796-39C2-4974-B869-729B0CA838BC}"/>
              </a:ext>
            </a:extLst>
          </p:cNvPr>
          <p:cNvGraphicFramePr/>
          <p:nvPr>
            <p:extLst>
              <p:ext uri="{D42A27DB-BD31-4B8C-83A1-F6EECF244321}">
                <p14:modId xmlns:p14="http://schemas.microsoft.com/office/powerpoint/2010/main" val="3540303640"/>
              </p:ext>
            </p:extLst>
          </p:nvPr>
        </p:nvGraphicFramePr>
        <p:xfrm>
          <a:off x="333471" y="1871533"/>
          <a:ext cx="7486553" cy="472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0BBDC789-FBCA-6418-FEF2-390DEEAD6E26}"/>
              </a:ext>
            </a:extLst>
          </p:cNvPr>
          <p:cNvPicPr>
            <a:picLocks noChangeAspect="1"/>
          </p:cNvPicPr>
          <p:nvPr/>
        </p:nvPicPr>
        <p:blipFill rotWithShape="1">
          <a:blip r:embed="rId7"/>
          <a:srcRect l="1473" t="8030" r="-1473" b="6079"/>
          <a:stretch/>
        </p:blipFill>
        <p:spPr>
          <a:xfrm>
            <a:off x="8266874" y="3386239"/>
            <a:ext cx="4006435" cy="3441166"/>
          </a:xfrm>
          <a:prstGeom prst="rect">
            <a:avLst/>
          </a:prstGeom>
        </p:spPr>
      </p:pic>
      <p:pic>
        <p:nvPicPr>
          <p:cNvPr id="5" name="Picture 4">
            <a:extLst>
              <a:ext uri="{FF2B5EF4-FFF2-40B4-BE49-F238E27FC236}">
                <a16:creationId xmlns:a16="http://schemas.microsoft.com/office/drawing/2014/main" id="{507AA07D-2C17-613F-ED50-8D6B384829B5}"/>
              </a:ext>
            </a:extLst>
          </p:cNvPr>
          <p:cNvPicPr>
            <a:picLocks noChangeAspect="1"/>
          </p:cNvPicPr>
          <p:nvPr/>
        </p:nvPicPr>
        <p:blipFill rotWithShape="1">
          <a:blip r:embed="rId8"/>
          <a:srcRect l="939" t="-13769" r="-939" b="13769"/>
          <a:stretch/>
        </p:blipFill>
        <p:spPr>
          <a:xfrm>
            <a:off x="8190099" y="-569303"/>
            <a:ext cx="3955540" cy="3955540"/>
          </a:xfrm>
          <a:prstGeom prst="rect">
            <a:avLst/>
          </a:prstGeom>
        </p:spPr>
      </p:pic>
    </p:spTree>
    <p:extLst>
      <p:ext uri="{BB962C8B-B14F-4D97-AF65-F5344CB8AC3E}">
        <p14:creationId xmlns:p14="http://schemas.microsoft.com/office/powerpoint/2010/main" val="371244078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65" name="Group 16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6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7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7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7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7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7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7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8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66" name="Group 18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8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8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8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8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8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8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8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9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9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9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9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67" name="Rectangle 19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95" name="Rectangle 19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061DC-A8BC-4607-8FBC-B4A1DE2EA25A}"/>
              </a:ext>
            </a:extLst>
          </p:cNvPr>
          <p:cNvSpPr>
            <a:spLocks noGrp="1"/>
          </p:cNvSpPr>
          <p:nvPr>
            <p:ph type="title"/>
          </p:nvPr>
        </p:nvSpPr>
        <p:spPr>
          <a:xfrm>
            <a:off x="649224" y="127022"/>
            <a:ext cx="8930711" cy="1239162"/>
          </a:xfrm>
        </p:spPr>
        <p:txBody>
          <a:bodyPr vert="horz" lIns="91440" tIns="45720" rIns="91440" bIns="45720" rtlCol="0" anchor="t">
            <a:normAutofit/>
          </a:bodyPr>
          <a:lstStyle/>
          <a:p>
            <a:r>
              <a:rPr lang="en-US" sz="3300" b="1"/>
              <a:t>                        Heart Rate Variability (HRV)</a:t>
            </a:r>
          </a:p>
        </p:txBody>
      </p:sp>
      <p:sp>
        <p:nvSpPr>
          <p:cNvPr id="197" name="Rectangle 20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9CC29CFE-AC4F-4770-BE30-F2513FF43A19}"/>
              </a:ext>
            </a:extLst>
          </p:cNvPr>
          <p:cNvSpPr>
            <a:spLocks noGrp="1"/>
          </p:cNvSpPr>
          <p:nvPr>
            <p:ph type="body" idx="1"/>
          </p:nvPr>
        </p:nvSpPr>
        <p:spPr>
          <a:xfrm>
            <a:off x="649224" y="1851959"/>
            <a:ext cx="4496934" cy="4378805"/>
          </a:xfrm>
        </p:spPr>
        <p:txBody>
          <a:bodyPr vert="horz" lIns="91440" tIns="45720" rIns="91440" bIns="45720" rtlCol="0">
            <a:noAutofit/>
          </a:bodyPr>
          <a:lstStyle/>
          <a:p>
            <a:pPr>
              <a:lnSpc>
                <a:spcPct val="90000"/>
              </a:lnSpc>
              <a:buFont typeface="Wingdings 3" charset="2"/>
              <a:buChar char=""/>
            </a:pPr>
            <a:endParaRPr lang="en-US" sz="1700" b="0" i="0" dirty="0">
              <a:solidFill>
                <a:schemeClr val="tx1">
                  <a:lumMod val="75000"/>
                  <a:lumOff val="25000"/>
                </a:schemeClr>
              </a:solidFill>
              <a:effectLst/>
              <a:latin typeface="Calibri" panose="020F0502020204030204" pitchFamily="34" charset="0"/>
              <a:cs typeface="Calibri" panose="020F0502020204030204" pitchFamily="34" charset="0"/>
            </a:endParaRPr>
          </a:p>
          <a:p>
            <a:pPr>
              <a:lnSpc>
                <a:spcPct val="90000"/>
              </a:lnSpc>
            </a:pP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Psychophysiologist, </a:t>
            </a:r>
            <a:r>
              <a:rPr lang="en-US" sz="1700" b="1" i="0" dirty="0">
                <a:solidFill>
                  <a:srgbClr val="FF0000"/>
                </a:solidFill>
                <a:effectLst/>
                <a:latin typeface="Calibri" panose="020F0502020204030204" pitchFamily="34" charset="0"/>
                <a:cs typeface="Calibri" panose="020F0502020204030204" pitchFamily="34" charset="0"/>
              </a:rPr>
              <a:t>Dr. Rollin McCraty, </a:t>
            </a: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director of research at the HeartMath Institute, </a:t>
            </a:r>
            <a:r>
              <a:rPr lang="en-US" sz="1700" dirty="0">
                <a:solidFill>
                  <a:schemeClr val="tx1">
                    <a:lumMod val="75000"/>
                    <a:lumOff val="25000"/>
                  </a:schemeClr>
                </a:solidFill>
                <a:latin typeface="Calibri" panose="020F0502020204030204" pitchFamily="34" charset="0"/>
                <a:cs typeface="Calibri" panose="020F0502020204030204" pitchFamily="34" charset="0"/>
              </a:rPr>
              <a:t>and</a:t>
            </a: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 professor at Florida Atlantic University, notes that the heart at rest was once thought to operate much like a metronome, faithfully beating out a regular, steady rhythm. </a:t>
            </a:r>
          </a:p>
          <a:p>
            <a:pPr>
              <a:lnSpc>
                <a:spcPct val="90000"/>
              </a:lnSpc>
            </a:pP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Scientists and physicians now know, however, that this is far from the case. Rather than being monotonously regular, the rhythm of a healthy heart, even under resting conditions, is surprisingly irregular, with the time interval between consecutive heartbeats constantly changing. This naturally occurring beat-to-beat variation in heart rate is called </a:t>
            </a:r>
            <a:r>
              <a:rPr lang="en-US" sz="1700" b="1" i="0" dirty="0">
                <a:solidFill>
                  <a:schemeClr val="tx1">
                    <a:lumMod val="75000"/>
                    <a:lumOff val="25000"/>
                  </a:schemeClr>
                </a:solidFill>
                <a:effectLst/>
                <a:latin typeface="Calibri" panose="020F0502020204030204" pitchFamily="34" charset="0"/>
                <a:cs typeface="Calibri" panose="020F0502020204030204" pitchFamily="34" charset="0"/>
              </a:rPr>
              <a:t>heart rate variability (HRV).</a:t>
            </a:r>
          </a:p>
          <a:p>
            <a:pPr>
              <a:lnSpc>
                <a:spcPct val="90000"/>
              </a:lnSpc>
            </a:pPr>
            <a:br>
              <a:rPr lang="en-US" sz="800" dirty="0">
                <a:solidFill>
                  <a:schemeClr val="tx1">
                    <a:lumMod val="75000"/>
                    <a:lumOff val="25000"/>
                  </a:schemeClr>
                </a:solidFill>
                <a:latin typeface="Calibri" panose="020F0502020204030204" pitchFamily="34" charset="0"/>
                <a:cs typeface="Calibri" panose="020F0502020204030204" pitchFamily="34" charset="0"/>
              </a:rPr>
            </a:b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Heart rate variability is a measure of the beat-to-beat changes in heart rate. </a:t>
            </a:r>
            <a:r>
              <a:rPr lang="en-US" sz="1700" dirty="0">
                <a:solidFill>
                  <a:schemeClr val="tx1">
                    <a:lumMod val="75000"/>
                    <a:lumOff val="25000"/>
                  </a:schemeClr>
                </a:solidFill>
                <a:latin typeface="Calibri" panose="020F0502020204030204" pitchFamily="34" charset="0"/>
                <a:cs typeface="Calibri" panose="020F0502020204030204" pitchFamily="34" charset="0"/>
              </a:rPr>
              <a:t>Above right graph</a:t>
            </a: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 shows three heartbeats recorded on an electrocardiogram (ECG). Note that variation in the time interval between consecutive          heartbeats, giving a different heart rate for each int heartbeat</a:t>
            </a:r>
            <a:r>
              <a:rPr lang="en-US" sz="1700" dirty="0">
                <a:solidFill>
                  <a:schemeClr val="tx1">
                    <a:lumMod val="75000"/>
                    <a:lumOff val="25000"/>
                  </a:schemeClr>
                </a:solidFill>
                <a:latin typeface="Calibri" panose="020F0502020204030204" pitchFamily="34" charset="0"/>
                <a:cs typeface="Calibri" panose="020F0502020204030204" pitchFamily="34" charset="0"/>
              </a:rPr>
              <a:t> </a:t>
            </a:r>
            <a:r>
              <a:rPr lang="en-US" sz="1700" dirty="0">
                <a:solidFill>
                  <a:schemeClr val="tx1"/>
                </a:solidFill>
                <a:latin typeface="Calibri" panose="020F0502020204030204" pitchFamily="34" charset="0"/>
                <a:cs typeface="Calibri" panose="020F0502020204030204" pitchFamily="34" charset="0"/>
              </a:rPr>
              <a:t>interval.</a:t>
            </a:r>
            <a:r>
              <a:rPr lang="en-US" sz="1700" b="0" i="0" dirty="0">
                <a:solidFill>
                  <a:schemeClr val="tx1"/>
                </a:solidFill>
                <a:effectLst/>
                <a:latin typeface="Calibri" panose="020F0502020204030204" pitchFamily="34" charset="0"/>
                <a:cs typeface="Calibri" panose="020F0502020204030204" pitchFamily="34" charset="0"/>
              </a:rPr>
              <a:t> </a:t>
            </a:r>
            <a:endParaRPr lang="en-US" sz="1700" dirty="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endParaRPr>
          </a:p>
          <a:p>
            <a:pPr>
              <a:lnSpc>
                <a:spcPct val="90000"/>
              </a:lnSpc>
            </a:pPr>
            <a:endParaRPr lang="en-US" sz="1700" b="0" i="0" dirty="0">
              <a:solidFill>
                <a:schemeClr val="tx1">
                  <a:lumMod val="75000"/>
                  <a:lumOff val="25000"/>
                </a:schemeClr>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sz="1700" b="0" i="0" dirty="0">
              <a:solidFill>
                <a:schemeClr val="tx1">
                  <a:lumMod val="75000"/>
                  <a:lumOff val="25000"/>
                </a:schemeClr>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sz="17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6738874-2C40-4E59-B7CF-9EC5A6799A89}"/>
              </a:ext>
            </a:extLst>
          </p:cNvPr>
          <p:cNvPicPr>
            <a:picLocks noChangeAspect="1"/>
          </p:cNvPicPr>
          <p:nvPr/>
        </p:nvPicPr>
        <p:blipFill rotWithShape="1">
          <a:blip r:embed="rId3"/>
          <a:srcRect l="13047" t="20752" r="9995" b="13559"/>
          <a:stretch/>
        </p:blipFill>
        <p:spPr>
          <a:xfrm>
            <a:off x="5114871" y="1679944"/>
            <a:ext cx="6948522" cy="3901303"/>
          </a:xfrm>
          <a:prstGeom prst="rect">
            <a:avLst/>
          </a:prstGeom>
        </p:spPr>
      </p:pic>
      <p:sp>
        <p:nvSpPr>
          <p:cNvPr id="199"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a:extLst>
              <a:ext uri="{FF2B5EF4-FFF2-40B4-BE49-F238E27FC236}">
                <a16:creationId xmlns:a16="http://schemas.microsoft.com/office/drawing/2014/main" id="{83133F3B-BC46-4E08-B817-667CA122C02F}"/>
              </a:ext>
            </a:extLst>
          </p:cNvPr>
          <p:cNvSpPr txBox="1"/>
          <p:nvPr/>
        </p:nvSpPr>
        <p:spPr>
          <a:xfrm rot="10800000" flipV="1">
            <a:off x="6558455" y="701099"/>
            <a:ext cx="6738417" cy="8328947"/>
          </a:xfrm>
          <a:prstGeom prst="rect">
            <a:avLst/>
          </a:prstGeom>
          <a:noFill/>
        </p:spPr>
        <p:txBody>
          <a:bodyPr wrap="square">
            <a:spAutoFit/>
          </a:bodyPr>
          <a:lstStyle/>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tabLst/>
              <a:defRPr/>
            </a:pPr>
            <a:r>
              <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rPr>
              <a:t>https://www.heartmath.com/science/</a:t>
            </a: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61191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1" name="Rectangle 4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258C7CA-AC9F-4E56-B080-CE088ABBA3DF}"/>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700">
                <a:solidFill>
                  <a:srgbClr val="FEFFFF"/>
                </a:solidFill>
              </a:rPr>
              <a:t>  Heart Rate Variability and Your Health</a:t>
            </a:r>
          </a:p>
        </p:txBody>
      </p:sp>
      <p:sp>
        <p:nvSpPr>
          <p:cNvPr id="3" name="Text Placeholder 2">
            <a:extLst>
              <a:ext uri="{FF2B5EF4-FFF2-40B4-BE49-F238E27FC236}">
                <a16:creationId xmlns:a16="http://schemas.microsoft.com/office/drawing/2014/main" id="{7F96E598-DB98-4A18-9224-60252ECB62C2}"/>
              </a:ext>
            </a:extLst>
          </p:cNvPr>
          <p:cNvSpPr>
            <a:spLocks noGrp="1"/>
          </p:cNvSpPr>
          <p:nvPr>
            <p:ph type="body" idx="1"/>
          </p:nvPr>
        </p:nvSpPr>
        <p:spPr>
          <a:xfrm>
            <a:off x="283532" y="2440245"/>
            <a:ext cx="7404202" cy="4261271"/>
          </a:xfrm>
        </p:spPr>
        <p:txBody>
          <a:bodyPr vert="horz" lIns="91440" tIns="45720" rIns="91440" bIns="45720" rtlCol="0">
            <a:noAutofit/>
          </a:bodyPr>
          <a:lstStyle/>
          <a:p>
            <a:pPr>
              <a:lnSpc>
                <a:spcPct val="90000"/>
              </a:lnSpc>
            </a:pPr>
            <a:endParaRPr lang="en-US" b="0" i="0" dirty="0">
              <a:solidFill>
                <a:srgbClr val="FEFFFF"/>
              </a:solidFill>
              <a:effectLst/>
              <a:latin typeface="Calibri" panose="020F0502020204030204" pitchFamily="34" charset="0"/>
              <a:cs typeface="Calibri" panose="020F0502020204030204" pitchFamily="34" charset="0"/>
            </a:endParaRPr>
          </a:p>
          <a:p>
            <a:pPr>
              <a:lnSpc>
                <a:spcPct val="90000"/>
              </a:lnSpc>
            </a:pPr>
            <a:endParaRPr lang="en-US" dirty="0">
              <a:solidFill>
                <a:srgbClr val="FEFFFF"/>
              </a:solidFill>
              <a:latin typeface="Calibri" panose="020F0502020204030204" pitchFamily="34" charset="0"/>
              <a:cs typeface="Calibri" panose="020F0502020204030204" pitchFamily="34" charset="0"/>
            </a:endParaRPr>
          </a:p>
          <a:p>
            <a:pPr>
              <a:lnSpc>
                <a:spcPct val="90000"/>
              </a:lnSpc>
            </a:pPr>
            <a:endParaRPr lang="en-US" b="0" i="0" dirty="0">
              <a:solidFill>
                <a:srgbClr val="FEFFFF"/>
              </a:solidFill>
              <a:effectLst/>
              <a:latin typeface="Calibri" panose="020F0502020204030204" pitchFamily="34" charset="0"/>
              <a:cs typeface="Calibri" panose="020F0502020204030204" pitchFamily="34" charset="0"/>
            </a:endParaRPr>
          </a:p>
          <a:p>
            <a:pPr marL="285750" indent="-285750">
              <a:lnSpc>
                <a:spcPct val="90000"/>
              </a:lnSpc>
              <a:buSzPct val="120000"/>
              <a:buFont typeface="Arial" panose="020B0604020202020204" pitchFamily="34" charset="0"/>
              <a:buChar char="•"/>
            </a:pPr>
            <a:r>
              <a:rPr lang="en-US" b="0" i="0" dirty="0">
                <a:solidFill>
                  <a:srgbClr val="FEFFFF"/>
                </a:solidFill>
                <a:effectLst/>
                <a:latin typeface="Calibri" panose="020F0502020204030204" pitchFamily="34" charset="0"/>
                <a:cs typeface="Calibri" panose="020F0502020204030204" pitchFamily="34" charset="0"/>
              </a:rPr>
              <a:t>According the HeartMath Institute, scientists and physicians consider </a:t>
            </a:r>
            <a:r>
              <a:rPr lang="en-US" b="0" i="0" dirty="0">
                <a:solidFill>
                  <a:srgbClr val="FFFF00"/>
                </a:solidFill>
                <a:effectLst/>
                <a:latin typeface="Calibri" panose="020F0502020204030204" pitchFamily="34" charset="0"/>
                <a:cs typeface="Calibri" panose="020F0502020204030204" pitchFamily="34" charset="0"/>
              </a:rPr>
              <a:t>heart rate variability (HRV</a:t>
            </a:r>
            <a:r>
              <a:rPr lang="en-US" b="0" i="0" dirty="0">
                <a:solidFill>
                  <a:srgbClr val="FEFFFF"/>
                </a:solidFill>
                <a:effectLst/>
                <a:latin typeface="Calibri" panose="020F0502020204030204" pitchFamily="34" charset="0"/>
                <a:cs typeface="Calibri" panose="020F0502020204030204" pitchFamily="34" charset="0"/>
              </a:rPr>
              <a:t>) to be an important indicator of health and fitness. As a marker of physiological resilience and behavioral flexibility, it reflects our ability to adapt effectively to stress and environmental demands. A simple analogy helps to illustrate this point: just as the shifting stance of a tennis player about to receive a serve may facilitate swift adaptation, in healthy individuals the heart remains similarly responsive and resilient, primed and ready to react when needed.</a:t>
            </a:r>
          </a:p>
          <a:p>
            <a:pPr marL="285750" indent="-285750">
              <a:lnSpc>
                <a:spcPct val="90000"/>
              </a:lnSpc>
              <a:buSzPct val="120000"/>
              <a:buFont typeface="Arial" panose="020B0604020202020204" pitchFamily="34" charset="0"/>
              <a:buChar char="•"/>
            </a:pPr>
            <a:r>
              <a:rPr lang="en-US" b="0" i="0" dirty="0">
                <a:solidFill>
                  <a:srgbClr val="FEFFFF"/>
                </a:solidFill>
                <a:effectLst/>
                <a:latin typeface="Calibri" panose="020F0502020204030204" pitchFamily="34" charset="0"/>
                <a:cs typeface="Calibri" panose="020F0502020204030204" pitchFamily="34" charset="0"/>
              </a:rPr>
              <a:t>Many factors affect the activity of the autonomic nervous system (ANS), and therefore influence HRV. These include our </a:t>
            </a:r>
            <a:r>
              <a:rPr lang="en-US" b="0" i="0" dirty="0">
                <a:solidFill>
                  <a:srgbClr val="FFFF00"/>
                </a:solidFill>
                <a:effectLst/>
                <a:latin typeface="Calibri" panose="020F0502020204030204" pitchFamily="34" charset="0"/>
                <a:cs typeface="Calibri" panose="020F0502020204030204" pitchFamily="34" charset="0"/>
              </a:rPr>
              <a:t>breathing patterns, physical exercise, and even our thoughts. </a:t>
            </a:r>
          </a:p>
          <a:p>
            <a:pPr marL="285750" indent="-285750">
              <a:lnSpc>
                <a:spcPct val="90000"/>
              </a:lnSpc>
              <a:buSzPct val="120000"/>
              <a:buFont typeface="Arial" panose="020B0604020202020204" pitchFamily="34" charset="0"/>
              <a:buChar char="•"/>
            </a:pPr>
            <a:r>
              <a:rPr lang="en-US" b="0" i="0" dirty="0">
                <a:solidFill>
                  <a:srgbClr val="FEFFFF"/>
                </a:solidFill>
                <a:effectLst/>
                <a:latin typeface="Calibri" panose="020F0502020204030204" pitchFamily="34" charset="0"/>
                <a:cs typeface="Calibri" panose="020F0502020204030204" pitchFamily="34" charset="0"/>
              </a:rPr>
              <a:t>Research at the HeartMath Institute has shown that one of the most powerful factors that affect our heart’s changing rhythm is our feelings and emotions. When our varying heart rate is plotted over time, the overall shape of the waveform produced is called the heart rhythm pattern.</a:t>
            </a:r>
          </a:p>
          <a:p>
            <a:pPr lvl="1">
              <a:lnSpc>
                <a:spcPct val="90000"/>
              </a:lnSpc>
            </a:pPr>
            <a:r>
              <a:rPr lang="en-US" sz="1400" b="0" i="0" dirty="0">
                <a:solidFill>
                  <a:srgbClr val="FEFFFF"/>
                </a:solidFill>
                <a:effectLst/>
                <a:latin typeface="Calibri" panose="020F0502020204030204" pitchFamily="34" charset="0"/>
                <a:cs typeface="Calibri" panose="020F0502020204030204" pitchFamily="34" charset="0"/>
                <a:hlinkClick r:id="rId2"/>
              </a:rPr>
              <a:t> </a:t>
            </a:r>
            <a:r>
              <a:rPr lang="en-US" sz="1600" b="0" i="0" u="sng" dirty="0">
                <a:solidFill>
                  <a:srgbClr val="FEFFFF"/>
                </a:solidFill>
                <a:effectLst/>
                <a:latin typeface="Calibri" panose="020F0502020204030204" pitchFamily="34" charset="0"/>
                <a:cs typeface="Calibri" panose="020F0502020204030204" pitchFamily="34" charset="0"/>
                <a:hlinkClick r:id="rId2"/>
              </a:rPr>
              <a:t>Please see: </a:t>
            </a:r>
            <a:r>
              <a:rPr lang="en-US" sz="1600" b="0" i="0" dirty="0">
                <a:solidFill>
                  <a:srgbClr val="FEFFFF"/>
                </a:solidFill>
                <a:effectLst/>
                <a:latin typeface="Calibri" panose="020F0502020204030204" pitchFamily="34" charset="0"/>
                <a:cs typeface="Calibri" panose="020F0502020204030204" pitchFamily="34" charset="0"/>
                <a:hlinkClick r:id="rId2"/>
              </a:rPr>
              <a:t>https://www.heartmath.com/science/</a:t>
            </a:r>
            <a:endParaRPr lang="en-US" sz="1600" b="0" i="0" dirty="0">
              <a:solidFill>
                <a:srgbClr val="FEFFFF"/>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sz="1400" b="0" i="0" dirty="0">
              <a:solidFill>
                <a:srgbClr val="FEFFFF"/>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b="0" i="0" dirty="0">
              <a:solidFill>
                <a:srgbClr val="FEFFFF"/>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b="0" i="0" dirty="0">
              <a:solidFill>
                <a:srgbClr val="FEFFFF"/>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a:lnSpc>
                <a:spcPct val="90000"/>
              </a:lnSpc>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AEF1E82-EDE7-405C-ADB9-3DDAC2AF7284}"/>
              </a:ext>
            </a:extLst>
          </p:cNvPr>
          <p:cNvPicPr>
            <a:picLocks noChangeAspect="1"/>
          </p:cNvPicPr>
          <p:nvPr/>
        </p:nvPicPr>
        <p:blipFill>
          <a:blip r:embed="rId3"/>
          <a:stretch>
            <a:fillRect/>
          </a:stretch>
        </p:blipFill>
        <p:spPr>
          <a:xfrm>
            <a:off x="8713057" y="2462282"/>
            <a:ext cx="3001931" cy="3001931"/>
          </a:xfrm>
          <a:prstGeom prst="rect">
            <a:avLst/>
          </a:prstGeom>
        </p:spPr>
      </p:pic>
    </p:spTree>
    <p:extLst>
      <p:ext uri="{BB962C8B-B14F-4D97-AF65-F5344CB8AC3E}">
        <p14:creationId xmlns:p14="http://schemas.microsoft.com/office/powerpoint/2010/main" val="406860471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9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9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9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0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0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0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0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0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0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0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0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9" name="Group 10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1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1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1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1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1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1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1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1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1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2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2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23" name="Rectangle 12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27" name="Rectangle 126">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218533D-3BB3-4AE0-9C33-A610DC0DA492}"/>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3200">
                <a:solidFill>
                  <a:srgbClr val="FEFFFF"/>
                </a:solidFill>
                <a:latin typeface="Calibri" panose="020F0502020204030204" pitchFamily="34" charset="0"/>
                <a:cs typeface="Calibri" panose="020F0502020204030204" pitchFamily="34" charset="0"/>
              </a:rPr>
              <a:t>Heart Rate Variability and Your Health</a:t>
            </a:r>
          </a:p>
        </p:txBody>
      </p:sp>
      <p:sp>
        <p:nvSpPr>
          <p:cNvPr id="3" name="Text Placeholder 2">
            <a:extLst>
              <a:ext uri="{FF2B5EF4-FFF2-40B4-BE49-F238E27FC236}">
                <a16:creationId xmlns:a16="http://schemas.microsoft.com/office/drawing/2014/main" id="{FE14F934-7D44-4D22-95E0-5A59D93253DE}"/>
              </a:ext>
            </a:extLst>
          </p:cNvPr>
          <p:cNvSpPr>
            <a:spLocks noGrp="1"/>
          </p:cNvSpPr>
          <p:nvPr>
            <p:ph type="body" idx="1"/>
          </p:nvPr>
        </p:nvSpPr>
        <p:spPr>
          <a:xfrm>
            <a:off x="121904" y="2575043"/>
            <a:ext cx="8080480" cy="4126474"/>
          </a:xfrm>
        </p:spPr>
        <p:txBody>
          <a:bodyPr vert="horz" lIns="91440" tIns="45720" rIns="91440" bIns="45720" rtlCol="0">
            <a:noAutofit/>
          </a:bodyPr>
          <a:lstStyle/>
          <a:p>
            <a:pPr>
              <a:lnSpc>
                <a:spcPct val="90000"/>
              </a:lnSpc>
              <a:buFont typeface="Wingdings 3" charset="2"/>
              <a:buChar char=""/>
            </a:pPr>
            <a:r>
              <a:rPr lang="en-US" sz="1900" b="0" i="0" dirty="0">
                <a:solidFill>
                  <a:srgbClr val="FEFFFF"/>
                </a:solidFill>
                <a:effectLst/>
                <a:latin typeface="cathic (Body)"/>
              </a:rPr>
              <a:t>Dr. </a:t>
            </a:r>
            <a:r>
              <a:rPr lang="en-US" sz="1900" dirty="0" err="1">
                <a:solidFill>
                  <a:srgbClr val="FEFFFF"/>
                </a:solidFill>
                <a:latin typeface="cathic (Body)"/>
              </a:rPr>
              <a:t>McCraty</a:t>
            </a:r>
            <a:r>
              <a:rPr lang="en-US" sz="1900" dirty="0">
                <a:solidFill>
                  <a:srgbClr val="FEFFFF"/>
                </a:solidFill>
                <a:latin typeface="cathic (Body)"/>
              </a:rPr>
              <a:t> asserts that t</a:t>
            </a:r>
            <a:r>
              <a:rPr lang="en-US" sz="1900" b="0" i="0" dirty="0">
                <a:solidFill>
                  <a:srgbClr val="FEFFFF"/>
                </a:solidFill>
                <a:effectLst/>
                <a:latin typeface="cathic (Body)"/>
              </a:rPr>
              <a:t>he normal variability in heart rate is due to the synergistic action of the two branches of the autonomic nervous system (ANS)—the part of the nervous system that regulates most of the body’s internal functions. The </a:t>
            </a:r>
            <a:r>
              <a:rPr lang="en-US" sz="1900" b="0" i="0" dirty="0">
                <a:solidFill>
                  <a:srgbClr val="FFFF00"/>
                </a:solidFill>
                <a:effectLst/>
                <a:latin typeface="cathic (Body)"/>
              </a:rPr>
              <a:t>sympathetic nerves act to accelerate heart rate, </a:t>
            </a:r>
            <a:r>
              <a:rPr lang="en-US" sz="1900" b="0" i="0" dirty="0">
                <a:solidFill>
                  <a:srgbClr val="FEFFFF"/>
                </a:solidFill>
                <a:effectLst/>
                <a:latin typeface="cathic (Body)"/>
              </a:rPr>
              <a:t>while the </a:t>
            </a:r>
            <a:r>
              <a:rPr lang="en-US" sz="1900" b="0" i="0" dirty="0">
                <a:solidFill>
                  <a:srgbClr val="00B0F0"/>
                </a:solidFill>
                <a:effectLst/>
                <a:latin typeface="cathic (Body)"/>
              </a:rPr>
              <a:t>parasympathetic (vagus) nerves slow it down. </a:t>
            </a:r>
            <a:r>
              <a:rPr lang="en-US" sz="1900" b="0" i="0" dirty="0">
                <a:solidFill>
                  <a:srgbClr val="FEFFFF"/>
                </a:solidFill>
                <a:effectLst/>
                <a:latin typeface="cathic (Body)"/>
              </a:rPr>
              <a:t>The sympathetic and parasympathetic branches of the ANS are continually interacting to maintain cardiovascular activity in its optimal range and to permit appropriate reactions to changing external and internal conditions. The analysis of HRV therefore serves as a dynamic window into the function and balance of the autonomic nervous system.</a:t>
            </a:r>
          </a:p>
          <a:p>
            <a:pPr>
              <a:lnSpc>
                <a:spcPct val="90000"/>
              </a:lnSpc>
              <a:buFont typeface="Wingdings 3" charset="2"/>
              <a:buChar char=""/>
            </a:pPr>
            <a:r>
              <a:rPr lang="en-US" sz="1900" b="0" i="0" dirty="0">
                <a:solidFill>
                  <a:srgbClr val="FEFFFF"/>
                </a:solidFill>
                <a:effectLst/>
                <a:latin typeface="cathic (Body)"/>
              </a:rPr>
              <a:t>The moment-to-moment variations in heart rate are generally overlooked when average heart rate is measured (for example, when your doctor takes your pulse over a certain period of time and calculates that your heart is beating at, say, 70 beats per minute). However, the </a:t>
            </a:r>
            <a:r>
              <a:rPr lang="en-US" sz="1900" b="0" i="0" dirty="0" err="1">
                <a:solidFill>
                  <a:srgbClr val="FEFFFF"/>
                </a:solidFill>
                <a:effectLst/>
                <a:latin typeface="cathic (Body)"/>
              </a:rPr>
              <a:t>emWave</a:t>
            </a:r>
            <a:r>
              <a:rPr lang="en-US" sz="1900" b="0" i="0" dirty="0">
                <a:solidFill>
                  <a:srgbClr val="FEFFFF"/>
                </a:solidFill>
                <a:effectLst/>
                <a:latin typeface="cathic (Body)"/>
              </a:rPr>
              <a:t> and Inner Balance technologies allows you to observe your heart’s changing rhythms in real time. Using your pulse data, it provides a picture of your HRV—plotting the natural increases and decreases in your heart rate occurring on a continual basis</a:t>
            </a:r>
            <a:r>
              <a:rPr lang="en-US" b="0" i="0" dirty="0">
                <a:solidFill>
                  <a:srgbClr val="FEFFFF"/>
                </a:solidFill>
                <a:effectLst/>
                <a:latin typeface="cathic (Body)"/>
              </a:rPr>
              <a:t>. </a:t>
            </a:r>
          </a:p>
          <a:p>
            <a:pPr>
              <a:lnSpc>
                <a:spcPct val="90000"/>
              </a:lnSpc>
            </a:pPr>
            <a:r>
              <a:rPr lang="en-US" sz="1600" b="0" i="0" dirty="0">
                <a:solidFill>
                  <a:srgbClr val="FEFFFF"/>
                </a:solidFill>
                <a:effectLst/>
                <a:latin typeface="Calibri" panose="020F0502020204030204" pitchFamily="34" charset="0"/>
                <a:cs typeface="Calibri" panose="020F0502020204030204" pitchFamily="34" charset="0"/>
                <a:hlinkClick r:id="rId2"/>
              </a:rPr>
              <a:t>https://www.heartmath.com/science/</a:t>
            </a:r>
            <a:endParaRPr lang="en-US" sz="1600" b="0" i="0" dirty="0">
              <a:solidFill>
                <a:srgbClr val="FEFFFF"/>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b="0" i="0" dirty="0">
              <a:solidFill>
                <a:srgbClr val="FEFFFF"/>
              </a:solidFill>
              <a:effectLst/>
              <a:latin typeface="cathic (Body)"/>
            </a:endParaRPr>
          </a:p>
          <a:p>
            <a:pPr>
              <a:lnSpc>
                <a:spcPct val="90000"/>
              </a:lnSpc>
              <a:buFont typeface="Wingdings 3" charset="2"/>
              <a:buChar char=""/>
            </a:pPr>
            <a:endParaRPr lang="en-US" dirty="0">
              <a:solidFill>
                <a:srgbClr val="FEFFFF"/>
              </a:solidFill>
              <a:latin typeface="cathic (Body)"/>
            </a:endParaRPr>
          </a:p>
        </p:txBody>
      </p:sp>
      <p:pic>
        <p:nvPicPr>
          <p:cNvPr id="4" name="Picture 3">
            <a:extLst>
              <a:ext uri="{FF2B5EF4-FFF2-40B4-BE49-F238E27FC236}">
                <a16:creationId xmlns:a16="http://schemas.microsoft.com/office/drawing/2014/main" id="{FCBAD577-0F2F-4D65-A8A0-BBF2EC617B2B}"/>
              </a:ext>
            </a:extLst>
          </p:cNvPr>
          <p:cNvPicPr>
            <a:picLocks noChangeAspect="1"/>
          </p:cNvPicPr>
          <p:nvPr/>
        </p:nvPicPr>
        <p:blipFill rotWithShape="1">
          <a:blip r:embed="rId3"/>
          <a:srcRect l="5565" r="6464"/>
          <a:stretch/>
        </p:blipFill>
        <p:spPr>
          <a:xfrm>
            <a:off x="8252199" y="2629757"/>
            <a:ext cx="3933097" cy="1989445"/>
          </a:xfrm>
          <a:prstGeom prst="rect">
            <a:avLst/>
          </a:prstGeom>
        </p:spPr>
      </p:pic>
    </p:spTree>
    <p:extLst>
      <p:ext uri="{BB962C8B-B14F-4D97-AF65-F5344CB8AC3E}">
        <p14:creationId xmlns:p14="http://schemas.microsoft.com/office/powerpoint/2010/main" val="156263785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3CF0FF-5362-43B0-AE04-6A519275FA7C}"/>
              </a:ext>
            </a:extLst>
          </p:cNvPr>
          <p:cNvSpPr>
            <a:spLocks noGrp="1"/>
          </p:cNvSpPr>
          <p:nvPr>
            <p:ph type="title"/>
          </p:nvPr>
        </p:nvSpPr>
        <p:spPr>
          <a:xfrm>
            <a:off x="649224" y="328111"/>
            <a:ext cx="10610655" cy="906032"/>
          </a:xfrm>
        </p:spPr>
        <p:txBody>
          <a:bodyPr vert="horz" lIns="91440" tIns="45720" rIns="91440" bIns="45720" rtlCol="0" anchor="t">
            <a:normAutofit/>
          </a:bodyPr>
          <a:lstStyle/>
          <a:p>
            <a:pPr>
              <a:lnSpc>
                <a:spcPct val="90000"/>
              </a:lnSpc>
            </a:pPr>
            <a:r>
              <a:rPr kumimoji="0" lang="en-US" sz="2800" b="1" i="0" u="none" strike="noStrike" cap="none" spc="0" normalizeH="0" baseline="0" noProof="0" dirty="0">
                <a:ln>
                  <a:noFill/>
                </a:ln>
                <a:effectLst/>
                <a:uLnTx/>
                <a:uFillTx/>
              </a:rPr>
              <a:t>                   Debate of the Ages - </a:t>
            </a:r>
            <a:r>
              <a:rPr kumimoji="0" lang="en-US" sz="2800" b="0" i="0" u="none" strike="noStrike" cap="none" spc="0" normalizeH="0" baseline="0" noProof="0" dirty="0">
                <a:ln>
                  <a:noFill/>
                </a:ln>
                <a:effectLst/>
                <a:uLnTx/>
                <a:uFillTx/>
              </a:rPr>
              <a:t>Energy vs Matter</a:t>
            </a:r>
            <a:endParaRPr lang="en-US" sz="2800" dirty="0"/>
          </a:p>
        </p:txBody>
      </p:sp>
      <p:sp>
        <p:nvSpPr>
          <p:cNvPr id="43" name="Rectangle 4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4DE80A3D-6D4E-4A7D-950C-1B6CF1327584}"/>
              </a:ext>
            </a:extLst>
          </p:cNvPr>
          <p:cNvSpPr>
            <a:spLocks noGrp="1"/>
          </p:cNvSpPr>
          <p:nvPr>
            <p:ph type="body" idx="1"/>
          </p:nvPr>
        </p:nvSpPr>
        <p:spPr>
          <a:xfrm>
            <a:off x="476074" y="1442986"/>
            <a:ext cx="3823429" cy="4833993"/>
          </a:xfrm>
        </p:spPr>
        <p:txBody>
          <a:bodyPr vert="horz" lIns="91440" tIns="45720" rIns="91440" bIns="45720" rtlCol="0">
            <a:norm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Cell biologist and medical school professor, Bruce Lipton, Ph.D., brilliantly describes how early thinkers and philosophers have influenced science and the current  state of medicine. The following 10 slides are largely based on his work. </a:t>
            </a:r>
          </a:p>
          <a:p>
            <a:r>
              <a:rPr lang="en-US" sz="2400" dirty="0">
                <a:solidFill>
                  <a:schemeClr val="tx1">
                    <a:lumMod val="75000"/>
                    <a:lumOff val="25000"/>
                  </a:schemeClr>
                </a:solidFill>
                <a:latin typeface="Calibri" panose="020F0502020204030204" pitchFamily="34" charset="0"/>
                <a:cs typeface="Calibri" panose="020F0502020204030204" pitchFamily="34" charset="0"/>
              </a:rPr>
              <a:t>Click here for his full lecture. </a:t>
            </a:r>
          </a:p>
          <a:p>
            <a:r>
              <a:rPr lang="en-US" sz="1500" dirty="0">
                <a:solidFill>
                  <a:schemeClr val="tx1">
                    <a:lumMod val="75000"/>
                    <a:lumOff val="25000"/>
                  </a:schemeClr>
                </a:solidFill>
                <a:latin typeface="Calibri" panose="020F0502020204030204" pitchFamily="34" charset="0"/>
                <a:cs typeface="Calibri" panose="020F0502020204030204" pitchFamily="34" charset="0"/>
                <a:hlinkClick r:id="rId2"/>
              </a:rPr>
              <a:t>https://www.youtube.com/watch?v=82ShSNuru6c&amp;ab_channel=vekmehelofkirr</a:t>
            </a:r>
            <a:endParaRPr lang="en-US" sz="1500" dirty="0">
              <a:solidFill>
                <a:schemeClr val="tx1">
                  <a:lumMod val="75000"/>
                  <a:lumOff val="25000"/>
                </a:schemeClr>
              </a:solidFill>
              <a:latin typeface="Calibri" panose="020F0502020204030204" pitchFamily="34" charset="0"/>
              <a:cs typeface="Calibri" panose="020F0502020204030204" pitchFamily="34" charset="0"/>
            </a:endParaRPr>
          </a:p>
          <a:p>
            <a:pPr>
              <a:buFont typeface="Wingdings 3" charset="2"/>
              <a:buChar char=""/>
            </a:pPr>
            <a:endParaRPr lang="en-US" dirty="0">
              <a:solidFill>
                <a:schemeClr val="tx1">
                  <a:lumMod val="75000"/>
                  <a:lumOff val="25000"/>
                </a:schemeClr>
              </a:solidFill>
            </a:endParaRPr>
          </a:p>
        </p:txBody>
      </p:sp>
      <p:pic>
        <p:nvPicPr>
          <p:cNvPr id="4" name="Picture 3">
            <a:extLst>
              <a:ext uri="{FF2B5EF4-FFF2-40B4-BE49-F238E27FC236}">
                <a16:creationId xmlns:a16="http://schemas.microsoft.com/office/drawing/2014/main" id="{2601B1C3-8CB6-4F68-AD80-7841C3FBF688}"/>
              </a:ext>
            </a:extLst>
          </p:cNvPr>
          <p:cNvPicPr>
            <a:picLocks noChangeAspect="1"/>
          </p:cNvPicPr>
          <p:nvPr/>
        </p:nvPicPr>
        <p:blipFill>
          <a:blip r:embed="rId3"/>
          <a:stretch>
            <a:fillRect/>
          </a:stretch>
        </p:blipFill>
        <p:spPr>
          <a:xfrm>
            <a:off x="4589198" y="1535271"/>
            <a:ext cx="6953577" cy="3943471"/>
          </a:xfrm>
          <a:prstGeom prst="rect">
            <a:avLst/>
          </a:prstGeom>
        </p:spPr>
      </p:pic>
      <p:sp>
        <p:nvSpPr>
          <p:cNvPr id="4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098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DDE715-DC1D-4B19-9FCF-8B62FCE8E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C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9D4B08-2FD7-4795-B867-90033141C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FEAB822-F0FD-4704-BB9F-0294145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BBA5E69-DED0-42A3-A4DB-1BD100C81520}"/>
              </a:ext>
            </a:extLst>
          </p:cNvPr>
          <p:cNvPicPr>
            <a:picLocks noChangeAspect="1"/>
          </p:cNvPicPr>
          <p:nvPr/>
        </p:nvPicPr>
        <p:blipFill rotWithShape="1">
          <a:blip r:embed="rId2"/>
          <a:srcRect l="17551" r="17688"/>
          <a:stretch/>
        </p:blipFill>
        <p:spPr>
          <a:xfrm>
            <a:off x="643466" y="643466"/>
            <a:ext cx="10905067" cy="5571066"/>
          </a:xfrm>
          <a:prstGeom prst="rect">
            <a:avLst/>
          </a:prstGeom>
        </p:spPr>
      </p:pic>
    </p:spTree>
    <p:extLst>
      <p:ext uri="{BB962C8B-B14F-4D97-AF65-F5344CB8AC3E}">
        <p14:creationId xmlns:p14="http://schemas.microsoft.com/office/powerpoint/2010/main" val="318675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C08DCE-1C32-4EE7-AF52-3BBE9D30A853}"/>
              </a:ext>
            </a:extLst>
          </p:cNvPr>
          <p:cNvSpPr>
            <a:spLocks noGrp="1"/>
          </p:cNvSpPr>
          <p:nvPr>
            <p:ph type="title"/>
          </p:nvPr>
        </p:nvSpPr>
        <p:spPr>
          <a:xfrm>
            <a:off x="649224" y="295946"/>
            <a:ext cx="11074873" cy="684651"/>
          </a:xfrm>
        </p:spPr>
        <p:txBody>
          <a:bodyPr vert="horz" lIns="91440" tIns="45720" rIns="91440" bIns="45720" rtlCol="0" anchor="t">
            <a:noAutofit/>
          </a:bodyPr>
          <a:lstStyle/>
          <a:p>
            <a:pPr>
              <a:lnSpc>
                <a:spcPct val="90000"/>
              </a:lnSpc>
            </a:pPr>
            <a:r>
              <a:rPr kumimoji="0" lang="en-US" sz="3600" b="0" i="0" u="none" strike="noStrike" cap="none" spc="0" normalizeH="0" baseline="0" noProof="0">
                <a:ln>
                  <a:noFill/>
                </a:ln>
                <a:effectLst/>
                <a:uLnTx/>
                <a:uFillTx/>
                <a:latin typeface="Calibri" panose="020F0502020204030204" pitchFamily="34" charset="0"/>
                <a:cs typeface="Calibri" panose="020F0502020204030204" pitchFamily="34" charset="0"/>
              </a:rPr>
              <a:t>                      Heart Rate Variability and Your Health</a:t>
            </a:r>
            <a:endParaRPr lang="en-US" sz="3600">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5B772516-509B-4710-85B0-00EDC2DB0866}"/>
              </a:ext>
            </a:extLst>
          </p:cNvPr>
          <p:cNvSpPr>
            <a:spLocks noGrp="1"/>
          </p:cNvSpPr>
          <p:nvPr>
            <p:ph type="body" idx="1"/>
          </p:nvPr>
        </p:nvSpPr>
        <p:spPr>
          <a:xfrm>
            <a:off x="314790" y="1563079"/>
            <a:ext cx="4294051" cy="4911976"/>
          </a:xfrm>
        </p:spPr>
        <p:txBody>
          <a:bodyPr vert="horz" lIns="91440" tIns="45720" rIns="91440" bIns="45720" rtlCol="0">
            <a:normAutofit fontScale="92500" lnSpcReduction="20000"/>
          </a:bodyPr>
          <a:lstStyle/>
          <a:p>
            <a:pPr>
              <a:buFont typeface="Wingdings 3" charset="2"/>
              <a:buChar char=""/>
            </a:pPr>
            <a:r>
              <a:rPr lang="en-US" sz="2400" b="0" i="0">
                <a:solidFill>
                  <a:schemeClr val="tx1">
                    <a:lumMod val="75000"/>
                    <a:lumOff val="25000"/>
                  </a:schemeClr>
                </a:solidFill>
                <a:effectLst/>
                <a:latin typeface="Calibri" panose="020F0502020204030204" pitchFamily="34" charset="0"/>
                <a:cs typeface="Calibri" panose="020F0502020204030204" pitchFamily="34" charset="0"/>
              </a:rPr>
              <a:t>These graphs show examples of real-time heart rate variability patterns (heart rhythms) recorded from individuals experiencing different emotions</a:t>
            </a:r>
            <a:endParaRPr lang="en-US" sz="2400">
              <a:solidFill>
                <a:schemeClr val="tx1">
                  <a:lumMod val="75000"/>
                  <a:lumOff val="25000"/>
                </a:schemeClr>
              </a:solidFill>
              <a:latin typeface="Calibri" panose="020F0502020204030204" pitchFamily="34" charset="0"/>
              <a:cs typeface="Calibri" panose="020F0502020204030204" pitchFamily="34" charset="0"/>
            </a:endParaRPr>
          </a:p>
          <a:p>
            <a:pPr>
              <a:buFont typeface="Wingdings 3" charset="2"/>
              <a:buChar char=""/>
            </a:pPr>
            <a:r>
              <a:rPr lang="en-US" sz="2400">
                <a:solidFill>
                  <a:schemeClr val="tx1">
                    <a:lumMod val="75000"/>
                    <a:lumOff val="25000"/>
                  </a:schemeClr>
                </a:solidFill>
                <a:latin typeface="Calibri" panose="020F0502020204030204" pitchFamily="34" charset="0"/>
                <a:cs typeface="Calibri" panose="020F0502020204030204" pitchFamily="34" charset="0"/>
              </a:rPr>
              <a:t>The bottom </a:t>
            </a:r>
            <a:r>
              <a:rPr lang="en-US" sz="2400">
                <a:solidFill>
                  <a:srgbClr val="FF0000"/>
                </a:solidFill>
                <a:latin typeface="Calibri" panose="020F0502020204030204" pitchFamily="34" charset="0"/>
                <a:cs typeface="Calibri" panose="020F0502020204030204" pitchFamily="34" charset="0"/>
              </a:rPr>
              <a:t>red part </a:t>
            </a:r>
            <a:r>
              <a:rPr lang="en-US" sz="2400">
                <a:solidFill>
                  <a:schemeClr val="tx1">
                    <a:lumMod val="75000"/>
                    <a:lumOff val="25000"/>
                  </a:schemeClr>
                </a:solidFill>
                <a:latin typeface="Calibri" panose="020F0502020204030204" pitchFamily="34" charset="0"/>
                <a:cs typeface="Calibri" panose="020F0502020204030204" pitchFamily="34" charset="0"/>
              </a:rPr>
              <a:t>of the graph is simply the EEG reading of each pulse. Note that the intervals between the beats change with time. The upper </a:t>
            </a:r>
            <a:r>
              <a:rPr lang="en-US" sz="2400">
                <a:solidFill>
                  <a:srgbClr val="0070C0"/>
                </a:solidFill>
                <a:latin typeface="Calibri" panose="020F0502020204030204" pitchFamily="34" charset="0"/>
                <a:cs typeface="Calibri" panose="020F0502020204030204" pitchFamily="34" charset="0"/>
              </a:rPr>
              <a:t>blue graph </a:t>
            </a:r>
            <a:r>
              <a:rPr lang="en-US" sz="2400">
                <a:solidFill>
                  <a:schemeClr val="tx1">
                    <a:lumMod val="75000"/>
                    <a:lumOff val="25000"/>
                  </a:schemeClr>
                </a:solidFill>
                <a:latin typeface="Calibri" panose="020F0502020204030204" pitchFamily="34" charset="0"/>
                <a:cs typeface="Calibri" panose="020F0502020204030204" pitchFamily="34" charset="0"/>
              </a:rPr>
              <a:t>reflects the collection of these intervals across time. This is the beginning of a sign wave that is read from people in a coherent heart state reflecting positive emotions</a:t>
            </a:r>
            <a:r>
              <a:rPr lang="en-US" sz="2000">
                <a:solidFill>
                  <a:schemeClr val="tx1">
                    <a:lumMod val="75000"/>
                    <a:lumOff val="25000"/>
                  </a:schemeClr>
                </a:solidFill>
                <a:latin typeface="Calibri" panose="020F0502020204030204" pitchFamily="34" charset="0"/>
                <a:cs typeface="Calibri" panose="020F0502020204030204" pitchFamily="34" charset="0"/>
              </a:rPr>
              <a:t>. </a:t>
            </a:r>
          </a:p>
          <a:p>
            <a:r>
              <a:rPr lang="en-US" sz="1600">
                <a:solidFill>
                  <a:schemeClr val="tx1">
                    <a:lumMod val="75000"/>
                    <a:lumOff val="25000"/>
                  </a:schemeClr>
                </a:solidFill>
                <a:latin typeface="Calibri" panose="020F0502020204030204" pitchFamily="34" charset="0"/>
                <a:cs typeface="Calibri" panose="020F0502020204030204" pitchFamily="34" charset="0"/>
              </a:rPr>
              <a:t>                 Click: </a:t>
            </a:r>
            <a:r>
              <a:rPr lang="en-US" sz="1400" b="0" i="0" u="sng">
                <a:solidFill>
                  <a:srgbClr val="3C61AA"/>
                </a:solidFill>
                <a:effectLst/>
                <a:latin typeface="Calibri" panose="020F0502020204030204" pitchFamily="34" charset="0"/>
                <a:cs typeface="Calibri" panose="020F0502020204030204" pitchFamily="34" charset="0"/>
                <a:hlinkClick r:id="rId2"/>
              </a:rPr>
              <a:t>https://youtu.be/3Vh9qEblTOE</a:t>
            </a:r>
            <a:endParaRPr lang="en-US" sz="140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840BE8B-AE89-4100-A365-9AAC270A94E1}"/>
              </a:ext>
            </a:extLst>
          </p:cNvPr>
          <p:cNvPicPr>
            <a:picLocks noChangeAspect="1"/>
          </p:cNvPicPr>
          <p:nvPr/>
        </p:nvPicPr>
        <p:blipFill rotWithShape="1">
          <a:blip r:embed="rId3"/>
          <a:srcRect l="22165" t="3153" r="26708" b="13775"/>
          <a:stretch/>
        </p:blipFill>
        <p:spPr>
          <a:xfrm>
            <a:off x="4947512" y="1406338"/>
            <a:ext cx="6953577" cy="5225457"/>
          </a:xfrm>
          <a:prstGeom prst="rect">
            <a:avLst/>
          </a:prstGeom>
        </p:spPr>
      </p:pic>
      <p:sp>
        <p:nvSpPr>
          <p:cNvPr id="46"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959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1715B2-40D4-4614-90D2-885B992703C3}"/>
              </a:ext>
            </a:extLst>
          </p:cNvPr>
          <p:cNvSpPr>
            <a:spLocks noGrp="1"/>
          </p:cNvSpPr>
          <p:nvPr>
            <p:ph type="title"/>
          </p:nvPr>
        </p:nvSpPr>
        <p:spPr>
          <a:xfrm>
            <a:off x="649224" y="228600"/>
            <a:ext cx="10069576" cy="1676399"/>
          </a:xfrm>
        </p:spPr>
        <p:txBody>
          <a:bodyPr vert="horz" lIns="91440" tIns="45720" rIns="91440" bIns="45720" rtlCol="0" anchor="t">
            <a:normAutofit/>
          </a:bodyPr>
          <a:lstStyle/>
          <a:p>
            <a:pPr>
              <a:lnSpc>
                <a:spcPct val="90000"/>
              </a:lnSpc>
            </a:pPr>
            <a:r>
              <a:rPr kumimoji="0" lang="en-US" sz="2800" b="1" i="0" u="none" strike="noStrike" cap="none" spc="0" normalizeH="0" baseline="0" noProof="0">
                <a:ln>
                  <a:noFill/>
                </a:ln>
                <a:effectLst/>
                <a:uLnTx/>
                <a:uFillTx/>
              </a:rPr>
              <a:t>                    Heart Rate Variability and Your Health</a:t>
            </a:r>
            <a:endParaRPr lang="en-US" sz="2800"/>
          </a:p>
        </p:txBody>
      </p:sp>
      <p:sp>
        <p:nvSpPr>
          <p:cNvPr id="44" name="Rectangle 43">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B03D85A3-DC3E-4286-A4AF-B0E346568AE3}"/>
              </a:ext>
            </a:extLst>
          </p:cNvPr>
          <p:cNvSpPr>
            <a:spLocks noGrp="1"/>
          </p:cNvSpPr>
          <p:nvPr>
            <p:ph type="body" idx="1"/>
          </p:nvPr>
        </p:nvSpPr>
        <p:spPr>
          <a:xfrm>
            <a:off x="359391" y="407145"/>
            <a:ext cx="5736609" cy="6532135"/>
          </a:xfrm>
        </p:spPr>
        <p:txBody>
          <a:bodyPr vert="horz" lIns="91440" tIns="45720" rIns="91440" bIns="45720" rtlCol="0">
            <a:normAutofit/>
          </a:bodyPr>
          <a:lstStyle/>
          <a:p>
            <a:pPr>
              <a:lnSpc>
                <a:spcPct val="90000"/>
              </a:lnSpc>
            </a:pPr>
            <a:endParaRPr lang="en-US" sz="2200" b="0" i="0" dirty="0">
              <a:solidFill>
                <a:schemeClr val="tx1">
                  <a:lumMod val="75000"/>
                  <a:lumOff val="25000"/>
                </a:schemeClr>
              </a:solidFill>
              <a:effectLst/>
              <a:latin typeface="Calibri" panose="020F0502020204030204" pitchFamily="34" charset="0"/>
              <a:cs typeface="Calibri" panose="020F0502020204030204" pitchFamily="34" charset="0"/>
            </a:endParaRPr>
          </a:p>
          <a:p>
            <a:pPr>
              <a:lnSpc>
                <a:spcPct val="90000"/>
              </a:lnSpc>
            </a:pP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The </a:t>
            </a:r>
            <a:r>
              <a:rPr lang="en-US" sz="2000" b="0" i="0" dirty="0">
                <a:solidFill>
                  <a:srgbClr val="FF0000"/>
                </a:solidFill>
                <a:effectLst/>
                <a:latin typeface="Calibri" panose="020F0502020204030204" pitchFamily="34" charset="0"/>
                <a:cs typeface="Calibri" panose="020F0502020204030204" pitchFamily="34" charset="0"/>
              </a:rPr>
              <a:t>incoherent heart rhythm </a:t>
            </a: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pattern shown in the top graph taken on a man who was asked to think about a stressful time in his life. The pattern characterized by its irregular, jagged waveform, is typical of stress and negative emotions such as anger, frustration, and anxiety. </a:t>
            </a:r>
          </a:p>
          <a:p>
            <a:pPr>
              <a:lnSpc>
                <a:spcPct val="90000"/>
              </a:lnSpc>
            </a:pP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The bottom graph shows an example of the </a:t>
            </a:r>
            <a:r>
              <a:rPr lang="en-US" sz="2000" b="0" i="0" dirty="0">
                <a:solidFill>
                  <a:srgbClr val="0070C0"/>
                </a:solidFill>
                <a:effectLst/>
                <a:latin typeface="Calibri" panose="020F0502020204030204" pitchFamily="34" charset="0"/>
                <a:cs typeface="Calibri" panose="020F0502020204030204" pitchFamily="34" charset="0"/>
              </a:rPr>
              <a:t>coherent heart rhythm pattern </a:t>
            </a:r>
            <a:r>
              <a:rPr lang="en-US" sz="2000" b="0" i="0" dirty="0">
                <a:solidFill>
                  <a:schemeClr val="tx1"/>
                </a:solidFill>
                <a:effectLst/>
                <a:latin typeface="Calibri" panose="020F0502020204030204" pitchFamily="34" charset="0"/>
                <a:cs typeface="Calibri" panose="020F0502020204030204" pitchFamily="34" charset="0"/>
              </a:rPr>
              <a:t>taken on the same man who wa</a:t>
            </a:r>
            <a:r>
              <a:rPr lang="en-US" sz="2000" dirty="0">
                <a:solidFill>
                  <a:schemeClr val="tx1"/>
                </a:solidFill>
                <a:latin typeface="Calibri" panose="020F0502020204030204" pitchFamily="34" charset="0"/>
                <a:cs typeface="Calibri" panose="020F0502020204030204" pitchFamily="34" charset="0"/>
              </a:rPr>
              <a:t>s taught a HeartMath relaxation technique. This pattern </a:t>
            </a:r>
            <a:r>
              <a:rPr lang="en-US" sz="2000" b="0" i="0" dirty="0">
                <a:solidFill>
                  <a:schemeClr val="tx1"/>
                </a:solidFill>
                <a:effectLst/>
                <a:latin typeface="Calibri" panose="020F0502020204030204" pitchFamily="34" charset="0"/>
                <a:cs typeface="Calibri" panose="020F0502020204030204" pitchFamily="34" charset="0"/>
              </a:rPr>
              <a:t> is typically observed when </a:t>
            </a: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an individual is experiencing a sustained positive emotion, such as appreciation, compassion, or love. The coherent pattern is characterized by its regular, sine-wave-like waveform. It is interesting to note that the overall amount of heart rate variability is actually the same in the two recordings; however, the patterns of the HRV waveforms are clearly different. </a:t>
            </a:r>
          </a:p>
          <a:p>
            <a:pPr>
              <a:lnSpc>
                <a:spcPct val="90000"/>
              </a:lnSpc>
            </a:pPr>
            <a:r>
              <a:rPr lang="en-US" sz="2200" b="0" i="0" dirty="0">
                <a:solidFill>
                  <a:schemeClr val="tx1">
                    <a:lumMod val="75000"/>
                    <a:lumOff val="25000"/>
                  </a:schemeClr>
                </a:solidFill>
                <a:effectLst/>
                <a:latin typeface="Calibri" panose="020F0502020204030204" pitchFamily="34" charset="0"/>
                <a:cs typeface="Calibri" panose="020F0502020204030204" pitchFamily="34" charset="0"/>
              </a:rPr>
              <a:t>           </a:t>
            </a:r>
            <a:r>
              <a:rPr lang="en-US" sz="1900" b="0" i="0" dirty="0">
                <a:solidFill>
                  <a:schemeClr val="tx1">
                    <a:lumMod val="75000"/>
                    <a:lumOff val="25000"/>
                  </a:schemeClr>
                </a:solidFill>
                <a:effectLst/>
                <a:latin typeface="Calibri" panose="020F0502020204030204" pitchFamily="34" charset="0"/>
                <a:cs typeface="Calibri" panose="020F0502020204030204" pitchFamily="34" charset="0"/>
              </a:rPr>
              <a:t>Click: </a:t>
            </a:r>
            <a:r>
              <a:rPr lang="en-US" sz="1900" b="0" i="0" u="sng" dirty="0">
                <a:solidFill>
                  <a:srgbClr val="FB4A18"/>
                </a:solidFill>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https://youtu.be/3Vh9qEblTOE</a:t>
            </a:r>
            <a:endParaRPr lang="en-US" sz="1900" b="0" i="0" dirty="0">
              <a:solidFill>
                <a:schemeClr val="tx1">
                  <a:lumMod val="75000"/>
                  <a:lumOff val="25000"/>
                </a:schemeClr>
              </a:solidFill>
              <a:effectLst/>
              <a:latin typeface="Calibri" panose="020F0502020204030204" pitchFamily="34" charset="0"/>
              <a:cs typeface="Calibri" panose="020F0502020204030204" pitchFamily="34" charset="0"/>
            </a:endParaRPr>
          </a:p>
          <a:p>
            <a:pPr>
              <a:lnSpc>
                <a:spcPct val="90000"/>
              </a:lnSpc>
            </a:pPr>
            <a:br>
              <a:rPr lang="en-US" sz="1100" dirty="0">
                <a:solidFill>
                  <a:schemeClr val="tx1">
                    <a:lumMod val="75000"/>
                    <a:lumOff val="25000"/>
                  </a:schemeClr>
                </a:solidFill>
                <a:latin typeface="Calibri" panose="020F0502020204030204" pitchFamily="34" charset="0"/>
                <a:cs typeface="Calibri" panose="020F0502020204030204" pitchFamily="34" charset="0"/>
              </a:rPr>
            </a:br>
            <a:endParaRPr lang="en-US" sz="11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B0CF938-E33A-435E-A23B-CED67DDE2413}"/>
              </a:ext>
            </a:extLst>
          </p:cNvPr>
          <p:cNvPicPr>
            <a:picLocks noChangeAspect="1"/>
          </p:cNvPicPr>
          <p:nvPr/>
        </p:nvPicPr>
        <p:blipFill>
          <a:blip r:embed="rId3"/>
          <a:stretch>
            <a:fillRect/>
          </a:stretch>
        </p:blipFill>
        <p:spPr>
          <a:xfrm>
            <a:off x="6115160" y="1289198"/>
            <a:ext cx="5782288" cy="4399976"/>
          </a:xfrm>
          <a:prstGeom prst="rect">
            <a:avLst/>
          </a:prstGeom>
        </p:spPr>
      </p:pic>
      <p:sp>
        <p:nvSpPr>
          <p:cNvPr id="46"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579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440CF-66C2-4B81-ADC5-F4DC98C6D0D9}"/>
              </a:ext>
            </a:extLst>
          </p:cNvPr>
          <p:cNvSpPr>
            <a:spLocks noGrp="1"/>
          </p:cNvSpPr>
          <p:nvPr>
            <p:ph type="title"/>
          </p:nvPr>
        </p:nvSpPr>
        <p:spPr>
          <a:xfrm>
            <a:off x="649224" y="257657"/>
            <a:ext cx="10201656" cy="558888"/>
          </a:xfrm>
        </p:spPr>
        <p:txBody>
          <a:bodyPr vert="horz" lIns="91440" tIns="45720" rIns="91440" bIns="45720" rtlCol="0" anchor="t">
            <a:normAutofit/>
          </a:bodyPr>
          <a:lstStyle/>
          <a:p>
            <a:pPr>
              <a:lnSpc>
                <a:spcPct val="90000"/>
              </a:lnSpc>
            </a:pPr>
            <a:r>
              <a:rPr kumimoji="0" lang="en-US" sz="2800" b="1" i="0" u="none" strike="noStrike" cap="none" spc="0" normalizeH="0" baseline="0" noProof="0">
                <a:ln>
                  <a:noFill/>
                </a:ln>
                <a:effectLst/>
                <a:uLnTx/>
                <a:uFillTx/>
              </a:rPr>
              <a:t>                       Heart Rate Variability and Your Health</a:t>
            </a:r>
            <a:endParaRPr lang="en-US" sz="2800"/>
          </a:p>
        </p:txBody>
      </p:sp>
      <p:sp>
        <p:nvSpPr>
          <p:cNvPr id="43" name="Rectangle 4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E5DA8292-D099-4027-A650-4E99C29CA0F7}"/>
              </a:ext>
            </a:extLst>
          </p:cNvPr>
          <p:cNvSpPr>
            <a:spLocks noGrp="1"/>
          </p:cNvSpPr>
          <p:nvPr>
            <p:ph type="body" idx="1"/>
          </p:nvPr>
        </p:nvSpPr>
        <p:spPr>
          <a:xfrm>
            <a:off x="467903" y="1430515"/>
            <a:ext cx="3831600" cy="4462339"/>
          </a:xfrm>
        </p:spPr>
        <p:txBody>
          <a:bodyPr vert="horz" lIns="91440" tIns="45720" rIns="91440" bIns="45720" rtlCol="0">
            <a:normAutofit/>
          </a:bodyPr>
          <a:lstStyle/>
          <a:p>
            <a:pPr>
              <a:buFont typeface="Wingdings 3" charset="2"/>
              <a:buChar char=""/>
            </a:pPr>
            <a:r>
              <a:rPr lang="en-US" sz="2400">
                <a:solidFill>
                  <a:schemeClr val="tx1">
                    <a:lumMod val="75000"/>
                    <a:lumOff val="25000"/>
                  </a:schemeClr>
                </a:solidFill>
                <a:latin typeface="Calibri" panose="020F0502020204030204" pitchFamily="34" charset="0"/>
                <a:cs typeface="Calibri" panose="020F0502020204030204" pitchFamily="34" charset="0"/>
              </a:rPr>
              <a:t>To elaborate on the previous slide, research from HeartMath reveals that </a:t>
            </a:r>
            <a:r>
              <a:rPr lang="en-US" sz="2400">
                <a:solidFill>
                  <a:srgbClr val="FF0000"/>
                </a:solidFill>
                <a:latin typeface="Calibri" panose="020F0502020204030204" pitchFamily="34" charset="0"/>
                <a:cs typeface="Calibri" panose="020F0502020204030204" pitchFamily="34" charset="0"/>
              </a:rPr>
              <a:t>heart incoherence </a:t>
            </a:r>
            <a:r>
              <a:rPr lang="en-US" sz="2400">
                <a:solidFill>
                  <a:schemeClr val="tx1">
                    <a:lumMod val="75000"/>
                    <a:lumOff val="25000"/>
                  </a:schemeClr>
                </a:solidFill>
                <a:latin typeface="Calibri" panose="020F0502020204030204" pitchFamily="34" charset="0"/>
                <a:cs typeface="Calibri" panose="020F0502020204030204" pitchFamily="34" charset="0"/>
              </a:rPr>
              <a:t>inhibits brain function and detrimentally impacts on health while </a:t>
            </a:r>
            <a:r>
              <a:rPr lang="en-US" sz="2400">
                <a:solidFill>
                  <a:srgbClr val="0070C0"/>
                </a:solidFill>
                <a:latin typeface="Calibri" panose="020F0502020204030204" pitchFamily="34" charset="0"/>
                <a:cs typeface="Calibri" panose="020F0502020204030204" pitchFamily="34" charset="0"/>
              </a:rPr>
              <a:t>heart coherence</a:t>
            </a:r>
            <a:r>
              <a:rPr lang="en-US" sz="2400">
                <a:solidFill>
                  <a:schemeClr val="tx1">
                    <a:lumMod val="75000"/>
                    <a:lumOff val="25000"/>
                  </a:schemeClr>
                </a:solidFill>
                <a:latin typeface="Calibri" panose="020F0502020204030204" pitchFamily="34" charset="0"/>
                <a:cs typeface="Calibri" panose="020F0502020204030204" pitchFamily="34" charset="0"/>
              </a:rPr>
              <a:t> enhances brain function and overall health</a:t>
            </a:r>
            <a:r>
              <a:rPr lang="en-US">
                <a:solidFill>
                  <a:schemeClr val="tx1">
                    <a:lumMod val="75000"/>
                    <a:lumOff val="25000"/>
                  </a:schemeClr>
                </a:solidFill>
              </a:rPr>
              <a:t>.</a:t>
            </a:r>
          </a:p>
          <a:p>
            <a:r>
              <a:rPr lang="en-US" sz="1600">
                <a:solidFill>
                  <a:schemeClr val="tx1">
                    <a:lumMod val="75000"/>
                    <a:lumOff val="25000"/>
                  </a:schemeClr>
                </a:solidFill>
                <a:latin typeface="Calibri" panose="020F0502020204030204" pitchFamily="34" charset="0"/>
                <a:cs typeface="Calibri" panose="020F0502020204030204" pitchFamily="34" charset="0"/>
              </a:rPr>
              <a:t>Click:  </a:t>
            </a:r>
            <a:r>
              <a:rPr lang="en-US" sz="1600" b="0" i="0" u="sng">
                <a:solidFill>
                  <a:srgbClr val="3C61AA"/>
                </a:solidFill>
                <a:effectLst/>
                <a:latin typeface="Calibri" panose="020F0502020204030204" pitchFamily="34" charset="0"/>
                <a:cs typeface="Calibri" panose="020F0502020204030204" pitchFamily="34" charset="0"/>
                <a:hlinkClick r:id="rId2"/>
              </a:rPr>
              <a:t>https://youtu.be/3Vh9qEblTOE</a:t>
            </a:r>
            <a:endParaRPr lang="en-US" sz="160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0B24BB7-060C-4BE1-9BBF-159B9DA2159F}"/>
              </a:ext>
            </a:extLst>
          </p:cNvPr>
          <p:cNvPicPr>
            <a:picLocks noChangeAspect="1"/>
          </p:cNvPicPr>
          <p:nvPr/>
        </p:nvPicPr>
        <p:blipFill rotWithShape="1">
          <a:blip r:embed="rId3"/>
          <a:srcRect l="20313" t="6589" r="20608" b="2530"/>
          <a:stretch/>
        </p:blipFill>
        <p:spPr>
          <a:xfrm>
            <a:off x="4770520" y="1237566"/>
            <a:ext cx="6953577" cy="4947206"/>
          </a:xfrm>
          <a:prstGeom prst="rect">
            <a:avLst/>
          </a:prstGeom>
        </p:spPr>
      </p:pic>
      <p:sp>
        <p:nvSpPr>
          <p:cNvPr id="4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038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72" name="Group 13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4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4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4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4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5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5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74" name="Group 15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5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5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5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5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6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6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6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6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6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6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76" name="Rectangle 16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7"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71" name="Rectangle 17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E7805F-C47C-4450-ACCC-47A00F61CEE3}"/>
              </a:ext>
            </a:extLst>
          </p:cNvPr>
          <p:cNvSpPr>
            <a:spLocks noGrp="1"/>
          </p:cNvSpPr>
          <p:nvPr>
            <p:ph type="title"/>
          </p:nvPr>
        </p:nvSpPr>
        <p:spPr>
          <a:xfrm>
            <a:off x="2851532" y="228601"/>
            <a:ext cx="6987792" cy="858820"/>
          </a:xfrm>
        </p:spPr>
        <p:txBody>
          <a:bodyPr vert="horz" lIns="91440" tIns="45720" rIns="91440" bIns="45720" rtlCol="0" anchor="t">
            <a:normAutofit/>
          </a:bodyPr>
          <a:lstStyle/>
          <a:p>
            <a:r>
              <a:rPr lang="en-US" sz="3600">
                <a:latin typeface="Calibri" panose="020F0502020204030204" pitchFamily="34" charset="0"/>
                <a:cs typeface="Calibri" panose="020F0502020204030204" pitchFamily="34" charset="0"/>
              </a:rPr>
              <a:t>Heart to Heart Impact on Others </a:t>
            </a:r>
          </a:p>
        </p:txBody>
      </p:sp>
      <p:sp>
        <p:nvSpPr>
          <p:cNvPr id="173" name="Rectangle 17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86F30DE4-54AB-48C1-A709-132D4A825F05}"/>
              </a:ext>
            </a:extLst>
          </p:cNvPr>
          <p:cNvSpPr>
            <a:spLocks noGrp="1"/>
          </p:cNvSpPr>
          <p:nvPr>
            <p:ph type="body" idx="1"/>
          </p:nvPr>
        </p:nvSpPr>
        <p:spPr>
          <a:xfrm>
            <a:off x="283531" y="995318"/>
            <a:ext cx="4855367" cy="5074296"/>
          </a:xfrm>
        </p:spPr>
        <p:txBody>
          <a:bodyPr vert="horz" lIns="91440" tIns="45720" rIns="91440" bIns="45720" rtlCol="0">
            <a:normAutofit/>
          </a:bodyPr>
          <a:lstStyle/>
          <a:p>
            <a:pPr>
              <a:lnSpc>
                <a:spcPct val="90000"/>
              </a:lnSpc>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McCraty in his excellent YouTube video: </a:t>
            </a:r>
            <a:r>
              <a:rPr lang="en-US" sz="1400" dirty="0">
                <a:solidFill>
                  <a:schemeClr val="tx1">
                    <a:lumMod val="75000"/>
                    <a:lumOff val="25000"/>
                  </a:schemeClr>
                </a:solidFill>
                <a:latin typeface="Calibri" panose="020F0502020204030204" pitchFamily="34" charset="0"/>
                <a:cs typeface="Calibri" panose="020F0502020204030204" pitchFamily="34" charset="0"/>
                <a:hlinkClick r:id="rId2"/>
              </a:rPr>
              <a:t>https://www.youtube.com/watch?v=MO3SGkI3B-I&amp;ab_channel=QuantumUniversity</a:t>
            </a:r>
            <a:r>
              <a:rPr lang="en-US" sz="1400" dirty="0">
                <a:solidFill>
                  <a:schemeClr val="tx1">
                    <a:lumMod val="75000"/>
                    <a:lumOff val="25000"/>
                  </a:schemeClr>
                </a:solidFill>
                <a:latin typeface="Calibri" panose="020F0502020204030204" pitchFamily="34" charset="0"/>
                <a:cs typeface="Calibri" panose="020F0502020204030204" pitchFamily="34" charset="0"/>
              </a:rPr>
              <a:t> </a:t>
            </a:r>
          </a:p>
          <a:p>
            <a:pPr>
              <a:lnSpc>
                <a:spcPct val="90000"/>
              </a:lnSpc>
            </a:pPr>
            <a:r>
              <a:rPr lang="en-US" dirty="0">
                <a:solidFill>
                  <a:schemeClr val="tx1">
                    <a:lumMod val="75000"/>
                    <a:lumOff val="25000"/>
                  </a:schemeClr>
                </a:solidFill>
                <a:latin typeface="Calibri" panose="020F0502020204030204" pitchFamily="34" charset="0"/>
                <a:cs typeface="Calibri" panose="020F0502020204030204" pitchFamily="34" charset="0"/>
              </a:rPr>
              <a:t>cites a doctoral dissertation study that demonstrated to powerful impact that coherent heart states of one individual or individuals can have on another. </a:t>
            </a:r>
          </a:p>
          <a:p>
            <a:pPr>
              <a:lnSpc>
                <a:spcPct val="90000"/>
              </a:lnSpc>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In this study three people were trained two weeks prior on how to attain a relaxed coherent heartrate variability state. The fourth person was not trained and was simply asked to go sit with the three that were trained while they were playing a game of cards. They were all wired for cardiac monitoring. </a:t>
            </a:r>
          </a:p>
          <a:p>
            <a:pPr>
              <a:lnSpc>
                <a:spcPct val="90000"/>
              </a:lnSpc>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Within in a very short period, the fourth person’s heartrate variability state became relaxed and matched the other three.  This study design was replicated 10 times with the same results. </a:t>
            </a:r>
          </a:p>
        </p:txBody>
      </p:sp>
      <p:pic>
        <p:nvPicPr>
          <p:cNvPr id="4" name="Picture 3">
            <a:extLst>
              <a:ext uri="{FF2B5EF4-FFF2-40B4-BE49-F238E27FC236}">
                <a16:creationId xmlns:a16="http://schemas.microsoft.com/office/drawing/2014/main" id="{A36C3AE3-F2AE-4A8E-84BA-80403C46F5C9}"/>
              </a:ext>
            </a:extLst>
          </p:cNvPr>
          <p:cNvPicPr>
            <a:picLocks noChangeAspect="1"/>
          </p:cNvPicPr>
          <p:nvPr/>
        </p:nvPicPr>
        <p:blipFill>
          <a:blip r:embed="rId3"/>
          <a:stretch>
            <a:fillRect/>
          </a:stretch>
        </p:blipFill>
        <p:spPr>
          <a:xfrm>
            <a:off x="5271964" y="1808480"/>
            <a:ext cx="6754052" cy="4252743"/>
          </a:xfrm>
          <a:prstGeom prst="rect">
            <a:avLst/>
          </a:prstGeom>
        </p:spPr>
      </p:pic>
      <p:sp>
        <p:nvSpPr>
          <p:cNvPr id="17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698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1" name="Rectangle 4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8488BD8-C8A9-451C-8635-74142402FB7A}"/>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4000">
                <a:solidFill>
                  <a:srgbClr val="FEFFFF"/>
                </a:solidFill>
                <a:latin typeface="Calibri" panose="020F0502020204030204" pitchFamily="34" charset="0"/>
                <a:cs typeface="Calibri" panose="020F0502020204030204" pitchFamily="34" charset="0"/>
              </a:rPr>
              <a:t>         A Boy and his Dog</a:t>
            </a:r>
          </a:p>
        </p:txBody>
      </p:sp>
      <p:pic>
        <p:nvPicPr>
          <p:cNvPr id="4" name="Picture 3">
            <a:extLst>
              <a:ext uri="{FF2B5EF4-FFF2-40B4-BE49-F238E27FC236}">
                <a16:creationId xmlns:a16="http://schemas.microsoft.com/office/drawing/2014/main" id="{1F4A4264-310A-4F74-A95B-F95E48B305FC}"/>
              </a:ext>
            </a:extLst>
          </p:cNvPr>
          <p:cNvPicPr>
            <a:picLocks noChangeAspect="1"/>
          </p:cNvPicPr>
          <p:nvPr/>
        </p:nvPicPr>
        <p:blipFill rotWithShape="1">
          <a:blip r:embed="rId2"/>
          <a:srcRect l="13195" t="10963" r="67152" b="70276"/>
          <a:stretch/>
        </p:blipFill>
        <p:spPr>
          <a:xfrm>
            <a:off x="8229598" y="2726634"/>
            <a:ext cx="3979309" cy="2462053"/>
          </a:xfrm>
          <a:prstGeom prst="rect">
            <a:avLst/>
          </a:prstGeom>
        </p:spPr>
      </p:pic>
      <p:graphicFrame>
        <p:nvGraphicFramePr>
          <p:cNvPr id="49" name="Text Placeholder 2">
            <a:extLst>
              <a:ext uri="{FF2B5EF4-FFF2-40B4-BE49-F238E27FC236}">
                <a16:creationId xmlns:a16="http://schemas.microsoft.com/office/drawing/2014/main" id="{EE2DEC51-ECB0-4422-8BFC-BCB6A0B461CE}"/>
              </a:ext>
            </a:extLst>
          </p:cNvPr>
          <p:cNvGraphicFramePr/>
          <p:nvPr>
            <p:extLst>
              <p:ext uri="{D42A27DB-BD31-4B8C-83A1-F6EECF244321}">
                <p14:modId xmlns:p14="http://schemas.microsoft.com/office/powerpoint/2010/main" val="2716498577"/>
              </p:ext>
            </p:extLst>
          </p:nvPr>
        </p:nvGraphicFramePr>
        <p:xfrm>
          <a:off x="283531" y="1871533"/>
          <a:ext cx="7612693" cy="465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792034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64"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5"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66"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68" name="Rectangle 4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5BB469-491A-474B-AF68-5F0ABBCF79F0}"/>
              </a:ext>
            </a:extLst>
          </p:cNvPr>
          <p:cNvSpPr>
            <a:spLocks noGrp="1"/>
          </p:cNvSpPr>
          <p:nvPr>
            <p:ph type="title"/>
          </p:nvPr>
        </p:nvSpPr>
        <p:spPr>
          <a:xfrm>
            <a:off x="3840479" y="228600"/>
            <a:ext cx="6189345" cy="1105727"/>
          </a:xfrm>
        </p:spPr>
        <p:txBody>
          <a:bodyPr vert="horz" lIns="91440" tIns="45720" rIns="91440" bIns="45720" rtlCol="0" anchor="t">
            <a:noAutofit/>
          </a:bodyPr>
          <a:lstStyle/>
          <a:p>
            <a:r>
              <a:rPr lang="en-US">
                <a:latin typeface="Calibri" panose="020F0502020204030204" pitchFamily="34" charset="0"/>
                <a:cs typeface="Calibri" panose="020F0502020204030204" pitchFamily="34" charset="0"/>
              </a:rPr>
              <a:t>A </a:t>
            </a:r>
            <a:r>
              <a:rPr lang="en-US">
                <a:solidFill>
                  <a:srgbClr val="FF0000"/>
                </a:solidFill>
                <a:latin typeface="Calibri" panose="020F0502020204030204" pitchFamily="34" charset="0"/>
                <a:cs typeface="Calibri" panose="020F0502020204030204" pitchFamily="34" charset="0"/>
              </a:rPr>
              <a:t>Boy</a:t>
            </a:r>
            <a:r>
              <a:rPr lang="en-US">
                <a:latin typeface="Calibri" panose="020F0502020204030204" pitchFamily="34" charset="0"/>
                <a:cs typeface="Calibri" panose="020F0502020204030204" pitchFamily="34" charset="0"/>
              </a:rPr>
              <a:t> and his </a:t>
            </a:r>
            <a:r>
              <a:rPr lang="en-US">
                <a:solidFill>
                  <a:srgbClr val="FF0000"/>
                </a:solidFill>
                <a:latin typeface="Calibri" panose="020F0502020204030204" pitchFamily="34" charset="0"/>
                <a:cs typeface="Calibri" panose="020F0502020204030204" pitchFamily="34" charset="0"/>
              </a:rPr>
              <a:t>Dog</a:t>
            </a:r>
          </a:p>
        </p:txBody>
      </p:sp>
      <p:sp>
        <p:nvSpPr>
          <p:cNvPr id="69" name="Rectangle 4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B93AAA84-A417-4F0B-AD66-5BD3A0F4E90D}"/>
              </a:ext>
            </a:extLst>
          </p:cNvPr>
          <p:cNvSpPr>
            <a:spLocks noGrp="1"/>
          </p:cNvSpPr>
          <p:nvPr>
            <p:ph type="body" idx="1"/>
          </p:nvPr>
        </p:nvSpPr>
        <p:spPr>
          <a:xfrm>
            <a:off x="283531" y="1606465"/>
            <a:ext cx="4488495" cy="5095052"/>
          </a:xfrm>
        </p:spPr>
        <p:txBody>
          <a:bodyPr vert="horz" lIns="91440" tIns="45720" rIns="91440" bIns="45720" rtlCol="0">
            <a:normAutofit/>
          </a:bodyPr>
          <a:lstStyle/>
          <a:p>
            <a:pPr marL="0" marR="0" lvl="0" indent="0" fontAlgn="auto">
              <a:lnSpc>
                <a:spcPct val="90000"/>
              </a:lnSpc>
              <a:buSzTx/>
              <a:buFont typeface="Wingdings 3" charset="2"/>
              <a:buChar char=""/>
              <a:tabLst/>
              <a:defRPr/>
            </a:pPr>
            <a:r>
              <a:rPr kumimoji="0" lang="en-US" sz="2000" b="0" i="0" u="none" strike="noStrike" cap="none" spc="0" normalizeH="0" baseline="0" noProof="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The top of the graph shows the dog’s (Mabel) heart rhythm shift when the boy (Josh, shown in the lower part of the graph) entered the room, sat down and proceeded to consciously experience feelings of love towards Mabel. </a:t>
            </a:r>
          </a:p>
          <a:p>
            <a:pPr marL="0" marR="0" lvl="0" indent="0" fontAlgn="auto">
              <a:lnSpc>
                <a:spcPct val="90000"/>
              </a:lnSpc>
              <a:buSzTx/>
              <a:buFont typeface="Wingdings 3" charset="2"/>
              <a:buChar char=""/>
              <a:tabLst/>
              <a:defRPr/>
            </a:pPr>
            <a:r>
              <a:rPr kumimoji="0" lang="en-US" sz="2000" b="0" i="0" u="none" strike="noStrike" cap="none" spc="0" normalizeH="0" baseline="0" noProof="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When Josh consciously </a:t>
            </a:r>
            <a:r>
              <a:rPr kumimoji="0" lang="en-US" sz="2000" b="0" i="0" u="none" strike="noStrike" cap="none" spc="0" normalizeH="0" baseline="0" noProof="0">
                <a:ln>
                  <a:noFill/>
                </a:ln>
                <a:solidFill>
                  <a:srgbClr val="FF0000"/>
                </a:solidFill>
                <a:effectLst/>
                <a:uLnTx/>
                <a:uFillTx/>
                <a:latin typeface="Calibri" panose="020F0502020204030204" pitchFamily="34" charset="0"/>
                <a:cs typeface="Calibri" panose="020F0502020204030204" pitchFamily="34" charset="0"/>
              </a:rPr>
              <a:t>felt feelings of love and care </a:t>
            </a:r>
            <a:r>
              <a:rPr kumimoji="0" lang="en-US" sz="2000" b="0" i="0" u="none" strike="noStrike" cap="none" spc="0" normalizeH="0" baseline="0" noProof="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towards his pet, his heart rhythms became more coherent, and this change appears to have influenced Mabel’s heart rhythms, which then also became more coherent. There was no physical contact between the dog and boy (Childre et al.,2016).</a:t>
            </a:r>
          </a:p>
          <a:p>
            <a:pPr>
              <a:lnSpc>
                <a:spcPct val="90000"/>
              </a:lnSpc>
            </a:pPr>
            <a:endParaRPr lang="en-US">
              <a:solidFill>
                <a:schemeClr val="tx1">
                  <a:lumMod val="75000"/>
                  <a:lumOff val="25000"/>
                </a:schemeClr>
              </a:solidFill>
            </a:endParaRPr>
          </a:p>
        </p:txBody>
      </p:sp>
      <p:pic>
        <p:nvPicPr>
          <p:cNvPr id="4" name="Picture 3">
            <a:extLst>
              <a:ext uri="{FF2B5EF4-FFF2-40B4-BE49-F238E27FC236}">
                <a16:creationId xmlns:a16="http://schemas.microsoft.com/office/drawing/2014/main" id="{68467B80-F107-449A-826F-485E197116AE}"/>
              </a:ext>
            </a:extLst>
          </p:cNvPr>
          <p:cNvPicPr>
            <a:picLocks noChangeAspect="1"/>
          </p:cNvPicPr>
          <p:nvPr/>
        </p:nvPicPr>
        <p:blipFill rotWithShape="1">
          <a:blip r:embed="rId2"/>
          <a:srcRect l="18777" t="42237" r="7893" b="1453"/>
          <a:stretch/>
        </p:blipFill>
        <p:spPr>
          <a:xfrm>
            <a:off x="4809301" y="1634617"/>
            <a:ext cx="7212982" cy="4048033"/>
          </a:xfrm>
          <a:prstGeom prst="rect">
            <a:avLst/>
          </a:prstGeom>
        </p:spPr>
      </p:pic>
      <p:sp>
        <p:nvSpPr>
          <p:cNvPr id="70"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0A30ED8-09E7-4C53-AA7B-1829E7514293}"/>
              </a:ext>
            </a:extLst>
          </p:cNvPr>
          <p:cNvPicPr>
            <a:picLocks noChangeAspect="1"/>
          </p:cNvPicPr>
          <p:nvPr/>
        </p:nvPicPr>
        <p:blipFill>
          <a:blip r:embed="rId3"/>
          <a:stretch>
            <a:fillRect/>
          </a:stretch>
        </p:blipFill>
        <p:spPr>
          <a:xfrm>
            <a:off x="182880" y="22087"/>
            <a:ext cx="2755842" cy="1562291"/>
          </a:xfrm>
          <a:prstGeom prst="rect">
            <a:avLst/>
          </a:prstGeom>
        </p:spPr>
      </p:pic>
    </p:spTree>
    <p:extLst>
      <p:ext uri="{BB962C8B-B14F-4D97-AF65-F5344CB8AC3E}">
        <p14:creationId xmlns:p14="http://schemas.microsoft.com/office/powerpoint/2010/main" val="4227420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FBDDE715-DC1D-4B19-9FCF-8B62FCE8E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58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059D4B08-2FD7-4795-B867-90033141C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0FEAB822-F0FD-4704-BB9F-0294145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B9C9B7D-B66F-430E-8030-A77CE499DE5F}"/>
              </a:ext>
            </a:extLst>
          </p:cNvPr>
          <p:cNvPicPr>
            <a:picLocks noChangeAspect="1"/>
          </p:cNvPicPr>
          <p:nvPr/>
        </p:nvPicPr>
        <p:blipFill rotWithShape="1">
          <a:blip r:embed="rId3"/>
          <a:srcRect l="21076" t="3719" r="21014" b="4027"/>
          <a:stretch/>
        </p:blipFill>
        <p:spPr>
          <a:xfrm>
            <a:off x="2025570" y="643466"/>
            <a:ext cx="8345346" cy="5375369"/>
          </a:xfrm>
          <a:prstGeom prst="rect">
            <a:avLst/>
          </a:prstGeom>
        </p:spPr>
      </p:pic>
    </p:spTree>
    <p:extLst>
      <p:ext uri="{BB962C8B-B14F-4D97-AF65-F5344CB8AC3E}">
        <p14:creationId xmlns:p14="http://schemas.microsoft.com/office/powerpoint/2010/main" val="335843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4" name="Group 96">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8"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99"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00"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01"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02"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03"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04"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05"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06"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07"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08"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09"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95" name="Group 110">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2"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13"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14"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15"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16"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17"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18"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19"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20"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21"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22"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23"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96" name="Rectangle 124">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0"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24" name="Rectangle 128">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6" name="Rectangle 130">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Rectangle 132">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A05E7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17E2541-CB9D-48C9-90D7-F90224FB68E7}"/>
              </a:ext>
            </a:extLst>
          </p:cNvPr>
          <p:cNvSpPr>
            <a:spLocks noGrp="1"/>
          </p:cNvSpPr>
          <p:nvPr>
            <p:ph type="title"/>
          </p:nvPr>
        </p:nvSpPr>
        <p:spPr>
          <a:xfrm>
            <a:off x="355600" y="826285"/>
            <a:ext cx="4273463" cy="947483"/>
          </a:xfrm>
        </p:spPr>
        <p:txBody>
          <a:bodyPr vert="horz" lIns="91440" tIns="45720" rIns="91440" bIns="45720" rtlCol="0" anchor="b">
            <a:normAutofit fontScale="90000"/>
          </a:bodyPr>
          <a:lstStyle/>
          <a:p>
            <a:r>
              <a:rPr lang="en-US" sz="4000">
                <a:solidFill>
                  <a:srgbClr val="FEFFFF"/>
                </a:solidFill>
              </a:rPr>
              <a:t>                         </a:t>
            </a:r>
            <a:r>
              <a:rPr lang="en-US" sz="4900">
                <a:solidFill>
                  <a:srgbClr val="FEFFFF"/>
                </a:solidFill>
                <a:latin typeface="Calibri" panose="020F0502020204030204" pitchFamily="34" charset="0"/>
                <a:cs typeface="Calibri" panose="020F0502020204030204" pitchFamily="34" charset="0"/>
              </a:rPr>
              <a:t>Heart-to-Heart</a:t>
            </a:r>
          </a:p>
        </p:txBody>
      </p:sp>
      <p:sp>
        <p:nvSpPr>
          <p:cNvPr id="3" name="Text Placeholder 2">
            <a:extLst>
              <a:ext uri="{FF2B5EF4-FFF2-40B4-BE49-F238E27FC236}">
                <a16:creationId xmlns:a16="http://schemas.microsoft.com/office/drawing/2014/main" id="{2DAA0F00-5CF7-46F3-A31D-8A77590E518E}"/>
              </a:ext>
            </a:extLst>
          </p:cNvPr>
          <p:cNvSpPr>
            <a:spLocks noGrp="1"/>
          </p:cNvSpPr>
          <p:nvPr>
            <p:ph type="body" idx="1"/>
          </p:nvPr>
        </p:nvSpPr>
        <p:spPr>
          <a:xfrm>
            <a:off x="256307" y="2943601"/>
            <a:ext cx="4062842" cy="2909859"/>
          </a:xfrm>
        </p:spPr>
        <p:txBody>
          <a:bodyPr vert="horz" lIns="91440" tIns="45720" rIns="91440" bIns="45720" rtlCol="0" anchor="t">
            <a:noAutofit/>
          </a:bodyPr>
          <a:lstStyle/>
          <a:p>
            <a:r>
              <a:rPr lang="en-US" sz="2800">
                <a:solidFill>
                  <a:srgbClr val="FEFFFF"/>
                </a:solidFill>
                <a:latin typeface="Calibri" panose="020F0502020204030204" pitchFamily="34" charset="0"/>
                <a:cs typeface="Calibri" panose="020F0502020204030204" pitchFamily="34" charset="0"/>
              </a:rPr>
              <a:t>HeartMath asserts that our heart states can impact on others and most important, those we love. </a:t>
            </a:r>
          </a:p>
        </p:txBody>
      </p:sp>
      <p:pic>
        <p:nvPicPr>
          <p:cNvPr id="4" name="Picture 3">
            <a:extLst>
              <a:ext uri="{FF2B5EF4-FFF2-40B4-BE49-F238E27FC236}">
                <a16:creationId xmlns:a16="http://schemas.microsoft.com/office/drawing/2014/main" id="{E3BDF5A4-5ED1-4B68-A45A-A9DFDA2619EC}"/>
              </a:ext>
            </a:extLst>
          </p:cNvPr>
          <p:cNvPicPr>
            <a:picLocks noChangeAspect="1"/>
          </p:cNvPicPr>
          <p:nvPr/>
        </p:nvPicPr>
        <p:blipFill rotWithShape="1">
          <a:blip r:embed="rId2"/>
          <a:srcRect l="16442" r="21614"/>
          <a:stretch/>
        </p:blipFill>
        <p:spPr>
          <a:xfrm>
            <a:off x="4639732" y="10"/>
            <a:ext cx="7552267" cy="6857990"/>
          </a:xfrm>
          <a:prstGeom prst="rect">
            <a:avLst/>
          </a:prstGeom>
        </p:spPr>
      </p:pic>
    </p:spTree>
    <p:extLst>
      <p:ext uri="{BB962C8B-B14F-4D97-AF65-F5344CB8AC3E}">
        <p14:creationId xmlns:p14="http://schemas.microsoft.com/office/powerpoint/2010/main" val="3214092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6C7E078-5144-48A3-B2CC-BAE09FBD0CEE}"/>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4400">
                <a:solidFill>
                  <a:srgbClr val="FEFFFF"/>
                </a:solidFill>
                <a:latin typeface="Calibri" panose="020F0502020204030204" pitchFamily="34" charset="0"/>
                <a:cs typeface="Calibri" panose="020F0502020204030204" pitchFamily="34" charset="0"/>
              </a:rPr>
              <a:t>    Heart-to-Brain</a:t>
            </a:r>
          </a:p>
        </p:txBody>
      </p:sp>
      <p:sp>
        <p:nvSpPr>
          <p:cNvPr id="3" name="Text Placeholder 2">
            <a:extLst>
              <a:ext uri="{FF2B5EF4-FFF2-40B4-BE49-F238E27FC236}">
                <a16:creationId xmlns:a16="http://schemas.microsoft.com/office/drawing/2014/main" id="{31CB820E-3F6D-4277-A2F9-4C7DF5B0C684}"/>
              </a:ext>
            </a:extLst>
          </p:cNvPr>
          <p:cNvSpPr>
            <a:spLocks noGrp="1"/>
          </p:cNvSpPr>
          <p:nvPr>
            <p:ph type="body" idx="1"/>
          </p:nvPr>
        </p:nvSpPr>
        <p:spPr>
          <a:xfrm>
            <a:off x="8404627" y="-154235"/>
            <a:ext cx="3709087" cy="8709656"/>
          </a:xfrm>
        </p:spPr>
        <p:txBody>
          <a:bodyPr vert="horz" lIns="91440" tIns="45720" rIns="91440" bIns="45720" rtlCol="0">
            <a:normAutofit/>
          </a:bodyPr>
          <a:lstStyle/>
          <a:p>
            <a:pPr>
              <a:buFont typeface="Wingdings 3" charset="2"/>
              <a:buChar char=""/>
            </a:pPr>
            <a:r>
              <a:rPr lang="en-US" sz="2000" dirty="0">
                <a:solidFill>
                  <a:schemeClr val="tx1">
                    <a:lumMod val="95000"/>
                    <a:lumOff val="5000"/>
                  </a:schemeClr>
                </a:solidFill>
                <a:latin typeface="Calibri" panose="020F0502020204030204" pitchFamily="34" charset="0"/>
                <a:cs typeface="Calibri" panose="020F0502020204030204" pitchFamily="34" charset="0"/>
              </a:rPr>
              <a:t>Dr. McCraty notes that the heart communicates to the brain </a:t>
            </a:r>
            <a:r>
              <a:rPr lang="en-US" sz="2000" dirty="0">
                <a:solidFill>
                  <a:schemeClr val="tx1"/>
                </a:solidFill>
                <a:latin typeface="Calibri" panose="020F0502020204030204" pitchFamily="34" charset="0"/>
                <a:cs typeface="Calibri" panose="020F0502020204030204" pitchFamily="34" charset="0"/>
              </a:rPr>
              <a:t>in </a:t>
            </a:r>
            <a:r>
              <a:rPr lang="en-US" sz="2000" dirty="0">
                <a:solidFill>
                  <a:srgbClr val="FFFF00"/>
                </a:solidFill>
                <a:latin typeface="Calibri" panose="020F0502020204030204" pitchFamily="34" charset="0"/>
                <a:cs typeface="Calibri" panose="020F0502020204030204" pitchFamily="34" charset="0"/>
              </a:rPr>
              <a:t>four main ways:</a:t>
            </a:r>
            <a:r>
              <a:rPr lang="en-US" sz="2000" dirty="0">
                <a:solidFill>
                  <a:schemeClr val="tx1"/>
                </a:solidFill>
                <a:latin typeface="Calibri" panose="020F0502020204030204" pitchFamily="34" charset="0"/>
                <a:cs typeface="Calibri" panose="020F0502020204030204" pitchFamily="34" charset="0"/>
              </a:rPr>
              <a:t> </a:t>
            </a:r>
            <a:r>
              <a:rPr lang="en-US" sz="2000" dirty="0">
                <a:solidFill>
                  <a:srgbClr val="FFFF00"/>
                </a:solidFill>
                <a:latin typeface="Calibri" panose="020F0502020204030204" pitchFamily="34" charset="0"/>
                <a:cs typeface="Calibri" panose="020F0502020204030204" pitchFamily="34" charset="0"/>
              </a:rPr>
              <a:t>(1) </a:t>
            </a:r>
            <a:r>
              <a:rPr lang="en-US" sz="2000" u="sng" dirty="0">
                <a:solidFill>
                  <a:schemeClr val="tx1"/>
                </a:solidFill>
                <a:latin typeface="Calibri" panose="020F0502020204030204" pitchFamily="34" charset="0"/>
                <a:cs typeface="Calibri" panose="020F0502020204030204" pitchFamily="34" charset="0"/>
              </a:rPr>
              <a:t>nerves connecting the heart</a:t>
            </a:r>
            <a:r>
              <a:rPr lang="en-US" sz="2000" dirty="0">
                <a:solidFill>
                  <a:schemeClr val="tx1"/>
                </a:solidFill>
                <a:latin typeface="Calibri" panose="020F0502020204030204" pitchFamily="34" charset="0"/>
                <a:cs typeface="Calibri" panose="020F0502020204030204" pitchFamily="34" charset="0"/>
              </a:rPr>
              <a:t> </a:t>
            </a:r>
            <a:r>
              <a:rPr lang="en-US" sz="2000">
                <a:solidFill>
                  <a:schemeClr val="tx1"/>
                </a:solidFill>
                <a:latin typeface="Calibri" panose="020F0502020204030204" pitchFamily="34" charset="0"/>
                <a:cs typeface="Calibri" panose="020F0502020204030204" pitchFamily="34" charset="0"/>
              </a:rPr>
              <a:t>to the brain</a:t>
            </a:r>
            <a:r>
              <a:rPr lang="en-US" sz="2000" dirty="0">
                <a:solidFill>
                  <a:schemeClr val="tx1"/>
                </a:solidFill>
                <a:latin typeface="Calibri" panose="020F0502020204030204" pitchFamily="34" charset="0"/>
                <a:cs typeface="Calibri" panose="020F0502020204030204" pitchFamily="34" charset="0"/>
              </a:rPr>
              <a:t>, particularly the vagus nerve, </a:t>
            </a:r>
            <a:r>
              <a:rPr lang="en-US" sz="2000" dirty="0">
                <a:solidFill>
                  <a:srgbClr val="FFFF00"/>
                </a:solidFill>
                <a:latin typeface="Calibri" panose="020F0502020204030204" pitchFamily="34" charset="0"/>
                <a:cs typeface="Calibri" panose="020F0502020204030204" pitchFamily="34" charset="0"/>
              </a:rPr>
              <a:t>(2)</a:t>
            </a:r>
            <a:r>
              <a:rPr lang="en-US" sz="2000" dirty="0">
                <a:solidFill>
                  <a:schemeClr val="tx1"/>
                </a:solidFill>
                <a:latin typeface="Calibri" panose="020F0502020204030204" pitchFamily="34" charset="0"/>
                <a:cs typeface="Calibri" panose="020F0502020204030204" pitchFamily="34" charset="0"/>
              </a:rPr>
              <a:t> </a:t>
            </a:r>
            <a:r>
              <a:rPr lang="en-US" sz="2000" u="sng" dirty="0">
                <a:solidFill>
                  <a:schemeClr val="tx1"/>
                </a:solidFill>
                <a:latin typeface="Calibri" panose="020F0502020204030204" pitchFamily="34" charset="0"/>
                <a:cs typeface="Calibri" panose="020F0502020204030204" pitchFamily="34" charset="0"/>
              </a:rPr>
              <a:t>hormones,</a:t>
            </a:r>
            <a:r>
              <a:rPr lang="en-US" sz="2000" dirty="0">
                <a:solidFill>
                  <a:schemeClr val="tx1"/>
                </a:solidFill>
                <a:latin typeface="Calibri" panose="020F0502020204030204" pitchFamily="34" charset="0"/>
                <a:cs typeface="Calibri" panose="020F0502020204030204" pitchFamily="34" charset="0"/>
              </a:rPr>
              <a:t> </a:t>
            </a:r>
            <a:r>
              <a:rPr lang="en-US" sz="2000" dirty="0">
                <a:solidFill>
                  <a:srgbClr val="FFFF00"/>
                </a:solidFill>
                <a:latin typeface="Calibri" panose="020F0502020204030204" pitchFamily="34" charset="0"/>
                <a:cs typeface="Calibri" panose="020F0502020204030204" pitchFamily="34" charset="0"/>
              </a:rPr>
              <a:t>(3) </a:t>
            </a:r>
            <a:r>
              <a:rPr lang="en-US" sz="2000" u="sng" dirty="0">
                <a:solidFill>
                  <a:schemeClr val="tx1"/>
                </a:solidFill>
                <a:latin typeface="Calibri" panose="020F0502020204030204" pitchFamily="34" charset="0"/>
                <a:cs typeface="Calibri" panose="020F0502020204030204" pitchFamily="34" charset="0"/>
              </a:rPr>
              <a:t>blood pressure shifts</a:t>
            </a:r>
            <a:r>
              <a:rPr lang="en-US" sz="2000" dirty="0">
                <a:solidFill>
                  <a:schemeClr val="tx1"/>
                </a:solidFill>
                <a:latin typeface="Calibri" panose="020F0502020204030204" pitchFamily="34" charset="0"/>
                <a:cs typeface="Calibri" panose="020F0502020204030204" pitchFamily="34" charset="0"/>
              </a:rPr>
              <a:t>, and </a:t>
            </a:r>
            <a:r>
              <a:rPr lang="en-US" sz="2000" dirty="0">
                <a:solidFill>
                  <a:srgbClr val="FFFF00"/>
                </a:solidFill>
                <a:latin typeface="Calibri" panose="020F0502020204030204" pitchFamily="34" charset="0"/>
                <a:cs typeface="Calibri" panose="020F0502020204030204" pitchFamily="34" charset="0"/>
              </a:rPr>
              <a:t>(4) </a:t>
            </a:r>
            <a:r>
              <a:rPr lang="en-US" sz="2000" u="sng" dirty="0">
                <a:solidFill>
                  <a:schemeClr val="tx1"/>
                </a:solidFill>
                <a:latin typeface="Calibri" panose="020F0502020204030204" pitchFamily="34" charset="0"/>
                <a:cs typeface="Calibri" panose="020F0502020204030204" pitchFamily="34" charset="0"/>
              </a:rPr>
              <a:t>electromatic waves</a:t>
            </a:r>
            <a:r>
              <a:rPr lang="en-US" sz="2000" dirty="0">
                <a:solidFill>
                  <a:schemeClr val="tx1"/>
                </a:solidFill>
                <a:latin typeface="Calibri" panose="020F0502020204030204" pitchFamily="34" charset="0"/>
                <a:cs typeface="Calibri" panose="020F0502020204030204" pitchFamily="34" charset="0"/>
              </a:rPr>
              <a:t>. </a:t>
            </a:r>
          </a:p>
          <a:p>
            <a:pPr>
              <a:buFont typeface="Wingdings 3" charset="2"/>
              <a:buChar char=""/>
            </a:pPr>
            <a:r>
              <a:rPr lang="en-US" sz="2000" dirty="0">
                <a:solidFill>
                  <a:schemeClr val="tx1"/>
                </a:solidFill>
                <a:latin typeface="Calibri" panose="020F0502020204030204" pitchFamily="34" charset="0"/>
                <a:cs typeface="Calibri" panose="020F0502020204030204" pitchFamily="34" charset="0"/>
              </a:rPr>
              <a:t>When the heart is coherent</a:t>
            </a:r>
            <a:r>
              <a:rPr lang="en-US" sz="2000" dirty="0">
                <a:solidFill>
                  <a:schemeClr val="tx1">
                    <a:lumMod val="95000"/>
                    <a:lumOff val="5000"/>
                  </a:schemeClr>
                </a:solidFill>
                <a:latin typeface="Calibri" panose="020F0502020204030204" pitchFamily="34" charset="0"/>
                <a:cs typeface="Calibri" panose="020F0502020204030204" pitchFamily="34" charset="0"/>
              </a:rPr>
              <a:t>, it sends messages to the brain that, likewise, promote brain coherence which allow the brain to be more integrated and efficient and, to the contrary, an incoherent heart inhibits cortical function. </a:t>
            </a:r>
            <a:endParaRPr lang="en-US" sz="2000" dirty="0">
              <a:solidFill>
                <a:schemeClr val="tx1">
                  <a:lumMod val="95000"/>
                  <a:lumOff val="5000"/>
                </a:schemeClr>
              </a:solidFill>
            </a:endParaRPr>
          </a:p>
        </p:txBody>
      </p:sp>
      <p:pic>
        <p:nvPicPr>
          <p:cNvPr id="5" name="Picture 4">
            <a:extLst>
              <a:ext uri="{FF2B5EF4-FFF2-40B4-BE49-F238E27FC236}">
                <a16:creationId xmlns:a16="http://schemas.microsoft.com/office/drawing/2014/main" id="{632BE73C-8139-4974-8A68-2FF27E844798}"/>
              </a:ext>
            </a:extLst>
          </p:cNvPr>
          <p:cNvPicPr>
            <a:picLocks noChangeAspect="1"/>
          </p:cNvPicPr>
          <p:nvPr/>
        </p:nvPicPr>
        <p:blipFill rotWithShape="1">
          <a:blip r:embed="rId2"/>
          <a:srcRect l="2109" r="4055"/>
          <a:stretch/>
        </p:blipFill>
        <p:spPr>
          <a:xfrm>
            <a:off x="-50800" y="1649018"/>
            <a:ext cx="8331200" cy="5231347"/>
          </a:xfrm>
          <a:prstGeom prst="rect">
            <a:avLst/>
          </a:prstGeom>
        </p:spPr>
      </p:pic>
      <p:sp>
        <p:nvSpPr>
          <p:cNvPr id="38" name="TextBox 37">
            <a:extLst>
              <a:ext uri="{FF2B5EF4-FFF2-40B4-BE49-F238E27FC236}">
                <a16:creationId xmlns:a16="http://schemas.microsoft.com/office/drawing/2014/main" id="{0D090D07-8F73-4720-9A1A-456443732DF6}"/>
              </a:ext>
            </a:extLst>
          </p:cNvPr>
          <p:cNvSpPr txBox="1"/>
          <p:nvPr/>
        </p:nvSpPr>
        <p:spPr>
          <a:xfrm>
            <a:off x="594978" y="2561422"/>
            <a:ext cx="9684032" cy="369332"/>
          </a:xfrm>
          <a:prstGeom prst="rect">
            <a:avLst/>
          </a:prstGeom>
          <a:noFill/>
        </p:spPr>
        <p:txBody>
          <a:bodyPr wrap="square">
            <a:spAutoFit/>
          </a:bodyPr>
          <a:lstStyle/>
          <a:p>
            <a:r>
              <a:rPr lang="en-US">
                <a:latin typeface="-apple-system"/>
                <a:hlinkClick r:id="rId3">
                  <a:extLst>
                    <a:ext uri="{A12FA001-AC4F-418D-AE19-62706E023703}">
                      <ahyp:hlinkClr xmlns:ahyp="http://schemas.microsoft.com/office/drawing/2018/hyperlinkcolor" val="tx"/>
                    </a:ext>
                  </a:extLst>
                </a:hlinkClick>
              </a:rPr>
              <a:t>Click: </a:t>
            </a:r>
            <a:r>
              <a:rPr lang="en-US" b="0" i="0" u="sng">
                <a:solidFill>
                  <a:srgbClr val="FB4A18"/>
                </a:solidFill>
                <a:effectLst/>
                <a:latin typeface="-apple-system"/>
                <a:hlinkClick r:id="rId3">
                  <a:extLst>
                    <a:ext uri="{A12FA001-AC4F-418D-AE19-62706E023703}">
                      <ahyp:hlinkClr xmlns:ahyp="http://schemas.microsoft.com/office/drawing/2018/hyperlinkcolor" val="tx"/>
                    </a:ext>
                  </a:extLst>
                </a:hlinkClick>
              </a:rPr>
              <a:t>https://youtu.be/3Vh9qEblTOE</a:t>
            </a:r>
            <a:endParaRPr lang="en-US"/>
          </a:p>
        </p:txBody>
      </p:sp>
    </p:spTree>
    <p:extLst>
      <p:ext uri="{BB962C8B-B14F-4D97-AF65-F5344CB8AC3E}">
        <p14:creationId xmlns:p14="http://schemas.microsoft.com/office/powerpoint/2010/main" val="258025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FD280C-27AE-47A0-945C-FF87C38AC825}"/>
              </a:ext>
            </a:extLst>
          </p:cNvPr>
          <p:cNvSpPr>
            <a:spLocks noGrp="1"/>
          </p:cNvSpPr>
          <p:nvPr>
            <p:ph type="title"/>
          </p:nvPr>
        </p:nvSpPr>
        <p:spPr>
          <a:xfrm>
            <a:off x="1416453" y="386080"/>
            <a:ext cx="10210375" cy="903118"/>
          </a:xfrm>
        </p:spPr>
        <p:txBody>
          <a:bodyPr vert="horz" lIns="91440" tIns="45720" rIns="91440" bIns="45720" rtlCol="0" anchor="b">
            <a:normAutofit/>
          </a:bodyPr>
          <a:lstStyle/>
          <a:p>
            <a:pPr algn="ctr"/>
            <a:r>
              <a:rPr lang="en-US" sz="3600">
                <a:latin typeface="Calibri" panose="020F0502020204030204" pitchFamily="34" charset="0"/>
                <a:cs typeface="Calibri" panose="020F0502020204030204" pitchFamily="34" charset="0"/>
              </a:rPr>
              <a:t>Debate of the ages – Energy vs Matter</a:t>
            </a:r>
          </a:p>
        </p:txBody>
      </p:sp>
      <p:sp>
        <p:nvSpPr>
          <p:cNvPr id="43"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62D3C"/>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0FAC1156-CBE5-4F27-BD4E-9999D2C059A7}"/>
              </a:ext>
            </a:extLst>
          </p:cNvPr>
          <p:cNvSpPr>
            <a:spLocks noGrp="1"/>
          </p:cNvSpPr>
          <p:nvPr>
            <p:ph type="body" idx="1"/>
          </p:nvPr>
        </p:nvSpPr>
        <p:spPr>
          <a:xfrm>
            <a:off x="1142004" y="4619202"/>
            <a:ext cx="10484824" cy="1158030"/>
          </a:xfrm>
        </p:spPr>
        <p:txBody>
          <a:bodyPr vert="horz" lIns="91440" tIns="45720" rIns="91440" bIns="45720" rtlCol="0">
            <a:normAutofit/>
          </a:bodyPr>
          <a:lstStyle/>
          <a:p>
            <a:pPr>
              <a:buFont typeface="Wingdings 3" charset="2"/>
              <a:buChar char=""/>
            </a:pPr>
            <a:r>
              <a:rPr lang="en-US">
                <a:solidFill>
                  <a:schemeClr val="tx1">
                    <a:lumMod val="75000"/>
                    <a:lumOff val="25000"/>
                  </a:schemeClr>
                </a:solidFill>
                <a:latin typeface="Calibri" panose="020F0502020204030204" pitchFamily="34" charset="0"/>
                <a:cs typeface="Calibri" panose="020F0502020204030204" pitchFamily="34" charset="0"/>
              </a:rPr>
              <a:t>Dr. Bruce Lipton highlights the long-held question of whether we are all particle or are we both particle and spiritual/energy – a debate going back as far as Socrates and  Democritus. Additionally, the question of whether control is merely within or is it from without as well?</a:t>
            </a:r>
          </a:p>
        </p:txBody>
      </p:sp>
      <p:pic>
        <p:nvPicPr>
          <p:cNvPr id="5" name="Picture 4">
            <a:extLst>
              <a:ext uri="{FF2B5EF4-FFF2-40B4-BE49-F238E27FC236}">
                <a16:creationId xmlns:a16="http://schemas.microsoft.com/office/drawing/2014/main" id="{92C3649C-957C-48D7-A0DC-B958F76690AA}"/>
              </a:ext>
            </a:extLst>
          </p:cNvPr>
          <p:cNvPicPr>
            <a:picLocks noChangeAspect="1"/>
          </p:cNvPicPr>
          <p:nvPr/>
        </p:nvPicPr>
        <p:blipFill>
          <a:blip r:embed="rId2"/>
          <a:stretch>
            <a:fillRect/>
          </a:stretch>
        </p:blipFill>
        <p:spPr>
          <a:xfrm>
            <a:off x="1164273" y="1243269"/>
            <a:ext cx="9753600" cy="3561802"/>
          </a:xfrm>
          <a:prstGeom prst="rect">
            <a:avLst/>
          </a:prstGeom>
        </p:spPr>
      </p:pic>
    </p:spTree>
    <p:extLst>
      <p:ext uri="{BB962C8B-B14F-4D97-AF65-F5344CB8AC3E}">
        <p14:creationId xmlns:p14="http://schemas.microsoft.com/office/powerpoint/2010/main" val="45615963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257BF-4F52-4188-8F21-0BEDD21CEFA3}"/>
              </a:ext>
            </a:extLst>
          </p:cNvPr>
          <p:cNvSpPr>
            <a:spLocks noGrp="1"/>
          </p:cNvSpPr>
          <p:nvPr>
            <p:ph type="title"/>
          </p:nvPr>
        </p:nvSpPr>
        <p:spPr>
          <a:xfrm flipV="1">
            <a:off x="4710407" y="1825609"/>
            <a:ext cx="2562264" cy="45719"/>
          </a:xfrm>
        </p:spPr>
        <p:txBody>
          <a:bodyPr>
            <a:normAutofit fontScale="90000"/>
          </a:bodyPr>
          <a:lstStyle/>
          <a:p>
            <a:endParaRPr lang="en-US">
              <a:solidFill>
                <a:schemeClr val="tx1"/>
              </a:solidFill>
            </a:endParaRPr>
          </a:p>
        </p:txBody>
      </p:sp>
      <p:pic>
        <p:nvPicPr>
          <p:cNvPr id="4" name="Picture 3">
            <a:extLst>
              <a:ext uri="{FF2B5EF4-FFF2-40B4-BE49-F238E27FC236}">
                <a16:creationId xmlns:a16="http://schemas.microsoft.com/office/drawing/2014/main" id="{BC13B6B0-3B4C-4A86-AD45-92C0D0F82136}"/>
              </a:ext>
            </a:extLst>
          </p:cNvPr>
          <p:cNvPicPr>
            <a:picLocks noChangeAspect="1"/>
          </p:cNvPicPr>
          <p:nvPr/>
        </p:nvPicPr>
        <p:blipFill>
          <a:blip r:embed="rId3"/>
          <a:stretch>
            <a:fillRect/>
          </a:stretch>
        </p:blipFill>
        <p:spPr>
          <a:xfrm>
            <a:off x="1842741" y="280682"/>
            <a:ext cx="8984843" cy="4390470"/>
          </a:xfrm>
          <a:prstGeom prst="rect">
            <a:avLst/>
          </a:prstGeom>
        </p:spPr>
      </p:pic>
      <p:graphicFrame>
        <p:nvGraphicFramePr>
          <p:cNvPr id="6" name="Text Placeholder 2">
            <a:extLst>
              <a:ext uri="{FF2B5EF4-FFF2-40B4-BE49-F238E27FC236}">
                <a16:creationId xmlns:a16="http://schemas.microsoft.com/office/drawing/2014/main" id="{8F768467-B82A-4D3D-8167-83AE552DB2F4}"/>
              </a:ext>
            </a:extLst>
          </p:cNvPr>
          <p:cNvGraphicFramePr/>
          <p:nvPr>
            <p:extLst>
              <p:ext uri="{D42A27DB-BD31-4B8C-83A1-F6EECF244321}">
                <p14:modId xmlns:p14="http://schemas.microsoft.com/office/powerpoint/2010/main" val="3352685199"/>
              </p:ext>
            </p:extLst>
          </p:nvPr>
        </p:nvGraphicFramePr>
        <p:xfrm>
          <a:off x="1542362" y="4671152"/>
          <a:ext cx="9962250" cy="20805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8964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6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6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68"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69"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70"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71"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7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73"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74"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7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76"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78" name="Group 77">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8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8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8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8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8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8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8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8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8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8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9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92" name="Rectangle 91">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96" name="Rectangle 95">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C5CF5F1-3E21-4DB4-BEDC-F71419237D34}"/>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latin typeface="Calibri" panose="020F0502020204030204" pitchFamily="34" charset="0"/>
                <a:cs typeface="Calibri" panose="020F0502020204030204" pitchFamily="34" charset="0"/>
              </a:rPr>
              <a:t>Benefits of High Heartrate Variability  (HRV)</a:t>
            </a:r>
          </a:p>
        </p:txBody>
      </p:sp>
      <p:sp>
        <p:nvSpPr>
          <p:cNvPr id="100"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80529956-BA3C-4A4E-98A1-5D42B8293B11}"/>
              </a:ext>
            </a:extLst>
          </p:cNvPr>
          <p:cNvPicPr>
            <a:picLocks noChangeAspect="1"/>
          </p:cNvPicPr>
          <p:nvPr/>
        </p:nvPicPr>
        <p:blipFill rotWithShape="1">
          <a:blip r:embed="rId2"/>
          <a:srcRect l="11866" t="30986" r="10804" b="13843"/>
          <a:stretch/>
        </p:blipFill>
        <p:spPr>
          <a:xfrm>
            <a:off x="4594585" y="1858590"/>
            <a:ext cx="7597406" cy="4244497"/>
          </a:xfrm>
          <a:prstGeom prst="rect">
            <a:avLst/>
          </a:prstGeom>
        </p:spPr>
      </p:pic>
    </p:spTree>
    <p:extLst>
      <p:ext uri="{BB962C8B-B14F-4D97-AF65-F5344CB8AC3E}">
        <p14:creationId xmlns:p14="http://schemas.microsoft.com/office/powerpoint/2010/main" val="4245472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5A305F3-EF72-4EA3-9C18-B002A1E038FC}"/>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rPr>
              <a:t>Labilities of Low Heartrate Variability (HRV)</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CD719171-9925-4696-9DD6-EC00A62B08F6}"/>
              </a:ext>
            </a:extLst>
          </p:cNvPr>
          <p:cNvPicPr>
            <a:picLocks noChangeAspect="1"/>
          </p:cNvPicPr>
          <p:nvPr/>
        </p:nvPicPr>
        <p:blipFill rotWithShape="1">
          <a:blip r:embed="rId2"/>
          <a:srcRect l="15808" t="21633" r="16454"/>
          <a:stretch/>
        </p:blipFill>
        <p:spPr>
          <a:xfrm>
            <a:off x="4604607" y="1500683"/>
            <a:ext cx="7614608" cy="4362000"/>
          </a:xfrm>
          <a:prstGeom prst="rect">
            <a:avLst/>
          </a:prstGeom>
        </p:spPr>
      </p:pic>
    </p:spTree>
    <p:extLst>
      <p:ext uri="{BB962C8B-B14F-4D97-AF65-F5344CB8AC3E}">
        <p14:creationId xmlns:p14="http://schemas.microsoft.com/office/powerpoint/2010/main" val="2498449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2A6A74A-5708-461A-AA2E-C7325ABAE016}"/>
              </a:ext>
            </a:extLst>
          </p:cNvPr>
          <p:cNvSpPr>
            <a:spLocks noGrp="1"/>
          </p:cNvSpPr>
          <p:nvPr>
            <p:ph type="title"/>
          </p:nvPr>
        </p:nvSpPr>
        <p:spPr>
          <a:xfrm>
            <a:off x="133458" y="967417"/>
            <a:ext cx="4185691" cy="1945010"/>
          </a:xfrm>
        </p:spPr>
        <p:txBody>
          <a:bodyPr vert="horz" lIns="91440" tIns="45720" rIns="91440" bIns="45720" rtlCol="0" anchor="b">
            <a:normAutofit/>
          </a:bodyPr>
          <a:lstStyle/>
          <a:p>
            <a:r>
              <a:rPr lang="en-US" sz="4000">
                <a:solidFill>
                  <a:srgbClr val="FEFFFF"/>
                </a:solidFill>
                <a:latin typeface="Calibri" panose="020F0502020204030204" pitchFamily="34" charset="0"/>
                <a:cs typeface="Calibri" panose="020F0502020204030204" pitchFamily="34" charset="0"/>
              </a:rPr>
              <a:t>Heart Coherence Benefits</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A0DB5D3-D57D-4C29-B006-90D16CDF2488}"/>
              </a:ext>
            </a:extLst>
          </p:cNvPr>
          <p:cNvPicPr>
            <a:picLocks noChangeAspect="1"/>
          </p:cNvPicPr>
          <p:nvPr/>
        </p:nvPicPr>
        <p:blipFill rotWithShape="1">
          <a:blip r:embed="rId2"/>
          <a:srcRect t="12963"/>
          <a:stretch/>
        </p:blipFill>
        <p:spPr>
          <a:xfrm>
            <a:off x="4653624" y="1063487"/>
            <a:ext cx="7567116" cy="4937148"/>
          </a:xfrm>
          <a:prstGeom prst="rect">
            <a:avLst/>
          </a:prstGeom>
        </p:spPr>
      </p:pic>
    </p:spTree>
    <p:extLst>
      <p:ext uri="{BB962C8B-B14F-4D97-AF65-F5344CB8AC3E}">
        <p14:creationId xmlns:p14="http://schemas.microsoft.com/office/powerpoint/2010/main" val="221085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2A6A74A-5708-461A-AA2E-C7325ABAE016}"/>
              </a:ext>
            </a:extLst>
          </p:cNvPr>
          <p:cNvSpPr>
            <a:spLocks noGrp="1"/>
          </p:cNvSpPr>
          <p:nvPr>
            <p:ph type="title"/>
          </p:nvPr>
        </p:nvSpPr>
        <p:spPr>
          <a:xfrm>
            <a:off x="117571" y="999049"/>
            <a:ext cx="4185691" cy="3288683"/>
          </a:xfrm>
        </p:spPr>
        <p:txBody>
          <a:bodyPr vert="horz" lIns="91440" tIns="45720" rIns="91440" bIns="45720" rtlCol="0" anchor="b">
            <a:normAutofit/>
          </a:bodyPr>
          <a:lstStyle/>
          <a:p>
            <a:r>
              <a:rPr lang="en-US" sz="4000">
                <a:solidFill>
                  <a:srgbClr val="FEFFFF"/>
                </a:solidFill>
                <a:latin typeface="Calibri" panose="020F0502020204030204" pitchFamily="34" charset="0"/>
                <a:cs typeface="Calibri" panose="020F0502020204030204" pitchFamily="34" charset="0"/>
              </a:rPr>
              <a:t>Heart Coherence Benefits on Brain Networks</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3EE9C239-2917-4753-A07C-84D186BE96DE}"/>
              </a:ext>
            </a:extLst>
          </p:cNvPr>
          <p:cNvPicPr>
            <a:picLocks noChangeAspect="1"/>
          </p:cNvPicPr>
          <p:nvPr/>
        </p:nvPicPr>
        <p:blipFill rotWithShape="1">
          <a:blip r:embed="rId2"/>
          <a:srcRect t="22358" b="7227"/>
          <a:stretch/>
        </p:blipFill>
        <p:spPr>
          <a:xfrm>
            <a:off x="4650770" y="2425149"/>
            <a:ext cx="7563303" cy="3561298"/>
          </a:xfrm>
          <a:prstGeom prst="rect">
            <a:avLst/>
          </a:prstGeom>
        </p:spPr>
      </p:pic>
    </p:spTree>
    <p:extLst>
      <p:ext uri="{BB962C8B-B14F-4D97-AF65-F5344CB8AC3E}">
        <p14:creationId xmlns:p14="http://schemas.microsoft.com/office/powerpoint/2010/main" val="3782400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2A6A74A-5708-461A-AA2E-C7325ABAE016}"/>
              </a:ext>
            </a:extLst>
          </p:cNvPr>
          <p:cNvSpPr>
            <a:spLocks noGrp="1"/>
          </p:cNvSpPr>
          <p:nvPr>
            <p:ph type="title"/>
          </p:nvPr>
        </p:nvSpPr>
        <p:spPr>
          <a:xfrm>
            <a:off x="441586" y="967417"/>
            <a:ext cx="3877563" cy="3294451"/>
          </a:xfrm>
        </p:spPr>
        <p:txBody>
          <a:bodyPr vert="horz" lIns="91440" tIns="45720" rIns="91440" bIns="45720" rtlCol="0" anchor="b">
            <a:normAutofit/>
          </a:bodyPr>
          <a:lstStyle/>
          <a:p>
            <a:r>
              <a:rPr lang="en-US" sz="4000">
                <a:solidFill>
                  <a:srgbClr val="FEFFFF"/>
                </a:solidFill>
                <a:latin typeface="Calibri" panose="020F0502020204030204" pitchFamily="34" charset="0"/>
                <a:cs typeface="Calibri" panose="020F0502020204030204" pitchFamily="34" charset="0"/>
              </a:rPr>
              <a:t>Studies Showing Benefits of Coherence on Brain Function</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15DC3CA1-EBF7-4B49-A651-B0D89977C691}"/>
              </a:ext>
            </a:extLst>
          </p:cNvPr>
          <p:cNvPicPr>
            <a:picLocks noChangeAspect="1"/>
          </p:cNvPicPr>
          <p:nvPr/>
        </p:nvPicPr>
        <p:blipFill rotWithShape="1">
          <a:blip r:embed="rId2"/>
          <a:srcRect l="29789" t="14311" b="10142"/>
          <a:stretch/>
        </p:blipFill>
        <p:spPr>
          <a:xfrm>
            <a:off x="4638661" y="1814651"/>
            <a:ext cx="7575704" cy="4048032"/>
          </a:xfrm>
          <a:prstGeom prst="rect">
            <a:avLst/>
          </a:prstGeom>
        </p:spPr>
      </p:pic>
    </p:spTree>
    <p:extLst>
      <p:ext uri="{BB962C8B-B14F-4D97-AF65-F5344CB8AC3E}">
        <p14:creationId xmlns:p14="http://schemas.microsoft.com/office/powerpoint/2010/main" val="1738822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2A6A74A-5708-461A-AA2E-C7325ABAE016}"/>
              </a:ext>
            </a:extLst>
          </p:cNvPr>
          <p:cNvSpPr>
            <a:spLocks noGrp="1"/>
          </p:cNvSpPr>
          <p:nvPr>
            <p:ph type="title"/>
          </p:nvPr>
        </p:nvSpPr>
        <p:spPr>
          <a:xfrm>
            <a:off x="282863" y="967417"/>
            <a:ext cx="4036286" cy="3140211"/>
          </a:xfrm>
        </p:spPr>
        <p:txBody>
          <a:bodyPr vert="horz" lIns="91440" tIns="45720" rIns="91440" bIns="45720" rtlCol="0" anchor="b">
            <a:normAutofit/>
          </a:bodyPr>
          <a:lstStyle/>
          <a:p>
            <a:r>
              <a:rPr lang="en-US" sz="4000">
                <a:solidFill>
                  <a:srgbClr val="FEFFFF"/>
                </a:solidFill>
                <a:latin typeface="Calibri" panose="020F0502020204030204" pitchFamily="34" charset="0"/>
                <a:cs typeface="Calibri" panose="020F0502020204030204" pitchFamily="34" charset="0"/>
              </a:rPr>
              <a:t>Studies Showing Benefits</a:t>
            </a:r>
            <a:r>
              <a:rPr kumimoji="0" lang="en-US" sz="4000" b="0" i="0" u="none" strike="noStrike" kern="1200" cap="none" spc="0" normalizeH="0" baseline="0" noProof="0">
                <a:ln>
                  <a:noFill/>
                </a:ln>
                <a:solidFill>
                  <a:srgbClr val="FEFFFF"/>
                </a:solidFill>
                <a:effectLst/>
                <a:uLnTx/>
                <a:uFillTx/>
                <a:latin typeface="Calibri" panose="020F0502020204030204" pitchFamily="34" charset="0"/>
                <a:cs typeface="Calibri" panose="020F0502020204030204" pitchFamily="34" charset="0"/>
              </a:rPr>
              <a:t> of Heart Coherence on Health</a:t>
            </a:r>
            <a:endParaRPr lang="en-US" sz="4000">
              <a:solidFill>
                <a:srgbClr val="FEFFFF"/>
              </a:solidFill>
              <a:latin typeface="Calibri" panose="020F0502020204030204" pitchFamily="34" charset="0"/>
              <a:cs typeface="Calibri" panose="020F0502020204030204" pitchFamily="34" charset="0"/>
            </a:endParaRP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6E8ECF36-9976-4C04-B914-4125998AC406}"/>
              </a:ext>
            </a:extLst>
          </p:cNvPr>
          <p:cNvPicPr>
            <a:picLocks noChangeAspect="1"/>
          </p:cNvPicPr>
          <p:nvPr/>
        </p:nvPicPr>
        <p:blipFill rotWithShape="1">
          <a:blip r:embed="rId2"/>
          <a:srcRect l="8882" t="769" r="15473" b="9821"/>
          <a:stretch/>
        </p:blipFill>
        <p:spPr>
          <a:xfrm>
            <a:off x="4638659" y="967417"/>
            <a:ext cx="7590615" cy="5277319"/>
          </a:xfrm>
          <a:prstGeom prst="rect">
            <a:avLst/>
          </a:prstGeom>
        </p:spPr>
      </p:pic>
    </p:spTree>
    <p:extLst>
      <p:ext uri="{BB962C8B-B14F-4D97-AF65-F5344CB8AC3E}">
        <p14:creationId xmlns:p14="http://schemas.microsoft.com/office/powerpoint/2010/main" val="1740928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070B2A6-EBFE-4026-92D8-7704832EBD4D}"/>
              </a:ext>
            </a:extLst>
          </p:cNvPr>
          <p:cNvSpPr>
            <a:spLocks noGrp="1"/>
          </p:cNvSpPr>
          <p:nvPr>
            <p:ph type="title"/>
          </p:nvPr>
        </p:nvSpPr>
        <p:spPr>
          <a:xfrm>
            <a:off x="256307" y="967417"/>
            <a:ext cx="4062842" cy="2568738"/>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Low HRV and Mental Health</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62E6929E-87D9-4B0E-B3A0-8CCE30CFB908}"/>
              </a:ext>
            </a:extLst>
          </p:cNvPr>
          <p:cNvPicPr>
            <a:picLocks noChangeAspect="1"/>
          </p:cNvPicPr>
          <p:nvPr/>
        </p:nvPicPr>
        <p:blipFill rotWithShape="1">
          <a:blip r:embed="rId2"/>
          <a:srcRect t="16305" r="3968"/>
          <a:stretch/>
        </p:blipFill>
        <p:spPr>
          <a:xfrm>
            <a:off x="4639733" y="1903228"/>
            <a:ext cx="7552258" cy="4097407"/>
          </a:xfrm>
          <a:prstGeom prst="rect">
            <a:avLst/>
          </a:prstGeom>
        </p:spPr>
      </p:pic>
    </p:spTree>
    <p:extLst>
      <p:ext uri="{BB962C8B-B14F-4D97-AF65-F5344CB8AC3E}">
        <p14:creationId xmlns:p14="http://schemas.microsoft.com/office/powerpoint/2010/main" val="3917989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4" name="Group 6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8" name="Rectangle 7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82" name="Rectangle 81">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7AACA6C-BB19-4C35-AD83-D15D3B867377}"/>
              </a:ext>
            </a:extLst>
          </p:cNvPr>
          <p:cNvSpPr>
            <a:spLocks noGrp="1"/>
          </p:cNvSpPr>
          <p:nvPr>
            <p:ph type="title"/>
          </p:nvPr>
        </p:nvSpPr>
        <p:spPr>
          <a:xfrm>
            <a:off x="540279" y="967417"/>
            <a:ext cx="3778870" cy="2831407"/>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Clinical Applications of HRV</a:t>
            </a:r>
          </a:p>
        </p:txBody>
      </p:sp>
      <p:sp>
        <p:nvSpPr>
          <p:cNvPr id="86"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descr="Graphical user interface, text, application, email&#10;&#10;Description automatically generated">
            <a:extLst>
              <a:ext uri="{FF2B5EF4-FFF2-40B4-BE49-F238E27FC236}">
                <a16:creationId xmlns:a16="http://schemas.microsoft.com/office/drawing/2014/main" id="{7C6A568F-F4C9-41F5-B48F-A8794F7D0606}"/>
              </a:ext>
            </a:extLst>
          </p:cNvPr>
          <p:cNvPicPr>
            <a:picLocks noChangeAspect="1"/>
          </p:cNvPicPr>
          <p:nvPr/>
        </p:nvPicPr>
        <p:blipFill rotWithShape="1">
          <a:blip r:embed="rId2"/>
          <a:srcRect t="20281" r="9775"/>
          <a:stretch/>
        </p:blipFill>
        <p:spPr>
          <a:xfrm>
            <a:off x="4653622" y="1635234"/>
            <a:ext cx="7552268" cy="4261937"/>
          </a:xfrm>
          <a:prstGeom prst="rect">
            <a:avLst/>
          </a:prstGeom>
        </p:spPr>
      </p:pic>
    </p:spTree>
    <p:extLst>
      <p:ext uri="{BB962C8B-B14F-4D97-AF65-F5344CB8AC3E}">
        <p14:creationId xmlns:p14="http://schemas.microsoft.com/office/powerpoint/2010/main" val="1063294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EF28B1-16B5-4931-9EB1-EAFCA32E7B0F}"/>
              </a:ext>
            </a:extLst>
          </p:cNvPr>
          <p:cNvSpPr>
            <a:spLocks noGrp="1"/>
          </p:cNvSpPr>
          <p:nvPr>
            <p:ph type="title"/>
          </p:nvPr>
        </p:nvSpPr>
        <p:spPr>
          <a:xfrm>
            <a:off x="2978207" y="646148"/>
            <a:ext cx="8692242" cy="443185"/>
          </a:xfrm>
        </p:spPr>
        <p:txBody>
          <a:bodyPr vert="horz" lIns="91440" tIns="45720" rIns="91440" bIns="45720" rtlCol="0" anchor="b">
            <a:noAutofit/>
          </a:bodyPr>
          <a:lstStyle/>
          <a:p>
            <a:r>
              <a:rPr lang="en-US" sz="4400" dirty="0">
                <a:latin typeface="Roboto" panose="02000000000000000000" pitchFamily="2" charset="0"/>
                <a:ea typeface="Roboto" panose="02000000000000000000" pitchFamily="2" charset="0"/>
              </a:rPr>
              <a:t>        Applications</a:t>
            </a:r>
          </a:p>
        </p:txBody>
      </p:sp>
      <p:sp>
        <p:nvSpPr>
          <p:cNvPr id="43"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D5B7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F30387AA-47D1-471C-882F-867851023008}"/>
              </a:ext>
            </a:extLst>
          </p:cNvPr>
          <p:cNvPicPr>
            <a:picLocks noChangeAspect="1"/>
          </p:cNvPicPr>
          <p:nvPr/>
        </p:nvPicPr>
        <p:blipFill>
          <a:blip r:embed="rId2"/>
          <a:stretch>
            <a:fillRect/>
          </a:stretch>
        </p:blipFill>
        <p:spPr>
          <a:xfrm>
            <a:off x="500983" y="2330513"/>
            <a:ext cx="5247068" cy="2733199"/>
          </a:xfrm>
          <a:prstGeom prst="rect">
            <a:avLst/>
          </a:prstGeom>
        </p:spPr>
      </p:pic>
      <p:sp>
        <p:nvSpPr>
          <p:cNvPr id="3" name="Text Placeholder 2">
            <a:extLst>
              <a:ext uri="{FF2B5EF4-FFF2-40B4-BE49-F238E27FC236}">
                <a16:creationId xmlns:a16="http://schemas.microsoft.com/office/drawing/2014/main" id="{7AEE222C-BE56-4F87-964E-FECEDC637397}"/>
              </a:ext>
            </a:extLst>
          </p:cNvPr>
          <p:cNvSpPr>
            <a:spLocks noGrp="1"/>
          </p:cNvSpPr>
          <p:nvPr>
            <p:ph type="body" idx="1"/>
          </p:nvPr>
        </p:nvSpPr>
        <p:spPr>
          <a:xfrm>
            <a:off x="6137511" y="1289198"/>
            <a:ext cx="5836776" cy="4922653"/>
          </a:xfrm>
        </p:spPr>
        <p:txBody>
          <a:bodyPr vert="horz" lIns="91440" tIns="45720" rIns="91440" bIns="45720" rtlCol="0">
            <a:noAutofit/>
          </a:bodyPr>
          <a:lstStyle/>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rPr>
              <a:t>HeartMath has developed simple and practical ways to benefit from the breakthroughs in understating the neuroscience of </a:t>
            </a:r>
            <a:r>
              <a:rPr lang="en-US" sz="2000" dirty="0">
                <a:solidFill>
                  <a:srgbClr val="FFFF00"/>
                </a:solidFill>
                <a:latin typeface="Calibri" panose="020F0502020204030204" pitchFamily="34" charset="0"/>
                <a:ea typeface="Roboto" panose="02000000000000000000" pitchFamily="2" charset="0"/>
                <a:cs typeface="Calibri" panose="020F0502020204030204" pitchFamily="34" charset="0"/>
              </a:rPr>
              <a:t>Heart Rate Variability </a:t>
            </a:r>
            <a:r>
              <a:rPr lang="en-US" sz="20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rPr>
              <a:t>as it relates to sound mental and physical health. </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rPr>
              <a:t>The following slides offer five of the main techniques. The value of these techniques is that they are relatively simple and do not take inordinate amounts of time to begin benefiting from them.</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rPr>
              <a:t> Additionally, HeartMath has developed training devices for facilitating learning and application in our daily lives. </a:t>
            </a:r>
          </a:p>
        </p:txBody>
      </p:sp>
    </p:spTree>
    <p:extLst>
      <p:ext uri="{BB962C8B-B14F-4D97-AF65-F5344CB8AC3E}">
        <p14:creationId xmlns:p14="http://schemas.microsoft.com/office/powerpoint/2010/main" val="180598156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3"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4"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5"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6"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7"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8"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9"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0"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1"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2"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3"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5" name="Group 24">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7"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8"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9"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0"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1"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2"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3"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4"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5"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6"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7"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9" name="Rectangle 38">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3" name="Rectangle 42">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5" name="Group 44">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6"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7"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8"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9"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0"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1"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2"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3"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4"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5"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6"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7"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9" name="Group 58">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0"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1"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2"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3"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4"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5"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6"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7"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8"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9"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0"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1"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1F855986-563F-48F4-ACDA-5F3EFEFC72D9}"/>
              </a:ext>
            </a:extLst>
          </p:cNvPr>
          <p:cNvSpPr>
            <a:spLocks noGrp="1"/>
          </p:cNvSpPr>
          <p:nvPr>
            <p:ph type="title"/>
          </p:nvPr>
        </p:nvSpPr>
        <p:spPr>
          <a:xfrm>
            <a:off x="5234673" y="946778"/>
            <a:ext cx="6930104" cy="1339482"/>
          </a:xfrm>
        </p:spPr>
        <p:txBody>
          <a:bodyPr vert="horz" lIns="91440" tIns="45720" rIns="91440" bIns="45720" rtlCol="0" anchor="t">
            <a:normAutofit fontScale="90000"/>
          </a:bodyPr>
          <a:lstStyle/>
          <a:p>
            <a:br>
              <a:rPr lang="en-US" sz="3600"/>
            </a:br>
            <a:r>
              <a:rPr lang="en-US" sz="3600" b="1">
                <a:latin typeface="Calibri" panose="020F0502020204030204" pitchFamily="34" charset="0"/>
                <a:cs typeface="Calibri" panose="020F0502020204030204" pitchFamily="34" charset="0"/>
              </a:rPr>
              <a:t>Debate of the Ages - </a:t>
            </a:r>
            <a:r>
              <a:rPr lang="en-US" sz="3600">
                <a:latin typeface="Calibri" panose="020F0502020204030204" pitchFamily="34" charset="0"/>
                <a:cs typeface="Calibri" panose="020F0502020204030204" pitchFamily="34" charset="0"/>
              </a:rPr>
              <a:t>Energy vs Matter</a:t>
            </a:r>
          </a:p>
        </p:txBody>
      </p:sp>
      <p:pic>
        <p:nvPicPr>
          <p:cNvPr id="4" name="Picture 3">
            <a:extLst>
              <a:ext uri="{FF2B5EF4-FFF2-40B4-BE49-F238E27FC236}">
                <a16:creationId xmlns:a16="http://schemas.microsoft.com/office/drawing/2014/main" id="{75FAEB90-C0F9-473E-A183-50C9ED992708}"/>
              </a:ext>
            </a:extLst>
          </p:cNvPr>
          <p:cNvPicPr>
            <a:picLocks noChangeAspect="1"/>
          </p:cNvPicPr>
          <p:nvPr/>
        </p:nvPicPr>
        <p:blipFill rotWithShape="1">
          <a:blip r:embed="rId2"/>
          <a:srcRect l="17307" r="20015"/>
          <a:stretch/>
        </p:blipFill>
        <p:spPr>
          <a:xfrm>
            <a:off x="8511" y="3385602"/>
            <a:ext cx="4646965" cy="3428990"/>
          </a:xfrm>
          <a:prstGeom prst="rect">
            <a:avLst/>
          </a:prstGeom>
        </p:spPr>
      </p:pic>
      <p:sp>
        <p:nvSpPr>
          <p:cNvPr id="73" name="Rectangle 72">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6" name="Picture 5">
            <a:extLst>
              <a:ext uri="{FF2B5EF4-FFF2-40B4-BE49-F238E27FC236}">
                <a16:creationId xmlns:a16="http://schemas.microsoft.com/office/drawing/2014/main" id="{B9C31837-2A2A-4C02-B5A9-79E749B3D830}"/>
              </a:ext>
            </a:extLst>
          </p:cNvPr>
          <p:cNvPicPr>
            <a:picLocks noChangeAspect="1"/>
          </p:cNvPicPr>
          <p:nvPr/>
        </p:nvPicPr>
        <p:blipFill rotWithShape="1">
          <a:blip r:embed="rId3"/>
          <a:srcRect l="13911" r="23410" b="-1"/>
          <a:stretch/>
        </p:blipFill>
        <p:spPr>
          <a:xfrm>
            <a:off x="-13393" y="12611"/>
            <a:ext cx="4646965" cy="3429000"/>
          </a:xfrm>
          <a:prstGeom prst="rect">
            <a:avLst/>
          </a:prstGeom>
        </p:spPr>
      </p:pic>
      <p:cxnSp>
        <p:nvCxnSpPr>
          <p:cNvPr id="77" name="Straight Connector 76">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0DD0E2C-2CE3-452C-89EF-301D17B06128}"/>
              </a:ext>
            </a:extLst>
          </p:cNvPr>
          <p:cNvSpPr>
            <a:spLocks noGrp="1"/>
          </p:cNvSpPr>
          <p:nvPr>
            <p:ph type="body" idx="1"/>
          </p:nvPr>
        </p:nvSpPr>
        <p:spPr>
          <a:xfrm>
            <a:off x="5686035" y="2133600"/>
            <a:ext cx="5818576" cy="3777622"/>
          </a:xfrm>
        </p:spPr>
        <p:txBody>
          <a:bodyPr vert="horz" lIns="91440" tIns="45720" rIns="91440" bIns="45720" rtlCol="0">
            <a:normAutofit/>
          </a:bodyPr>
          <a:lstStyle/>
          <a:p>
            <a:r>
              <a:rPr lang="en-US" sz="2000" b="1" dirty="0">
                <a:solidFill>
                  <a:schemeClr val="tx1">
                    <a:lumMod val="75000"/>
                    <a:lumOff val="25000"/>
                  </a:schemeClr>
                </a:solidFill>
                <a:latin typeface="Calibri" panose="020F0502020204030204" pitchFamily="34" charset="0"/>
                <a:cs typeface="Calibri" panose="020F0502020204030204" pitchFamily="34" charset="0"/>
              </a:rPr>
              <a:t>These assumptions have far-reaching consequences for how we experience life and impact on fundamental approaches to medicine and psychology</a:t>
            </a:r>
          </a:p>
          <a:p>
            <a:r>
              <a:rPr lang="en-US" sz="2000" b="1" dirty="0">
                <a:solidFill>
                  <a:schemeClr val="tx1">
                    <a:lumMod val="75000"/>
                    <a:lumOff val="25000"/>
                  </a:schemeClr>
                </a:solidFill>
                <a:latin typeface="Calibri" panose="020F0502020204030204" pitchFamily="34" charset="0"/>
                <a:cs typeface="Calibri" panose="020F0502020204030204" pitchFamily="34" charset="0"/>
                <a:hlinkClick r:id="rId4"/>
              </a:rPr>
              <a:t>https://www.heartmath.com/</a:t>
            </a:r>
            <a:endParaRPr lang="en-US"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0259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56"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7"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58"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60"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F81681-1627-4914-BB1F-7ACCE6FF68DA}"/>
              </a:ext>
            </a:extLst>
          </p:cNvPr>
          <p:cNvSpPr>
            <a:spLocks noGrp="1"/>
          </p:cNvSpPr>
          <p:nvPr>
            <p:ph type="title"/>
          </p:nvPr>
        </p:nvSpPr>
        <p:spPr>
          <a:xfrm>
            <a:off x="2143759" y="357423"/>
            <a:ext cx="9360853" cy="712087"/>
          </a:xfrm>
        </p:spPr>
        <p:txBody>
          <a:bodyPr vert="horz" lIns="91440" tIns="45720" rIns="91440" bIns="45720" rtlCol="0" anchor="b">
            <a:noAutofit/>
          </a:bodyPr>
          <a:lstStyle/>
          <a:p>
            <a:r>
              <a:rPr lang="en-US" sz="4000">
                <a:latin typeface="Calibri" panose="020F0502020204030204" pitchFamily="34" charset="0"/>
                <a:cs typeface="Calibri" panose="020F0502020204030204" pitchFamily="34" charset="0"/>
              </a:rPr>
              <a:t>HeartMath Self-Regulation Techniques</a:t>
            </a:r>
          </a:p>
        </p:txBody>
      </p:sp>
      <p:sp>
        <p:nvSpPr>
          <p:cNvPr id="61"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54F5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E5F60FF7-3CCC-4CF8-A10F-316E4897B542}"/>
              </a:ext>
            </a:extLst>
          </p:cNvPr>
          <p:cNvPicPr>
            <a:picLocks noChangeAspect="1"/>
          </p:cNvPicPr>
          <p:nvPr/>
        </p:nvPicPr>
        <p:blipFill rotWithShape="1">
          <a:blip r:embed="rId2"/>
          <a:srcRect t="22967" b="11020"/>
          <a:stretch/>
        </p:blipFill>
        <p:spPr>
          <a:xfrm>
            <a:off x="1178738" y="1555797"/>
            <a:ext cx="10171529" cy="3740356"/>
          </a:xfrm>
          <a:prstGeom prst="rect">
            <a:avLst/>
          </a:prstGeom>
        </p:spPr>
      </p:pic>
      <p:sp>
        <p:nvSpPr>
          <p:cNvPr id="3" name="Text Placeholder 2">
            <a:extLst>
              <a:ext uri="{FF2B5EF4-FFF2-40B4-BE49-F238E27FC236}">
                <a16:creationId xmlns:a16="http://schemas.microsoft.com/office/drawing/2014/main" id="{D567A707-F5FE-436D-81A0-96C96CE377D1}"/>
              </a:ext>
            </a:extLst>
          </p:cNvPr>
          <p:cNvSpPr>
            <a:spLocks noGrp="1"/>
          </p:cNvSpPr>
          <p:nvPr>
            <p:ph type="body" idx="1"/>
          </p:nvPr>
        </p:nvSpPr>
        <p:spPr>
          <a:xfrm>
            <a:off x="1834439" y="5447058"/>
            <a:ext cx="8915400" cy="1146182"/>
          </a:xfrm>
        </p:spPr>
        <p:txBody>
          <a:bodyPr vert="horz" lIns="91440" tIns="45720" rIns="91440" bIns="45720" rtlCol="0">
            <a:normAutofit/>
          </a:bodyPr>
          <a:lstStyle/>
          <a:p>
            <a:pP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Researchers at HeartMath have developed five main self-regulation strategies each with its own purpose. These techniques build on one another so it is best to master the top ones before going onto the next. </a:t>
            </a:r>
          </a:p>
        </p:txBody>
      </p:sp>
    </p:spTree>
    <p:extLst>
      <p:ext uri="{BB962C8B-B14F-4D97-AF65-F5344CB8AC3E}">
        <p14:creationId xmlns:p14="http://schemas.microsoft.com/office/powerpoint/2010/main" val="477662668"/>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64E3-A36B-4519-B13D-39DD8224B319}"/>
              </a:ext>
            </a:extLst>
          </p:cNvPr>
          <p:cNvSpPr>
            <a:spLocks noGrp="1"/>
          </p:cNvSpPr>
          <p:nvPr>
            <p:ph type="title"/>
          </p:nvPr>
        </p:nvSpPr>
        <p:spPr>
          <a:xfrm>
            <a:off x="1676400" y="696784"/>
            <a:ext cx="8940800" cy="1284415"/>
          </a:xfrm>
          <a:solidFill>
            <a:srgbClr val="FF0000"/>
          </a:solidFill>
        </p:spPr>
        <p:txBody>
          <a:bodyPr>
            <a:normAutofit fontScale="90000"/>
          </a:bodyPr>
          <a:lstStyle/>
          <a:p>
            <a:r>
              <a:rPr lang="en-US" sz="4000">
                <a:solidFill>
                  <a:schemeClr val="bg1"/>
                </a:solidFill>
                <a:latin typeface="Roboto" panose="02000000000000000000" pitchFamily="2" charset="0"/>
                <a:ea typeface="Roboto" panose="02000000000000000000" pitchFamily="2" charset="0"/>
                <a:cs typeface="Calibri" panose="020F0502020204030204" pitchFamily="34" charset="0"/>
              </a:rPr>
              <a:t>    Heart-Focused Breathing Technique</a:t>
            </a:r>
            <a:r>
              <a:rPr lang="en-US" sz="2200">
                <a:solidFill>
                  <a:schemeClr val="bg1"/>
                </a:solidFill>
                <a:latin typeface="Roboto" panose="02000000000000000000" pitchFamily="2" charset="0"/>
                <a:ea typeface="Roboto" panose="02000000000000000000" pitchFamily="2" charset="0"/>
                <a:cs typeface="Calibri" panose="020F0502020204030204" pitchFamily="34" charset="0"/>
              </a:rPr>
              <a:t> </a:t>
            </a:r>
            <a:br>
              <a:rPr lang="en-US" sz="2200">
                <a:solidFill>
                  <a:schemeClr val="bg1"/>
                </a:solidFill>
                <a:latin typeface="Roboto" panose="02000000000000000000" pitchFamily="2" charset="0"/>
                <a:ea typeface="Roboto" panose="02000000000000000000" pitchFamily="2" charset="0"/>
                <a:cs typeface="Calibri" panose="020F0502020204030204" pitchFamily="34" charset="0"/>
              </a:rPr>
            </a:br>
            <a:r>
              <a:rPr lang="en-US" sz="2200">
                <a:solidFill>
                  <a:schemeClr val="bg1"/>
                </a:solidFill>
                <a:latin typeface="Roboto" panose="02000000000000000000" pitchFamily="2" charset="0"/>
                <a:ea typeface="Roboto" panose="02000000000000000000" pitchFamily="2" charset="0"/>
                <a:cs typeface="Calibri" panose="020F0502020204030204" pitchFamily="34" charset="0"/>
              </a:rPr>
              <a:t>     </a:t>
            </a:r>
            <a:r>
              <a:rPr lang="en-US" sz="4000">
                <a:solidFill>
                  <a:schemeClr val="tx1"/>
                </a:solidFill>
                <a:highlight>
                  <a:srgbClr val="FFFF00"/>
                </a:highlight>
                <a:latin typeface="Roboto" panose="02000000000000000000" pitchFamily="2" charset="0"/>
                <a:ea typeface="Roboto" panose="02000000000000000000" pitchFamily="2" charset="0"/>
                <a:cs typeface="Calibri" panose="020F0502020204030204" pitchFamily="34" charset="0"/>
              </a:rPr>
              <a:t>-</a:t>
            </a:r>
            <a:r>
              <a:rPr lang="en-US" sz="2200">
                <a:solidFill>
                  <a:schemeClr val="tx1"/>
                </a:solidFill>
                <a:highlight>
                  <a:srgbClr val="FFFF00"/>
                </a:highlight>
                <a:latin typeface="Roboto" panose="02000000000000000000" pitchFamily="2" charset="0"/>
                <a:ea typeface="Roboto" panose="02000000000000000000" pitchFamily="2" charset="0"/>
                <a:cs typeface="Calibri" panose="020F0502020204030204" pitchFamily="34" charset="0"/>
              </a:rPr>
              <a:t>for Autonomic Nervous System Deactivation/establishing calmness</a:t>
            </a:r>
            <a:br>
              <a:rPr lang="en-US" sz="2200">
                <a:solidFill>
                  <a:schemeClr val="bg1"/>
                </a:solidFill>
                <a:highlight>
                  <a:srgbClr val="FFFF00"/>
                </a:highlight>
                <a:latin typeface="Roboto" panose="02000000000000000000" pitchFamily="2" charset="0"/>
                <a:ea typeface="Roboto" panose="02000000000000000000" pitchFamily="2" charset="0"/>
                <a:cs typeface="Calibri" panose="020F0502020204030204" pitchFamily="34" charset="0"/>
              </a:rPr>
            </a:br>
            <a:endParaRPr lang="en-US" sz="2200">
              <a:solidFill>
                <a:schemeClr val="bg1"/>
              </a:solidFill>
              <a:highlight>
                <a:srgbClr val="FFFF00"/>
              </a:highlight>
              <a:latin typeface="Roboto" panose="02000000000000000000" pitchFamily="2"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265AA767-A5C0-4444-ADBA-083893AEE090}"/>
              </a:ext>
            </a:extLst>
          </p:cNvPr>
          <p:cNvSpPr txBox="1"/>
          <p:nvPr/>
        </p:nvSpPr>
        <p:spPr>
          <a:xfrm>
            <a:off x="3312160" y="3105834"/>
            <a:ext cx="6299200" cy="3570208"/>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latin typeface="Calibri" panose="020F0502020204030204" pitchFamily="34" charset="0"/>
                <a:cs typeface="Calibri" panose="020F0502020204030204" pitchFamily="34" charset="0"/>
              </a:rPr>
              <a:t>Click here for a demonstration video:</a:t>
            </a:r>
          </a:p>
          <a:p>
            <a:r>
              <a:rPr lang="en-US" sz="1400" dirty="0">
                <a:latin typeface="Calibri" panose="020F0502020204030204" pitchFamily="34" charset="0"/>
                <a:cs typeface="Calibri" panose="020F0502020204030204" pitchFamily="34" charset="0"/>
                <a:hlinkClick r:id="rId2"/>
              </a:rPr>
              <a:t>https://www.youtube.com/watch?v=JxNjw3bcfVo&amp;ab_channel=TheWholeMD</a:t>
            </a:r>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0394614-6CED-419D-AE34-56CD64DDE7BA}"/>
              </a:ext>
            </a:extLst>
          </p:cNvPr>
          <p:cNvPicPr>
            <a:picLocks noChangeAspect="1"/>
          </p:cNvPicPr>
          <p:nvPr/>
        </p:nvPicPr>
        <p:blipFill rotWithShape="1">
          <a:blip r:embed="rId3"/>
          <a:srcRect b="2339"/>
          <a:stretch/>
        </p:blipFill>
        <p:spPr>
          <a:xfrm>
            <a:off x="518160" y="2353928"/>
            <a:ext cx="5262154" cy="2635289"/>
          </a:xfrm>
          <a:prstGeom prst="rect">
            <a:avLst/>
          </a:prstGeom>
        </p:spPr>
      </p:pic>
      <p:pic>
        <p:nvPicPr>
          <p:cNvPr id="6" name="Picture 5">
            <a:extLst>
              <a:ext uri="{FF2B5EF4-FFF2-40B4-BE49-F238E27FC236}">
                <a16:creationId xmlns:a16="http://schemas.microsoft.com/office/drawing/2014/main" id="{1468176C-7007-4C18-8E56-A291B644E687}"/>
              </a:ext>
            </a:extLst>
          </p:cNvPr>
          <p:cNvPicPr>
            <a:picLocks noChangeAspect="1"/>
          </p:cNvPicPr>
          <p:nvPr/>
        </p:nvPicPr>
        <p:blipFill rotWithShape="1">
          <a:blip r:embed="rId4"/>
          <a:srcRect b="42762"/>
          <a:stretch/>
        </p:blipFill>
        <p:spPr>
          <a:xfrm>
            <a:off x="6213901" y="2403906"/>
            <a:ext cx="5612339" cy="2410457"/>
          </a:xfrm>
          <a:prstGeom prst="rect">
            <a:avLst/>
          </a:prstGeom>
        </p:spPr>
      </p:pic>
      <p:pic>
        <p:nvPicPr>
          <p:cNvPr id="7" name="Picture 6">
            <a:extLst>
              <a:ext uri="{FF2B5EF4-FFF2-40B4-BE49-F238E27FC236}">
                <a16:creationId xmlns:a16="http://schemas.microsoft.com/office/drawing/2014/main" id="{4628B941-6736-45E2-87AA-CB799607E873}"/>
              </a:ext>
            </a:extLst>
          </p:cNvPr>
          <p:cNvPicPr>
            <a:picLocks noChangeAspect="1"/>
          </p:cNvPicPr>
          <p:nvPr/>
        </p:nvPicPr>
        <p:blipFill rotWithShape="1">
          <a:blip r:embed="rId5"/>
          <a:srcRect/>
          <a:stretch/>
        </p:blipFill>
        <p:spPr>
          <a:xfrm>
            <a:off x="6213901" y="4432424"/>
            <a:ext cx="5612339" cy="669210"/>
          </a:xfrm>
          <a:prstGeom prst="rect">
            <a:avLst/>
          </a:prstGeom>
        </p:spPr>
      </p:pic>
    </p:spTree>
    <p:extLst>
      <p:ext uri="{BB962C8B-B14F-4D97-AF65-F5344CB8AC3E}">
        <p14:creationId xmlns:p14="http://schemas.microsoft.com/office/powerpoint/2010/main" val="3646161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A48F-A393-47F1-8FF6-EB6FE74A968A}"/>
              </a:ext>
            </a:extLst>
          </p:cNvPr>
          <p:cNvSpPr>
            <a:spLocks noGrp="1"/>
          </p:cNvSpPr>
          <p:nvPr>
            <p:ph type="title"/>
          </p:nvPr>
        </p:nvSpPr>
        <p:spPr>
          <a:xfrm>
            <a:off x="2714897" y="53334"/>
            <a:ext cx="8791891" cy="1214072"/>
          </a:xfrm>
        </p:spPr>
        <p:txBody>
          <a:bodyPr>
            <a:normAutofit/>
          </a:bodyPr>
          <a:lstStyle/>
          <a:p>
            <a:r>
              <a:rPr lang="en-US" sz="4000" dirty="0">
                <a:latin typeface="Roboto" panose="02000000000000000000" pitchFamily="2" charset="0"/>
                <a:ea typeface="Roboto" panose="02000000000000000000" pitchFamily="2" charset="0"/>
                <a:cs typeface="Calibri" panose="020F0502020204030204" pitchFamily="34" charset="0"/>
              </a:rPr>
              <a:t>Quick Coherence Technique</a:t>
            </a:r>
            <a:br>
              <a:rPr lang="en-US" sz="2000" dirty="0">
                <a:latin typeface="Roboto" panose="02000000000000000000" pitchFamily="2" charset="0"/>
                <a:ea typeface="Roboto" panose="02000000000000000000" pitchFamily="2" charset="0"/>
                <a:cs typeface="Calibri" panose="020F0502020204030204" pitchFamily="34" charset="0"/>
              </a:rPr>
            </a:br>
            <a:r>
              <a:rPr lang="en-US" sz="2000" dirty="0">
                <a:latin typeface="Roboto" panose="02000000000000000000" pitchFamily="2" charset="0"/>
                <a:ea typeface="Roboto" panose="02000000000000000000" pitchFamily="2" charset="0"/>
                <a:cs typeface="Calibri" panose="020F0502020204030204" pitchFamily="34" charset="0"/>
              </a:rPr>
              <a:t>    </a:t>
            </a:r>
            <a:r>
              <a:rPr lang="en-US" sz="2400" dirty="0">
                <a:highlight>
                  <a:srgbClr val="FFFF00"/>
                </a:highlight>
                <a:latin typeface="Roboto" panose="02000000000000000000" pitchFamily="2" charset="0"/>
                <a:ea typeface="Roboto" panose="02000000000000000000" pitchFamily="2" charset="0"/>
                <a:cs typeface="Calibri" panose="020F0502020204030204" pitchFamily="34" charset="0"/>
              </a:rPr>
              <a:t>- for in the moment self-regulation</a:t>
            </a:r>
          </a:p>
        </p:txBody>
      </p:sp>
      <p:pic>
        <p:nvPicPr>
          <p:cNvPr id="4" name="Picture 3">
            <a:extLst>
              <a:ext uri="{FF2B5EF4-FFF2-40B4-BE49-F238E27FC236}">
                <a16:creationId xmlns:a16="http://schemas.microsoft.com/office/drawing/2014/main" id="{29F516C0-2874-492B-8C9C-AA6678DB2036}"/>
              </a:ext>
            </a:extLst>
          </p:cNvPr>
          <p:cNvPicPr>
            <a:picLocks noChangeAspect="1"/>
          </p:cNvPicPr>
          <p:nvPr/>
        </p:nvPicPr>
        <p:blipFill rotWithShape="1">
          <a:blip r:embed="rId2"/>
          <a:srcRect l="-1" t="3216" r="905" b="9996"/>
          <a:stretch/>
        </p:blipFill>
        <p:spPr>
          <a:xfrm>
            <a:off x="2072640" y="1267406"/>
            <a:ext cx="8900160" cy="2580641"/>
          </a:xfrm>
          <a:prstGeom prst="rect">
            <a:avLst/>
          </a:prstGeom>
        </p:spPr>
      </p:pic>
      <p:pic>
        <p:nvPicPr>
          <p:cNvPr id="6" name="Picture 5">
            <a:extLst>
              <a:ext uri="{FF2B5EF4-FFF2-40B4-BE49-F238E27FC236}">
                <a16:creationId xmlns:a16="http://schemas.microsoft.com/office/drawing/2014/main" id="{26C740F1-6C97-43ED-B755-EF3884FFBCC3}"/>
              </a:ext>
            </a:extLst>
          </p:cNvPr>
          <p:cNvPicPr>
            <a:picLocks noChangeAspect="1"/>
          </p:cNvPicPr>
          <p:nvPr/>
        </p:nvPicPr>
        <p:blipFill rotWithShape="1">
          <a:blip r:embed="rId3"/>
          <a:srcRect l="1267" t="3109" r="893" b="9548"/>
          <a:stretch/>
        </p:blipFill>
        <p:spPr>
          <a:xfrm>
            <a:off x="2042842" y="3848047"/>
            <a:ext cx="8929958" cy="2329878"/>
          </a:xfrm>
          <a:prstGeom prst="rect">
            <a:avLst/>
          </a:prstGeom>
        </p:spPr>
      </p:pic>
      <p:sp>
        <p:nvSpPr>
          <p:cNvPr id="8" name="TextBox 7">
            <a:extLst>
              <a:ext uri="{FF2B5EF4-FFF2-40B4-BE49-F238E27FC236}">
                <a16:creationId xmlns:a16="http://schemas.microsoft.com/office/drawing/2014/main" id="{1D21D261-371E-48AB-B915-4ABE01905877}"/>
              </a:ext>
            </a:extLst>
          </p:cNvPr>
          <p:cNvSpPr txBox="1"/>
          <p:nvPr/>
        </p:nvSpPr>
        <p:spPr>
          <a:xfrm>
            <a:off x="3102428" y="3116527"/>
            <a:ext cx="7184571" cy="3847207"/>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latin typeface="Calibri" panose="020F0502020204030204" pitchFamily="34" charset="0"/>
              <a:cs typeface="Calibri" panose="020F0502020204030204" pitchFamily="34" charset="0"/>
            </a:endParaRPr>
          </a:p>
          <a:p>
            <a:r>
              <a:rPr lang="en-US" sz="1400" dirty="0">
                <a:latin typeface="Roboto" panose="02000000000000000000" pitchFamily="2" charset="0"/>
                <a:ea typeface="Roboto" panose="02000000000000000000" pitchFamily="2" charset="0"/>
                <a:cs typeface="Calibri" panose="020F0502020204030204" pitchFamily="34" charset="0"/>
              </a:rPr>
              <a:t>Click here for an excellent how-to video by Dr. Deborah Rozman:</a:t>
            </a:r>
          </a:p>
          <a:p>
            <a:r>
              <a:rPr lang="en-US" sz="1400" dirty="0">
                <a:latin typeface="Roboto" panose="02000000000000000000" pitchFamily="2" charset="0"/>
                <a:ea typeface="Roboto" panose="02000000000000000000" pitchFamily="2" charset="0"/>
                <a:cs typeface="Calibri" panose="020F0502020204030204" pitchFamily="34" charset="0"/>
                <a:hlinkClick r:id="rId4"/>
              </a:rPr>
              <a:t>https://www.youtube.com/watch?v=sKmKKCdnJ4U&amp;ab_channel=HeartMath</a:t>
            </a:r>
            <a:endParaRPr lang="en-US" sz="1400" dirty="0">
              <a:latin typeface="Roboto" panose="02000000000000000000" pitchFamily="2" charset="0"/>
              <a:ea typeface="Roboto" panose="02000000000000000000" pitchFamily="2" charset="0"/>
              <a:cs typeface="Calibri" panose="020F0502020204030204" pitchFamily="34" charset="0"/>
            </a:endParaRPr>
          </a:p>
        </p:txBody>
      </p:sp>
      <p:pic>
        <p:nvPicPr>
          <p:cNvPr id="10" name="Picture 9">
            <a:extLst>
              <a:ext uri="{FF2B5EF4-FFF2-40B4-BE49-F238E27FC236}">
                <a16:creationId xmlns:a16="http://schemas.microsoft.com/office/drawing/2014/main" id="{8D988A24-B9A0-4910-ADC3-438123A672B3}"/>
              </a:ext>
            </a:extLst>
          </p:cNvPr>
          <p:cNvPicPr>
            <a:picLocks noChangeAspect="1"/>
          </p:cNvPicPr>
          <p:nvPr/>
        </p:nvPicPr>
        <p:blipFill rotWithShape="1">
          <a:blip r:embed="rId5"/>
          <a:srcRect t="9104" b="9513"/>
          <a:stretch/>
        </p:blipFill>
        <p:spPr>
          <a:xfrm>
            <a:off x="2042842" y="3157994"/>
            <a:ext cx="6106869" cy="731520"/>
          </a:xfrm>
          <a:prstGeom prst="rect">
            <a:avLst/>
          </a:prstGeom>
        </p:spPr>
      </p:pic>
    </p:spTree>
    <p:extLst>
      <p:ext uri="{BB962C8B-B14F-4D97-AF65-F5344CB8AC3E}">
        <p14:creationId xmlns:p14="http://schemas.microsoft.com/office/powerpoint/2010/main" val="3523284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0EDE07-0555-414D-B9FB-94B5D8A59981}"/>
              </a:ext>
            </a:extLst>
          </p:cNvPr>
          <p:cNvSpPr>
            <a:spLocks noGrp="1"/>
          </p:cNvSpPr>
          <p:nvPr>
            <p:ph type="title"/>
          </p:nvPr>
        </p:nvSpPr>
        <p:spPr>
          <a:xfrm>
            <a:off x="649224" y="131894"/>
            <a:ext cx="8606536" cy="1035060"/>
          </a:xfrm>
        </p:spPr>
        <p:txBody>
          <a:bodyPr vert="horz" lIns="91440" tIns="45720" rIns="91440" bIns="45720" rtlCol="0" anchor="t">
            <a:normAutofit fontScale="90000"/>
          </a:bodyPr>
          <a:lstStyle/>
          <a:p>
            <a:r>
              <a:rPr lang="en-US" sz="3600">
                <a:latin typeface="Calibri" panose="020F0502020204030204" pitchFamily="34" charset="0"/>
                <a:cs typeface="Calibri" panose="020F0502020204030204" pitchFamily="34" charset="0"/>
              </a:rPr>
              <a:t>                                </a:t>
            </a:r>
            <a:r>
              <a:rPr lang="en-US" sz="3600">
                <a:latin typeface="Roboto" panose="02000000000000000000" pitchFamily="2" charset="0"/>
                <a:ea typeface="Roboto" panose="02000000000000000000" pitchFamily="2" charset="0"/>
                <a:cs typeface="Calibri" panose="020F0502020204030204" pitchFamily="34" charset="0"/>
              </a:rPr>
              <a:t>Freeze-Frame Technique</a:t>
            </a:r>
            <a:br>
              <a:rPr lang="en-US" sz="3600">
                <a:latin typeface="Roboto" panose="02000000000000000000" pitchFamily="2" charset="0"/>
                <a:ea typeface="Roboto" panose="02000000000000000000" pitchFamily="2" charset="0"/>
                <a:cs typeface="Calibri" panose="020F0502020204030204" pitchFamily="34" charset="0"/>
              </a:rPr>
            </a:br>
            <a:r>
              <a:rPr lang="en-US" sz="2200">
                <a:latin typeface="Roboto" panose="02000000000000000000" pitchFamily="2" charset="0"/>
                <a:ea typeface="Roboto" panose="02000000000000000000" pitchFamily="2" charset="0"/>
                <a:cs typeface="Calibri" panose="020F0502020204030204" pitchFamily="34" charset="0"/>
              </a:rPr>
              <a:t>                                                </a:t>
            </a:r>
            <a:r>
              <a:rPr lang="en-US" sz="2200">
                <a:highlight>
                  <a:srgbClr val="FFFF00"/>
                </a:highlight>
                <a:latin typeface="Roboto" panose="02000000000000000000" pitchFamily="2" charset="0"/>
                <a:ea typeface="Roboto" panose="02000000000000000000" pitchFamily="2" charset="0"/>
                <a:cs typeface="Calibri" panose="020F0502020204030204" pitchFamily="34" charset="0"/>
              </a:rPr>
              <a:t>- for clarity and decision-making</a:t>
            </a:r>
            <a:br>
              <a:rPr lang="en-US" sz="3600">
                <a:latin typeface="Roboto" panose="02000000000000000000" pitchFamily="2" charset="0"/>
                <a:ea typeface="Roboto" panose="02000000000000000000" pitchFamily="2" charset="0"/>
                <a:cs typeface="Calibri" panose="020F0502020204030204" pitchFamily="34" charset="0"/>
              </a:rPr>
            </a:br>
            <a:r>
              <a:rPr lang="en-US" sz="3600">
                <a:latin typeface="Roboto" panose="02000000000000000000" pitchFamily="2" charset="0"/>
                <a:ea typeface="Roboto" panose="02000000000000000000" pitchFamily="2" charset="0"/>
                <a:cs typeface="Calibri" panose="020F0502020204030204" pitchFamily="34" charset="0"/>
              </a:rPr>
              <a:t>                                </a:t>
            </a:r>
            <a:r>
              <a:rPr lang="en-US" sz="1800">
                <a:latin typeface="Roboto" panose="02000000000000000000" pitchFamily="2" charset="0"/>
                <a:ea typeface="Roboto" panose="02000000000000000000" pitchFamily="2" charset="0"/>
                <a:cs typeface="Calibri" panose="020F0502020204030204" pitchFamily="34" charset="0"/>
              </a:rPr>
              <a:t>For decision-making and clarity</a:t>
            </a:r>
            <a:endParaRPr lang="en-US" sz="3600">
              <a:latin typeface="Roboto" panose="02000000000000000000" pitchFamily="2" charset="0"/>
              <a:ea typeface="Roboto" panose="02000000000000000000" pitchFamily="2" charset="0"/>
              <a:cs typeface="Calibri" panose="020F0502020204030204" pitchFamily="34" charset="0"/>
            </a:endParaRPr>
          </a:p>
        </p:txBody>
      </p:sp>
      <p:sp>
        <p:nvSpPr>
          <p:cNvPr id="44" name="Rectangle 43">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72BF0375-DE9C-40FC-8DC3-D7287E684771}"/>
              </a:ext>
            </a:extLst>
          </p:cNvPr>
          <p:cNvSpPr>
            <a:spLocks noGrp="1"/>
          </p:cNvSpPr>
          <p:nvPr>
            <p:ph type="body" idx="1"/>
          </p:nvPr>
        </p:nvSpPr>
        <p:spPr>
          <a:xfrm>
            <a:off x="476075" y="1804154"/>
            <a:ext cx="2390660" cy="4088700"/>
          </a:xfrm>
        </p:spPr>
        <p:txBody>
          <a:bodyPr vert="horz" lIns="91440" tIns="45720" rIns="91440" bIns="45720" rtlCol="0">
            <a:normAutofit fontScale="92500" lnSpcReduction="10000"/>
          </a:bodyPr>
          <a:lstStyle/>
          <a:p>
            <a:pPr>
              <a:buFont typeface="Wingdings 3" charset="2"/>
              <a:buChar char=""/>
            </a:pPr>
            <a:r>
              <a:rPr lang="en-US" sz="2000" b="0" i="0">
                <a:solidFill>
                  <a:schemeClr val="tx1">
                    <a:lumMod val="75000"/>
                    <a:lumOff val="25000"/>
                  </a:schemeClr>
                </a:solidFill>
                <a:effectLst/>
                <a:latin typeface="Calibri" panose="020F0502020204030204" pitchFamily="34" charset="0"/>
                <a:cs typeface="Calibri" panose="020F0502020204030204" pitchFamily="34" charset="0"/>
              </a:rPr>
              <a:t>It is a one-minute technique that allows a major shift in perception. More than positive thinking, it creates a definitive, heartfelt shift in how we view a situation, an individual or ourselves.  Very helpful for </a:t>
            </a:r>
            <a:r>
              <a:rPr lang="en-US" sz="2000">
                <a:solidFill>
                  <a:schemeClr val="tx1"/>
                </a:solidFill>
                <a:latin typeface="Calibri" panose="020F0502020204030204" pitchFamily="34" charset="0"/>
                <a:cs typeface="Calibri" panose="020F0502020204030204" pitchFamily="34" charset="0"/>
              </a:rPr>
              <a:t>establishing</a:t>
            </a:r>
            <a:r>
              <a:rPr lang="en-US" sz="2000">
                <a:solidFill>
                  <a:srgbClr val="FF0000"/>
                </a:solidFill>
                <a:latin typeface="Calibri" panose="020F0502020204030204" pitchFamily="34" charset="0"/>
                <a:cs typeface="Calibri" panose="020F0502020204030204" pitchFamily="34" charset="0"/>
              </a:rPr>
              <a:t> </a:t>
            </a:r>
            <a:r>
              <a:rPr lang="en-US" sz="2000" b="0" i="0">
                <a:solidFill>
                  <a:srgbClr val="FF0000"/>
                </a:solidFill>
                <a:effectLst/>
                <a:latin typeface="Calibri" panose="020F0502020204030204" pitchFamily="34" charset="0"/>
                <a:cs typeface="Calibri" panose="020F0502020204030204" pitchFamily="34" charset="0"/>
              </a:rPr>
              <a:t>clarity </a:t>
            </a:r>
            <a:r>
              <a:rPr lang="en-US" sz="2000" b="0" i="0">
                <a:solidFill>
                  <a:schemeClr val="tx1"/>
                </a:solidFill>
                <a:effectLst/>
                <a:latin typeface="Calibri" panose="020F0502020204030204" pitchFamily="34" charset="0"/>
                <a:cs typeface="Calibri" panose="020F0502020204030204" pitchFamily="34" charset="0"/>
              </a:rPr>
              <a:t>and promoting </a:t>
            </a:r>
            <a:r>
              <a:rPr lang="en-US" sz="2000" b="0" i="0">
                <a:solidFill>
                  <a:srgbClr val="FF0000"/>
                </a:solidFill>
                <a:effectLst/>
                <a:latin typeface="Calibri" panose="020F0502020204030204" pitchFamily="34" charset="0"/>
                <a:cs typeface="Calibri" panose="020F0502020204030204" pitchFamily="34" charset="0"/>
              </a:rPr>
              <a:t>decision-making.</a:t>
            </a:r>
            <a:endParaRPr lang="en-US" sz="2000">
              <a:solidFill>
                <a:srgbClr val="FF000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300B958-A47E-4C63-AFD7-4C094690B9FE}"/>
              </a:ext>
            </a:extLst>
          </p:cNvPr>
          <p:cNvPicPr>
            <a:picLocks noChangeAspect="1"/>
          </p:cNvPicPr>
          <p:nvPr/>
        </p:nvPicPr>
        <p:blipFill>
          <a:blip r:embed="rId2"/>
          <a:stretch>
            <a:fillRect/>
          </a:stretch>
        </p:blipFill>
        <p:spPr>
          <a:xfrm>
            <a:off x="3024611" y="1171702"/>
            <a:ext cx="8948475" cy="5358186"/>
          </a:xfrm>
          <a:prstGeom prst="rect">
            <a:avLst/>
          </a:prstGeom>
        </p:spPr>
      </p:pic>
      <p:sp>
        <p:nvSpPr>
          <p:cNvPr id="46"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89690C-CDBA-412F-B91F-289C67E5D5D4}"/>
              </a:ext>
            </a:extLst>
          </p:cNvPr>
          <p:cNvPicPr>
            <a:picLocks noChangeAspect="1"/>
          </p:cNvPicPr>
          <p:nvPr/>
        </p:nvPicPr>
        <p:blipFill rotWithShape="1">
          <a:blip r:embed="rId3"/>
          <a:srcRect b="7368"/>
          <a:stretch/>
        </p:blipFill>
        <p:spPr>
          <a:xfrm>
            <a:off x="9255761" y="4749"/>
            <a:ext cx="2936240" cy="1488772"/>
          </a:xfrm>
          <a:prstGeom prst="rect">
            <a:avLst/>
          </a:prstGeom>
        </p:spPr>
      </p:pic>
      <p:pic>
        <p:nvPicPr>
          <p:cNvPr id="7" name="Picture 6">
            <a:extLst>
              <a:ext uri="{FF2B5EF4-FFF2-40B4-BE49-F238E27FC236}">
                <a16:creationId xmlns:a16="http://schemas.microsoft.com/office/drawing/2014/main" id="{4FA6596A-659E-4C5D-AD50-ED7A8284AE3B}"/>
              </a:ext>
            </a:extLst>
          </p:cNvPr>
          <p:cNvPicPr>
            <a:picLocks noChangeAspect="1"/>
          </p:cNvPicPr>
          <p:nvPr/>
        </p:nvPicPr>
        <p:blipFill>
          <a:blip r:embed="rId4"/>
          <a:stretch>
            <a:fillRect/>
          </a:stretch>
        </p:blipFill>
        <p:spPr>
          <a:xfrm>
            <a:off x="171752" y="-31432"/>
            <a:ext cx="2999797" cy="1627773"/>
          </a:xfrm>
          <a:prstGeom prst="rect">
            <a:avLst/>
          </a:prstGeom>
        </p:spPr>
      </p:pic>
    </p:spTree>
    <p:extLst>
      <p:ext uri="{BB962C8B-B14F-4D97-AF65-F5344CB8AC3E}">
        <p14:creationId xmlns:p14="http://schemas.microsoft.com/office/powerpoint/2010/main" val="3893963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9397A-C8CF-464B-9440-8746B37F6A00}"/>
              </a:ext>
            </a:extLst>
          </p:cNvPr>
          <p:cNvSpPr>
            <a:spLocks noGrp="1"/>
          </p:cNvSpPr>
          <p:nvPr>
            <p:ph type="title"/>
          </p:nvPr>
        </p:nvSpPr>
        <p:spPr>
          <a:xfrm>
            <a:off x="1564641" y="900792"/>
            <a:ext cx="9726610" cy="741680"/>
          </a:xfrm>
        </p:spPr>
        <p:txBody>
          <a:bodyPr>
            <a:normAutofit fontScale="90000"/>
          </a:body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lang="en-US">
                <a:latin typeface="Roboto" panose="02000000000000000000" pitchFamily="2" charset="0"/>
                <a:ea typeface="Roboto" panose="02000000000000000000" pitchFamily="2" charset="0"/>
              </a:rPr>
              <a:t>           Heart Lock-in Technique </a:t>
            </a:r>
            <a:br>
              <a:rPr lang="en-US" sz="2700">
                <a:latin typeface="Roboto" panose="02000000000000000000" pitchFamily="2" charset="0"/>
                <a:ea typeface="Roboto" panose="02000000000000000000" pitchFamily="2" charset="0"/>
              </a:rPr>
            </a:br>
            <a:r>
              <a:rPr lang="en-US" sz="2700">
                <a:latin typeface="Roboto" panose="02000000000000000000" pitchFamily="2" charset="0"/>
                <a:ea typeface="Roboto" panose="02000000000000000000" pitchFamily="2" charset="0"/>
              </a:rPr>
              <a:t>   </a:t>
            </a:r>
            <a:r>
              <a:rPr lang="en-US" sz="2700">
                <a:highlight>
                  <a:srgbClr val="FFFF00"/>
                </a:highlight>
                <a:latin typeface="Roboto" panose="02000000000000000000" pitchFamily="2" charset="0"/>
                <a:ea typeface="Roboto" panose="02000000000000000000" pitchFamily="2" charset="0"/>
              </a:rPr>
              <a:t>    </a:t>
            </a:r>
            <a:r>
              <a:rPr lang="en-US" sz="2200">
                <a:solidFill>
                  <a:srgbClr val="000000"/>
                </a:solidFill>
                <a:highlight>
                  <a:srgbClr val="FFFF00"/>
                </a:highlight>
                <a:latin typeface="Roboto" panose="02000000000000000000" pitchFamily="2" charset="0"/>
                <a:ea typeface="Roboto" panose="02000000000000000000" pitchFamily="2" charset="0"/>
                <a:cs typeface="+mn-cs"/>
              </a:rPr>
              <a:t>- for</a:t>
            </a:r>
            <a:r>
              <a:rPr kumimoji="0" lang="en-US" sz="2200" b="0" i="0" u="none" strike="noStrike" kern="1200" cap="none" spc="0" normalizeH="0" baseline="0" noProof="0">
                <a:ln>
                  <a:noFill/>
                </a:ln>
                <a:solidFill>
                  <a:srgbClr val="000000"/>
                </a:solidFill>
                <a:effectLst/>
                <a:highlight>
                  <a:srgbClr val="FFFF00"/>
                </a:highlight>
                <a:uLnTx/>
                <a:uFillTx/>
                <a:latin typeface="Roboto" panose="02000000000000000000" pitchFamily="2" charset="0"/>
                <a:ea typeface="Roboto" panose="02000000000000000000" pitchFamily="2" charset="0"/>
                <a:cs typeface="+mn-cs"/>
              </a:rPr>
              <a:t> establishing a new baseline,  build energy, and/or improve relationships</a:t>
            </a:r>
            <a:br>
              <a:rPr kumimoji="0" lang="en-US"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br>
            <a:endParaRPr lang="en-US">
              <a:latin typeface="Roboto" panose="02000000000000000000" pitchFamily="2" charset="0"/>
              <a:ea typeface="Roboto" panose="02000000000000000000" pitchFamily="2" charset="0"/>
            </a:endParaRPr>
          </a:p>
        </p:txBody>
      </p:sp>
      <p:sp>
        <p:nvSpPr>
          <p:cNvPr id="3" name="Text Placeholder 2">
            <a:extLst>
              <a:ext uri="{FF2B5EF4-FFF2-40B4-BE49-F238E27FC236}">
                <a16:creationId xmlns:a16="http://schemas.microsoft.com/office/drawing/2014/main" id="{6660E037-9E03-4D44-B5F8-71F458B2D944}"/>
              </a:ext>
            </a:extLst>
          </p:cNvPr>
          <p:cNvSpPr>
            <a:spLocks noGrp="1"/>
          </p:cNvSpPr>
          <p:nvPr>
            <p:ph type="body" idx="1"/>
          </p:nvPr>
        </p:nvSpPr>
        <p:spPr>
          <a:xfrm>
            <a:off x="1960880" y="3728720"/>
            <a:ext cx="9543731" cy="1632550"/>
          </a:xfrm>
          <a:solidFill>
            <a:srgbClr val="C00000"/>
          </a:solidFill>
        </p:spPr>
        <p:txBody>
          <a:bodyPr>
            <a:noAutofit/>
          </a:bodyPr>
          <a:lstStyle/>
          <a:p>
            <a:endParaRPr lang="en-US" dirty="0">
              <a:solidFill>
                <a:srgbClr val="000000"/>
              </a:solidFill>
              <a:highlight>
                <a:srgbClr val="FFFF00"/>
              </a:highlight>
              <a:latin typeface="Roboto" panose="02000000000000000000" pitchFamily="2" charset="0"/>
              <a:ea typeface="Roboto" panose="02000000000000000000" pitchFamily="2" charset="0"/>
            </a:endParaRPr>
          </a:p>
          <a:p>
            <a:pPr algn="l"/>
            <a:r>
              <a:rPr lang="en-US" b="0" i="0" dirty="0">
                <a:solidFill>
                  <a:schemeClr val="tx1"/>
                </a:solidFill>
                <a:effectLst/>
                <a:latin typeface="Roboto" panose="02000000000000000000" pitchFamily="2" charset="0"/>
                <a:ea typeface="Roboto" panose="02000000000000000000" pitchFamily="2" charset="0"/>
              </a:rPr>
              <a:t>Step 1. Focus your attention in the area of the heart. Imagine your breath is flowing in and out of your heart or chest area, breathing a little slower and deeper than usual.</a:t>
            </a:r>
          </a:p>
          <a:p>
            <a:pPr algn="l"/>
            <a:endParaRPr lang="en-US" b="0" i="0" dirty="0">
              <a:solidFill>
                <a:schemeClr val="tx1"/>
              </a:solidFill>
              <a:effectLst/>
              <a:latin typeface="Roboto" panose="02000000000000000000" pitchFamily="2" charset="0"/>
              <a:ea typeface="Roboto" panose="02000000000000000000" pitchFamily="2" charset="0"/>
            </a:endParaRPr>
          </a:p>
          <a:p>
            <a:pPr algn="l"/>
            <a:endParaRPr lang="en-US" b="0" i="0" dirty="0">
              <a:solidFill>
                <a:schemeClr val="tx1"/>
              </a:solidFill>
              <a:effectLst/>
              <a:latin typeface="Roboto" panose="02000000000000000000" pitchFamily="2" charset="0"/>
              <a:ea typeface="Roboto" panose="02000000000000000000" pitchFamily="2" charset="0"/>
            </a:endParaRPr>
          </a:p>
          <a:p>
            <a:pPr algn="l"/>
            <a:r>
              <a:rPr lang="en-US" b="0" i="0" dirty="0">
                <a:solidFill>
                  <a:schemeClr val="tx1"/>
                </a:solidFill>
                <a:effectLst/>
                <a:latin typeface="Roboto" panose="02000000000000000000" pitchFamily="2" charset="0"/>
                <a:ea typeface="Roboto" panose="02000000000000000000" pitchFamily="2" charset="0"/>
              </a:rPr>
              <a:t>Step 2. Activate and sustain a regenerative feeling such as love, appreciation, care or compassion.</a:t>
            </a:r>
          </a:p>
          <a:p>
            <a:pPr algn="l"/>
            <a:endParaRPr lang="en-US" b="0" i="0" dirty="0">
              <a:solidFill>
                <a:schemeClr val="tx1"/>
              </a:solidFill>
              <a:effectLst/>
              <a:latin typeface="Roboto" panose="02000000000000000000" pitchFamily="2" charset="0"/>
              <a:ea typeface="Roboto" panose="02000000000000000000" pitchFamily="2" charset="0"/>
            </a:endParaRPr>
          </a:p>
          <a:p>
            <a:pPr algn="l"/>
            <a:endParaRPr lang="en-US" dirty="0">
              <a:solidFill>
                <a:schemeClr val="tx1"/>
              </a:solidFill>
              <a:latin typeface="Roboto" panose="02000000000000000000" pitchFamily="2" charset="0"/>
              <a:ea typeface="Roboto" panose="02000000000000000000" pitchFamily="2" charset="0"/>
            </a:endParaRPr>
          </a:p>
          <a:p>
            <a:pPr algn="l"/>
            <a:r>
              <a:rPr lang="en-US" b="0" i="0" dirty="0">
                <a:solidFill>
                  <a:schemeClr val="tx1"/>
                </a:solidFill>
                <a:effectLst/>
                <a:latin typeface="Roboto" panose="02000000000000000000" pitchFamily="2" charset="0"/>
                <a:ea typeface="Roboto" panose="02000000000000000000" pitchFamily="2" charset="0"/>
              </a:rPr>
              <a:t>Step 3. Radiate that renewing feeling to yourself and others.</a:t>
            </a:r>
          </a:p>
          <a:p>
            <a:r>
              <a:rPr lang="en-US" dirty="0">
                <a:solidFill>
                  <a:schemeClr val="tx1"/>
                </a:solidFill>
                <a:latin typeface="Roboto" panose="02000000000000000000" pitchFamily="2" charset="0"/>
                <a:ea typeface="Roboto" panose="02000000000000000000" pitchFamily="2" charset="0"/>
              </a:rPr>
              <a:t>Gregg Braden’s </a:t>
            </a:r>
            <a:r>
              <a:rPr lang="en-US">
                <a:solidFill>
                  <a:schemeClr val="tx1"/>
                </a:solidFill>
                <a:latin typeface="Roboto" panose="02000000000000000000" pitchFamily="2" charset="0"/>
                <a:ea typeface="Roboto" panose="02000000000000000000" pitchFamily="2" charset="0"/>
              </a:rPr>
              <a:t>Excellent Meditation:</a:t>
            </a:r>
            <a:endParaRPr lang="en-US" dirty="0">
              <a:solidFill>
                <a:schemeClr val="tx1"/>
              </a:solidFill>
              <a:latin typeface="Roboto" panose="02000000000000000000" pitchFamily="2" charset="0"/>
              <a:ea typeface="Roboto" panose="02000000000000000000" pitchFamily="2" charset="0"/>
            </a:endParaRPr>
          </a:p>
          <a:p>
            <a:r>
              <a:rPr lang="en-US" dirty="0">
                <a:solidFill>
                  <a:srgbClr val="00B0F0"/>
                </a:solidFill>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https://www.youtube.com/watch?v=SLTlg0B-LsQ</a:t>
            </a:r>
            <a:endParaRPr lang="en-US" dirty="0">
              <a:solidFill>
                <a:srgbClr val="00B0F0"/>
              </a:solidFill>
              <a:latin typeface="Roboto" panose="02000000000000000000" pitchFamily="2" charset="0"/>
              <a:ea typeface="Roboto" panose="02000000000000000000" pitchFamily="2" charset="0"/>
            </a:endParaRPr>
          </a:p>
          <a:p>
            <a:endParaRPr lang="en-US" dirty="0">
              <a:solidFill>
                <a:schemeClr val="tx1"/>
              </a:solidFill>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62EF8474-11D8-40F0-80BA-71733C9C19DC}"/>
              </a:ext>
            </a:extLst>
          </p:cNvPr>
          <p:cNvPicPr>
            <a:picLocks noChangeAspect="1"/>
          </p:cNvPicPr>
          <p:nvPr/>
        </p:nvPicPr>
        <p:blipFill>
          <a:blip r:embed="rId3"/>
          <a:stretch>
            <a:fillRect/>
          </a:stretch>
        </p:blipFill>
        <p:spPr>
          <a:xfrm>
            <a:off x="142240" y="1925332"/>
            <a:ext cx="1889760" cy="3938605"/>
          </a:xfrm>
          <a:prstGeom prst="rect">
            <a:avLst/>
          </a:prstGeom>
        </p:spPr>
      </p:pic>
    </p:spTree>
    <p:extLst>
      <p:ext uri="{BB962C8B-B14F-4D97-AF65-F5344CB8AC3E}">
        <p14:creationId xmlns:p14="http://schemas.microsoft.com/office/powerpoint/2010/main" val="3459423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EE5C-A6BD-48B7-A8CF-AEE74AD0D411}"/>
              </a:ext>
            </a:extLst>
          </p:cNvPr>
          <p:cNvSpPr>
            <a:spLocks noGrp="1"/>
          </p:cNvSpPr>
          <p:nvPr>
            <p:ph type="title"/>
          </p:nvPr>
        </p:nvSpPr>
        <p:spPr>
          <a:xfrm>
            <a:off x="2434856" y="365761"/>
            <a:ext cx="9757144" cy="934720"/>
          </a:xfrm>
        </p:spPr>
        <p:txBody>
          <a:bodyPr>
            <a:normAutofit fontScale="90000"/>
          </a:bodyPr>
          <a:lstStyle/>
          <a:p>
            <a:r>
              <a:rPr lang="en-US">
                <a:latin typeface="Roboto" panose="02000000000000000000" pitchFamily="2" charset="0"/>
                <a:ea typeface="Roboto" panose="02000000000000000000" pitchFamily="2" charset="0"/>
              </a:rPr>
              <a:t>Attitude Breathing Technique</a:t>
            </a:r>
            <a:br>
              <a:rPr lang="en-US">
                <a:latin typeface="Roboto" panose="02000000000000000000" pitchFamily="2" charset="0"/>
                <a:ea typeface="Roboto" panose="02000000000000000000" pitchFamily="2" charset="0"/>
              </a:rPr>
            </a:br>
            <a:r>
              <a:rPr lang="en-US">
                <a:latin typeface="Roboto" panose="02000000000000000000" pitchFamily="2" charset="0"/>
                <a:ea typeface="Roboto" panose="02000000000000000000" pitchFamily="2" charset="0"/>
              </a:rPr>
              <a:t>  </a:t>
            </a:r>
            <a:r>
              <a:rPr lang="en-US">
                <a:highlight>
                  <a:srgbClr val="FFFF00"/>
                </a:highlight>
                <a:latin typeface="Roboto" panose="02000000000000000000" pitchFamily="2" charset="0"/>
                <a:ea typeface="Roboto" panose="02000000000000000000" pitchFamily="2" charset="0"/>
              </a:rPr>
              <a:t>- </a:t>
            </a:r>
            <a:r>
              <a:rPr lang="en-US" sz="2700">
                <a:highlight>
                  <a:srgbClr val="FFFF00"/>
                </a:highlight>
                <a:latin typeface="Roboto" panose="02000000000000000000" pitchFamily="2" charset="0"/>
                <a:ea typeface="Roboto" panose="02000000000000000000" pitchFamily="2" charset="0"/>
              </a:rPr>
              <a:t>for increased self-control and attitude shifting</a:t>
            </a:r>
          </a:p>
        </p:txBody>
      </p:sp>
      <p:pic>
        <p:nvPicPr>
          <p:cNvPr id="7" name="Picture 6">
            <a:extLst>
              <a:ext uri="{FF2B5EF4-FFF2-40B4-BE49-F238E27FC236}">
                <a16:creationId xmlns:a16="http://schemas.microsoft.com/office/drawing/2014/main" id="{021A9EB7-6D16-45BF-AC4C-444E579F25D2}"/>
              </a:ext>
            </a:extLst>
          </p:cNvPr>
          <p:cNvPicPr>
            <a:picLocks noChangeAspect="1"/>
          </p:cNvPicPr>
          <p:nvPr/>
        </p:nvPicPr>
        <p:blipFill>
          <a:blip r:embed="rId2"/>
          <a:stretch>
            <a:fillRect/>
          </a:stretch>
        </p:blipFill>
        <p:spPr>
          <a:xfrm>
            <a:off x="213360" y="3656015"/>
            <a:ext cx="5679440" cy="934720"/>
          </a:xfrm>
          <a:prstGeom prst="rect">
            <a:avLst/>
          </a:prstGeom>
        </p:spPr>
      </p:pic>
      <p:sp>
        <p:nvSpPr>
          <p:cNvPr id="9" name="Text Placeholder 8">
            <a:extLst>
              <a:ext uri="{FF2B5EF4-FFF2-40B4-BE49-F238E27FC236}">
                <a16:creationId xmlns:a16="http://schemas.microsoft.com/office/drawing/2014/main" id="{09A60317-DD89-4A29-94DB-2923DC2F8564}"/>
              </a:ext>
            </a:extLst>
          </p:cNvPr>
          <p:cNvSpPr>
            <a:spLocks noGrp="1"/>
          </p:cNvSpPr>
          <p:nvPr>
            <p:ph type="body" idx="1"/>
          </p:nvPr>
        </p:nvSpPr>
        <p:spPr>
          <a:xfrm>
            <a:off x="2621110" y="5557519"/>
            <a:ext cx="8915399" cy="934720"/>
          </a:xfrm>
        </p:spPr>
        <p:txBody>
          <a:bodyPr>
            <a:normAutofit fontScale="25000" lnSpcReduction="20000"/>
          </a:bodyPr>
          <a:lstStyle/>
          <a:p>
            <a:endParaRPr lang="en-US" sz="1800">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a:p>
            <a:endParaRPr lang="en-US" sz="1800">
              <a:latin typeface="Roboto" panose="02000000000000000000" pitchFamily="2" charset="0"/>
              <a:ea typeface="Roboto" panose="02000000000000000000" pitchFamily="2" charset="0"/>
            </a:endParaRPr>
          </a:p>
          <a:p>
            <a:endParaRPr lang="en-US" sz="1800">
              <a:latin typeface="Roboto" panose="02000000000000000000" pitchFamily="2" charset="0"/>
              <a:ea typeface="Roboto" panose="02000000000000000000" pitchFamily="2" charset="0"/>
            </a:endParaRPr>
          </a:p>
          <a:p>
            <a:r>
              <a:rPr lang="en-US" sz="7200">
                <a:latin typeface="Roboto" panose="02000000000000000000" pitchFamily="2" charset="0"/>
                <a:ea typeface="Roboto" panose="02000000000000000000" pitchFamily="2" charset="0"/>
              </a:rPr>
              <a:t>Click here for a demonstration video: </a:t>
            </a:r>
            <a:r>
              <a:rPr lang="en-US" sz="7200">
                <a:latin typeface="Roboto" panose="02000000000000000000" pitchFamily="2" charset="0"/>
                <a:ea typeface="Roboto" panose="02000000000000000000" pitchFamily="2" charset="0"/>
                <a:hlinkClick r:id="rId3"/>
              </a:rPr>
              <a:t>https://vimeo.com/241211966</a:t>
            </a:r>
            <a:endParaRPr lang="en-US" sz="7200">
              <a:latin typeface="Roboto" panose="02000000000000000000" pitchFamily="2" charset="0"/>
              <a:ea typeface="Roboto" panose="02000000000000000000" pitchFamily="2" charset="0"/>
            </a:endParaRPr>
          </a:p>
          <a:p>
            <a:endParaRPr lang="en-US"/>
          </a:p>
        </p:txBody>
      </p:sp>
      <p:pic>
        <p:nvPicPr>
          <p:cNvPr id="11" name="Picture 10">
            <a:extLst>
              <a:ext uri="{FF2B5EF4-FFF2-40B4-BE49-F238E27FC236}">
                <a16:creationId xmlns:a16="http://schemas.microsoft.com/office/drawing/2014/main" id="{1A6A5CD7-8931-4664-B0CF-B288088156D4}"/>
              </a:ext>
            </a:extLst>
          </p:cNvPr>
          <p:cNvPicPr>
            <a:picLocks noChangeAspect="1"/>
          </p:cNvPicPr>
          <p:nvPr/>
        </p:nvPicPr>
        <p:blipFill>
          <a:blip r:embed="rId4"/>
          <a:stretch>
            <a:fillRect/>
          </a:stretch>
        </p:blipFill>
        <p:spPr>
          <a:xfrm>
            <a:off x="5892800" y="2355684"/>
            <a:ext cx="6178868" cy="3206915"/>
          </a:xfrm>
          <a:prstGeom prst="rect">
            <a:avLst/>
          </a:prstGeom>
        </p:spPr>
      </p:pic>
      <p:pic>
        <p:nvPicPr>
          <p:cNvPr id="12" name="Picture 11">
            <a:extLst>
              <a:ext uri="{FF2B5EF4-FFF2-40B4-BE49-F238E27FC236}">
                <a16:creationId xmlns:a16="http://schemas.microsoft.com/office/drawing/2014/main" id="{00289E55-088E-45A2-BD4F-8598FD0D4BD1}"/>
              </a:ext>
            </a:extLst>
          </p:cNvPr>
          <p:cNvPicPr>
            <a:picLocks noChangeAspect="1"/>
          </p:cNvPicPr>
          <p:nvPr/>
        </p:nvPicPr>
        <p:blipFill>
          <a:blip r:embed="rId5"/>
          <a:stretch>
            <a:fillRect/>
          </a:stretch>
        </p:blipFill>
        <p:spPr>
          <a:xfrm>
            <a:off x="1839085" y="1785445"/>
            <a:ext cx="2619375" cy="1743075"/>
          </a:xfrm>
          <a:prstGeom prst="rect">
            <a:avLst/>
          </a:prstGeom>
        </p:spPr>
      </p:pic>
    </p:spTree>
    <p:extLst>
      <p:ext uri="{BB962C8B-B14F-4D97-AF65-F5344CB8AC3E}">
        <p14:creationId xmlns:p14="http://schemas.microsoft.com/office/powerpoint/2010/main" val="3881827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55" name="Group 11">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6"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3"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6" name="Group 25">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8"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9"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2"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3"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5"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8"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57" name="Rectangle 39">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59" name="Rectangle 43">
            <a:extLst>
              <a:ext uri="{FF2B5EF4-FFF2-40B4-BE49-F238E27FC236}">
                <a16:creationId xmlns:a16="http://schemas.microsoft.com/office/drawing/2014/main" id="{671907CE-C854-4190-9727-A5BA9ACD6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ED9765-4114-40AF-88E0-FFC6ADC88709}"/>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sz="3300"/>
              <a:t>HeartMath HRV Training Devices</a:t>
            </a:r>
          </a:p>
        </p:txBody>
      </p:sp>
      <p:sp>
        <p:nvSpPr>
          <p:cNvPr id="60" name="Rectangle 45">
            <a:extLst>
              <a:ext uri="{FF2B5EF4-FFF2-40B4-BE49-F238E27FC236}">
                <a16:creationId xmlns:a16="http://schemas.microsoft.com/office/drawing/2014/main" id="{5A0C5A08-447D-4E23-AC6B-794597272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99A10915-AE30-45E8-9B39-142A464E70DA}"/>
              </a:ext>
            </a:extLst>
          </p:cNvPr>
          <p:cNvSpPr>
            <a:spLocks noGrp="1"/>
          </p:cNvSpPr>
          <p:nvPr>
            <p:ph type="body" idx="1"/>
          </p:nvPr>
        </p:nvSpPr>
        <p:spPr>
          <a:xfrm>
            <a:off x="517719" y="2133600"/>
            <a:ext cx="4048970" cy="3759253"/>
          </a:xfrm>
        </p:spPr>
        <p:txBody>
          <a:bodyPr vert="horz" lIns="91440" tIns="45720" rIns="91440" bIns="45720" rtlCol="0">
            <a:normAutofit/>
          </a:bodyPr>
          <a:lstStyle/>
          <a:p>
            <a:pPr>
              <a:buFont typeface="Wingdings 3" charset="2"/>
              <a:buChar char=""/>
            </a:pPr>
            <a:r>
              <a:rPr lang="en-US">
                <a:solidFill>
                  <a:schemeClr val="tx1">
                    <a:lumMod val="75000"/>
                    <a:lumOff val="25000"/>
                  </a:schemeClr>
                </a:solidFill>
                <a:latin typeface="Roboto" panose="02000000000000000000" pitchFamily="2" charset="0"/>
                <a:ea typeface="Roboto" panose="02000000000000000000" pitchFamily="2" charset="0"/>
              </a:rPr>
              <a:t>HeartMath has developed easy to used and relatively inexpensive biofeedback devices to assist in the application of the neuroscience of HeartMath principles into our daily lives. </a:t>
            </a:r>
          </a:p>
          <a:p>
            <a:pPr>
              <a:buFont typeface="Wingdings 3" charset="2"/>
              <a:buChar char=""/>
            </a:pPr>
            <a:r>
              <a:rPr lang="en-US">
                <a:solidFill>
                  <a:schemeClr val="tx1">
                    <a:lumMod val="75000"/>
                    <a:lumOff val="25000"/>
                  </a:schemeClr>
                </a:solidFill>
                <a:latin typeface="Roboto" panose="02000000000000000000" pitchFamily="2" charset="0"/>
                <a:ea typeface="Roboto" panose="02000000000000000000" pitchFamily="2" charset="0"/>
              </a:rPr>
              <a:t>Please visit their website for more information on how you might obtain the best device for your needs: </a:t>
            </a:r>
            <a:r>
              <a:rPr lang="en-US" sz="1400">
                <a:solidFill>
                  <a:schemeClr val="tx1">
                    <a:lumMod val="75000"/>
                    <a:lumOff val="25000"/>
                  </a:schemeClr>
                </a:solidFill>
                <a:latin typeface="Roboto" panose="02000000000000000000" pitchFamily="2" charset="0"/>
                <a:ea typeface="Roboto" panose="02000000000000000000" pitchFamily="2" charset="0"/>
                <a:hlinkClick r:id="rId2"/>
              </a:rPr>
              <a:t>https://www.heartmath.com/tech/</a:t>
            </a:r>
            <a:endParaRPr lang="en-US" sz="1400">
              <a:solidFill>
                <a:schemeClr val="tx1">
                  <a:lumMod val="75000"/>
                  <a:lumOff val="25000"/>
                </a:schemeClr>
              </a:solidFill>
              <a:latin typeface="Roboto" panose="02000000000000000000" pitchFamily="2" charset="0"/>
              <a:ea typeface="Roboto" panose="02000000000000000000" pitchFamily="2" charset="0"/>
            </a:endParaRPr>
          </a:p>
          <a:p>
            <a:pPr>
              <a:buFont typeface="Wingdings 3" charset="2"/>
              <a:buChar char=""/>
            </a:pPr>
            <a:endParaRPr lang="en-US">
              <a:solidFill>
                <a:schemeClr val="tx1">
                  <a:lumMod val="75000"/>
                  <a:lumOff val="25000"/>
                </a:schemeClr>
              </a:solidFill>
              <a:latin typeface="Roboto" panose="02000000000000000000" pitchFamily="2" charset="0"/>
              <a:ea typeface="Roboto" panose="02000000000000000000" pitchFamily="2" charset="0"/>
            </a:endParaRPr>
          </a:p>
        </p:txBody>
      </p:sp>
      <p:sp>
        <p:nvSpPr>
          <p:cNvPr id="61" name="Rectangle 47">
            <a:extLst>
              <a:ext uri="{FF2B5EF4-FFF2-40B4-BE49-F238E27FC236}">
                <a16:creationId xmlns:a16="http://schemas.microsoft.com/office/drawing/2014/main" id="{1F08992A-39FB-4DC1-A09F-C56F38904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9543" y="645106"/>
            <a:ext cx="6953577"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80831B8-869A-46CC-AE9A-2410FF69B266}"/>
              </a:ext>
            </a:extLst>
          </p:cNvPr>
          <p:cNvPicPr>
            <a:picLocks noChangeAspect="1"/>
          </p:cNvPicPr>
          <p:nvPr/>
        </p:nvPicPr>
        <p:blipFill rotWithShape="1">
          <a:blip r:embed="rId3"/>
          <a:srcRect l="-671" t="4423" r="671" b="32321"/>
          <a:stretch/>
        </p:blipFill>
        <p:spPr>
          <a:xfrm>
            <a:off x="4901528" y="1047819"/>
            <a:ext cx="3359612" cy="4419304"/>
          </a:xfrm>
          <a:prstGeom prst="rect">
            <a:avLst/>
          </a:prstGeom>
        </p:spPr>
      </p:pic>
      <p:pic>
        <p:nvPicPr>
          <p:cNvPr id="4" name="Picture 3">
            <a:extLst>
              <a:ext uri="{FF2B5EF4-FFF2-40B4-BE49-F238E27FC236}">
                <a16:creationId xmlns:a16="http://schemas.microsoft.com/office/drawing/2014/main" id="{664A8C82-82EF-40D7-9EE9-5E6D307C4081}"/>
              </a:ext>
            </a:extLst>
          </p:cNvPr>
          <p:cNvPicPr>
            <a:picLocks noChangeAspect="1"/>
          </p:cNvPicPr>
          <p:nvPr/>
        </p:nvPicPr>
        <p:blipFill rotWithShape="1">
          <a:blip r:embed="rId4"/>
          <a:srcRect t="5737" b="12093"/>
          <a:stretch/>
        </p:blipFill>
        <p:spPr>
          <a:xfrm>
            <a:off x="8527058" y="948868"/>
            <a:ext cx="2765777" cy="4913815"/>
          </a:xfrm>
          <a:prstGeom prst="rect">
            <a:avLst/>
          </a:prstGeom>
        </p:spPr>
      </p:pic>
      <p:sp>
        <p:nvSpPr>
          <p:cNvPr id="62" name="Freeform 11">
            <a:extLst>
              <a:ext uri="{FF2B5EF4-FFF2-40B4-BE49-F238E27FC236}">
                <a16:creationId xmlns:a16="http://schemas.microsoft.com/office/drawing/2014/main" id="{05E23455-2212-4BE9-9C96-AAEFE4467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1248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232E52B-21D1-49DD-8A22-499AF1545E1F}"/>
              </a:ext>
            </a:extLst>
          </p:cNvPr>
          <p:cNvPicPr>
            <a:picLocks noChangeAspect="1"/>
          </p:cNvPicPr>
          <p:nvPr/>
        </p:nvPicPr>
        <p:blipFill rotWithShape="1">
          <a:blip r:embed="rId3"/>
          <a:srcRect l="16120" r="7395" b="9056"/>
          <a:stretch/>
        </p:blipFill>
        <p:spPr>
          <a:xfrm>
            <a:off x="22374" y="35325"/>
            <a:ext cx="7574440" cy="6236906"/>
          </a:xfrm>
          <a:prstGeom prst="rect">
            <a:avLst/>
          </a:prstGeom>
        </p:spPr>
      </p:pic>
      <p:sp>
        <p:nvSpPr>
          <p:cNvPr id="43"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1D78C62-0E82-4072-B13F-AA2985310C1E}"/>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dirty="0">
                <a:solidFill>
                  <a:srgbClr val="FEFFFF"/>
                </a:solidFill>
              </a:rPr>
              <a:t>In Closing</a:t>
            </a:r>
          </a:p>
        </p:txBody>
      </p:sp>
      <p:sp>
        <p:nvSpPr>
          <p:cNvPr id="3" name="Text Placeholder 2">
            <a:extLst>
              <a:ext uri="{FF2B5EF4-FFF2-40B4-BE49-F238E27FC236}">
                <a16:creationId xmlns:a16="http://schemas.microsoft.com/office/drawing/2014/main" id="{E95B586E-714E-4C11-A750-6118FC7DBD21}"/>
              </a:ext>
            </a:extLst>
          </p:cNvPr>
          <p:cNvSpPr>
            <a:spLocks noGrp="1"/>
          </p:cNvSpPr>
          <p:nvPr>
            <p:ph type="body" idx="1"/>
          </p:nvPr>
        </p:nvSpPr>
        <p:spPr>
          <a:xfrm>
            <a:off x="7860770" y="1774371"/>
            <a:ext cx="4338850" cy="4470365"/>
          </a:xfrm>
        </p:spPr>
        <p:txBody>
          <a:bodyPr vert="horz" lIns="91440" tIns="45720" rIns="91440" bIns="45720" rtlCol="0">
            <a:noAutofit/>
          </a:bodyPr>
          <a:lstStyle/>
          <a:p>
            <a:pPr>
              <a:lnSpc>
                <a:spcPct val="90000"/>
              </a:lnSpc>
              <a:buFont typeface="Wingdings 3" charset="2"/>
              <a:buChar char=""/>
            </a:pPr>
            <a:r>
              <a:rPr lang="en-US" sz="2000" dirty="0">
                <a:solidFill>
                  <a:schemeClr val="tx1">
                    <a:lumMod val="95000"/>
                    <a:lumOff val="5000"/>
                  </a:schemeClr>
                </a:solidFill>
                <a:latin typeface="Calibri" panose="020F0502020204030204" pitchFamily="34" charset="0"/>
                <a:cs typeface="Calibri" panose="020F0502020204030204" pitchFamily="34" charset="0"/>
              </a:rPr>
              <a:t>So, we have come a very long way from traditional medicine based on the philosopher Democritus and scientist Sir Isaac Newton, The Newtonian model is giving way to the Quantum model and with it we are appreciating the impact of the wave/energy of the heart and mind. We owe a great debt to the brilliance and courage of the likes of Gregg Braden, Joe Dispensa, Bruce Lipton, Rollin McCraty, Deborah Rozman, Doc Childre, Howard Martin and countless others on the HeartMath team. They have changed my life for the better and it is my hope that you might, likewise, find the healing benefit that they </a:t>
            </a:r>
            <a:r>
              <a:rPr lang="en-US" sz="2000">
                <a:solidFill>
                  <a:schemeClr val="tx1">
                    <a:lumMod val="95000"/>
                    <a:lumOff val="5000"/>
                  </a:schemeClr>
                </a:solidFill>
                <a:latin typeface="Calibri" panose="020F0502020204030204" pitchFamily="34" charset="0"/>
                <a:cs typeface="Calibri" panose="020F0502020204030204" pitchFamily="34" charset="0"/>
              </a:rPr>
              <a:t>offer to humanity </a:t>
            </a:r>
            <a:r>
              <a:rPr lang="en-US" sz="2000" dirty="0">
                <a:solidFill>
                  <a:schemeClr val="tx1">
                    <a:lumMod val="95000"/>
                    <a:lumOff val="5000"/>
                  </a:schemeClr>
                </a:solidFill>
                <a:latin typeface="Calibri" panose="020F0502020204030204" pitchFamily="34" charset="0"/>
                <a:cs typeface="Calibri" panose="020F0502020204030204" pitchFamily="34" charset="0"/>
              </a:rPr>
              <a:t>as a gift. </a:t>
            </a:r>
          </a:p>
        </p:txBody>
      </p:sp>
    </p:spTree>
    <p:extLst>
      <p:ext uri="{BB962C8B-B14F-4D97-AF65-F5344CB8AC3E}">
        <p14:creationId xmlns:p14="http://schemas.microsoft.com/office/powerpoint/2010/main" val="2959601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0651A3-41EC-40C7-BEA5-C19F08F65809}"/>
              </a:ext>
            </a:extLst>
          </p:cNvPr>
          <p:cNvPicPr>
            <a:picLocks noChangeAspect="1"/>
          </p:cNvPicPr>
          <p:nvPr/>
        </p:nvPicPr>
        <p:blipFill>
          <a:blip r:embed="rId2"/>
          <a:stretch>
            <a:fillRect/>
          </a:stretch>
        </p:blipFill>
        <p:spPr>
          <a:xfrm>
            <a:off x="1695236" y="750013"/>
            <a:ext cx="9698804" cy="5812935"/>
          </a:xfrm>
          <a:prstGeom prst="rect">
            <a:avLst/>
          </a:prstGeom>
        </p:spPr>
      </p:pic>
    </p:spTree>
    <p:extLst>
      <p:ext uri="{BB962C8B-B14F-4D97-AF65-F5344CB8AC3E}">
        <p14:creationId xmlns:p14="http://schemas.microsoft.com/office/powerpoint/2010/main" val="960614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3FD456BE-F905-48FA-8270-1057CAD4B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071235D-D95E-4018-9250-A7336E32DB10}"/>
              </a:ext>
            </a:extLst>
          </p:cNvPr>
          <p:cNvPicPr>
            <a:picLocks noChangeAspect="1"/>
          </p:cNvPicPr>
          <p:nvPr/>
        </p:nvPicPr>
        <p:blipFill rotWithShape="1">
          <a:blip r:embed="rId2"/>
          <a:srcRect l="19724" r="19654" b="1"/>
          <a:stretch/>
        </p:blipFill>
        <p:spPr>
          <a:xfrm>
            <a:off x="3190874" y="10"/>
            <a:ext cx="9001125" cy="6867134"/>
          </a:xfrm>
          <a:custGeom>
            <a:avLst/>
            <a:gdLst/>
            <a:ahLst/>
            <a:cxnLst/>
            <a:rect l="l" t="t" r="r" b="b"/>
            <a:pathLst>
              <a:path w="9001125" h="6867144">
                <a:moveTo>
                  <a:pt x="1707470" y="0"/>
                </a:moveTo>
                <a:lnTo>
                  <a:pt x="9001125" y="0"/>
                </a:lnTo>
                <a:lnTo>
                  <a:pt x="9001125" y="6867144"/>
                </a:lnTo>
                <a:lnTo>
                  <a:pt x="0" y="6867144"/>
                </a:lnTo>
                <a:lnTo>
                  <a:pt x="0" y="6858000"/>
                </a:lnTo>
                <a:lnTo>
                  <a:pt x="129960" y="6858000"/>
                </a:lnTo>
                <a:cubicBezTo>
                  <a:pt x="1702712" y="6858000"/>
                  <a:pt x="1702712" y="6858000"/>
                  <a:pt x="1702712" y="6858000"/>
                </a:cubicBezTo>
                <a:cubicBezTo>
                  <a:pt x="4933488" y="3626507"/>
                  <a:pt x="4933488" y="3626507"/>
                  <a:pt x="4933488" y="3626507"/>
                </a:cubicBezTo>
                <a:cubicBezTo>
                  <a:pt x="5042925" y="3517045"/>
                  <a:pt x="5042925" y="3336196"/>
                  <a:pt x="4933488" y="3226734"/>
                </a:cubicBezTo>
                <a:cubicBezTo>
                  <a:pt x="1707470" y="0"/>
                  <a:pt x="1707470" y="0"/>
                  <a:pt x="1707470" y="0"/>
                </a:cubicBezTo>
                <a:close/>
              </a:path>
            </a:pathLst>
          </a:custGeom>
        </p:spPr>
      </p:pic>
      <p:pic>
        <p:nvPicPr>
          <p:cNvPr id="2" name="Picture 1">
            <a:extLst>
              <a:ext uri="{FF2B5EF4-FFF2-40B4-BE49-F238E27FC236}">
                <a16:creationId xmlns:a16="http://schemas.microsoft.com/office/drawing/2014/main" id="{C77CC670-AA2E-48A3-8698-CB420870DD2B}"/>
              </a:ext>
            </a:extLst>
          </p:cNvPr>
          <p:cNvPicPr>
            <a:picLocks noChangeAspect="1"/>
          </p:cNvPicPr>
          <p:nvPr/>
        </p:nvPicPr>
        <p:blipFill rotWithShape="1">
          <a:blip r:embed="rId2"/>
          <a:srcRect l="22939" r="22867" b="-1"/>
          <a:stretch/>
        </p:blipFill>
        <p:spPr>
          <a:xfrm>
            <a:off x="3371" y="9144"/>
            <a:ext cx="8035837" cy="6858000"/>
          </a:xfrm>
          <a:custGeom>
            <a:avLst/>
            <a:gdLst/>
            <a:ahLst/>
            <a:cxnLst/>
            <a:rect l="l" t="t" r="r" b="b"/>
            <a:pathLst>
              <a:path w="8035837" h="6858000">
                <a:moveTo>
                  <a:pt x="0" y="0"/>
                </a:moveTo>
                <a:lnTo>
                  <a:pt x="291486" y="0"/>
                </a:lnTo>
                <a:cubicBezTo>
                  <a:pt x="1316728" y="0"/>
                  <a:pt x="2743152" y="0"/>
                  <a:pt x="4727743" y="0"/>
                </a:cubicBezTo>
                <a:cubicBezTo>
                  <a:pt x="4727743" y="0"/>
                  <a:pt x="4727743" y="0"/>
                  <a:pt x="7953760" y="3226734"/>
                </a:cubicBezTo>
                <a:cubicBezTo>
                  <a:pt x="8063197" y="3336196"/>
                  <a:pt x="8063197" y="3517045"/>
                  <a:pt x="7953760" y="3626507"/>
                </a:cubicBezTo>
                <a:cubicBezTo>
                  <a:pt x="7953760" y="3626507"/>
                  <a:pt x="7953760" y="3626507"/>
                  <a:pt x="4722984" y="6858000"/>
                </a:cubicBezTo>
                <a:cubicBezTo>
                  <a:pt x="4722984" y="6858000"/>
                  <a:pt x="4722984" y="6858000"/>
                  <a:pt x="487269" y="6858000"/>
                </a:cubicBezTo>
                <a:lnTo>
                  <a:pt x="0" y="6858000"/>
                </a:lnTo>
                <a:close/>
              </a:path>
            </a:pathLst>
          </a:custGeom>
        </p:spPr>
      </p:pic>
    </p:spTree>
    <p:extLst>
      <p:ext uri="{BB962C8B-B14F-4D97-AF65-F5344CB8AC3E}">
        <p14:creationId xmlns:p14="http://schemas.microsoft.com/office/powerpoint/2010/main" val="3534243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4"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5"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6"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7"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8"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9"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60"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61"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2"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3"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4"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5"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7" name="Group 66">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8"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9"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70"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1"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72"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3"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4"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5"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6"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7"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8"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9"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81" name="Rectangle 80">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85" name="Rectangle 84">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7" name="Group 86">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88"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89"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90"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91"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92"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93"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94"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95"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96"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97"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98"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99"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1" name="Group 100">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02"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03"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04"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05"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06"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07"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08"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09"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10"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11"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12"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13"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0041953D-3D34-4D09-B900-9FAFC27BD000}"/>
              </a:ext>
            </a:extLst>
          </p:cNvPr>
          <p:cNvSpPr>
            <a:spLocks noGrp="1"/>
          </p:cNvSpPr>
          <p:nvPr>
            <p:ph type="title"/>
          </p:nvPr>
        </p:nvSpPr>
        <p:spPr>
          <a:xfrm>
            <a:off x="5113337" y="1221672"/>
            <a:ext cx="6844983" cy="683328"/>
          </a:xfrm>
        </p:spPr>
        <p:txBody>
          <a:bodyPr vert="horz" lIns="91440" tIns="45720" rIns="91440" bIns="45720" rtlCol="0" anchor="t">
            <a:normAutofit fontScale="90000"/>
          </a:bodyPr>
          <a:lstStyle/>
          <a:p>
            <a:r>
              <a:rPr kumimoji="0" lang="en-US" sz="3600" b="1"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mj-ea"/>
                <a:cs typeface="Calibri" panose="020F0502020204030204" pitchFamily="34" charset="0"/>
              </a:rPr>
              <a:t>Debate of the Ages - </a:t>
            </a:r>
            <a:r>
              <a:rPr kumimoji="0" lang="en-US" sz="3600" b="0"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mj-ea"/>
                <a:cs typeface="Calibri" panose="020F0502020204030204" pitchFamily="34" charset="0"/>
              </a:rPr>
              <a:t>Energy vs Matter</a:t>
            </a:r>
            <a:endParaRPr lang="en-US" sz="440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A1023C2-1CBC-42A8-97CB-5821A67B52BB}"/>
              </a:ext>
            </a:extLst>
          </p:cNvPr>
          <p:cNvPicPr>
            <a:picLocks noChangeAspect="1"/>
          </p:cNvPicPr>
          <p:nvPr/>
        </p:nvPicPr>
        <p:blipFill rotWithShape="1">
          <a:blip r:embed="rId2"/>
          <a:srcRect l="27570" r="9751"/>
          <a:stretch/>
        </p:blipFill>
        <p:spPr>
          <a:xfrm>
            <a:off x="20" y="10"/>
            <a:ext cx="4646965" cy="3428990"/>
          </a:xfrm>
          <a:prstGeom prst="rect">
            <a:avLst/>
          </a:prstGeom>
        </p:spPr>
      </p:pic>
      <p:sp>
        <p:nvSpPr>
          <p:cNvPr id="115" name="Rectangle 114">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7"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4" name="Picture 3">
            <a:extLst>
              <a:ext uri="{FF2B5EF4-FFF2-40B4-BE49-F238E27FC236}">
                <a16:creationId xmlns:a16="http://schemas.microsoft.com/office/drawing/2014/main" id="{9A9BE71D-CE8F-4EE1-8E96-E471D5019126}"/>
              </a:ext>
            </a:extLst>
          </p:cNvPr>
          <p:cNvPicPr>
            <a:picLocks noChangeAspect="1"/>
          </p:cNvPicPr>
          <p:nvPr/>
        </p:nvPicPr>
        <p:blipFill rotWithShape="1">
          <a:blip r:embed="rId3"/>
          <a:srcRect l="17893" r="19429" b="-1"/>
          <a:stretch/>
        </p:blipFill>
        <p:spPr>
          <a:xfrm>
            <a:off x="20" y="3429000"/>
            <a:ext cx="4646965" cy="3429000"/>
          </a:xfrm>
          <a:prstGeom prst="rect">
            <a:avLst/>
          </a:prstGeom>
        </p:spPr>
      </p:pic>
      <p:cxnSp>
        <p:nvCxnSpPr>
          <p:cNvPr id="119" name="Straight Connector 118">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0A44C29-A0A5-4F3F-BA38-C9FEE81F7CF7}"/>
              </a:ext>
            </a:extLst>
          </p:cNvPr>
          <p:cNvSpPr>
            <a:spLocks noGrp="1"/>
          </p:cNvSpPr>
          <p:nvPr>
            <p:ph type="body" idx="1"/>
          </p:nvPr>
        </p:nvSpPr>
        <p:spPr>
          <a:xfrm>
            <a:off x="5358960" y="2133600"/>
            <a:ext cx="6467279" cy="3777622"/>
          </a:xfrm>
        </p:spPr>
        <p:txBody>
          <a:bodyPr vert="horz" lIns="91440" tIns="45720" rIns="91440" bIns="45720" rtlCol="0">
            <a:normAutofit/>
          </a:bodyPr>
          <a:lstStyle/>
          <a:p>
            <a:pPr>
              <a:buFont typeface="Wingdings 3" charset="2"/>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Centuries later, Isaac Newton, following in the footprint of Democritus developed calculus to explain the physical universe in terms of matter. Science and medicine have largely followed this model. Newton invented calculus to explain his model</a:t>
            </a:r>
            <a:r>
              <a:rPr lang="en-US" dirty="0">
                <a:solidFill>
                  <a:schemeClr val="tx1">
                    <a:lumMod val="75000"/>
                    <a:lumOff val="25000"/>
                  </a:schemeClr>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F827C198-DCA0-499D-B82B-EB020CB93059}"/>
              </a:ext>
            </a:extLst>
          </p:cNvPr>
          <p:cNvPicPr>
            <a:picLocks noChangeAspect="1"/>
          </p:cNvPicPr>
          <p:nvPr/>
        </p:nvPicPr>
        <p:blipFill rotWithShape="1">
          <a:blip r:embed="rId4"/>
          <a:srcRect l="22668" t="8409" r="22566" b="8369"/>
          <a:stretch/>
        </p:blipFill>
        <p:spPr>
          <a:xfrm>
            <a:off x="-7621" y="3464044"/>
            <a:ext cx="4674186" cy="3402898"/>
          </a:xfrm>
          <a:prstGeom prst="rect">
            <a:avLst/>
          </a:prstGeom>
        </p:spPr>
      </p:pic>
    </p:spTree>
    <p:extLst>
      <p:ext uri="{BB962C8B-B14F-4D97-AF65-F5344CB8AC3E}">
        <p14:creationId xmlns:p14="http://schemas.microsoft.com/office/powerpoint/2010/main" val="2104648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EAB2C3-CC39-4C81-8F07-8C8099AD0CDD}"/>
              </a:ext>
            </a:extLst>
          </p:cNvPr>
          <p:cNvSpPr>
            <a:spLocks noGrp="1"/>
          </p:cNvSpPr>
          <p:nvPr>
            <p:ph type="title"/>
          </p:nvPr>
        </p:nvSpPr>
        <p:spPr>
          <a:xfrm>
            <a:off x="1006299" y="657082"/>
            <a:ext cx="10620529" cy="847372"/>
          </a:xfrm>
        </p:spPr>
        <p:txBody>
          <a:bodyPr vert="horz" lIns="91440" tIns="45720" rIns="91440" bIns="45720" rtlCol="0" anchor="b">
            <a:normAutofit/>
          </a:bodyPr>
          <a:lstStyle/>
          <a:p>
            <a:r>
              <a:rPr lang="en-US" sz="4000">
                <a:latin typeface="Calibri" panose="020F0502020204030204" pitchFamily="34" charset="0"/>
                <a:cs typeface="Calibri" panose="020F0502020204030204" pitchFamily="34" charset="0"/>
              </a:rPr>
              <a:t>        </a:t>
            </a:r>
            <a:r>
              <a:rPr lang="en-US" sz="4400">
                <a:latin typeface="Calibri" panose="020F0502020204030204" pitchFamily="34" charset="0"/>
                <a:cs typeface="Calibri" panose="020F0502020204030204" pitchFamily="34" charset="0"/>
              </a:rPr>
              <a:t>Debate of the Ages – Energy vs Matter</a:t>
            </a:r>
          </a:p>
        </p:txBody>
      </p:sp>
      <p:sp>
        <p:nvSpPr>
          <p:cNvPr id="43"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B47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8CB7EFB4-DBCB-4166-BEB6-D449E1388D5A}"/>
              </a:ext>
            </a:extLst>
          </p:cNvPr>
          <p:cNvPicPr>
            <a:picLocks noChangeAspect="1"/>
          </p:cNvPicPr>
          <p:nvPr/>
        </p:nvPicPr>
        <p:blipFill rotWithShape="1">
          <a:blip r:embed="rId2"/>
          <a:srcRect l="24265" r="20760" b="9990"/>
          <a:stretch/>
        </p:blipFill>
        <p:spPr>
          <a:xfrm>
            <a:off x="1068098" y="1526911"/>
            <a:ext cx="4088694" cy="2466491"/>
          </a:xfrm>
          <a:prstGeom prst="rect">
            <a:avLst/>
          </a:prstGeom>
        </p:spPr>
      </p:pic>
      <p:sp>
        <p:nvSpPr>
          <p:cNvPr id="3" name="Text Placeholder 2">
            <a:extLst>
              <a:ext uri="{FF2B5EF4-FFF2-40B4-BE49-F238E27FC236}">
                <a16:creationId xmlns:a16="http://schemas.microsoft.com/office/drawing/2014/main" id="{CB762024-7BA0-473A-B2A6-43F66DB8FD68}"/>
              </a:ext>
            </a:extLst>
          </p:cNvPr>
          <p:cNvSpPr>
            <a:spLocks noGrp="1"/>
          </p:cNvSpPr>
          <p:nvPr>
            <p:ph type="body" idx="1"/>
          </p:nvPr>
        </p:nvSpPr>
        <p:spPr>
          <a:xfrm>
            <a:off x="6319520" y="2255492"/>
            <a:ext cx="5307308" cy="3521740"/>
          </a:xfrm>
        </p:spPr>
        <p:txBody>
          <a:bodyPr vert="horz" lIns="91440" tIns="45720" rIns="91440" bIns="45720" rtlCol="0">
            <a:normAutofit lnSpcReduction="10000"/>
          </a:bodyPr>
          <a:lstStyle/>
          <a:p>
            <a:pP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Rene Descartes, on the other hand, following in the steps of Socrates, upheld that both mind and body are essential, the former being within and outside of the body – energy/wave</a:t>
            </a:r>
            <a:r>
              <a:rPr lang="en-US" sz="2000" dirty="0">
                <a:solidFill>
                  <a:schemeClr val="tx1"/>
                </a:solidFill>
                <a:latin typeface="Calibri" panose="020F0502020204030204" pitchFamily="34" charset="0"/>
                <a:cs typeface="Calibri" panose="020F0502020204030204" pitchFamily="34" charset="0"/>
              </a:rPr>
              <a:t>. </a:t>
            </a:r>
            <a:r>
              <a:rPr lang="en-US" sz="2000" b="0" i="0" dirty="0">
                <a:solidFill>
                  <a:schemeClr val="tx1"/>
                </a:solidFill>
                <a:effectLst/>
                <a:latin typeface="Calibri" panose="020F0502020204030204" pitchFamily="34" charset="0"/>
                <a:cs typeface="Calibri" panose="020F0502020204030204" pitchFamily="34" charset="0"/>
              </a:rPr>
              <a:t>Descartes formulated the modern version of the mind–body problem. In metaphysics, he provided arguments for the existence of God, to show that the essence of matter is extension, and that the essence of mind is thought.  This opens the door to quantum mechanics which is needed to describe the behavior of energy.  We can define energy as organized  information. </a:t>
            </a:r>
            <a:endParaRPr lang="en-US" sz="20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0CB9BD1-05D7-49B6-ABE3-44E85F560F80}"/>
              </a:ext>
            </a:extLst>
          </p:cNvPr>
          <p:cNvPicPr>
            <a:picLocks noChangeAspect="1"/>
          </p:cNvPicPr>
          <p:nvPr/>
        </p:nvPicPr>
        <p:blipFill>
          <a:blip r:embed="rId3"/>
          <a:stretch>
            <a:fillRect/>
          </a:stretch>
        </p:blipFill>
        <p:spPr>
          <a:xfrm>
            <a:off x="1146044" y="4008474"/>
            <a:ext cx="4206029" cy="2716883"/>
          </a:xfrm>
          <a:prstGeom prst="rect">
            <a:avLst/>
          </a:prstGeom>
        </p:spPr>
      </p:pic>
    </p:spTree>
    <p:extLst>
      <p:ext uri="{BB962C8B-B14F-4D97-AF65-F5344CB8AC3E}">
        <p14:creationId xmlns:p14="http://schemas.microsoft.com/office/powerpoint/2010/main" val="131847099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4" name="Group 43">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5"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6"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7"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8"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9"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0"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1"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2"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3"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4"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5"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6"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8" name="Group 57">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9"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0"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1"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2"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3"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4"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5"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6"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7"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8"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9"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0"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769F02C0-C4E9-4BA3-934D-2ADC0B39426E}"/>
              </a:ext>
            </a:extLst>
          </p:cNvPr>
          <p:cNvSpPr>
            <a:spLocks noGrp="1"/>
          </p:cNvSpPr>
          <p:nvPr>
            <p:ph type="title"/>
          </p:nvPr>
        </p:nvSpPr>
        <p:spPr>
          <a:xfrm>
            <a:off x="6359303" y="624110"/>
            <a:ext cx="5364793" cy="1280890"/>
          </a:xfrm>
        </p:spPr>
        <p:txBody>
          <a:bodyPr vert="horz" lIns="91440" tIns="45720" rIns="91440" bIns="45720" rtlCol="0" anchor="t">
            <a:normAutofit/>
          </a:bodyPr>
          <a:lstStyle/>
          <a:p>
            <a:r>
              <a:rPr lang="en-US" sz="4000" b="1">
                <a:latin typeface="Calibri" panose="020F0502020204030204" pitchFamily="34" charset="0"/>
                <a:cs typeface="Calibri" panose="020F0502020204030204" pitchFamily="34" charset="0"/>
              </a:rPr>
              <a:t>Current Medical Model</a:t>
            </a:r>
          </a:p>
        </p:txBody>
      </p:sp>
      <p:pic>
        <p:nvPicPr>
          <p:cNvPr id="4" name="Picture 3">
            <a:extLst>
              <a:ext uri="{FF2B5EF4-FFF2-40B4-BE49-F238E27FC236}">
                <a16:creationId xmlns:a16="http://schemas.microsoft.com/office/drawing/2014/main" id="{92B7F73D-2259-48A7-AF9A-C46FAECA01CA}"/>
              </a:ext>
            </a:extLst>
          </p:cNvPr>
          <p:cNvPicPr>
            <a:picLocks noChangeAspect="1"/>
          </p:cNvPicPr>
          <p:nvPr/>
        </p:nvPicPr>
        <p:blipFill rotWithShape="1">
          <a:blip r:embed="rId2"/>
          <a:srcRect r="3446" b="4"/>
          <a:stretch/>
        </p:blipFill>
        <p:spPr>
          <a:xfrm>
            <a:off x="20" y="10"/>
            <a:ext cx="4646965" cy="3428990"/>
          </a:xfrm>
          <a:prstGeom prst="rect">
            <a:avLst/>
          </a:prstGeom>
        </p:spPr>
      </p:pic>
      <p:sp>
        <p:nvSpPr>
          <p:cNvPr id="72" name="Rectangle 71">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cxnSp>
        <p:nvCxnSpPr>
          <p:cNvPr id="76" name="Straight Connector 75">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85638B2-D855-40B1-9464-E3EE092F1D83}"/>
              </a:ext>
            </a:extLst>
          </p:cNvPr>
          <p:cNvSpPr>
            <a:spLocks noGrp="1"/>
          </p:cNvSpPr>
          <p:nvPr>
            <p:ph type="body" idx="1"/>
          </p:nvPr>
        </p:nvSpPr>
        <p:spPr>
          <a:xfrm>
            <a:off x="4982149" y="2133600"/>
            <a:ext cx="6894418" cy="3777622"/>
          </a:xfrm>
        </p:spPr>
        <p:txBody>
          <a:bodyPr vert="horz" lIns="91440" tIns="45720" rIns="91440" bIns="45720" rtlCol="0">
            <a:normAutofit/>
          </a:bodyPr>
          <a:lstStyle/>
          <a:p>
            <a:r>
              <a:rPr lang="en-US" sz="2400" dirty="0">
                <a:solidFill>
                  <a:schemeClr val="tx1"/>
                </a:solidFill>
                <a:latin typeface="Calibri" panose="020F0502020204030204" pitchFamily="34" charset="0"/>
                <a:cs typeface="Calibri" panose="020F0502020204030204" pitchFamily="34" charset="0"/>
              </a:rPr>
              <a:t>The current Newtonian-based medical model is brilliant when it comes to such things as mechanical surgeries, excising cancers, etc., but falls short on many fronts. Sadly, as reported by Dr. Bruce Lipton, cellular biologist and medical school professor and Stanford research scholar, </a:t>
            </a:r>
            <a:r>
              <a:rPr lang="en-US" sz="2400" dirty="0">
                <a:solidFill>
                  <a:schemeClr val="tx1"/>
                </a:solidFill>
                <a:highlight>
                  <a:srgbClr val="FFFF00"/>
                </a:highlight>
                <a:latin typeface="Calibri" panose="020F0502020204030204" pitchFamily="34" charset="0"/>
                <a:cs typeface="Calibri" panose="020F0502020204030204" pitchFamily="34" charset="0"/>
              </a:rPr>
              <a:t>iatrogenic</a:t>
            </a:r>
            <a:r>
              <a:rPr lang="en-US" sz="2400" dirty="0">
                <a:solidFill>
                  <a:schemeClr val="tx1"/>
                </a:solidFill>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illness caused by medical examination or treatment</a:t>
            </a:r>
            <a:r>
              <a:rPr lang="en-US" sz="2400" dirty="0">
                <a:solidFill>
                  <a:srgbClr val="202124"/>
                </a:solidFill>
                <a:latin typeface="Calibri" panose="020F0502020204030204" pitchFamily="34" charset="0"/>
                <a:cs typeface="Calibri" panose="020F0502020204030204" pitchFamily="34" charset="0"/>
              </a:rPr>
              <a:t>) is the number one cause of death in the US, ahead of cancer and cardiovascular disease.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DC1BDA9-5F87-4B30-954C-CF1C598B9C05}"/>
              </a:ext>
            </a:extLst>
          </p:cNvPr>
          <p:cNvPicPr>
            <a:picLocks noChangeAspect="1"/>
          </p:cNvPicPr>
          <p:nvPr/>
        </p:nvPicPr>
        <p:blipFill rotWithShape="1">
          <a:blip r:embed="rId3"/>
          <a:srcRect l="22340" t="4086" r="21323" b="13930"/>
          <a:stretch/>
        </p:blipFill>
        <p:spPr>
          <a:xfrm>
            <a:off x="-10488" y="3442624"/>
            <a:ext cx="4672539" cy="3434830"/>
          </a:xfrm>
          <a:prstGeom prst="rect">
            <a:avLst/>
          </a:prstGeom>
        </p:spPr>
      </p:pic>
    </p:spTree>
    <p:extLst>
      <p:ext uri="{BB962C8B-B14F-4D97-AF65-F5344CB8AC3E}">
        <p14:creationId xmlns:p14="http://schemas.microsoft.com/office/powerpoint/2010/main" val="1207926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46"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7"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8"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50" name="Rectangle 4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41F261-0D89-4319-8274-950C7A42A771}"/>
              </a:ext>
            </a:extLst>
          </p:cNvPr>
          <p:cNvSpPr>
            <a:spLocks noGrp="1"/>
          </p:cNvSpPr>
          <p:nvPr>
            <p:ph type="title"/>
          </p:nvPr>
        </p:nvSpPr>
        <p:spPr>
          <a:xfrm>
            <a:off x="649224" y="142240"/>
            <a:ext cx="11074873" cy="1762760"/>
          </a:xfrm>
        </p:spPr>
        <p:txBody>
          <a:bodyPr vert="horz" lIns="91440" tIns="45720" rIns="91440" bIns="45720" rtlCol="0" anchor="t">
            <a:normAutofit/>
          </a:bodyPr>
          <a:lstStyle/>
          <a:p>
            <a:pPr>
              <a:lnSpc>
                <a:spcPct val="90000"/>
              </a:lnSpc>
            </a:pPr>
            <a:r>
              <a:rPr lang="en-US" sz="4000" b="1">
                <a:latin typeface="Calibri" panose="020F0502020204030204" pitchFamily="34" charset="0"/>
                <a:cs typeface="Calibri" panose="020F0502020204030204" pitchFamily="34" charset="0"/>
              </a:rPr>
              <a:t>            Debate of the Ages - </a:t>
            </a:r>
            <a:r>
              <a:rPr lang="en-US" sz="4000">
                <a:latin typeface="Calibri" panose="020F0502020204030204" pitchFamily="34" charset="0"/>
                <a:cs typeface="Calibri" panose="020F0502020204030204" pitchFamily="34" charset="0"/>
              </a:rPr>
              <a:t>Energy vs Matter</a:t>
            </a:r>
          </a:p>
        </p:txBody>
      </p:sp>
      <p:sp>
        <p:nvSpPr>
          <p:cNvPr id="51" name="Rectangle 4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9EFE9229-B7D2-490C-B7C4-4CD6A5AF51EF}"/>
              </a:ext>
            </a:extLst>
          </p:cNvPr>
          <p:cNvSpPr>
            <a:spLocks noGrp="1"/>
          </p:cNvSpPr>
          <p:nvPr>
            <p:ph type="body" idx="1"/>
          </p:nvPr>
        </p:nvSpPr>
        <p:spPr>
          <a:xfrm>
            <a:off x="415213" y="1517660"/>
            <a:ext cx="4105987" cy="4345608"/>
          </a:xfrm>
        </p:spPr>
        <p:txBody>
          <a:bodyPr vert="horz" lIns="91440" tIns="45720" rIns="91440" bIns="45720" rtlCol="0">
            <a:normAutofit/>
          </a:bodyPr>
          <a:lstStyle/>
          <a:p>
            <a:pPr>
              <a:lnSpc>
                <a:spcPct val="90000"/>
              </a:lnSpc>
            </a:pPr>
            <a:r>
              <a:rPr lang="en-US" sz="2000" b="1" dirty="0">
                <a:solidFill>
                  <a:schemeClr val="tx1"/>
                </a:solidFill>
                <a:latin typeface="Calibri" panose="020F0502020204030204" pitchFamily="34" charset="0"/>
                <a:cs typeface="Calibri" panose="020F0502020204030204" pitchFamily="34" charset="0"/>
              </a:rPr>
              <a:t>Newtonian Mechanics can only describe the behavior of matter which would be great if that that were all that there was, but science is proving that Socrates and Descartes were correct, energy must be added to the equation to describe the magnificent complexity of life.  Newtonian Mechanics fails to predict, for example, the complex shapes of proteins which are the building blocks of the body, on the other hand, Quantum Mechanics does this beautifully</a:t>
            </a:r>
            <a:r>
              <a:rPr lang="en-US" sz="1500" b="1" dirty="0">
                <a:solidFill>
                  <a:schemeClr val="tx1"/>
                </a:solidFill>
              </a:rPr>
              <a:t>. </a:t>
            </a:r>
          </a:p>
        </p:txBody>
      </p:sp>
      <p:pic>
        <p:nvPicPr>
          <p:cNvPr id="4" name="Picture 3">
            <a:extLst>
              <a:ext uri="{FF2B5EF4-FFF2-40B4-BE49-F238E27FC236}">
                <a16:creationId xmlns:a16="http://schemas.microsoft.com/office/drawing/2014/main" id="{2DA31863-FA5D-4F85-B940-92661F5704FE}"/>
              </a:ext>
            </a:extLst>
          </p:cNvPr>
          <p:cNvPicPr>
            <a:picLocks noChangeAspect="1"/>
          </p:cNvPicPr>
          <p:nvPr/>
        </p:nvPicPr>
        <p:blipFill rotWithShape="1">
          <a:blip r:embed="rId2"/>
          <a:srcRect l="23229" t="9073" r="23021" b="17033"/>
          <a:stretch/>
        </p:blipFill>
        <p:spPr>
          <a:xfrm>
            <a:off x="4770520" y="1569960"/>
            <a:ext cx="6953577" cy="4421309"/>
          </a:xfrm>
          <a:prstGeom prst="rect">
            <a:avLst/>
          </a:prstGeom>
        </p:spPr>
      </p:pic>
      <p:sp>
        <p:nvSpPr>
          <p:cNvPr id="4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00089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28692</TotalTime>
  <Words>4380</Words>
  <Application>Microsoft Office PowerPoint</Application>
  <PresentationFormat>Widescreen</PresentationFormat>
  <Paragraphs>229</Paragraphs>
  <Slides>59</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59</vt:i4>
      </vt:variant>
    </vt:vector>
  </HeadingPairs>
  <TitlesOfParts>
    <vt:vector size="72" baseType="lpstr">
      <vt:lpstr>-apple-system</vt:lpstr>
      <vt:lpstr>Aptos</vt:lpstr>
      <vt:lpstr>Aptos Display</vt:lpstr>
      <vt:lpstr>Arial</vt:lpstr>
      <vt:lpstr>Calibri</vt:lpstr>
      <vt:lpstr>Calibri Light</vt:lpstr>
      <vt:lpstr>cathic (Body)</vt:lpstr>
      <vt:lpstr>Century Gothic</vt:lpstr>
      <vt:lpstr>Roboto</vt:lpstr>
      <vt:lpstr>Wingdings 3</vt:lpstr>
      <vt:lpstr>Wisp</vt:lpstr>
      <vt:lpstr>Office Theme</vt:lpstr>
      <vt:lpstr>1_Office Theme</vt:lpstr>
      <vt:lpstr>Jeffrey E. Hansen, Ph.D. Center for Connected Living, LLC    Slides were compiled by Dr. Hansen but have been largely adapted from HeartMath members and friends, Rollin McCraty, Howard Martin, Deborah Rozman, Doc Childre, Gregg Braden, Bruce Lipton, and Joe Dispenza.  Please visit:  https://www.heartmath.com/  </vt:lpstr>
      <vt:lpstr>PowerPoint Presentation</vt:lpstr>
      <vt:lpstr>                   Debate of the Ages - Energy vs Matter</vt:lpstr>
      <vt:lpstr>Debate of the ages – Energy vs Matter</vt:lpstr>
      <vt:lpstr> Debate of the Ages - Energy vs Matter</vt:lpstr>
      <vt:lpstr>Debate of the Ages - Energy vs Matter</vt:lpstr>
      <vt:lpstr>        Debate of the Ages – Energy vs Matter</vt:lpstr>
      <vt:lpstr>Current Medical Model</vt:lpstr>
      <vt:lpstr>            Debate of the Ages - Energy vs Matter</vt:lpstr>
      <vt:lpstr>               Debate of the Ages – Energy vs Matter</vt:lpstr>
      <vt:lpstr>PowerPoint Presentation</vt:lpstr>
      <vt:lpstr>The Power of the Cell</vt:lpstr>
      <vt:lpstr>PowerPoint Presentation</vt:lpstr>
      <vt:lpstr>Our incredible heart: </vt:lpstr>
      <vt:lpstr>The Heart Wisdom of the Ancients                                    Click here to listen to the amazing Gregg Braden:                                                           https://www.youtube.com/watch?v=3KEv-oQe0jI&amp;ab_channel=GreggBradenOfficial                                               k: https://youtu.be/Hir6I-RfOiY    </vt:lpstr>
      <vt:lpstr>If you were to ask what the most important organ in the body, most would say the brain? </vt:lpstr>
      <vt:lpstr>PowerPoint Presentation</vt:lpstr>
      <vt:lpstr>What – Heart Intelligence?</vt:lpstr>
      <vt:lpstr>What – Heart Intelligence? </vt:lpstr>
      <vt:lpstr>Imaging showing the sensory neurites (in yellow) which comprise the Little Brain of the heart</vt:lpstr>
      <vt:lpstr>Imaging showing the interconnectivity of sensory neurites in the heart (neural networks) </vt:lpstr>
      <vt:lpstr>PowerPoint Presentation</vt:lpstr>
      <vt:lpstr>Heart-Brain Communication </vt:lpstr>
      <vt:lpstr>Stories of the Heart:</vt:lpstr>
      <vt:lpstr>Stories of the Heart</vt:lpstr>
      <vt:lpstr>Brain and heart working together</vt:lpstr>
      <vt:lpstr>                        Heart Rate Variability (HRV)</vt:lpstr>
      <vt:lpstr>  Heart Rate Variability and Your Health</vt:lpstr>
      <vt:lpstr>Heart Rate Variability and Your Health</vt:lpstr>
      <vt:lpstr>PowerPoint Presentation</vt:lpstr>
      <vt:lpstr>                      Heart Rate Variability and Your Health</vt:lpstr>
      <vt:lpstr>                    Heart Rate Variability and Your Health</vt:lpstr>
      <vt:lpstr>                       Heart Rate Variability and Your Health</vt:lpstr>
      <vt:lpstr>Heart to Heart Impact on Others </vt:lpstr>
      <vt:lpstr>         A Boy and his Dog</vt:lpstr>
      <vt:lpstr>A Boy and his Dog</vt:lpstr>
      <vt:lpstr>PowerPoint Presentation</vt:lpstr>
      <vt:lpstr>                         Heart-to-Heart</vt:lpstr>
      <vt:lpstr>    Heart-to-Brain</vt:lpstr>
      <vt:lpstr>PowerPoint Presentation</vt:lpstr>
      <vt:lpstr>Benefits of High Heartrate Variability  (HRV)</vt:lpstr>
      <vt:lpstr>Labilities of Low Heartrate Variability (HRV)</vt:lpstr>
      <vt:lpstr>Heart Coherence Benefits</vt:lpstr>
      <vt:lpstr>Heart Coherence Benefits on Brain Networks</vt:lpstr>
      <vt:lpstr>Studies Showing Benefits of Coherence on Brain Function</vt:lpstr>
      <vt:lpstr>Studies Showing Benefits of Heart Coherence on Health</vt:lpstr>
      <vt:lpstr>Low HRV and Mental Health</vt:lpstr>
      <vt:lpstr>Clinical Applications of HRV</vt:lpstr>
      <vt:lpstr>        Applications</vt:lpstr>
      <vt:lpstr>HeartMath Self-Regulation Techniques</vt:lpstr>
      <vt:lpstr>    Heart-Focused Breathing Technique       -for Autonomic Nervous System Deactivation/establishing calmness </vt:lpstr>
      <vt:lpstr>Quick Coherence Technique     - for in the moment self-regulation</vt:lpstr>
      <vt:lpstr>                                Freeze-Frame Technique                                                 - for clarity and decision-making                                 For decision-making and clarity</vt:lpstr>
      <vt:lpstr>           Heart Lock-in Technique         - for establishing a new baseline,  build energy, and/or improve relationships </vt:lpstr>
      <vt:lpstr>Attitude Breathing Technique   - for increased self-control and attitude shifting</vt:lpstr>
      <vt:lpstr>HeartMath HRV Training Devices</vt:lpstr>
      <vt:lpstr>In Closing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Hansen</dc:creator>
  <cp:lastModifiedBy>Jeffrey Hansen, Ph.D.</cp:lastModifiedBy>
  <cp:revision>36</cp:revision>
  <dcterms:created xsi:type="dcterms:W3CDTF">2021-03-13T20:01:55Z</dcterms:created>
  <dcterms:modified xsi:type="dcterms:W3CDTF">2025-02-02T14:12:29Z</dcterms:modified>
</cp:coreProperties>
</file>