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8" r:id="rId3"/>
  </p:sldMasterIdLst>
  <p:notesMasterIdLst>
    <p:notesMasterId r:id="rId129"/>
  </p:notesMasterIdLst>
  <p:sldIdLst>
    <p:sldId id="467" r:id="rId4"/>
    <p:sldId id="517" r:id="rId5"/>
    <p:sldId id="468" r:id="rId6"/>
    <p:sldId id="518" r:id="rId7"/>
    <p:sldId id="544" r:id="rId8"/>
    <p:sldId id="596" r:id="rId9"/>
    <p:sldId id="514" r:id="rId10"/>
    <p:sldId id="393" r:id="rId11"/>
    <p:sldId id="520" r:id="rId12"/>
    <p:sldId id="502" r:id="rId13"/>
    <p:sldId id="522" r:id="rId14"/>
    <p:sldId id="545" r:id="rId15"/>
    <p:sldId id="501" r:id="rId16"/>
    <p:sldId id="521" r:id="rId17"/>
    <p:sldId id="513" r:id="rId18"/>
    <p:sldId id="546" r:id="rId19"/>
    <p:sldId id="570" r:id="rId20"/>
    <p:sldId id="533" r:id="rId21"/>
    <p:sldId id="554" r:id="rId22"/>
    <p:sldId id="450" r:id="rId23"/>
    <p:sldId id="451" r:id="rId24"/>
    <p:sldId id="452" r:id="rId25"/>
    <p:sldId id="453" r:id="rId26"/>
    <p:sldId id="454" r:id="rId27"/>
    <p:sldId id="455" r:id="rId28"/>
    <p:sldId id="456" r:id="rId29"/>
    <p:sldId id="457" r:id="rId30"/>
    <p:sldId id="458" r:id="rId31"/>
    <p:sldId id="459" r:id="rId32"/>
    <p:sldId id="444" r:id="rId33"/>
    <p:sldId id="460" r:id="rId34"/>
    <p:sldId id="461" r:id="rId35"/>
    <p:sldId id="462" r:id="rId36"/>
    <p:sldId id="463" r:id="rId37"/>
    <p:sldId id="279" r:id="rId38"/>
    <p:sldId id="464" r:id="rId39"/>
    <p:sldId id="465" r:id="rId40"/>
    <p:sldId id="281" r:id="rId41"/>
    <p:sldId id="282" r:id="rId42"/>
    <p:sldId id="549" r:id="rId43"/>
    <p:sldId id="552" r:id="rId44"/>
    <p:sldId id="283" r:id="rId45"/>
    <p:sldId id="284" r:id="rId46"/>
    <p:sldId id="285" r:id="rId47"/>
    <p:sldId id="286" r:id="rId48"/>
    <p:sldId id="287" r:id="rId49"/>
    <p:sldId id="288" r:id="rId50"/>
    <p:sldId id="291" r:id="rId51"/>
    <p:sldId id="292" r:id="rId52"/>
    <p:sldId id="466" r:id="rId53"/>
    <p:sldId id="296" r:id="rId54"/>
    <p:sldId id="297" r:id="rId55"/>
    <p:sldId id="298" r:id="rId56"/>
    <p:sldId id="598" r:id="rId57"/>
    <p:sldId id="301" r:id="rId58"/>
    <p:sldId id="299" r:id="rId59"/>
    <p:sldId id="556" r:id="rId60"/>
    <p:sldId id="536" r:id="rId61"/>
    <p:sldId id="555" r:id="rId62"/>
    <p:sldId id="588" r:id="rId63"/>
    <p:sldId id="557" r:id="rId64"/>
    <p:sldId id="558" r:id="rId65"/>
    <p:sldId id="559" r:id="rId66"/>
    <p:sldId id="323" r:id="rId67"/>
    <p:sldId id="481" r:id="rId68"/>
    <p:sldId id="325" r:id="rId69"/>
    <p:sldId id="329" r:id="rId70"/>
    <p:sldId id="572" r:id="rId71"/>
    <p:sldId id="573" r:id="rId72"/>
    <p:sldId id="575" r:id="rId73"/>
    <p:sldId id="574" r:id="rId74"/>
    <p:sldId id="576" r:id="rId75"/>
    <p:sldId id="579" r:id="rId76"/>
    <p:sldId id="577" r:id="rId77"/>
    <p:sldId id="365" r:id="rId78"/>
    <p:sldId id="368" r:id="rId79"/>
    <p:sldId id="560" r:id="rId80"/>
    <p:sldId id="351" r:id="rId81"/>
    <p:sldId id="370" r:id="rId82"/>
    <p:sldId id="371" r:id="rId83"/>
    <p:sldId id="561" r:id="rId84"/>
    <p:sldId id="346" r:id="rId85"/>
    <p:sldId id="562" r:id="rId86"/>
    <p:sldId id="563" r:id="rId87"/>
    <p:sldId id="350" r:id="rId88"/>
    <p:sldId id="564" r:id="rId89"/>
    <p:sldId id="356" r:id="rId90"/>
    <p:sldId id="357" r:id="rId91"/>
    <p:sldId id="359" r:id="rId92"/>
    <p:sldId id="366" r:id="rId93"/>
    <p:sldId id="362" r:id="rId94"/>
    <p:sldId id="361" r:id="rId95"/>
    <p:sldId id="364" r:id="rId96"/>
    <p:sldId id="476" r:id="rId97"/>
    <p:sldId id="578" r:id="rId98"/>
    <p:sldId id="581" r:id="rId99"/>
    <p:sldId id="580" r:id="rId100"/>
    <p:sldId id="582" r:id="rId101"/>
    <p:sldId id="583" r:id="rId102"/>
    <p:sldId id="584" r:id="rId103"/>
    <p:sldId id="585" r:id="rId104"/>
    <p:sldId id="589" r:id="rId105"/>
    <p:sldId id="594" r:id="rId106"/>
    <p:sldId id="593" r:id="rId107"/>
    <p:sldId id="586" r:id="rId108"/>
    <p:sldId id="592" r:id="rId109"/>
    <p:sldId id="591" r:id="rId110"/>
    <p:sldId id="590" r:id="rId111"/>
    <p:sldId id="302" r:id="rId112"/>
    <p:sldId id="303" r:id="rId113"/>
    <p:sldId id="304" r:id="rId114"/>
    <p:sldId id="305" r:id="rId115"/>
    <p:sldId id="307" r:id="rId116"/>
    <p:sldId id="306" r:id="rId117"/>
    <p:sldId id="308" r:id="rId118"/>
    <p:sldId id="309" r:id="rId119"/>
    <p:sldId id="310" r:id="rId120"/>
    <p:sldId id="311" r:id="rId121"/>
    <p:sldId id="312" r:id="rId122"/>
    <p:sldId id="313" r:id="rId123"/>
    <p:sldId id="314" r:id="rId124"/>
    <p:sldId id="315" r:id="rId125"/>
    <p:sldId id="316" r:id="rId126"/>
    <p:sldId id="317" r:id="rId127"/>
    <p:sldId id="318" r:id="rId1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rey Hansen" initials="JH" lastIdx="2" clrIdx="0">
    <p:extLst>
      <p:ext uri="{19B8F6BF-5375-455C-9EA6-DF929625EA0E}">
        <p15:presenceInfo xmlns:p15="http://schemas.microsoft.com/office/powerpoint/2012/main" userId="0084b0d0d2cf9b8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E8E9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02" autoAdjust="0"/>
    <p:restoredTop sz="94660"/>
  </p:normalViewPr>
  <p:slideViewPr>
    <p:cSldViewPr snapToGrid="0">
      <p:cViewPr varScale="1">
        <p:scale>
          <a:sx n="60" d="100"/>
          <a:sy n="60" d="100"/>
        </p:scale>
        <p:origin x="8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tableStyles" Target="tableStyle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notesMaster" Target="notesMasters/notesMaster1.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commentAuthors" Target="commentAuthor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viewProps" Target="viewProp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4.xml.rels><?xml version="1.0" encoding="UTF-8" standalone="yes"?>
<Relationships xmlns="http://schemas.openxmlformats.org/package/2006/relationships"><Relationship Id="rId1" Type="http://schemas.openxmlformats.org/officeDocument/2006/relationships/hyperlink" Target="https://www.nature.com/scitable/topicpage/Examining-Histone-Modifications-with-Chromatin-Immunoprecipitation-and-1050" TargetMode="External"/></Relationships>
</file>

<file path=ppt/diagrams/_rels/data6.xml.rels><?xml version="1.0" encoding="UTF-8" standalone="yes"?>
<Relationships xmlns="http://schemas.openxmlformats.org/package/2006/relationships"><Relationship Id="rId8" Type="http://schemas.openxmlformats.org/officeDocument/2006/relationships/image" Target="../media/image150.svg"/><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image" Target="../media/image144.svg"/><Relationship Id="rId1" Type="http://schemas.openxmlformats.org/officeDocument/2006/relationships/image" Target="../media/image143.png"/><Relationship Id="rId6" Type="http://schemas.openxmlformats.org/officeDocument/2006/relationships/image" Target="../media/image148.svg"/><Relationship Id="rId5" Type="http://schemas.openxmlformats.org/officeDocument/2006/relationships/image" Target="../media/image147.png"/><Relationship Id="rId10" Type="http://schemas.openxmlformats.org/officeDocument/2006/relationships/image" Target="../media/image152.svg"/><Relationship Id="rId4" Type="http://schemas.openxmlformats.org/officeDocument/2006/relationships/image" Target="../media/image146.svg"/><Relationship Id="rId9" Type="http://schemas.openxmlformats.org/officeDocument/2006/relationships/image" Target="../media/image15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4.xml.rels><?xml version="1.0" encoding="UTF-8" standalone="yes"?>
<Relationships xmlns="http://schemas.openxmlformats.org/package/2006/relationships"><Relationship Id="rId1" Type="http://schemas.openxmlformats.org/officeDocument/2006/relationships/hyperlink" Target="https://www.nature.com/scitable/topicpage/Examining-Histone-Modifications-with-Chromatin-Immunoprecipitation-and-1050" TargetMode="External"/></Relationships>
</file>

<file path=ppt/diagrams/_rels/drawing6.xml.rels><?xml version="1.0" encoding="UTF-8" standalone="yes"?>
<Relationships xmlns="http://schemas.openxmlformats.org/package/2006/relationships"><Relationship Id="rId8" Type="http://schemas.openxmlformats.org/officeDocument/2006/relationships/image" Target="../media/image150.svg"/><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image" Target="../media/image144.svg"/><Relationship Id="rId1" Type="http://schemas.openxmlformats.org/officeDocument/2006/relationships/image" Target="../media/image143.png"/><Relationship Id="rId6" Type="http://schemas.openxmlformats.org/officeDocument/2006/relationships/image" Target="../media/image148.svg"/><Relationship Id="rId5" Type="http://schemas.openxmlformats.org/officeDocument/2006/relationships/image" Target="../media/image147.png"/><Relationship Id="rId10" Type="http://schemas.openxmlformats.org/officeDocument/2006/relationships/image" Target="../media/image152.svg"/><Relationship Id="rId4" Type="http://schemas.openxmlformats.org/officeDocument/2006/relationships/image" Target="../media/image146.svg"/><Relationship Id="rId9" Type="http://schemas.openxmlformats.org/officeDocument/2006/relationships/image" Target="../media/image151.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FF2B16-8134-4E09-870F-0D710BDC820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93AAEF70-C051-4F49-9CA1-EFC62EA2B7E9}">
      <dgm:prSet/>
      <dgm:spPr/>
      <dgm:t>
        <a:bodyPr/>
        <a:lstStyle/>
        <a:p>
          <a:r>
            <a:rPr lang="en-US" dirty="0">
              <a:latin typeface="Calibri" panose="020F0502020204030204" pitchFamily="34" charset="0"/>
              <a:ea typeface="Calibri" panose="020F0502020204030204" pitchFamily="34" charset="0"/>
              <a:cs typeface="Calibri" panose="020F0502020204030204" pitchFamily="34" charset="0"/>
            </a:rPr>
            <a:t>In Rome being </a:t>
          </a:r>
          <a:r>
            <a:rPr lang="en-US" b="1" dirty="0">
              <a:solidFill>
                <a:schemeClr val="tx1"/>
              </a:solidFill>
              <a:latin typeface="Calibri" panose="020F0502020204030204" pitchFamily="34" charset="0"/>
              <a:ea typeface="Calibri" panose="020F0502020204030204" pitchFamily="34" charset="0"/>
              <a:cs typeface="Calibri" panose="020F0502020204030204" pitchFamily="34" charset="0"/>
            </a:rPr>
            <a:t>“addicted” </a:t>
          </a:r>
          <a:r>
            <a:rPr lang="en-US" dirty="0">
              <a:latin typeface="Calibri" panose="020F0502020204030204" pitchFamily="34" charset="0"/>
              <a:ea typeface="Calibri" panose="020F0502020204030204" pitchFamily="34" charset="0"/>
              <a:cs typeface="Calibri" panose="020F0502020204030204" pitchFamily="34" charset="0"/>
            </a:rPr>
            <a:t>meant that you had just been sentenced to slavery. </a:t>
          </a:r>
        </a:p>
      </dgm:t>
    </dgm:pt>
    <dgm:pt modelId="{2EAF3C23-8BB3-4278-BBD3-1BAEADA344E0}" type="parTrans" cxnId="{AC6D982C-647F-40C8-8C30-1B4D067680E1}">
      <dgm:prSet/>
      <dgm:spPr/>
      <dgm:t>
        <a:bodyPr/>
        <a:lstStyle/>
        <a:p>
          <a:endParaRPr lang="en-US"/>
        </a:p>
      </dgm:t>
    </dgm:pt>
    <dgm:pt modelId="{B4F472C9-D0F5-4C9D-861A-485C0E8F68BC}" type="sibTrans" cxnId="{AC6D982C-647F-40C8-8C30-1B4D067680E1}">
      <dgm:prSet/>
      <dgm:spPr/>
      <dgm:t>
        <a:bodyPr/>
        <a:lstStyle/>
        <a:p>
          <a:endParaRPr lang="en-US"/>
        </a:p>
      </dgm:t>
    </dgm:pt>
    <dgm:pt modelId="{FFF985A2-D0D3-4DA0-89E7-AD1628CBD0C7}">
      <dgm:prSet/>
      <dgm:spPr/>
      <dgm:t>
        <a:bodyPr/>
        <a:lstStyle/>
        <a:p>
          <a:r>
            <a:rPr lang="en-US" dirty="0">
              <a:latin typeface="Calibri" panose="020F0502020204030204" pitchFamily="34" charset="0"/>
              <a:ea typeface="Calibri" panose="020F0502020204030204" pitchFamily="34" charset="0"/>
              <a:cs typeface="Calibri" panose="020F0502020204030204" pitchFamily="34" charset="0"/>
            </a:rPr>
            <a:t>If you owed someone money and couldn’t repay, a judge would sentence you to work as a slave until you could repay the debt.</a:t>
          </a:r>
        </a:p>
      </dgm:t>
    </dgm:pt>
    <dgm:pt modelId="{0B6D0070-E6A8-4C8A-940C-A2A01B17D80F}" type="parTrans" cxnId="{1779D878-6302-4FE8-8FB8-9E882A3A31A5}">
      <dgm:prSet/>
      <dgm:spPr/>
      <dgm:t>
        <a:bodyPr/>
        <a:lstStyle/>
        <a:p>
          <a:endParaRPr lang="en-US"/>
        </a:p>
      </dgm:t>
    </dgm:pt>
    <dgm:pt modelId="{E1E4CFA9-54D4-4607-87B6-C449A90DE798}" type="sibTrans" cxnId="{1779D878-6302-4FE8-8FB8-9E882A3A31A5}">
      <dgm:prSet/>
      <dgm:spPr/>
      <dgm:t>
        <a:bodyPr/>
        <a:lstStyle/>
        <a:p>
          <a:endParaRPr lang="en-US"/>
        </a:p>
      </dgm:t>
    </dgm:pt>
    <dgm:pt modelId="{70B443E6-1764-4368-8F5E-32CE4EB54A8E}">
      <dgm:prSet/>
      <dgm:spPr/>
      <dgm:t>
        <a:bodyPr/>
        <a:lstStyle/>
        <a:p>
          <a:r>
            <a:rPr lang="en-US" dirty="0">
              <a:latin typeface="Calibri" panose="020F0502020204030204" pitchFamily="34" charset="0"/>
              <a:ea typeface="Calibri" panose="020F0502020204030204" pitchFamily="34" charset="0"/>
              <a:cs typeface="Calibri" panose="020F0502020204030204" pitchFamily="34" charset="0"/>
            </a:rPr>
            <a:t>Addiction later evolved to describe any bond that was difficult to break. </a:t>
          </a:r>
        </a:p>
      </dgm:t>
    </dgm:pt>
    <dgm:pt modelId="{383964FB-122B-43BA-BD5A-71A5BB68B3A2}" type="parTrans" cxnId="{9BC90448-6526-4B02-BA03-DDBA7808DAE6}">
      <dgm:prSet/>
      <dgm:spPr/>
      <dgm:t>
        <a:bodyPr/>
        <a:lstStyle/>
        <a:p>
          <a:endParaRPr lang="en-US"/>
        </a:p>
      </dgm:t>
    </dgm:pt>
    <dgm:pt modelId="{4C829A49-5A7E-4A21-B6A5-0F142B0B767F}" type="sibTrans" cxnId="{9BC90448-6526-4B02-BA03-DDBA7808DAE6}">
      <dgm:prSet/>
      <dgm:spPr/>
      <dgm:t>
        <a:bodyPr/>
        <a:lstStyle/>
        <a:p>
          <a:endParaRPr lang="en-US"/>
        </a:p>
      </dgm:t>
    </dgm:pt>
    <dgm:pt modelId="{6BF7CA5E-59A3-4756-BE1E-AA02D6857AF8}" type="pres">
      <dgm:prSet presAssocID="{53FF2B16-8134-4E09-870F-0D710BDC820B}" presName="root" presStyleCnt="0">
        <dgm:presLayoutVars>
          <dgm:dir/>
          <dgm:resizeHandles val="exact"/>
        </dgm:presLayoutVars>
      </dgm:prSet>
      <dgm:spPr/>
    </dgm:pt>
    <dgm:pt modelId="{559EA172-6D18-4F0F-9FE9-21E3A2AD730F}" type="pres">
      <dgm:prSet presAssocID="{93AAEF70-C051-4F49-9CA1-EFC62EA2B7E9}" presName="compNode" presStyleCnt="0"/>
      <dgm:spPr/>
    </dgm:pt>
    <dgm:pt modelId="{8155C8B3-1878-495A-BD98-A15DAAA20173}" type="pres">
      <dgm:prSet presAssocID="{93AAEF70-C051-4F49-9CA1-EFC62EA2B7E9}" presName="bgRect" presStyleLbl="bgShp" presStyleIdx="0" presStyleCnt="3"/>
      <dgm:spPr/>
    </dgm:pt>
    <dgm:pt modelId="{B653BCD6-DB9E-4E4C-9651-0D0341D0A221}" type="pres">
      <dgm:prSet presAssocID="{93AAEF70-C051-4F49-9CA1-EFC62EA2B7E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Jail"/>
        </a:ext>
      </dgm:extLst>
    </dgm:pt>
    <dgm:pt modelId="{236FD537-815A-4C6A-8A27-C1869321F356}" type="pres">
      <dgm:prSet presAssocID="{93AAEF70-C051-4F49-9CA1-EFC62EA2B7E9}" presName="spaceRect" presStyleCnt="0"/>
      <dgm:spPr/>
    </dgm:pt>
    <dgm:pt modelId="{90C02C40-7E6C-48F7-9383-29EB2C383CDB}" type="pres">
      <dgm:prSet presAssocID="{93AAEF70-C051-4F49-9CA1-EFC62EA2B7E9}" presName="parTx" presStyleLbl="revTx" presStyleIdx="0" presStyleCnt="3">
        <dgm:presLayoutVars>
          <dgm:chMax val="0"/>
          <dgm:chPref val="0"/>
        </dgm:presLayoutVars>
      </dgm:prSet>
      <dgm:spPr/>
    </dgm:pt>
    <dgm:pt modelId="{907C1D8D-1638-4B3A-864A-C9E0FC4240C2}" type="pres">
      <dgm:prSet presAssocID="{B4F472C9-D0F5-4C9D-861A-485C0E8F68BC}" presName="sibTrans" presStyleCnt="0"/>
      <dgm:spPr/>
    </dgm:pt>
    <dgm:pt modelId="{4EF9C56D-3494-4657-A63D-8A749A86F065}" type="pres">
      <dgm:prSet presAssocID="{FFF985A2-D0D3-4DA0-89E7-AD1628CBD0C7}" presName="compNode" presStyleCnt="0"/>
      <dgm:spPr/>
    </dgm:pt>
    <dgm:pt modelId="{03A109AB-F9F1-42D9-B019-EB202C9D817D}" type="pres">
      <dgm:prSet presAssocID="{FFF985A2-D0D3-4DA0-89E7-AD1628CBD0C7}" presName="bgRect" presStyleLbl="bgShp" presStyleIdx="1" presStyleCnt="3"/>
      <dgm:spPr/>
    </dgm:pt>
    <dgm:pt modelId="{E58116A9-C7ED-497E-96F2-29DFE9E9028B}" type="pres">
      <dgm:prSet presAssocID="{FFF985A2-D0D3-4DA0-89E7-AD1628CBD0C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llar"/>
        </a:ext>
      </dgm:extLst>
    </dgm:pt>
    <dgm:pt modelId="{A75E0642-DC6B-4A8D-95FE-C7BA3D50D717}" type="pres">
      <dgm:prSet presAssocID="{FFF985A2-D0D3-4DA0-89E7-AD1628CBD0C7}" presName="spaceRect" presStyleCnt="0"/>
      <dgm:spPr/>
    </dgm:pt>
    <dgm:pt modelId="{3FB727C3-26E5-4EB1-B03F-3DD23551F79A}" type="pres">
      <dgm:prSet presAssocID="{FFF985A2-D0D3-4DA0-89E7-AD1628CBD0C7}" presName="parTx" presStyleLbl="revTx" presStyleIdx="1" presStyleCnt="3">
        <dgm:presLayoutVars>
          <dgm:chMax val="0"/>
          <dgm:chPref val="0"/>
        </dgm:presLayoutVars>
      </dgm:prSet>
      <dgm:spPr/>
    </dgm:pt>
    <dgm:pt modelId="{37E9B5B3-C6ED-4F07-8F33-FA972A988DBB}" type="pres">
      <dgm:prSet presAssocID="{E1E4CFA9-54D4-4607-87B6-C449A90DE798}" presName="sibTrans" presStyleCnt="0"/>
      <dgm:spPr/>
    </dgm:pt>
    <dgm:pt modelId="{BAC24EE2-5477-4865-8DA0-46A24C35BA91}" type="pres">
      <dgm:prSet presAssocID="{70B443E6-1764-4368-8F5E-32CE4EB54A8E}" presName="compNode" presStyleCnt="0"/>
      <dgm:spPr/>
    </dgm:pt>
    <dgm:pt modelId="{F4190C34-D612-4416-A763-D89C3FB8AC51}" type="pres">
      <dgm:prSet presAssocID="{70B443E6-1764-4368-8F5E-32CE4EB54A8E}" presName="bgRect" presStyleLbl="bgShp" presStyleIdx="2" presStyleCnt="3"/>
      <dgm:spPr/>
    </dgm:pt>
    <dgm:pt modelId="{5EE6CF45-B0B9-4DD9-86D4-2E3876BDCAA2}" type="pres">
      <dgm:prSet presAssocID="{70B443E6-1764-4368-8F5E-32CE4EB54A8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estion mark"/>
        </a:ext>
      </dgm:extLst>
    </dgm:pt>
    <dgm:pt modelId="{D852BFEA-978A-43A2-BA3D-BA2DA195C048}" type="pres">
      <dgm:prSet presAssocID="{70B443E6-1764-4368-8F5E-32CE4EB54A8E}" presName="spaceRect" presStyleCnt="0"/>
      <dgm:spPr/>
    </dgm:pt>
    <dgm:pt modelId="{646B93F1-C8FB-4F21-80F4-B1F34965F98F}" type="pres">
      <dgm:prSet presAssocID="{70B443E6-1764-4368-8F5E-32CE4EB54A8E}" presName="parTx" presStyleLbl="revTx" presStyleIdx="2" presStyleCnt="3">
        <dgm:presLayoutVars>
          <dgm:chMax val="0"/>
          <dgm:chPref val="0"/>
        </dgm:presLayoutVars>
      </dgm:prSet>
      <dgm:spPr/>
    </dgm:pt>
  </dgm:ptLst>
  <dgm:cxnLst>
    <dgm:cxn modelId="{E49B4C1A-8202-4116-ABA9-697287A88F16}" type="presOf" srcId="{70B443E6-1764-4368-8F5E-32CE4EB54A8E}" destId="{646B93F1-C8FB-4F21-80F4-B1F34965F98F}" srcOrd="0" destOrd="0" presId="urn:microsoft.com/office/officeart/2018/2/layout/IconVerticalSolidList"/>
    <dgm:cxn modelId="{AC6D982C-647F-40C8-8C30-1B4D067680E1}" srcId="{53FF2B16-8134-4E09-870F-0D710BDC820B}" destId="{93AAEF70-C051-4F49-9CA1-EFC62EA2B7E9}" srcOrd="0" destOrd="0" parTransId="{2EAF3C23-8BB3-4278-BBD3-1BAEADA344E0}" sibTransId="{B4F472C9-D0F5-4C9D-861A-485C0E8F68BC}"/>
    <dgm:cxn modelId="{9BC90448-6526-4B02-BA03-DDBA7808DAE6}" srcId="{53FF2B16-8134-4E09-870F-0D710BDC820B}" destId="{70B443E6-1764-4368-8F5E-32CE4EB54A8E}" srcOrd="2" destOrd="0" parTransId="{383964FB-122B-43BA-BD5A-71A5BB68B3A2}" sibTransId="{4C829A49-5A7E-4A21-B6A5-0F142B0B767F}"/>
    <dgm:cxn modelId="{1779D878-6302-4FE8-8FB8-9E882A3A31A5}" srcId="{53FF2B16-8134-4E09-870F-0D710BDC820B}" destId="{FFF985A2-D0D3-4DA0-89E7-AD1628CBD0C7}" srcOrd="1" destOrd="0" parTransId="{0B6D0070-E6A8-4C8A-940C-A2A01B17D80F}" sibTransId="{E1E4CFA9-54D4-4607-87B6-C449A90DE798}"/>
    <dgm:cxn modelId="{4F616586-FC82-4B89-9C0B-81D5D7E274BB}" type="presOf" srcId="{FFF985A2-D0D3-4DA0-89E7-AD1628CBD0C7}" destId="{3FB727C3-26E5-4EB1-B03F-3DD23551F79A}" srcOrd="0" destOrd="0" presId="urn:microsoft.com/office/officeart/2018/2/layout/IconVerticalSolidList"/>
    <dgm:cxn modelId="{A0743CBB-808A-46DA-A091-5B2C6B5D9D52}" type="presOf" srcId="{93AAEF70-C051-4F49-9CA1-EFC62EA2B7E9}" destId="{90C02C40-7E6C-48F7-9383-29EB2C383CDB}" srcOrd="0" destOrd="0" presId="urn:microsoft.com/office/officeart/2018/2/layout/IconVerticalSolidList"/>
    <dgm:cxn modelId="{4BD46DBB-99EF-468D-847A-ED9B32D4E849}" type="presOf" srcId="{53FF2B16-8134-4E09-870F-0D710BDC820B}" destId="{6BF7CA5E-59A3-4756-BE1E-AA02D6857AF8}" srcOrd="0" destOrd="0" presId="urn:microsoft.com/office/officeart/2018/2/layout/IconVerticalSolidList"/>
    <dgm:cxn modelId="{A39380F3-CA05-402F-B909-B5233BEDA3B8}" type="presParOf" srcId="{6BF7CA5E-59A3-4756-BE1E-AA02D6857AF8}" destId="{559EA172-6D18-4F0F-9FE9-21E3A2AD730F}" srcOrd="0" destOrd="0" presId="urn:microsoft.com/office/officeart/2018/2/layout/IconVerticalSolidList"/>
    <dgm:cxn modelId="{7EA72759-6D50-49CE-BBA9-B3960F0D9414}" type="presParOf" srcId="{559EA172-6D18-4F0F-9FE9-21E3A2AD730F}" destId="{8155C8B3-1878-495A-BD98-A15DAAA20173}" srcOrd="0" destOrd="0" presId="urn:microsoft.com/office/officeart/2018/2/layout/IconVerticalSolidList"/>
    <dgm:cxn modelId="{4A8E0405-6415-4E26-A6CA-83F7153D73BB}" type="presParOf" srcId="{559EA172-6D18-4F0F-9FE9-21E3A2AD730F}" destId="{B653BCD6-DB9E-4E4C-9651-0D0341D0A221}" srcOrd="1" destOrd="0" presId="urn:microsoft.com/office/officeart/2018/2/layout/IconVerticalSolidList"/>
    <dgm:cxn modelId="{1D617C89-97CA-4200-9037-509E324A27C6}" type="presParOf" srcId="{559EA172-6D18-4F0F-9FE9-21E3A2AD730F}" destId="{236FD537-815A-4C6A-8A27-C1869321F356}" srcOrd="2" destOrd="0" presId="urn:microsoft.com/office/officeart/2018/2/layout/IconVerticalSolidList"/>
    <dgm:cxn modelId="{964FB218-613A-4480-A2CC-C81987892A29}" type="presParOf" srcId="{559EA172-6D18-4F0F-9FE9-21E3A2AD730F}" destId="{90C02C40-7E6C-48F7-9383-29EB2C383CDB}" srcOrd="3" destOrd="0" presId="urn:microsoft.com/office/officeart/2018/2/layout/IconVerticalSolidList"/>
    <dgm:cxn modelId="{CD7B30BC-68FB-4092-9AE6-E0DA5EE0AF4A}" type="presParOf" srcId="{6BF7CA5E-59A3-4756-BE1E-AA02D6857AF8}" destId="{907C1D8D-1638-4B3A-864A-C9E0FC4240C2}" srcOrd="1" destOrd="0" presId="urn:microsoft.com/office/officeart/2018/2/layout/IconVerticalSolidList"/>
    <dgm:cxn modelId="{AD271AAC-CA7E-45F8-B7F0-27BBA23C63F7}" type="presParOf" srcId="{6BF7CA5E-59A3-4756-BE1E-AA02D6857AF8}" destId="{4EF9C56D-3494-4657-A63D-8A749A86F065}" srcOrd="2" destOrd="0" presId="urn:microsoft.com/office/officeart/2018/2/layout/IconVerticalSolidList"/>
    <dgm:cxn modelId="{C26E4D4C-5EC5-473A-9C79-764717C59944}" type="presParOf" srcId="{4EF9C56D-3494-4657-A63D-8A749A86F065}" destId="{03A109AB-F9F1-42D9-B019-EB202C9D817D}" srcOrd="0" destOrd="0" presId="urn:microsoft.com/office/officeart/2018/2/layout/IconVerticalSolidList"/>
    <dgm:cxn modelId="{598CD023-9B5E-419F-B3B1-A9682B3F2CC3}" type="presParOf" srcId="{4EF9C56D-3494-4657-A63D-8A749A86F065}" destId="{E58116A9-C7ED-497E-96F2-29DFE9E9028B}" srcOrd="1" destOrd="0" presId="urn:microsoft.com/office/officeart/2018/2/layout/IconVerticalSolidList"/>
    <dgm:cxn modelId="{C809B3FC-45D5-4E5B-BE08-B8B4252DC147}" type="presParOf" srcId="{4EF9C56D-3494-4657-A63D-8A749A86F065}" destId="{A75E0642-DC6B-4A8D-95FE-C7BA3D50D717}" srcOrd="2" destOrd="0" presId="urn:microsoft.com/office/officeart/2018/2/layout/IconVerticalSolidList"/>
    <dgm:cxn modelId="{96C1D671-E533-49A9-A8CE-07E5A676818D}" type="presParOf" srcId="{4EF9C56D-3494-4657-A63D-8A749A86F065}" destId="{3FB727C3-26E5-4EB1-B03F-3DD23551F79A}" srcOrd="3" destOrd="0" presId="urn:microsoft.com/office/officeart/2018/2/layout/IconVerticalSolidList"/>
    <dgm:cxn modelId="{D857906A-58D7-4A04-A342-F365623F2E58}" type="presParOf" srcId="{6BF7CA5E-59A3-4756-BE1E-AA02D6857AF8}" destId="{37E9B5B3-C6ED-4F07-8F33-FA972A988DBB}" srcOrd="3" destOrd="0" presId="urn:microsoft.com/office/officeart/2018/2/layout/IconVerticalSolidList"/>
    <dgm:cxn modelId="{3749535E-A264-4458-98BF-EA2D940F61C0}" type="presParOf" srcId="{6BF7CA5E-59A3-4756-BE1E-AA02D6857AF8}" destId="{BAC24EE2-5477-4865-8DA0-46A24C35BA91}" srcOrd="4" destOrd="0" presId="urn:microsoft.com/office/officeart/2018/2/layout/IconVerticalSolidList"/>
    <dgm:cxn modelId="{3992D1C7-0E31-46C3-B819-EC637625D465}" type="presParOf" srcId="{BAC24EE2-5477-4865-8DA0-46A24C35BA91}" destId="{F4190C34-D612-4416-A763-D89C3FB8AC51}" srcOrd="0" destOrd="0" presId="urn:microsoft.com/office/officeart/2018/2/layout/IconVerticalSolidList"/>
    <dgm:cxn modelId="{6AEBADB4-4837-4AE8-B0E6-5FEE88E95DED}" type="presParOf" srcId="{BAC24EE2-5477-4865-8DA0-46A24C35BA91}" destId="{5EE6CF45-B0B9-4DD9-86D4-2E3876BDCAA2}" srcOrd="1" destOrd="0" presId="urn:microsoft.com/office/officeart/2018/2/layout/IconVerticalSolidList"/>
    <dgm:cxn modelId="{ACEE24DA-116F-4FAB-83DF-FCD8686EC6C6}" type="presParOf" srcId="{BAC24EE2-5477-4865-8DA0-46A24C35BA91}" destId="{D852BFEA-978A-43A2-BA3D-BA2DA195C048}" srcOrd="2" destOrd="0" presId="urn:microsoft.com/office/officeart/2018/2/layout/IconVerticalSolidList"/>
    <dgm:cxn modelId="{E55BFB24-8698-4754-B07D-B5E0CADD3D02}" type="presParOf" srcId="{BAC24EE2-5477-4865-8DA0-46A24C35BA91}" destId="{646B93F1-C8FB-4F21-80F4-B1F34965F98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DA8232-04CF-4888-B108-B3A2E9C90237}" type="doc">
      <dgm:prSet loTypeId="urn:microsoft.com/office/officeart/2005/8/layout/default" loCatId="list" qsTypeId="urn:microsoft.com/office/officeart/2005/8/quickstyle/simple2" qsCatId="simple" csTypeId="urn:microsoft.com/office/officeart/2005/8/colors/colorful5" csCatId="colorful" phldr="1"/>
      <dgm:spPr/>
      <dgm:t>
        <a:bodyPr/>
        <a:lstStyle/>
        <a:p>
          <a:endParaRPr lang="en-US"/>
        </a:p>
      </dgm:t>
    </dgm:pt>
    <dgm:pt modelId="{947E836F-ADE5-4B49-9831-1F5DF03FB790}">
      <dgm:prSet custT="1"/>
      <dgm:spPr/>
      <dgm:t>
        <a:bodyPr/>
        <a:lstStyle/>
        <a:p>
          <a:r>
            <a:rPr lang="en-US" sz="2000" b="0" i="0" baseline="0">
              <a:latin typeface="Calibri" panose="020F0502020204030204" pitchFamily="34" charset="0"/>
              <a:ea typeface="Calibri" panose="020F0502020204030204" pitchFamily="34" charset="0"/>
              <a:cs typeface="Calibri" panose="020F0502020204030204" pitchFamily="34" charset="0"/>
            </a:rPr>
            <a:t>Shopping</a:t>
          </a:r>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399630FB-8AB7-4D73-B17B-AB5EAEA379CB}" type="parTrans" cxnId="{32839BE9-9C81-4A94-9E70-D41D35AA8C26}">
      <dgm:prSet/>
      <dgm:spPr/>
      <dgm:t>
        <a:bodyPr/>
        <a:lstStyle/>
        <a:p>
          <a:endParaRPr lang="en-US"/>
        </a:p>
      </dgm:t>
    </dgm:pt>
    <dgm:pt modelId="{246B085D-E9A5-43B9-B163-58842F6ADFD7}" type="sibTrans" cxnId="{32839BE9-9C81-4A94-9E70-D41D35AA8C26}">
      <dgm:prSet/>
      <dgm:spPr/>
      <dgm:t>
        <a:bodyPr/>
        <a:lstStyle/>
        <a:p>
          <a:endParaRPr lang="en-US"/>
        </a:p>
      </dgm:t>
    </dgm:pt>
    <dgm:pt modelId="{09D3CD31-E338-4234-AD92-DABC13DCD54C}">
      <dgm:prSet custT="1"/>
      <dgm:spPr/>
      <dgm:t>
        <a:bodyPr/>
        <a:lstStyle/>
        <a:p>
          <a:r>
            <a:rPr lang="en-US" sz="2000" dirty="0">
              <a:latin typeface="Calibri" panose="020F0502020204030204" pitchFamily="34" charset="0"/>
              <a:ea typeface="Calibri" panose="020F0502020204030204" pitchFamily="34" charset="0"/>
              <a:cs typeface="Calibri" panose="020F0502020204030204" pitchFamily="34" charset="0"/>
            </a:rPr>
            <a:t>G</a:t>
          </a:r>
          <a:r>
            <a:rPr lang="en-US" sz="2000" b="0" i="0" baseline="0" dirty="0">
              <a:latin typeface="Calibri" panose="020F0502020204030204" pitchFamily="34" charset="0"/>
              <a:ea typeface="Calibri" panose="020F0502020204030204" pitchFamily="34" charset="0"/>
              <a:cs typeface="Calibri" panose="020F0502020204030204" pitchFamily="34" charset="0"/>
            </a:rPr>
            <a:t>ambling</a:t>
          </a:r>
          <a:endParaRPr lang="en-US" sz="2000" dirty="0">
            <a:latin typeface="Calibri" panose="020F0502020204030204" pitchFamily="34" charset="0"/>
            <a:ea typeface="Calibri" panose="020F0502020204030204" pitchFamily="34" charset="0"/>
            <a:cs typeface="Calibri" panose="020F0502020204030204" pitchFamily="34" charset="0"/>
          </a:endParaRPr>
        </a:p>
      </dgm:t>
    </dgm:pt>
    <dgm:pt modelId="{5C9ABDCE-9CE9-4E50-99A2-4DDD86CA9DFC}" type="parTrans" cxnId="{5200F365-37D7-400A-BE4D-DE7A68604D83}">
      <dgm:prSet/>
      <dgm:spPr/>
      <dgm:t>
        <a:bodyPr/>
        <a:lstStyle/>
        <a:p>
          <a:endParaRPr lang="en-US"/>
        </a:p>
      </dgm:t>
    </dgm:pt>
    <dgm:pt modelId="{F4D6C3CC-40C1-47F4-889F-FA884EA4B939}" type="sibTrans" cxnId="{5200F365-37D7-400A-BE4D-DE7A68604D83}">
      <dgm:prSet/>
      <dgm:spPr/>
      <dgm:t>
        <a:bodyPr/>
        <a:lstStyle/>
        <a:p>
          <a:endParaRPr lang="en-US"/>
        </a:p>
      </dgm:t>
    </dgm:pt>
    <dgm:pt modelId="{E9BA7FBA-2B36-4634-94FC-7B5112BECCD2}">
      <dgm:prSet custT="1"/>
      <dgm:spPr/>
      <dgm:t>
        <a:bodyPr/>
        <a:lstStyle/>
        <a:p>
          <a:r>
            <a:rPr lang="en-US" sz="2000">
              <a:latin typeface="Calibri" panose="020F0502020204030204" pitchFamily="34" charset="0"/>
              <a:ea typeface="Calibri" panose="020F0502020204030204" pitchFamily="34" charset="0"/>
              <a:cs typeface="Calibri" panose="020F0502020204030204" pitchFamily="34" charset="0"/>
            </a:rPr>
            <a:t>S</a:t>
          </a:r>
          <a:r>
            <a:rPr lang="en-US" sz="2000" b="0" i="0" baseline="0">
              <a:latin typeface="Calibri" panose="020F0502020204030204" pitchFamily="34" charset="0"/>
              <a:ea typeface="Calibri" panose="020F0502020204030204" pitchFamily="34" charset="0"/>
              <a:cs typeface="Calibri" panose="020F0502020204030204" pitchFamily="34" charset="0"/>
            </a:rPr>
            <a:t>exual activity</a:t>
          </a:r>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A69790EB-11D6-45F0-A878-9FE3B4C253F5}" type="parTrans" cxnId="{5D2A9B24-61C6-47C2-BF11-435FE7FA8E7E}">
      <dgm:prSet/>
      <dgm:spPr/>
      <dgm:t>
        <a:bodyPr/>
        <a:lstStyle/>
        <a:p>
          <a:endParaRPr lang="en-US"/>
        </a:p>
      </dgm:t>
    </dgm:pt>
    <dgm:pt modelId="{A05424BF-7BBA-4DA9-AE17-5E2DF4E02FCA}" type="sibTrans" cxnId="{5D2A9B24-61C6-47C2-BF11-435FE7FA8E7E}">
      <dgm:prSet/>
      <dgm:spPr/>
      <dgm:t>
        <a:bodyPr/>
        <a:lstStyle/>
        <a:p>
          <a:endParaRPr lang="en-US"/>
        </a:p>
      </dgm:t>
    </dgm:pt>
    <dgm:pt modelId="{0DEB010C-026C-43D6-A3A1-8803BAF0B496}">
      <dgm:prSet custT="1"/>
      <dgm:spPr/>
      <dgm:t>
        <a:bodyPr/>
        <a:lstStyle/>
        <a:p>
          <a:r>
            <a:rPr lang="en-US" sz="2000" dirty="0">
              <a:solidFill>
                <a:srgbClr val="FFFF00"/>
              </a:solidFill>
              <a:latin typeface="Calibri" panose="020F0502020204030204" pitchFamily="34" charset="0"/>
              <a:ea typeface="Calibri" panose="020F0502020204030204" pitchFamily="34" charset="0"/>
              <a:cs typeface="Calibri" panose="020F0502020204030204" pitchFamily="34" charset="0"/>
            </a:rPr>
            <a:t>P</a:t>
          </a:r>
          <a:r>
            <a:rPr lang="en-US" sz="2000" b="0" i="0" baseline="0" dirty="0">
              <a:solidFill>
                <a:srgbClr val="FFFF00"/>
              </a:solidFill>
              <a:latin typeface="Calibri" panose="020F0502020204030204" pitchFamily="34" charset="0"/>
              <a:ea typeface="Calibri" panose="020F0502020204030204" pitchFamily="34" charset="0"/>
              <a:cs typeface="Calibri" panose="020F0502020204030204" pitchFamily="34" charset="0"/>
            </a:rPr>
            <a:t>ornography</a:t>
          </a:r>
          <a:endParaRPr lang="en-US" sz="2000" dirty="0">
            <a:solidFill>
              <a:srgbClr val="FFFF00"/>
            </a:solidFill>
            <a:latin typeface="Calibri" panose="020F0502020204030204" pitchFamily="34" charset="0"/>
            <a:ea typeface="Calibri" panose="020F0502020204030204" pitchFamily="34" charset="0"/>
            <a:cs typeface="Calibri" panose="020F0502020204030204" pitchFamily="34" charset="0"/>
          </a:endParaRPr>
        </a:p>
      </dgm:t>
    </dgm:pt>
    <dgm:pt modelId="{25EA663D-0D23-4E15-BCCA-990114412B10}" type="parTrans" cxnId="{A294BDAD-BD45-4287-ABC0-1C49E1EFFFC9}">
      <dgm:prSet/>
      <dgm:spPr/>
      <dgm:t>
        <a:bodyPr/>
        <a:lstStyle/>
        <a:p>
          <a:endParaRPr lang="en-US"/>
        </a:p>
      </dgm:t>
    </dgm:pt>
    <dgm:pt modelId="{A27EABE5-B869-4569-9085-2CE471073656}" type="sibTrans" cxnId="{A294BDAD-BD45-4287-ABC0-1C49E1EFFFC9}">
      <dgm:prSet/>
      <dgm:spPr/>
      <dgm:t>
        <a:bodyPr/>
        <a:lstStyle/>
        <a:p>
          <a:endParaRPr lang="en-US"/>
        </a:p>
      </dgm:t>
    </dgm:pt>
    <dgm:pt modelId="{6405EE57-E1C4-4454-BFCA-7FAE10EA176F}">
      <dgm:prSet custT="1"/>
      <dgm:spPr/>
      <dgm:t>
        <a:bodyPr/>
        <a:lstStyle/>
        <a:p>
          <a:r>
            <a:rPr lang="en-US" sz="2000" b="0" i="0" baseline="0" dirty="0">
              <a:latin typeface="Calibri" panose="020F0502020204030204" pitchFamily="34" charset="0"/>
              <a:ea typeface="Calibri" panose="020F0502020204030204" pitchFamily="34" charset="0"/>
              <a:cs typeface="Calibri" panose="020F0502020204030204" pitchFamily="34" charset="0"/>
            </a:rPr>
            <a:t>Eating disorders</a:t>
          </a:r>
          <a:endParaRPr lang="en-US" sz="2000" dirty="0">
            <a:latin typeface="Calibri" panose="020F0502020204030204" pitchFamily="34" charset="0"/>
            <a:ea typeface="Calibri" panose="020F0502020204030204" pitchFamily="34" charset="0"/>
            <a:cs typeface="Calibri" panose="020F0502020204030204" pitchFamily="34" charset="0"/>
          </a:endParaRPr>
        </a:p>
      </dgm:t>
    </dgm:pt>
    <dgm:pt modelId="{94DA9D70-49CB-49D1-AEA2-2C0B4F1D9FF5}" type="parTrans" cxnId="{6ED572A1-4D26-45F6-9DDF-97220D66175B}">
      <dgm:prSet/>
      <dgm:spPr/>
      <dgm:t>
        <a:bodyPr/>
        <a:lstStyle/>
        <a:p>
          <a:endParaRPr lang="en-US"/>
        </a:p>
      </dgm:t>
    </dgm:pt>
    <dgm:pt modelId="{73006B89-A512-4DA4-89BA-D04B6B6EF43F}" type="sibTrans" cxnId="{6ED572A1-4D26-45F6-9DDF-97220D66175B}">
      <dgm:prSet/>
      <dgm:spPr/>
      <dgm:t>
        <a:bodyPr/>
        <a:lstStyle/>
        <a:p>
          <a:endParaRPr lang="en-US"/>
        </a:p>
      </dgm:t>
    </dgm:pt>
    <dgm:pt modelId="{3D1C540C-EA67-4C6D-AEC4-3581FAA94665}">
      <dgm:prSet custT="1"/>
      <dgm:spPr/>
      <dgm:t>
        <a:bodyPr/>
        <a:lstStyle/>
        <a:p>
          <a:r>
            <a:rPr lang="en-US" sz="2000">
              <a:latin typeface="Calibri" panose="020F0502020204030204" pitchFamily="34" charset="0"/>
              <a:ea typeface="Calibri" panose="020F0502020204030204" pitchFamily="34" charset="0"/>
              <a:cs typeface="Calibri" panose="020F0502020204030204" pitchFamily="34" charset="0"/>
            </a:rPr>
            <a:t>I</a:t>
          </a:r>
          <a:r>
            <a:rPr lang="en-US" sz="2000" b="0" i="0" baseline="0">
              <a:latin typeface="Calibri" panose="020F0502020204030204" pitchFamily="34" charset="0"/>
              <a:ea typeface="Calibri" panose="020F0502020204030204" pitchFamily="34" charset="0"/>
              <a:cs typeface="Calibri" panose="020F0502020204030204" pitchFamily="34" charset="0"/>
            </a:rPr>
            <a:t>nternet use</a:t>
          </a:r>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F7A7D983-4EDA-4048-A4B3-AC67226171B7}" type="parTrans" cxnId="{932BAA1C-C1AD-4137-8C1D-33304DF0F338}">
      <dgm:prSet/>
      <dgm:spPr/>
      <dgm:t>
        <a:bodyPr/>
        <a:lstStyle/>
        <a:p>
          <a:endParaRPr lang="en-US"/>
        </a:p>
      </dgm:t>
    </dgm:pt>
    <dgm:pt modelId="{4AF97BA0-7A7E-4F6D-A27E-05C3B08638AB}" type="sibTrans" cxnId="{932BAA1C-C1AD-4137-8C1D-33304DF0F338}">
      <dgm:prSet/>
      <dgm:spPr/>
      <dgm:t>
        <a:bodyPr/>
        <a:lstStyle/>
        <a:p>
          <a:endParaRPr lang="en-US"/>
        </a:p>
      </dgm:t>
    </dgm:pt>
    <dgm:pt modelId="{8BDA332E-B537-4189-BA64-980AD28DC641}">
      <dgm:prSet custT="1"/>
      <dgm:spPr/>
      <dgm:t>
        <a:bodyPr/>
        <a:lstStyle/>
        <a:p>
          <a:r>
            <a:rPr lang="en-US" sz="2000">
              <a:latin typeface="Calibri" panose="020F0502020204030204" pitchFamily="34" charset="0"/>
              <a:ea typeface="Calibri" panose="020F0502020204030204" pitchFamily="34" charset="0"/>
              <a:cs typeface="Calibri" panose="020F0502020204030204" pitchFamily="34" charset="0"/>
            </a:rPr>
            <a:t>E</a:t>
          </a:r>
          <a:r>
            <a:rPr lang="en-US" sz="2000" b="0" i="0" baseline="0">
              <a:latin typeface="Calibri" panose="020F0502020204030204" pitchFamily="34" charset="0"/>
              <a:ea typeface="Calibri" panose="020F0502020204030204" pitchFamily="34" charset="0"/>
              <a:cs typeface="Calibri" panose="020F0502020204030204" pitchFamily="34" charset="0"/>
            </a:rPr>
            <a:t>xercise</a:t>
          </a:r>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0CA6F0CE-D57A-46A6-BC7B-E08520B059F3}" type="parTrans" cxnId="{E2D98074-984A-46B0-A6D0-A09E3F8BBC6C}">
      <dgm:prSet/>
      <dgm:spPr/>
      <dgm:t>
        <a:bodyPr/>
        <a:lstStyle/>
        <a:p>
          <a:endParaRPr lang="en-US"/>
        </a:p>
      </dgm:t>
    </dgm:pt>
    <dgm:pt modelId="{E17A3940-7DE0-4D45-9670-63C01A8E2AF0}" type="sibTrans" cxnId="{E2D98074-984A-46B0-A6D0-A09E3F8BBC6C}">
      <dgm:prSet/>
      <dgm:spPr/>
      <dgm:t>
        <a:bodyPr/>
        <a:lstStyle/>
        <a:p>
          <a:endParaRPr lang="en-US"/>
        </a:p>
      </dgm:t>
    </dgm:pt>
    <dgm:pt modelId="{8902F563-02F0-4C68-9BB2-B4F1E6B07144}">
      <dgm:prSet custT="1"/>
      <dgm:spPr/>
      <dgm:t>
        <a:bodyPr/>
        <a:lstStyle/>
        <a:p>
          <a:r>
            <a:rPr lang="en-US" sz="2000" b="0" i="0" baseline="0">
              <a:latin typeface="Calibri" panose="020F0502020204030204" pitchFamily="34" charset="0"/>
              <a:ea typeface="Calibri" panose="020F0502020204030204" pitchFamily="34" charset="0"/>
              <a:cs typeface="Calibri" panose="020F0502020204030204" pitchFamily="34" charset="0"/>
            </a:rPr>
            <a:t>Work</a:t>
          </a:r>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06D0F92A-2B6F-45D8-866D-CABCC2852F24}" type="parTrans" cxnId="{AE6EF97F-007A-4C83-BCD0-D78923F31B77}">
      <dgm:prSet/>
      <dgm:spPr/>
      <dgm:t>
        <a:bodyPr/>
        <a:lstStyle/>
        <a:p>
          <a:endParaRPr lang="en-US"/>
        </a:p>
      </dgm:t>
    </dgm:pt>
    <dgm:pt modelId="{88A8965F-FC41-4C07-AEDC-5863FFE65D19}" type="sibTrans" cxnId="{AE6EF97F-007A-4C83-BCD0-D78923F31B77}">
      <dgm:prSet/>
      <dgm:spPr/>
      <dgm:t>
        <a:bodyPr/>
        <a:lstStyle/>
        <a:p>
          <a:endParaRPr lang="en-US"/>
        </a:p>
      </dgm:t>
    </dgm:pt>
    <dgm:pt modelId="{338AFDFA-57FF-4A52-9DB0-E00203932281}">
      <dgm:prSet custT="1"/>
      <dgm:spPr/>
      <dgm:t>
        <a:bodyPr/>
        <a:lstStyle/>
        <a:p>
          <a:r>
            <a:rPr lang="en-US" sz="2000" b="0" i="0" baseline="0">
              <a:latin typeface="Calibri" panose="020F0502020204030204" pitchFamily="34" charset="0"/>
              <a:ea typeface="Calibri" panose="020F0502020204030204" pitchFamily="34" charset="0"/>
              <a:cs typeface="Calibri" panose="020F0502020204030204" pitchFamily="34" charset="0"/>
            </a:rPr>
            <a:t>Chaos</a:t>
          </a:r>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075C03E6-EB0C-457E-AF9E-976636B959FF}" type="parTrans" cxnId="{32C87B33-E87E-4FE8-8DC9-A553C9DC7027}">
      <dgm:prSet/>
      <dgm:spPr/>
      <dgm:t>
        <a:bodyPr/>
        <a:lstStyle/>
        <a:p>
          <a:endParaRPr lang="en-US"/>
        </a:p>
      </dgm:t>
    </dgm:pt>
    <dgm:pt modelId="{634BFAC0-A9E0-449F-BC05-425D68E83681}" type="sibTrans" cxnId="{32C87B33-E87E-4FE8-8DC9-A553C9DC7027}">
      <dgm:prSet/>
      <dgm:spPr/>
      <dgm:t>
        <a:bodyPr/>
        <a:lstStyle/>
        <a:p>
          <a:endParaRPr lang="en-US"/>
        </a:p>
      </dgm:t>
    </dgm:pt>
    <dgm:pt modelId="{EC39AAF1-D3B2-4990-BE6A-4C038A2CFD08}" type="pres">
      <dgm:prSet presAssocID="{75DA8232-04CF-4888-B108-B3A2E9C90237}" presName="diagram" presStyleCnt="0">
        <dgm:presLayoutVars>
          <dgm:dir/>
          <dgm:resizeHandles val="exact"/>
        </dgm:presLayoutVars>
      </dgm:prSet>
      <dgm:spPr/>
    </dgm:pt>
    <dgm:pt modelId="{2FBC4B5F-58FE-4377-AC8E-39FCB3BEC175}" type="pres">
      <dgm:prSet presAssocID="{947E836F-ADE5-4B49-9831-1F5DF03FB790}" presName="node" presStyleLbl="node1" presStyleIdx="0" presStyleCnt="9">
        <dgm:presLayoutVars>
          <dgm:bulletEnabled val="1"/>
        </dgm:presLayoutVars>
      </dgm:prSet>
      <dgm:spPr/>
    </dgm:pt>
    <dgm:pt modelId="{9B29927F-D991-4EB7-B2D2-50DB1DA476E6}" type="pres">
      <dgm:prSet presAssocID="{246B085D-E9A5-43B9-B163-58842F6ADFD7}" presName="sibTrans" presStyleCnt="0"/>
      <dgm:spPr/>
    </dgm:pt>
    <dgm:pt modelId="{681857CB-BBB9-49C5-9B71-F47EC93E3426}" type="pres">
      <dgm:prSet presAssocID="{09D3CD31-E338-4234-AD92-DABC13DCD54C}" presName="node" presStyleLbl="node1" presStyleIdx="1" presStyleCnt="9" custLinFactNeighborX="362" custLinFactNeighborY="2498">
        <dgm:presLayoutVars>
          <dgm:bulletEnabled val="1"/>
        </dgm:presLayoutVars>
      </dgm:prSet>
      <dgm:spPr/>
    </dgm:pt>
    <dgm:pt modelId="{93B3B940-6F83-4D0D-B0DB-643A7AF4A9CF}" type="pres">
      <dgm:prSet presAssocID="{F4D6C3CC-40C1-47F4-889F-FA884EA4B939}" presName="sibTrans" presStyleCnt="0"/>
      <dgm:spPr/>
    </dgm:pt>
    <dgm:pt modelId="{A50FE67C-A0E7-4287-83D6-029DD8D770B4}" type="pres">
      <dgm:prSet presAssocID="{E9BA7FBA-2B36-4634-94FC-7B5112BECCD2}" presName="node" presStyleLbl="node1" presStyleIdx="2" presStyleCnt="9" custLinFactNeighborX="-1616" custLinFactNeighborY="-881">
        <dgm:presLayoutVars>
          <dgm:bulletEnabled val="1"/>
        </dgm:presLayoutVars>
      </dgm:prSet>
      <dgm:spPr/>
    </dgm:pt>
    <dgm:pt modelId="{77DD4FD4-7C9F-4E5A-978B-4ED5749F113B}" type="pres">
      <dgm:prSet presAssocID="{A05424BF-7BBA-4DA9-AE17-5E2DF4E02FCA}" presName="sibTrans" presStyleCnt="0"/>
      <dgm:spPr/>
    </dgm:pt>
    <dgm:pt modelId="{9241AA47-5030-44CF-BC4E-8EE3BDC5BC65}" type="pres">
      <dgm:prSet presAssocID="{0DEB010C-026C-43D6-A3A1-8803BAF0B496}" presName="node" presStyleLbl="node1" presStyleIdx="3" presStyleCnt="9">
        <dgm:presLayoutVars>
          <dgm:bulletEnabled val="1"/>
        </dgm:presLayoutVars>
      </dgm:prSet>
      <dgm:spPr/>
    </dgm:pt>
    <dgm:pt modelId="{063AD761-3584-4079-9ADB-E580FBC6DEBE}" type="pres">
      <dgm:prSet presAssocID="{A27EABE5-B869-4569-9085-2CE471073656}" presName="sibTrans" presStyleCnt="0"/>
      <dgm:spPr/>
    </dgm:pt>
    <dgm:pt modelId="{6C9865D2-2DBF-4200-A2BE-0A274DFEEBB7}" type="pres">
      <dgm:prSet presAssocID="{6405EE57-E1C4-4454-BFCA-7FAE10EA176F}" presName="node" presStyleLbl="node1" presStyleIdx="4" presStyleCnt="9" custLinFactNeighborX="-1504" custLinFactNeighborY="-1614">
        <dgm:presLayoutVars>
          <dgm:bulletEnabled val="1"/>
        </dgm:presLayoutVars>
      </dgm:prSet>
      <dgm:spPr/>
    </dgm:pt>
    <dgm:pt modelId="{9D4F26F9-CC8A-4FD5-B69D-F205BEA627C1}" type="pres">
      <dgm:prSet presAssocID="{73006B89-A512-4DA4-89BA-D04B6B6EF43F}" presName="sibTrans" presStyleCnt="0"/>
      <dgm:spPr/>
    </dgm:pt>
    <dgm:pt modelId="{54697994-E367-44E1-83D9-C84E76897769}" type="pres">
      <dgm:prSet presAssocID="{3D1C540C-EA67-4C6D-AEC4-3581FAA94665}" presName="node" presStyleLbl="node1" presStyleIdx="5" presStyleCnt="9">
        <dgm:presLayoutVars>
          <dgm:bulletEnabled val="1"/>
        </dgm:presLayoutVars>
      </dgm:prSet>
      <dgm:spPr/>
    </dgm:pt>
    <dgm:pt modelId="{6D86FA91-4B2B-4C86-A7C4-EAECC2AA5F1D}" type="pres">
      <dgm:prSet presAssocID="{4AF97BA0-7A7E-4F6D-A27E-05C3B08638AB}" presName="sibTrans" presStyleCnt="0"/>
      <dgm:spPr/>
    </dgm:pt>
    <dgm:pt modelId="{1BEBB9F7-4F6B-4F36-AEB9-A1226EB9BFC4}" type="pres">
      <dgm:prSet presAssocID="{8BDA332E-B537-4189-BA64-980AD28DC641}" presName="node" presStyleLbl="node1" presStyleIdx="6" presStyleCnt="9">
        <dgm:presLayoutVars>
          <dgm:bulletEnabled val="1"/>
        </dgm:presLayoutVars>
      </dgm:prSet>
      <dgm:spPr/>
    </dgm:pt>
    <dgm:pt modelId="{3A003064-4DB3-4260-AC67-96F602F7766E}" type="pres">
      <dgm:prSet presAssocID="{E17A3940-7DE0-4D45-9670-63C01A8E2AF0}" presName="sibTrans" presStyleCnt="0"/>
      <dgm:spPr/>
    </dgm:pt>
    <dgm:pt modelId="{09679D8A-CD7C-46F1-9C19-8AF868C51226}" type="pres">
      <dgm:prSet presAssocID="{8902F563-02F0-4C68-9BB2-B4F1E6B07144}" presName="node" presStyleLbl="node1" presStyleIdx="7" presStyleCnt="9">
        <dgm:presLayoutVars>
          <dgm:bulletEnabled val="1"/>
        </dgm:presLayoutVars>
      </dgm:prSet>
      <dgm:spPr/>
    </dgm:pt>
    <dgm:pt modelId="{670032BE-90E0-4818-AA6E-98EF364FFDB7}" type="pres">
      <dgm:prSet presAssocID="{88A8965F-FC41-4C07-AEDC-5863FFE65D19}" presName="sibTrans" presStyleCnt="0"/>
      <dgm:spPr/>
    </dgm:pt>
    <dgm:pt modelId="{F5E1645C-21EA-48EB-BE32-64FB73DB0DDF}" type="pres">
      <dgm:prSet presAssocID="{338AFDFA-57FF-4A52-9DB0-E00203932281}" presName="node" presStyleLbl="node1" presStyleIdx="8" presStyleCnt="9">
        <dgm:presLayoutVars>
          <dgm:bulletEnabled val="1"/>
        </dgm:presLayoutVars>
      </dgm:prSet>
      <dgm:spPr/>
    </dgm:pt>
  </dgm:ptLst>
  <dgm:cxnLst>
    <dgm:cxn modelId="{932BAA1C-C1AD-4137-8C1D-33304DF0F338}" srcId="{75DA8232-04CF-4888-B108-B3A2E9C90237}" destId="{3D1C540C-EA67-4C6D-AEC4-3581FAA94665}" srcOrd="5" destOrd="0" parTransId="{F7A7D983-4EDA-4048-A4B3-AC67226171B7}" sibTransId="{4AF97BA0-7A7E-4F6D-A27E-05C3B08638AB}"/>
    <dgm:cxn modelId="{5D2A9B24-61C6-47C2-BF11-435FE7FA8E7E}" srcId="{75DA8232-04CF-4888-B108-B3A2E9C90237}" destId="{E9BA7FBA-2B36-4634-94FC-7B5112BECCD2}" srcOrd="2" destOrd="0" parTransId="{A69790EB-11D6-45F0-A878-9FE3B4C253F5}" sibTransId="{A05424BF-7BBA-4DA9-AE17-5E2DF4E02FCA}"/>
    <dgm:cxn modelId="{32C87B33-E87E-4FE8-8DC9-A553C9DC7027}" srcId="{75DA8232-04CF-4888-B108-B3A2E9C90237}" destId="{338AFDFA-57FF-4A52-9DB0-E00203932281}" srcOrd="8" destOrd="0" parTransId="{075C03E6-EB0C-457E-AF9E-976636B959FF}" sibTransId="{634BFAC0-A9E0-449F-BC05-425D68E83681}"/>
    <dgm:cxn modelId="{85346738-F6DB-40AF-90BF-FB9AF8DFFE90}" type="presOf" srcId="{E9BA7FBA-2B36-4634-94FC-7B5112BECCD2}" destId="{A50FE67C-A0E7-4287-83D6-029DD8D770B4}" srcOrd="0" destOrd="0" presId="urn:microsoft.com/office/officeart/2005/8/layout/default"/>
    <dgm:cxn modelId="{683C7B3A-378D-4558-9A1D-8F63C25138A3}" type="presOf" srcId="{75DA8232-04CF-4888-B108-B3A2E9C90237}" destId="{EC39AAF1-D3B2-4990-BE6A-4C038A2CFD08}" srcOrd="0" destOrd="0" presId="urn:microsoft.com/office/officeart/2005/8/layout/default"/>
    <dgm:cxn modelId="{3FFC905D-0734-48AE-A1F1-89EF48DA7D80}" type="presOf" srcId="{8BDA332E-B537-4189-BA64-980AD28DC641}" destId="{1BEBB9F7-4F6B-4F36-AEB9-A1226EB9BFC4}" srcOrd="0" destOrd="0" presId="urn:microsoft.com/office/officeart/2005/8/layout/default"/>
    <dgm:cxn modelId="{9DB3C05E-B0BF-4F28-8AED-C06C1590AB89}" type="presOf" srcId="{947E836F-ADE5-4B49-9831-1F5DF03FB790}" destId="{2FBC4B5F-58FE-4377-AC8E-39FCB3BEC175}" srcOrd="0" destOrd="0" presId="urn:microsoft.com/office/officeart/2005/8/layout/default"/>
    <dgm:cxn modelId="{8A2DB664-6B8B-4916-9ABB-0DC7DBD4C873}" type="presOf" srcId="{09D3CD31-E338-4234-AD92-DABC13DCD54C}" destId="{681857CB-BBB9-49C5-9B71-F47EC93E3426}" srcOrd="0" destOrd="0" presId="urn:microsoft.com/office/officeart/2005/8/layout/default"/>
    <dgm:cxn modelId="{5200F365-37D7-400A-BE4D-DE7A68604D83}" srcId="{75DA8232-04CF-4888-B108-B3A2E9C90237}" destId="{09D3CD31-E338-4234-AD92-DABC13DCD54C}" srcOrd="1" destOrd="0" parTransId="{5C9ABDCE-9CE9-4E50-99A2-4DDD86CA9DFC}" sibTransId="{F4D6C3CC-40C1-47F4-889F-FA884EA4B939}"/>
    <dgm:cxn modelId="{503CAD69-0A77-4EF5-B7A6-E8D378A95977}" type="presOf" srcId="{6405EE57-E1C4-4454-BFCA-7FAE10EA176F}" destId="{6C9865D2-2DBF-4200-A2BE-0A274DFEEBB7}" srcOrd="0" destOrd="0" presId="urn:microsoft.com/office/officeart/2005/8/layout/default"/>
    <dgm:cxn modelId="{E2D98074-984A-46B0-A6D0-A09E3F8BBC6C}" srcId="{75DA8232-04CF-4888-B108-B3A2E9C90237}" destId="{8BDA332E-B537-4189-BA64-980AD28DC641}" srcOrd="6" destOrd="0" parTransId="{0CA6F0CE-D57A-46A6-BC7B-E08520B059F3}" sibTransId="{E17A3940-7DE0-4D45-9670-63C01A8E2AF0}"/>
    <dgm:cxn modelId="{AE6EF97F-007A-4C83-BCD0-D78923F31B77}" srcId="{75DA8232-04CF-4888-B108-B3A2E9C90237}" destId="{8902F563-02F0-4C68-9BB2-B4F1E6B07144}" srcOrd="7" destOrd="0" parTransId="{06D0F92A-2B6F-45D8-866D-CABCC2852F24}" sibTransId="{88A8965F-FC41-4C07-AEDC-5863FFE65D19}"/>
    <dgm:cxn modelId="{39CFD383-ED18-47D1-BD87-DF41E4F9DA19}" type="presOf" srcId="{3D1C540C-EA67-4C6D-AEC4-3581FAA94665}" destId="{54697994-E367-44E1-83D9-C84E76897769}" srcOrd="0" destOrd="0" presId="urn:microsoft.com/office/officeart/2005/8/layout/default"/>
    <dgm:cxn modelId="{48E9E595-71E7-488D-8C1B-381D1AB567B6}" type="presOf" srcId="{8902F563-02F0-4C68-9BB2-B4F1E6B07144}" destId="{09679D8A-CD7C-46F1-9C19-8AF868C51226}" srcOrd="0" destOrd="0" presId="urn:microsoft.com/office/officeart/2005/8/layout/default"/>
    <dgm:cxn modelId="{F58E6796-334C-4EB9-A161-09AFAF2130D2}" type="presOf" srcId="{0DEB010C-026C-43D6-A3A1-8803BAF0B496}" destId="{9241AA47-5030-44CF-BC4E-8EE3BDC5BC65}" srcOrd="0" destOrd="0" presId="urn:microsoft.com/office/officeart/2005/8/layout/default"/>
    <dgm:cxn modelId="{6ED572A1-4D26-45F6-9DDF-97220D66175B}" srcId="{75DA8232-04CF-4888-B108-B3A2E9C90237}" destId="{6405EE57-E1C4-4454-BFCA-7FAE10EA176F}" srcOrd="4" destOrd="0" parTransId="{94DA9D70-49CB-49D1-AEA2-2C0B4F1D9FF5}" sibTransId="{73006B89-A512-4DA4-89BA-D04B6B6EF43F}"/>
    <dgm:cxn modelId="{A294BDAD-BD45-4287-ABC0-1C49E1EFFFC9}" srcId="{75DA8232-04CF-4888-B108-B3A2E9C90237}" destId="{0DEB010C-026C-43D6-A3A1-8803BAF0B496}" srcOrd="3" destOrd="0" parTransId="{25EA663D-0D23-4E15-BCCA-990114412B10}" sibTransId="{A27EABE5-B869-4569-9085-2CE471073656}"/>
    <dgm:cxn modelId="{DF0F31E4-128A-4F0C-A48E-3D0CA3E650B2}" type="presOf" srcId="{338AFDFA-57FF-4A52-9DB0-E00203932281}" destId="{F5E1645C-21EA-48EB-BE32-64FB73DB0DDF}" srcOrd="0" destOrd="0" presId="urn:microsoft.com/office/officeart/2005/8/layout/default"/>
    <dgm:cxn modelId="{32839BE9-9C81-4A94-9E70-D41D35AA8C26}" srcId="{75DA8232-04CF-4888-B108-B3A2E9C90237}" destId="{947E836F-ADE5-4B49-9831-1F5DF03FB790}" srcOrd="0" destOrd="0" parTransId="{399630FB-8AB7-4D73-B17B-AB5EAEA379CB}" sibTransId="{246B085D-E9A5-43B9-B163-58842F6ADFD7}"/>
    <dgm:cxn modelId="{C36F3B59-F8C3-4084-BFEB-ED0FBC328526}" type="presParOf" srcId="{EC39AAF1-D3B2-4990-BE6A-4C038A2CFD08}" destId="{2FBC4B5F-58FE-4377-AC8E-39FCB3BEC175}" srcOrd="0" destOrd="0" presId="urn:microsoft.com/office/officeart/2005/8/layout/default"/>
    <dgm:cxn modelId="{C8C566A5-74C2-47B9-8694-3DD11A1BFBCE}" type="presParOf" srcId="{EC39AAF1-D3B2-4990-BE6A-4C038A2CFD08}" destId="{9B29927F-D991-4EB7-B2D2-50DB1DA476E6}" srcOrd="1" destOrd="0" presId="urn:microsoft.com/office/officeart/2005/8/layout/default"/>
    <dgm:cxn modelId="{EEB2DBFD-77F2-4759-9B35-2F79F3D44D62}" type="presParOf" srcId="{EC39AAF1-D3B2-4990-BE6A-4C038A2CFD08}" destId="{681857CB-BBB9-49C5-9B71-F47EC93E3426}" srcOrd="2" destOrd="0" presId="urn:microsoft.com/office/officeart/2005/8/layout/default"/>
    <dgm:cxn modelId="{8D4962FC-C04C-4097-BB21-00514F068510}" type="presParOf" srcId="{EC39AAF1-D3B2-4990-BE6A-4C038A2CFD08}" destId="{93B3B940-6F83-4D0D-B0DB-643A7AF4A9CF}" srcOrd="3" destOrd="0" presId="urn:microsoft.com/office/officeart/2005/8/layout/default"/>
    <dgm:cxn modelId="{C829CA15-3AE8-4F64-A8B1-3B16000310A3}" type="presParOf" srcId="{EC39AAF1-D3B2-4990-BE6A-4C038A2CFD08}" destId="{A50FE67C-A0E7-4287-83D6-029DD8D770B4}" srcOrd="4" destOrd="0" presId="urn:microsoft.com/office/officeart/2005/8/layout/default"/>
    <dgm:cxn modelId="{B1F5BEB9-8F5B-4DF5-85FB-8E39E012BB6D}" type="presParOf" srcId="{EC39AAF1-D3B2-4990-BE6A-4C038A2CFD08}" destId="{77DD4FD4-7C9F-4E5A-978B-4ED5749F113B}" srcOrd="5" destOrd="0" presId="urn:microsoft.com/office/officeart/2005/8/layout/default"/>
    <dgm:cxn modelId="{B9CDA84A-CDB4-4C9E-A0DF-C4DF961145E3}" type="presParOf" srcId="{EC39AAF1-D3B2-4990-BE6A-4C038A2CFD08}" destId="{9241AA47-5030-44CF-BC4E-8EE3BDC5BC65}" srcOrd="6" destOrd="0" presId="urn:microsoft.com/office/officeart/2005/8/layout/default"/>
    <dgm:cxn modelId="{530B2094-910E-4588-8974-3FDF2C88A2AF}" type="presParOf" srcId="{EC39AAF1-D3B2-4990-BE6A-4C038A2CFD08}" destId="{063AD761-3584-4079-9ADB-E580FBC6DEBE}" srcOrd="7" destOrd="0" presId="urn:microsoft.com/office/officeart/2005/8/layout/default"/>
    <dgm:cxn modelId="{510A33BC-827F-4C4E-BD5E-549A51506288}" type="presParOf" srcId="{EC39AAF1-D3B2-4990-BE6A-4C038A2CFD08}" destId="{6C9865D2-2DBF-4200-A2BE-0A274DFEEBB7}" srcOrd="8" destOrd="0" presId="urn:microsoft.com/office/officeart/2005/8/layout/default"/>
    <dgm:cxn modelId="{859AC09E-A719-45BB-A742-088385C9D607}" type="presParOf" srcId="{EC39AAF1-D3B2-4990-BE6A-4C038A2CFD08}" destId="{9D4F26F9-CC8A-4FD5-B69D-F205BEA627C1}" srcOrd="9" destOrd="0" presId="urn:microsoft.com/office/officeart/2005/8/layout/default"/>
    <dgm:cxn modelId="{D65CBE3B-F020-4D93-99EF-19A4AE36F576}" type="presParOf" srcId="{EC39AAF1-D3B2-4990-BE6A-4C038A2CFD08}" destId="{54697994-E367-44E1-83D9-C84E76897769}" srcOrd="10" destOrd="0" presId="urn:microsoft.com/office/officeart/2005/8/layout/default"/>
    <dgm:cxn modelId="{B24C0964-13ED-4350-8744-1445FC38A037}" type="presParOf" srcId="{EC39AAF1-D3B2-4990-BE6A-4C038A2CFD08}" destId="{6D86FA91-4B2B-4C86-A7C4-EAECC2AA5F1D}" srcOrd="11" destOrd="0" presId="urn:microsoft.com/office/officeart/2005/8/layout/default"/>
    <dgm:cxn modelId="{F3F1A61D-CE80-42D4-B328-979DE602354E}" type="presParOf" srcId="{EC39AAF1-D3B2-4990-BE6A-4C038A2CFD08}" destId="{1BEBB9F7-4F6B-4F36-AEB9-A1226EB9BFC4}" srcOrd="12" destOrd="0" presId="urn:microsoft.com/office/officeart/2005/8/layout/default"/>
    <dgm:cxn modelId="{953BBE53-308D-4C81-AC32-73037F36BD51}" type="presParOf" srcId="{EC39AAF1-D3B2-4990-BE6A-4C038A2CFD08}" destId="{3A003064-4DB3-4260-AC67-96F602F7766E}" srcOrd="13" destOrd="0" presId="urn:microsoft.com/office/officeart/2005/8/layout/default"/>
    <dgm:cxn modelId="{2A0A4DB2-27B5-4197-97BC-B9D9E4271D0F}" type="presParOf" srcId="{EC39AAF1-D3B2-4990-BE6A-4C038A2CFD08}" destId="{09679D8A-CD7C-46F1-9C19-8AF868C51226}" srcOrd="14" destOrd="0" presId="urn:microsoft.com/office/officeart/2005/8/layout/default"/>
    <dgm:cxn modelId="{FA6674B6-CCD3-4801-B73D-47C6CAC4A5A7}" type="presParOf" srcId="{EC39AAF1-D3B2-4990-BE6A-4C038A2CFD08}" destId="{670032BE-90E0-4818-AA6E-98EF364FFDB7}" srcOrd="15" destOrd="0" presId="urn:microsoft.com/office/officeart/2005/8/layout/default"/>
    <dgm:cxn modelId="{AEF7EC2B-FFB0-4F82-9A03-92CF721B735B}" type="presParOf" srcId="{EC39AAF1-D3B2-4990-BE6A-4C038A2CFD08}" destId="{F5E1645C-21EA-48EB-BE32-64FB73DB0DDF}" srcOrd="1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5679C41-3A41-4380-97B5-1203022F719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1F018D82-876A-4DDF-B204-ACFB1232ADC6}">
      <dgm:prSet/>
      <dgm:spPr/>
      <dgm:t>
        <a:bodyPr/>
        <a:lstStyle/>
        <a:p>
          <a:r>
            <a:rPr lang="en-US" dirty="0"/>
            <a:t>Another sad example of the impact of trauma on subsequent generations is the </a:t>
          </a:r>
          <a:r>
            <a:rPr lang="en-US" b="1" dirty="0">
              <a:solidFill>
                <a:srgbClr val="FF0000"/>
              </a:solidFill>
            </a:rPr>
            <a:t>Dutch Famine in World War II</a:t>
          </a:r>
          <a:r>
            <a:rPr lang="en-US" dirty="0">
              <a:solidFill>
                <a:srgbClr val="FF0000"/>
              </a:solidFill>
            </a:rPr>
            <a:t>. </a:t>
          </a:r>
          <a:r>
            <a:rPr lang="en-US" dirty="0"/>
            <a:t>In September 1944, trains in the Netherlands ground to a halt. Dutch railway workers were hoping that a strike could stop the transport of Nazi troops and help the advancing Allied forces.</a:t>
          </a:r>
        </a:p>
      </dgm:t>
    </dgm:pt>
    <dgm:pt modelId="{0F434C79-D5EA-4C7E-B926-9DD45FDCEEFD}" type="parTrans" cxnId="{AF62DA0B-7550-4464-BF0D-9B088632D8F1}">
      <dgm:prSet/>
      <dgm:spPr/>
      <dgm:t>
        <a:bodyPr/>
        <a:lstStyle/>
        <a:p>
          <a:endParaRPr lang="en-US"/>
        </a:p>
      </dgm:t>
    </dgm:pt>
    <dgm:pt modelId="{FB5A1953-F2A5-4A35-B509-32FB7BF21940}" type="sibTrans" cxnId="{AF62DA0B-7550-4464-BF0D-9B088632D8F1}">
      <dgm:prSet/>
      <dgm:spPr/>
      <dgm:t>
        <a:bodyPr/>
        <a:lstStyle/>
        <a:p>
          <a:endParaRPr lang="en-US"/>
        </a:p>
      </dgm:t>
    </dgm:pt>
    <dgm:pt modelId="{8D4C66C9-9C83-412B-9F44-07E2CC3EA9F4}">
      <dgm:prSet/>
      <dgm:spPr/>
      <dgm:t>
        <a:bodyPr/>
        <a:lstStyle/>
        <a:p>
          <a:r>
            <a:rPr lang="en-US"/>
            <a:t>Sadly, the Allied campaign failed, and the Nazis punished the Netherlands by blocking food supplies, plunging much of the country into famine. By the time the Netherlands was liberated in May 1945, more than 20,000 people died of starvation.</a:t>
          </a:r>
        </a:p>
      </dgm:t>
    </dgm:pt>
    <dgm:pt modelId="{F80BCD06-0BDC-4FD5-B352-8ADA1C22E011}" type="parTrans" cxnId="{D38DFD9D-AB8D-4D9C-BF9D-CE22BD093767}">
      <dgm:prSet/>
      <dgm:spPr/>
      <dgm:t>
        <a:bodyPr/>
        <a:lstStyle/>
        <a:p>
          <a:endParaRPr lang="en-US"/>
        </a:p>
      </dgm:t>
    </dgm:pt>
    <dgm:pt modelId="{1ADD047D-FC66-4F48-AF3F-27FC1C1B06D5}" type="sibTrans" cxnId="{D38DFD9D-AB8D-4D9C-BF9D-CE22BD093767}">
      <dgm:prSet/>
      <dgm:spPr/>
      <dgm:t>
        <a:bodyPr/>
        <a:lstStyle/>
        <a:p>
          <a:endParaRPr lang="en-US"/>
        </a:p>
      </dgm:t>
    </dgm:pt>
    <dgm:pt modelId="{0B23D6E9-DA41-4302-A0C7-BE77C0AFB381}">
      <dgm:prSet/>
      <dgm:spPr/>
      <dgm:t>
        <a:bodyPr/>
        <a:lstStyle/>
        <a:p>
          <a:r>
            <a:rPr lang="en-US"/>
            <a:t>Pregnant women, it turns out, were uniquely vulnerable, and the children they gave birth to were influenced by famine throughout their lives. </a:t>
          </a:r>
        </a:p>
      </dgm:t>
    </dgm:pt>
    <dgm:pt modelId="{5637A7B4-7CFC-4FF2-9A52-4AD5CEAA7546}" type="parTrans" cxnId="{2BD24BC7-E9EE-4612-8006-90CE76385256}">
      <dgm:prSet/>
      <dgm:spPr/>
      <dgm:t>
        <a:bodyPr/>
        <a:lstStyle/>
        <a:p>
          <a:endParaRPr lang="en-US"/>
        </a:p>
      </dgm:t>
    </dgm:pt>
    <dgm:pt modelId="{E841473C-BC2E-4B0D-A2FC-040A8136E712}" type="sibTrans" cxnId="{2BD24BC7-E9EE-4612-8006-90CE76385256}">
      <dgm:prSet/>
      <dgm:spPr/>
      <dgm:t>
        <a:bodyPr/>
        <a:lstStyle/>
        <a:p>
          <a:endParaRPr lang="en-US"/>
        </a:p>
      </dgm:t>
    </dgm:pt>
    <dgm:pt modelId="{898C12CD-BB4F-482B-99E0-E27655E29437}">
      <dgm:prSet/>
      <dgm:spPr/>
      <dgm:t>
        <a:bodyPr/>
        <a:lstStyle/>
        <a:p>
          <a:r>
            <a:rPr lang="en-US"/>
            <a:t>When these children became adults, they ended up  heavier than average. In middle age, they had higher levels of triglycerides and LDL cholesterol and they experienced higher rates of  obesity, diabetes, and schizophrenia. </a:t>
          </a:r>
        </a:p>
      </dgm:t>
    </dgm:pt>
    <dgm:pt modelId="{6F9F0AA2-5B7D-4694-9A0D-0602C00B26D2}" type="parTrans" cxnId="{A8B9BDB8-867D-4AEA-B4F7-A3F16A71BB8F}">
      <dgm:prSet/>
      <dgm:spPr/>
      <dgm:t>
        <a:bodyPr/>
        <a:lstStyle/>
        <a:p>
          <a:endParaRPr lang="en-US"/>
        </a:p>
      </dgm:t>
    </dgm:pt>
    <dgm:pt modelId="{1AB06761-1E6B-4DFE-ADDC-116153B039B1}" type="sibTrans" cxnId="{A8B9BDB8-867D-4AEA-B4F7-A3F16A71BB8F}">
      <dgm:prSet/>
      <dgm:spPr/>
      <dgm:t>
        <a:bodyPr/>
        <a:lstStyle/>
        <a:p>
          <a:endParaRPr lang="en-US"/>
        </a:p>
      </dgm:t>
    </dgm:pt>
    <dgm:pt modelId="{3F397472-F9C8-4940-827C-F656950E01B3}" type="pres">
      <dgm:prSet presAssocID="{65679C41-3A41-4380-97B5-1203022F7191}" presName="linear" presStyleCnt="0">
        <dgm:presLayoutVars>
          <dgm:animLvl val="lvl"/>
          <dgm:resizeHandles val="exact"/>
        </dgm:presLayoutVars>
      </dgm:prSet>
      <dgm:spPr/>
    </dgm:pt>
    <dgm:pt modelId="{75AD2E59-39DE-4517-807F-07FABE22D7AC}" type="pres">
      <dgm:prSet presAssocID="{1F018D82-876A-4DDF-B204-ACFB1232ADC6}" presName="parentText" presStyleLbl="node1" presStyleIdx="0" presStyleCnt="4">
        <dgm:presLayoutVars>
          <dgm:chMax val="0"/>
          <dgm:bulletEnabled val="1"/>
        </dgm:presLayoutVars>
      </dgm:prSet>
      <dgm:spPr/>
    </dgm:pt>
    <dgm:pt modelId="{DA1EFB69-CA43-44BD-93BF-C19A533EC0DE}" type="pres">
      <dgm:prSet presAssocID="{FB5A1953-F2A5-4A35-B509-32FB7BF21940}" presName="spacer" presStyleCnt="0"/>
      <dgm:spPr/>
    </dgm:pt>
    <dgm:pt modelId="{9970C945-7788-41B6-8EA2-92E906025513}" type="pres">
      <dgm:prSet presAssocID="{8D4C66C9-9C83-412B-9F44-07E2CC3EA9F4}" presName="parentText" presStyleLbl="node1" presStyleIdx="1" presStyleCnt="4">
        <dgm:presLayoutVars>
          <dgm:chMax val="0"/>
          <dgm:bulletEnabled val="1"/>
        </dgm:presLayoutVars>
      </dgm:prSet>
      <dgm:spPr/>
    </dgm:pt>
    <dgm:pt modelId="{5C9B0F9E-181C-46E4-AEA0-E4C2785C4A0A}" type="pres">
      <dgm:prSet presAssocID="{1ADD047D-FC66-4F48-AF3F-27FC1C1B06D5}" presName="spacer" presStyleCnt="0"/>
      <dgm:spPr/>
    </dgm:pt>
    <dgm:pt modelId="{8A4F41DC-0309-4F1A-ACDE-5238614ADACC}" type="pres">
      <dgm:prSet presAssocID="{0B23D6E9-DA41-4302-A0C7-BE77C0AFB381}" presName="parentText" presStyleLbl="node1" presStyleIdx="2" presStyleCnt="4">
        <dgm:presLayoutVars>
          <dgm:chMax val="0"/>
          <dgm:bulletEnabled val="1"/>
        </dgm:presLayoutVars>
      </dgm:prSet>
      <dgm:spPr/>
    </dgm:pt>
    <dgm:pt modelId="{0452CB2F-AC31-4472-8793-B2E12DA68813}" type="pres">
      <dgm:prSet presAssocID="{E841473C-BC2E-4B0D-A2FC-040A8136E712}" presName="spacer" presStyleCnt="0"/>
      <dgm:spPr/>
    </dgm:pt>
    <dgm:pt modelId="{5A3AF5B2-9025-4679-A944-B3BCA529A64E}" type="pres">
      <dgm:prSet presAssocID="{898C12CD-BB4F-482B-99E0-E27655E29437}" presName="parentText" presStyleLbl="node1" presStyleIdx="3" presStyleCnt="4">
        <dgm:presLayoutVars>
          <dgm:chMax val="0"/>
          <dgm:bulletEnabled val="1"/>
        </dgm:presLayoutVars>
      </dgm:prSet>
      <dgm:spPr/>
    </dgm:pt>
  </dgm:ptLst>
  <dgm:cxnLst>
    <dgm:cxn modelId="{AF62DA0B-7550-4464-BF0D-9B088632D8F1}" srcId="{65679C41-3A41-4380-97B5-1203022F7191}" destId="{1F018D82-876A-4DDF-B204-ACFB1232ADC6}" srcOrd="0" destOrd="0" parTransId="{0F434C79-D5EA-4C7E-B926-9DD45FDCEEFD}" sibTransId="{FB5A1953-F2A5-4A35-B509-32FB7BF21940}"/>
    <dgm:cxn modelId="{A55C5597-8085-4D12-B2E5-86D305E23CA7}" type="presOf" srcId="{898C12CD-BB4F-482B-99E0-E27655E29437}" destId="{5A3AF5B2-9025-4679-A944-B3BCA529A64E}" srcOrd="0" destOrd="0" presId="urn:microsoft.com/office/officeart/2005/8/layout/vList2"/>
    <dgm:cxn modelId="{D38DFD9D-AB8D-4D9C-BF9D-CE22BD093767}" srcId="{65679C41-3A41-4380-97B5-1203022F7191}" destId="{8D4C66C9-9C83-412B-9F44-07E2CC3EA9F4}" srcOrd="1" destOrd="0" parTransId="{F80BCD06-0BDC-4FD5-B352-8ADA1C22E011}" sibTransId="{1ADD047D-FC66-4F48-AF3F-27FC1C1B06D5}"/>
    <dgm:cxn modelId="{A8B9BDB8-867D-4AEA-B4F7-A3F16A71BB8F}" srcId="{65679C41-3A41-4380-97B5-1203022F7191}" destId="{898C12CD-BB4F-482B-99E0-E27655E29437}" srcOrd="3" destOrd="0" parTransId="{6F9F0AA2-5B7D-4694-9A0D-0602C00B26D2}" sibTransId="{1AB06761-1E6B-4DFE-ADDC-116153B039B1}"/>
    <dgm:cxn modelId="{2BD24BC7-E9EE-4612-8006-90CE76385256}" srcId="{65679C41-3A41-4380-97B5-1203022F7191}" destId="{0B23D6E9-DA41-4302-A0C7-BE77C0AFB381}" srcOrd="2" destOrd="0" parTransId="{5637A7B4-7CFC-4FF2-9A52-4AD5CEAA7546}" sibTransId="{E841473C-BC2E-4B0D-A2FC-040A8136E712}"/>
    <dgm:cxn modelId="{D9A870C8-5422-46DD-AA63-AA46DB3B1583}" type="presOf" srcId="{1F018D82-876A-4DDF-B204-ACFB1232ADC6}" destId="{75AD2E59-39DE-4517-807F-07FABE22D7AC}" srcOrd="0" destOrd="0" presId="urn:microsoft.com/office/officeart/2005/8/layout/vList2"/>
    <dgm:cxn modelId="{6DF820C9-AA9F-4A01-95F5-25035B47B5B9}" type="presOf" srcId="{65679C41-3A41-4380-97B5-1203022F7191}" destId="{3F397472-F9C8-4940-827C-F656950E01B3}" srcOrd="0" destOrd="0" presId="urn:microsoft.com/office/officeart/2005/8/layout/vList2"/>
    <dgm:cxn modelId="{6C2892D4-DB6F-4AC2-BFBE-7A485870C6C0}" type="presOf" srcId="{8D4C66C9-9C83-412B-9F44-07E2CC3EA9F4}" destId="{9970C945-7788-41B6-8EA2-92E906025513}" srcOrd="0" destOrd="0" presId="urn:microsoft.com/office/officeart/2005/8/layout/vList2"/>
    <dgm:cxn modelId="{DBE538DF-37FF-41EA-AB0C-29A5C675D724}" type="presOf" srcId="{0B23D6E9-DA41-4302-A0C7-BE77C0AFB381}" destId="{8A4F41DC-0309-4F1A-ACDE-5238614ADACC}" srcOrd="0" destOrd="0" presId="urn:microsoft.com/office/officeart/2005/8/layout/vList2"/>
    <dgm:cxn modelId="{4796957A-3DC0-453D-8A3A-25DB36BFB2DD}" type="presParOf" srcId="{3F397472-F9C8-4940-827C-F656950E01B3}" destId="{75AD2E59-39DE-4517-807F-07FABE22D7AC}" srcOrd="0" destOrd="0" presId="urn:microsoft.com/office/officeart/2005/8/layout/vList2"/>
    <dgm:cxn modelId="{9E6D9A1E-25DD-40FE-B87F-5112F932E534}" type="presParOf" srcId="{3F397472-F9C8-4940-827C-F656950E01B3}" destId="{DA1EFB69-CA43-44BD-93BF-C19A533EC0DE}" srcOrd="1" destOrd="0" presId="urn:microsoft.com/office/officeart/2005/8/layout/vList2"/>
    <dgm:cxn modelId="{0D571986-A3C2-4CE7-A20E-88BB72720629}" type="presParOf" srcId="{3F397472-F9C8-4940-827C-F656950E01B3}" destId="{9970C945-7788-41B6-8EA2-92E906025513}" srcOrd="2" destOrd="0" presId="urn:microsoft.com/office/officeart/2005/8/layout/vList2"/>
    <dgm:cxn modelId="{643C1C3F-7438-4F4C-B44D-1AB271F4762C}" type="presParOf" srcId="{3F397472-F9C8-4940-827C-F656950E01B3}" destId="{5C9B0F9E-181C-46E4-AEA0-E4C2785C4A0A}" srcOrd="3" destOrd="0" presId="urn:microsoft.com/office/officeart/2005/8/layout/vList2"/>
    <dgm:cxn modelId="{4EFF7D30-0275-47B4-B502-8A686D2C50C7}" type="presParOf" srcId="{3F397472-F9C8-4940-827C-F656950E01B3}" destId="{8A4F41DC-0309-4F1A-ACDE-5238614ADACC}" srcOrd="4" destOrd="0" presId="urn:microsoft.com/office/officeart/2005/8/layout/vList2"/>
    <dgm:cxn modelId="{834DF063-A15C-4C04-AD37-5C61C13D11C0}" type="presParOf" srcId="{3F397472-F9C8-4940-827C-F656950E01B3}" destId="{0452CB2F-AC31-4472-8793-B2E12DA68813}" srcOrd="5" destOrd="0" presId="urn:microsoft.com/office/officeart/2005/8/layout/vList2"/>
    <dgm:cxn modelId="{84D0EE20-EF59-439D-AE02-F143C1C1E06D}" type="presParOf" srcId="{3F397472-F9C8-4940-827C-F656950E01B3}" destId="{5A3AF5B2-9025-4679-A944-B3BCA529A64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1106C82-7349-4D6B-81B9-1C815D53891E}" type="doc">
      <dgm:prSet loTypeId="urn:microsoft.com/office/officeart/2005/8/layout/matrix3" loCatId="matrix" qsTypeId="urn:microsoft.com/office/officeart/2005/8/quickstyle/simple4" qsCatId="simple" csTypeId="urn:microsoft.com/office/officeart/2005/8/colors/colorful1" csCatId="colorful" phldr="1"/>
      <dgm:spPr/>
      <dgm:t>
        <a:bodyPr/>
        <a:lstStyle/>
        <a:p>
          <a:endParaRPr lang="en-US"/>
        </a:p>
      </dgm:t>
    </dgm:pt>
    <dgm:pt modelId="{2E365BD1-E665-4B90-BD33-D755C2D81F27}">
      <dgm:prSet custT="1"/>
      <dgm:spPr/>
      <dgm:t>
        <a:bodyPr/>
        <a:lstStyle/>
        <a:p>
          <a:r>
            <a:rPr lang="en-US" sz="1400"/>
            <a:t>With that brief biology refresher out of the way, we can explore the three most well-known and best understood of several mechanisms through which epigenetic changes in gene expression occur. </a:t>
          </a:r>
          <a:endParaRPr lang="en-US" sz="1400" dirty="0"/>
        </a:p>
      </dgm:t>
    </dgm:pt>
    <dgm:pt modelId="{33674E22-4A8D-468B-B442-7701328DB9BD}" type="parTrans" cxnId="{D7B45EB8-F6B2-42E8-98CB-AEAFC3E9F89D}">
      <dgm:prSet/>
      <dgm:spPr/>
      <dgm:t>
        <a:bodyPr/>
        <a:lstStyle/>
        <a:p>
          <a:endParaRPr lang="en-US"/>
        </a:p>
      </dgm:t>
    </dgm:pt>
    <dgm:pt modelId="{BB04903C-9DB8-4B65-BABB-505728E1A04D}" type="sibTrans" cxnId="{D7B45EB8-F6B2-42E8-98CB-AEAFC3E9F89D}">
      <dgm:prSet/>
      <dgm:spPr/>
      <dgm:t>
        <a:bodyPr/>
        <a:lstStyle/>
        <a:p>
          <a:endParaRPr lang="en-US"/>
        </a:p>
      </dgm:t>
    </dgm:pt>
    <dgm:pt modelId="{DC1A11CB-5800-4D74-A348-4FF55E4FFB56}">
      <dgm:prSet custT="1"/>
      <dgm:spPr/>
      <dgm:t>
        <a:bodyPr/>
        <a:lstStyle/>
        <a:p>
          <a:r>
            <a:rPr lang="en-US" sz="1400"/>
            <a:t>As noted earlier, although a person's complement of genes or sequence of genes remains essentially the same from birth onward, except for the occurrence of mutations that can change the function of genes</a:t>
          </a:r>
          <a:r>
            <a:rPr lang="en-US" sz="1200"/>
            <a:t>.</a:t>
          </a:r>
          <a:endParaRPr lang="en-US" sz="1200" dirty="0"/>
        </a:p>
      </dgm:t>
    </dgm:pt>
    <dgm:pt modelId="{D7BB2705-16A1-4A42-B1D4-BB42762AACA6}" type="parTrans" cxnId="{66E414F4-31EB-4035-9F2E-B580706F30E4}">
      <dgm:prSet/>
      <dgm:spPr/>
      <dgm:t>
        <a:bodyPr/>
        <a:lstStyle/>
        <a:p>
          <a:endParaRPr lang="en-US"/>
        </a:p>
      </dgm:t>
    </dgm:pt>
    <dgm:pt modelId="{582ED59D-AE76-41ED-9C69-CC8C64BD7C3D}" type="sibTrans" cxnId="{66E414F4-31EB-4035-9F2E-B580706F30E4}">
      <dgm:prSet/>
      <dgm:spPr/>
      <dgm:t>
        <a:bodyPr/>
        <a:lstStyle/>
        <a:p>
          <a:endParaRPr lang="en-US"/>
        </a:p>
      </dgm:t>
    </dgm:pt>
    <dgm:pt modelId="{4AC3499C-07A4-4D03-B56E-C8469EC66701}">
      <dgm:prSet/>
      <dgm:spPr/>
      <dgm:t>
        <a:bodyPr/>
        <a:lstStyle/>
        <a:p>
          <a:r>
            <a:rPr lang="en-US"/>
            <a:t>Different environmental exposures during development, diet, stress, emotional problems, etc., throughout a person's life chemically modify DNA and the proteins bound to it. In addition, individual's</a:t>
          </a:r>
          <a:r>
            <a:rPr lang="en-US" i="0" u="none"/>
            <a:t> </a:t>
          </a:r>
          <a:r>
            <a:rPr lang="en-US" b="1" i="0" u="sng">
              <a:solidFill>
                <a:srgbClr val="FFFF00"/>
              </a:solidFill>
              <a:hlinkClick xmlns:r="http://schemas.openxmlformats.org/officeDocument/2006/relationships" r:id="rId1">
                <a:extLst>
                  <a:ext uri="{A12FA001-AC4F-418D-AE19-62706E023703}">
                    <ahyp:hlinkClr xmlns:ahyp="http://schemas.microsoft.com/office/drawing/2018/hyperlinkcolor" val="tx"/>
                  </a:ext>
                </a:extLst>
              </a:hlinkClick>
            </a:rPr>
            <a:t>histones</a:t>
          </a:r>
          <a:r>
            <a:rPr lang="en-US" i="0" u="sng">
              <a:solidFill>
                <a:srgbClr val="FFFF00"/>
              </a:solidFill>
              <a:hlinkClick xmlns:r="http://schemas.openxmlformats.org/officeDocument/2006/relationships" r:id="rId1">
                <a:extLst>
                  <a:ext uri="{A12FA001-AC4F-418D-AE19-62706E023703}">
                    <ahyp:hlinkClr xmlns:ahyp="http://schemas.microsoft.com/office/drawing/2018/hyperlinkcolor" val="tx"/>
                  </a:ext>
                </a:extLst>
              </a:hlinkClick>
            </a:rPr>
            <a:t>,</a:t>
          </a:r>
          <a:r>
            <a:rPr lang="en-US" i="0" u="sng">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 or the proteins around which DNA winds when it is compacted into chromosomes, carry different chemical</a:t>
          </a:r>
          <a:r>
            <a:rPr lang="en-US" b="1" i="0" u="sng">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 </a:t>
          </a:r>
          <a:r>
            <a:rPr lang="en-US" b="1" i="0" u="sng">
              <a:solidFill>
                <a:srgbClr val="FFFF00"/>
              </a:solidFill>
              <a:hlinkClick xmlns:r="http://schemas.openxmlformats.org/officeDocument/2006/relationships" r:id="rId1">
                <a:extLst>
                  <a:ext uri="{A12FA001-AC4F-418D-AE19-62706E023703}">
                    <ahyp:hlinkClr xmlns:ahyp="http://schemas.microsoft.com/office/drawing/2018/hyperlinkcolor" val="tx"/>
                  </a:ext>
                </a:extLst>
              </a:hlinkClick>
            </a:rPr>
            <a:t>tags</a:t>
          </a:r>
          <a:r>
            <a:rPr lang="en-US" b="1" i="0" u="sng">
              <a:solidFill>
                <a:schemeClr val="bg1"/>
              </a:solidFill>
            </a:rPr>
            <a:t> </a:t>
          </a:r>
          <a:r>
            <a:rPr lang="en-US" i="0" u="none"/>
            <a:t>which are also influenced by environmental events</a:t>
          </a:r>
          <a:r>
            <a:rPr lang="en-US"/>
            <a:t>. </a:t>
          </a:r>
          <a:endParaRPr lang="en-US" dirty="0"/>
        </a:p>
      </dgm:t>
    </dgm:pt>
    <dgm:pt modelId="{72EEB788-D086-45AC-945A-6FB67AEFC13F}" type="parTrans" cxnId="{21601E76-D856-47BF-8F71-1FD6C5F43C7E}">
      <dgm:prSet/>
      <dgm:spPr/>
      <dgm:t>
        <a:bodyPr/>
        <a:lstStyle/>
        <a:p>
          <a:endParaRPr lang="en-US"/>
        </a:p>
      </dgm:t>
    </dgm:pt>
    <dgm:pt modelId="{ABF5CEE2-5DBA-4709-B438-BD7FF1F6CC1C}" type="sibTrans" cxnId="{21601E76-D856-47BF-8F71-1FD6C5F43C7E}">
      <dgm:prSet/>
      <dgm:spPr/>
      <dgm:t>
        <a:bodyPr/>
        <a:lstStyle/>
        <a:p>
          <a:endParaRPr lang="en-US"/>
        </a:p>
      </dgm:t>
    </dgm:pt>
    <dgm:pt modelId="{48DEDFDB-3528-4EFF-8FD1-65BB60F67EA5}">
      <dgm:prSet custT="1"/>
      <dgm:spPr/>
      <dgm:t>
        <a:bodyPr/>
        <a:lstStyle/>
        <a:p>
          <a:r>
            <a:rPr lang="en-US" sz="1400" dirty="0"/>
            <a:t>These</a:t>
          </a:r>
          <a:r>
            <a:rPr lang="en-US" sz="1400" b="1" dirty="0">
              <a:solidFill>
                <a:srgbClr val="FFFF00"/>
              </a:solidFill>
            </a:rPr>
            <a:t> tags </a:t>
          </a:r>
          <a:r>
            <a:rPr lang="en-US" sz="1400" dirty="0"/>
            <a:t>are thought to alter the extent to which DNA is wrapped around the histones, thereby affecting the availability of genes for activation. (Suitable my Nature, 2014; Fraga et al., 2005). </a:t>
          </a:r>
        </a:p>
      </dgm:t>
    </dgm:pt>
    <dgm:pt modelId="{5E0BDD76-3085-4CB1-AC3B-8DD6DBEA6C38}" type="parTrans" cxnId="{7709D67D-BF7C-457B-AB9B-789701B719C6}">
      <dgm:prSet/>
      <dgm:spPr/>
      <dgm:t>
        <a:bodyPr/>
        <a:lstStyle/>
        <a:p>
          <a:endParaRPr lang="en-US"/>
        </a:p>
      </dgm:t>
    </dgm:pt>
    <dgm:pt modelId="{8F1BCAA9-BBF6-4B50-B0A6-497A026DC291}" type="sibTrans" cxnId="{7709D67D-BF7C-457B-AB9B-789701B719C6}">
      <dgm:prSet/>
      <dgm:spPr/>
      <dgm:t>
        <a:bodyPr/>
        <a:lstStyle/>
        <a:p>
          <a:endParaRPr lang="en-US"/>
        </a:p>
      </dgm:t>
    </dgm:pt>
    <dgm:pt modelId="{550E3A7C-C933-4E83-B52E-5CCE83D0F092}" type="pres">
      <dgm:prSet presAssocID="{91106C82-7349-4D6B-81B9-1C815D53891E}" presName="matrix" presStyleCnt="0">
        <dgm:presLayoutVars>
          <dgm:chMax val="1"/>
          <dgm:dir/>
          <dgm:resizeHandles val="exact"/>
        </dgm:presLayoutVars>
      </dgm:prSet>
      <dgm:spPr/>
    </dgm:pt>
    <dgm:pt modelId="{BB2A76D0-110E-4D91-91FE-C4E4DB4CBC30}" type="pres">
      <dgm:prSet presAssocID="{91106C82-7349-4D6B-81B9-1C815D53891E}" presName="diamond" presStyleLbl="bgShp" presStyleIdx="0" presStyleCnt="1" custLinFactNeighborX="-3201" custLinFactNeighborY="591"/>
      <dgm:spPr/>
    </dgm:pt>
    <dgm:pt modelId="{B850E20C-40F0-4881-B038-FBBE7E45DCE1}" type="pres">
      <dgm:prSet presAssocID="{91106C82-7349-4D6B-81B9-1C815D53891E}" presName="quad1" presStyleLbl="node1" presStyleIdx="0" presStyleCnt="4" custScaleY="112764">
        <dgm:presLayoutVars>
          <dgm:chMax val="0"/>
          <dgm:chPref val="0"/>
          <dgm:bulletEnabled val="1"/>
        </dgm:presLayoutVars>
      </dgm:prSet>
      <dgm:spPr/>
    </dgm:pt>
    <dgm:pt modelId="{7278EFCD-3CD1-4496-BC79-C2F17028ABD8}" type="pres">
      <dgm:prSet presAssocID="{91106C82-7349-4D6B-81B9-1C815D53891E}" presName="quad2" presStyleLbl="node1" presStyleIdx="1" presStyleCnt="4">
        <dgm:presLayoutVars>
          <dgm:chMax val="0"/>
          <dgm:chPref val="0"/>
          <dgm:bulletEnabled val="1"/>
        </dgm:presLayoutVars>
      </dgm:prSet>
      <dgm:spPr/>
    </dgm:pt>
    <dgm:pt modelId="{DD6E4A88-AF84-449B-AEC8-0389959D50B6}" type="pres">
      <dgm:prSet presAssocID="{91106C82-7349-4D6B-81B9-1C815D53891E}" presName="quad3" presStyleLbl="node1" presStyleIdx="2" presStyleCnt="4">
        <dgm:presLayoutVars>
          <dgm:chMax val="0"/>
          <dgm:chPref val="0"/>
          <dgm:bulletEnabled val="1"/>
        </dgm:presLayoutVars>
      </dgm:prSet>
      <dgm:spPr/>
    </dgm:pt>
    <dgm:pt modelId="{335FE4AB-6EEE-4496-A98C-F8C74ED80C00}" type="pres">
      <dgm:prSet presAssocID="{91106C82-7349-4D6B-81B9-1C815D53891E}" presName="quad4" presStyleLbl="node1" presStyleIdx="3" presStyleCnt="4">
        <dgm:presLayoutVars>
          <dgm:chMax val="0"/>
          <dgm:chPref val="0"/>
          <dgm:bulletEnabled val="1"/>
        </dgm:presLayoutVars>
      </dgm:prSet>
      <dgm:spPr/>
    </dgm:pt>
  </dgm:ptLst>
  <dgm:cxnLst>
    <dgm:cxn modelId="{C6868124-5B58-4158-88F7-B77D0D96CC5A}" type="presOf" srcId="{4AC3499C-07A4-4D03-B56E-C8469EC66701}" destId="{DD6E4A88-AF84-449B-AEC8-0389959D50B6}" srcOrd="0" destOrd="0" presId="urn:microsoft.com/office/officeart/2005/8/layout/matrix3"/>
    <dgm:cxn modelId="{21601E76-D856-47BF-8F71-1FD6C5F43C7E}" srcId="{91106C82-7349-4D6B-81B9-1C815D53891E}" destId="{4AC3499C-07A4-4D03-B56E-C8469EC66701}" srcOrd="2" destOrd="0" parTransId="{72EEB788-D086-45AC-945A-6FB67AEFC13F}" sibTransId="{ABF5CEE2-5DBA-4709-B438-BD7FF1F6CC1C}"/>
    <dgm:cxn modelId="{7709D67D-BF7C-457B-AB9B-789701B719C6}" srcId="{91106C82-7349-4D6B-81B9-1C815D53891E}" destId="{48DEDFDB-3528-4EFF-8FD1-65BB60F67EA5}" srcOrd="3" destOrd="0" parTransId="{5E0BDD76-3085-4CB1-AC3B-8DD6DBEA6C38}" sibTransId="{8F1BCAA9-BBF6-4B50-B0A6-497A026DC291}"/>
    <dgm:cxn modelId="{D7B45EB8-F6B2-42E8-98CB-AEAFC3E9F89D}" srcId="{91106C82-7349-4D6B-81B9-1C815D53891E}" destId="{2E365BD1-E665-4B90-BD33-D755C2D81F27}" srcOrd="0" destOrd="0" parTransId="{33674E22-4A8D-468B-B442-7701328DB9BD}" sibTransId="{BB04903C-9DB8-4B65-BABB-505728E1A04D}"/>
    <dgm:cxn modelId="{2DF1FFC1-32AA-4AC2-910E-991C9D7BAE42}" type="presOf" srcId="{2E365BD1-E665-4B90-BD33-D755C2D81F27}" destId="{B850E20C-40F0-4881-B038-FBBE7E45DCE1}" srcOrd="0" destOrd="0" presId="urn:microsoft.com/office/officeart/2005/8/layout/matrix3"/>
    <dgm:cxn modelId="{EAC41CD6-954B-410D-9810-B7C339F39BA4}" type="presOf" srcId="{48DEDFDB-3528-4EFF-8FD1-65BB60F67EA5}" destId="{335FE4AB-6EEE-4496-A98C-F8C74ED80C00}" srcOrd="0" destOrd="0" presId="urn:microsoft.com/office/officeart/2005/8/layout/matrix3"/>
    <dgm:cxn modelId="{66E414F4-31EB-4035-9F2E-B580706F30E4}" srcId="{91106C82-7349-4D6B-81B9-1C815D53891E}" destId="{DC1A11CB-5800-4D74-A348-4FF55E4FFB56}" srcOrd="1" destOrd="0" parTransId="{D7BB2705-16A1-4A42-B1D4-BB42762AACA6}" sibTransId="{582ED59D-AE76-41ED-9C69-CC8C64BD7C3D}"/>
    <dgm:cxn modelId="{707FD7F7-1CD4-42AB-9CA0-80E6E25023C2}" type="presOf" srcId="{91106C82-7349-4D6B-81B9-1C815D53891E}" destId="{550E3A7C-C933-4E83-B52E-5CCE83D0F092}" srcOrd="0" destOrd="0" presId="urn:microsoft.com/office/officeart/2005/8/layout/matrix3"/>
    <dgm:cxn modelId="{135D82FB-955B-4EB7-9145-61FA8B015E69}" type="presOf" srcId="{DC1A11CB-5800-4D74-A348-4FF55E4FFB56}" destId="{7278EFCD-3CD1-4496-BC79-C2F17028ABD8}" srcOrd="0" destOrd="0" presId="urn:microsoft.com/office/officeart/2005/8/layout/matrix3"/>
    <dgm:cxn modelId="{1236DCFC-FCDA-411B-A8C2-4B93F65C2AE1}" type="presParOf" srcId="{550E3A7C-C933-4E83-B52E-5CCE83D0F092}" destId="{BB2A76D0-110E-4D91-91FE-C4E4DB4CBC30}" srcOrd="0" destOrd="0" presId="urn:microsoft.com/office/officeart/2005/8/layout/matrix3"/>
    <dgm:cxn modelId="{676685B7-D046-46EF-B6DD-6D755CB3FE84}" type="presParOf" srcId="{550E3A7C-C933-4E83-B52E-5CCE83D0F092}" destId="{B850E20C-40F0-4881-B038-FBBE7E45DCE1}" srcOrd="1" destOrd="0" presId="urn:microsoft.com/office/officeart/2005/8/layout/matrix3"/>
    <dgm:cxn modelId="{BFC33828-A8A6-4261-942A-7C9E48B11407}" type="presParOf" srcId="{550E3A7C-C933-4E83-B52E-5CCE83D0F092}" destId="{7278EFCD-3CD1-4496-BC79-C2F17028ABD8}" srcOrd="2" destOrd="0" presId="urn:microsoft.com/office/officeart/2005/8/layout/matrix3"/>
    <dgm:cxn modelId="{3EB6842F-45CF-40CB-AC0F-7E261CF55C8F}" type="presParOf" srcId="{550E3A7C-C933-4E83-B52E-5CCE83D0F092}" destId="{DD6E4A88-AF84-449B-AEC8-0389959D50B6}" srcOrd="3" destOrd="0" presId="urn:microsoft.com/office/officeart/2005/8/layout/matrix3"/>
    <dgm:cxn modelId="{68AC545E-3FCD-476D-8D03-2587920F3781}" type="presParOf" srcId="{550E3A7C-C933-4E83-B52E-5CCE83D0F092}" destId="{335FE4AB-6EEE-4496-A98C-F8C74ED80C00}"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4C8E119-B5E8-40F5-85B1-F064CFEFA089}" type="doc">
      <dgm:prSet loTypeId="urn:microsoft.com/office/officeart/2016/7/layout/LinearBlockProcessNumbered" loCatId="process" qsTypeId="urn:microsoft.com/office/officeart/2005/8/quickstyle/simple2" qsCatId="simple" csTypeId="urn:microsoft.com/office/officeart/2005/8/colors/colorful2" csCatId="colorful" phldr="1"/>
      <dgm:spPr/>
      <dgm:t>
        <a:bodyPr/>
        <a:lstStyle/>
        <a:p>
          <a:endParaRPr lang="en-US"/>
        </a:p>
      </dgm:t>
    </dgm:pt>
    <dgm:pt modelId="{15FBE1F9-B143-4B71-9408-41BF005426C0}">
      <dgm:prSet/>
      <dgm:spPr/>
      <dgm:t>
        <a:bodyPr/>
        <a:lstStyle/>
        <a:p>
          <a:r>
            <a:rPr lang="en-US"/>
            <a:t>Increased dopamine activity (wanting/seeking it more) – </a:t>
          </a:r>
        </a:p>
        <a:p>
          <a:r>
            <a:rPr lang="en-US" b="1">
              <a:solidFill>
                <a:srgbClr val="0070C0"/>
              </a:solidFill>
            </a:rPr>
            <a:t>sensitization</a:t>
          </a:r>
          <a:r>
            <a:rPr lang="en-US">
              <a:solidFill>
                <a:srgbClr val="FF0000"/>
              </a:solidFill>
            </a:rPr>
            <a:t> </a:t>
          </a:r>
          <a:r>
            <a:rPr lang="en-US"/>
            <a:t>via </a:t>
          </a:r>
          <a:r>
            <a:rPr lang="en-US" b="1">
              <a:solidFill>
                <a:srgbClr val="FF0000"/>
              </a:solidFill>
            </a:rPr>
            <a:t>DeltaFosB</a:t>
          </a:r>
        </a:p>
      </dgm:t>
    </dgm:pt>
    <dgm:pt modelId="{81BE73C2-8871-4A95-A9DC-CE052FD90B3A}" type="parTrans" cxnId="{DE14A3E7-4C73-401D-B09B-212AA0895869}">
      <dgm:prSet/>
      <dgm:spPr/>
      <dgm:t>
        <a:bodyPr/>
        <a:lstStyle/>
        <a:p>
          <a:endParaRPr lang="en-US"/>
        </a:p>
      </dgm:t>
    </dgm:pt>
    <dgm:pt modelId="{2A4E08B9-4963-4A0E-B581-131563142B76}" type="sibTrans" cxnId="{DE14A3E7-4C73-401D-B09B-212AA0895869}">
      <dgm:prSet phldrT="01" phldr="0"/>
      <dgm:spPr/>
      <dgm:t>
        <a:bodyPr/>
        <a:lstStyle/>
        <a:p>
          <a:r>
            <a:rPr lang="en-US"/>
            <a:t>01</a:t>
          </a:r>
        </a:p>
      </dgm:t>
    </dgm:pt>
    <dgm:pt modelId="{071AAE49-EFD8-4D11-A03F-6E94424E2C45}">
      <dgm:prSet/>
      <dgm:spPr/>
      <dgm:t>
        <a:bodyPr/>
        <a:lstStyle/>
        <a:p>
          <a:r>
            <a:rPr lang="en-US"/>
            <a:t>Decreased dopamine and opioid activity (liking it/enjoying it less) – </a:t>
          </a:r>
          <a:r>
            <a:rPr lang="en-US" b="1" i="0">
              <a:solidFill>
                <a:srgbClr val="0070C0"/>
              </a:solidFill>
            </a:rPr>
            <a:t>desensitization</a:t>
          </a:r>
          <a:r>
            <a:rPr lang="en-US"/>
            <a:t> via </a:t>
          </a:r>
          <a:r>
            <a:rPr lang="en-US" b="1">
              <a:solidFill>
                <a:srgbClr val="FF0000"/>
              </a:solidFill>
            </a:rPr>
            <a:t>CREB </a:t>
          </a:r>
          <a:r>
            <a:rPr lang="en-US" b="1"/>
            <a:t> </a:t>
          </a:r>
        </a:p>
      </dgm:t>
    </dgm:pt>
    <dgm:pt modelId="{9DEDBB91-A75D-48CD-A426-0332483AAD1C}" type="parTrans" cxnId="{70515717-C927-47AE-A56B-0E5FF7CAD785}">
      <dgm:prSet/>
      <dgm:spPr/>
      <dgm:t>
        <a:bodyPr/>
        <a:lstStyle/>
        <a:p>
          <a:endParaRPr lang="en-US"/>
        </a:p>
      </dgm:t>
    </dgm:pt>
    <dgm:pt modelId="{C3D0F8CA-4AC8-4877-BE68-E66F9556D384}" type="sibTrans" cxnId="{70515717-C927-47AE-A56B-0E5FF7CAD785}">
      <dgm:prSet phldrT="02" phldr="0"/>
      <dgm:spPr/>
      <dgm:t>
        <a:bodyPr/>
        <a:lstStyle/>
        <a:p>
          <a:r>
            <a:rPr lang="en-US"/>
            <a:t>02</a:t>
          </a:r>
        </a:p>
      </dgm:t>
    </dgm:pt>
    <dgm:pt modelId="{E16812E1-D5E9-4ED9-AA1A-741DA6300BB0}" type="pres">
      <dgm:prSet presAssocID="{74C8E119-B5E8-40F5-85B1-F064CFEFA089}" presName="Name0" presStyleCnt="0">
        <dgm:presLayoutVars>
          <dgm:animLvl val="lvl"/>
          <dgm:resizeHandles val="exact"/>
        </dgm:presLayoutVars>
      </dgm:prSet>
      <dgm:spPr/>
    </dgm:pt>
    <dgm:pt modelId="{A717703A-89C0-49FB-8747-D4ABF521CBE2}" type="pres">
      <dgm:prSet presAssocID="{15FBE1F9-B143-4B71-9408-41BF005426C0}" presName="compositeNode" presStyleCnt="0">
        <dgm:presLayoutVars>
          <dgm:bulletEnabled val="1"/>
        </dgm:presLayoutVars>
      </dgm:prSet>
      <dgm:spPr/>
    </dgm:pt>
    <dgm:pt modelId="{556485D5-F281-4B87-B7B2-064C3C1818AA}" type="pres">
      <dgm:prSet presAssocID="{15FBE1F9-B143-4B71-9408-41BF005426C0}" presName="bgRect" presStyleLbl="alignNode1" presStyleIdx="0" presStyleCnt="2"/>
      <dgm:spPr/>
    </dgm:pt>
    <dgm:pt modelId="{27B6CFD9-AA4D-4AF1-9734-51E0D3C4EDFB}" type="pres">
      <dgm:prSet presAssocID="{2A4E08B9-4963-4A0E-B581-131563142B76}" presName="sibTransNodeRect" presStyleLbl="alignNode1" presStyleIdx="0" presStyleCnt="2">
        <dgm:presLayoutVars>
          <dgm:chMax val="0"/>
          <dgm:bulletEnabled val="1"/>
        </dgm:presLayoutVars>
      </dgm:prSet>
      <dgm:spPr/>
    </dgm:pt>
    <dgm:pt modelId="{5A381059-83E5-4066-BCCA-D12540CB1013}" type="pres">
      <dgm:prSet presAssocID="{15FBE1F9-B143-4B71-9408-41BF005426C0}" presName="nodeRect" presStyleLbl="alignNode1" presStyleIdx="0" presStyleCnt="2">
        <dgm:presLayoutVars>
          <dgm:bulletEnabled val="1"/>
        </dgm:presLayoutVars>
      </dgm:prSet>
      <dgm:spPr/>
    </dgm:pt>
    <dgm:pt modelId="{882FD581-06C4-4B90-8E79-04516900FABA}" type="pres">
      <dgm:prSet presAssocID="{2A4E08B9-4963-4A0E-B581-131563142B76}" presName="sibTrans" presStyleCnt="0"/>
      <dgm:spPr/>
    </dgm:pt>
    <dgm:pt modelId="{9A6B2616-6705-4CD3-806E-84609E274ED6}" type="pres">
      <dgm:prSet presAssocID="{071AAE49-EFD8-4D11-A03F-6E94424E2C45}" presName="compositeNode" presStyleCnt="0">
        <dgm:presLayoutVars>
          <dgm:bulletEnabled val="1"/>
        </dgm:presLayoutVars>
      </dgm:prSet>
      <dgm:spPr/>
    </dgm:pt>
    <dgm:pt modelId="{DE588B9F-081A-4C14-B9A9-DE00876F2FCD}" type="pres">
      <dgm:prSet presAssocID="{071AAE49-EFD8-4D11-A03F-6E94424E2C45}" presName="bgRect" presStyleLbl="alignNode1" presStyleIdx="1" presStyleCnt="2" custLinFactNeighborX="65" custLinFactNeighborY="0"/>
      <dgm:spPr/>
    </dgm:pt>
    <dgm:pt modelId="{F6B9BD5E-5694-4859-B103-A44BFECD4663}" type="pres">
      <dgm:prSet presAssocID="{C3D0F8CA-4AC8-4877-BE68-E66F9556D384}" presName="sibTransNodeRect" presStyleLbl="alignNode1" presStyleIdx="1" presStyleCnt="2">
        <dgm:presLayoutVars>
          <dgm:chMax val="0"/>
          <dgm:bulletEnabled val="1"/>
        </dgm:presLayoutVars>
      </dgm:prSet>
      <dgm:spPr/>
    </dgm:pt>
    <dgm:pt modelId="{FF354764-048F-4416-A3D8-C74BC3063A61}" type="pres">
      <dgm:prSet presAssocID="{071AAE49-EFD8-4D11-A03F-6E94424E2C45}" presName="nodeRect" presStyleLbl="alignNode1" presStyleIdx="1" presStyleCnt="2">
        <dgm:presLayoutVars>
          <dgm:bulletEnabled val="1"/>
        </dgm:presLayoutVars>
      </dgm:prSet>
      <dgm:spPr/>
    </dgm:pt>
  </dgm:ptLst>
  <dgm:cxnLst>
    <dgm:cxn modelId="{C00CCB0F-FD3B-445C-B1B6-C01FA819D119}" type="presOf" srcId="{74C8E119-B5E8-40F5-85B1-F064CFEFA089}" destId="{E16812E1-D5E9-4ED9-AA1A-741DA6300BB0}" srcOrd="0" destOrd="0" presId="urn:microsoft.com/office/officeart/2016/7/layout/LinearBlockProcessNumbered"/>
    <dgm:cxn modelId="{70515717-C927-47AE-A56B-0E5FF7CAD785}" srcId="{74C8E119-B5E8-40F5-85B1-F064CFEFA089}" destId="{071AAE49-EFD8-4D11-A03F-6E94424E2C45}" srcOrd="1" destOrd="0" parTransId="{9DEDBB91-A75D-48CD-A426-0332483AAD1C}" sibTransId="{C3D0F8CA-4AC8-4877-BE68-E66F9556D384}"/>
    <dgm:cxn modelId="{ECB79938-85E0-49D0-A0D5-9CB48303B643}" type="presOf" srcId="{15FBE1F9-B143-4B71-9408-41BF005426C0}" destId="{5A381059-83E5-4066-BCCA-D12540CB1013}" srcOrd="1" destOrd="0" presId="urn:microsoft.com/office/officeart/2016/7/layout/LinearBlockProcessNumbered"/>
    <dgm:cxn modelId="{4FD4DDA4-648F-4A88-A58A-00592BF698BE}" type="presOf" srcId="{C3D0F8CA-4AC8-4877-BE68-E66F9556D384}" destId="{F6B9BD5E-5694-4859-B103-A44BFECD4663}" srcOrd="0" destOrd="0" presId="urn:microsoft.com/office/officeart/2016/7/layout/LinearBlockProcessNumbered"/>
    <dgm:cxn modelId="{B9C018D8-9D42-47EF-B276-54B3E12CA6A0}" type="presOf" srcId="{2A4E08B9-4963-4A0E-B581-131563142B76}" destId="{27B6CFD9-AA4D-4AF1-9734-51E0D3C4EDFB}" srcOrd="0" destOrd="0" presId="urn:microsoft.com/office/officeart/2016/7/layout/LinearBlockProcessNumbered"/>
    <dgm:cxn modelId="{A435E2DA-74BA-4C0C-BDB1-F8A3423F231F}" type="presOf" srcId="{15FBE1F9-B143-4B71-9408-41BF005426C0}" destId="{556485D5-F281-4B87-B7B2-064C3C1818AA}" srcOrd="0" destOrd="0" presId="urn:microsoft.com/office/officeart/2016/7/layout/LinearBlockProcessNumbered"/>
    <dgm:cxn modelId="{DE14A3E7-4C73-401D-B09B-212AA0895869}" srcId="{74C8E119-B5E8-40F5-85B1-F064CFEFA089}" destId="{15FBE1F9-B143-4B71-9408-41BF005426C0}" srcOrd="0" destOrd="0" parTransId="{81BE73C2-8871-4A95-A9DC-CE052FD90B3A}" sibTransId="{2A4E08B9-4963-4A0E-B581-131563142B76}"/>
    <dgm:cxn modelId="{955D16F7-60E8-48D5-8529-C38F49DA03EB}" type="presOf" srcId="{071AAE49-EFD8-4D11-A03F-6E94424E2C45}" destId="{DE588B9F-081A-4C14-B9A9-DE00876F2FCD}" srcOrd="0" destOrd="0" presId="urn:microsoft.com/office/officeart/2016/7/layout/LinearBlockProcessNumbered"/>
    <dgm:cxn modelId="{04C839FF-86EF-49A9-827C-924317073268}" type="presOf" srcId="{071AAE49-EFD8-4D11-A03F-6E94424E2C45}" destId="{FF354764-048F-4416-A3D8-C74BC3063A61}" srcOrd="1" destOrd="0" presId="urn:microsoft.com/office/officeart/2016/7/layout/LinearBlockProcessNumbered"/>
    <dgm:cxn modelId="{AF838940-0DE1-45C5-BE42-106BCED7B743}" type="presParOf" srcId="{E16812E1-D5E9-4ED9-AA1A-741DA6300BB0}" destId="{A717703A-89C0-49FB-8747-D4ABF521CBE2}" srcOrd="0" destOrd="0" presId="urn:microsoft.com/office/officeart/2016/7/layout/LinearBlockProcessNumbered"/>
    <dgm:cxn modelId="{1EF46BA3-FF63-479A-9FA3-A6F18AE4C2F0}" type="presParOf" srcId="{A717703A-89C0-49FB-8747-D4ABF521CBE2}" destId="{556485D5-F281-4B87-B7B2-064C3C1818AA}" srcOrd="0" destOrd="0" presId="urn:microsoft.com/office/officeart/2016/7/layout/LinearBlockProcessNumbered"/>
    <dgm:cxn modelId="{C90D4534-519A-4ABD-83E0-A87C1B872577}" type="presParOf" srcId="{A717703A-89C0-49FB-8747-D4ABF521CBE2}" destId="{27B6CFD9-AA4D-4AF1-9734-51E0D3C4EDFB}" srcOrd="1" destOrd="0" presId="urn:microsoft.com/office/officeart/2016/7/layout/LinearBlockProcessNumbered"/>
    <dgm:cxn modelId="{8B53913C-8D56-44AF-B9C4-7E840EB2C517}" type="presParOf" srcId="{A717703A-89C0-49FB-8747-D4ABF521CBE2}" destId="{5A381059-83E5-4066-BCCA-D12540CB1013}" srcOrd="2" destOrd="0" presId="urn:microsoft.com/office/officeart/2016/7/layout/LinearBlockProcessNumbered"/>
    <dgm:cxn modelId="{C1567BBD-6EFE-4E9C-85CC-5D0C8E675AFB}" type="presParOf" srcId="{E16812E1-D5E9-4ED9-AA1A-741DA6300BB0}" destId="{882FD581-06C4-4B90-8E79-04516900FABA}" srcOrd="1" destOrd="0" presId="urn:microsoft.com/office/officeart/2016/7/layout/LinearBlockProcessNumbered"/>
    <dgm:cxn modelId="{CEF4A644-1CF4-4E4A-9B31-F3061E2CE92C}" type="presParOf" srcId="{E16812E1-D5E9-4ED9-AA1A-741DA6300BB0}" destId="{9A6B2616-6705-4CD3-806E-84609E274ED6}" srcOrd="2" destOrd="0" presId="urn:microsoft.com/office/officeart/2016/7/layout/LinearBlockProcessNumbered"/>
    <dgm:cxn modelId="{EE949D52-97EB-4AC6-9894-030CC6E3421C}" type="presParOf" srcId="{9A6B2616-6705-4CD3-806E-84609E274ED6}" destId="{DE588B9F-081A-4C14-B9A9-DE00876F2FCD}" srcOrd="0" destOrd="0" presId="urn:microsoft.com/office/officeart/2016/7/layout/LinearBlockProcessNumbered"/>
    <dgm:cxn modelId="{F22C7F9E-03D2-47B9-9FB0-60F75AFBB9CC}" type="presParOf" srcId="{9A6B2616-6705-4CD3-806E-84609E274ED6}" destId="{F6B9BD5E-5694-4859-B103-A44BFECD4663}" srcOrd="1" destOrd="0" presId="urn:microsoft.com/office/officeart/2016/7/layout/LinearBlockProcessNumbered"/>
    <dgm:cxn modelId="{C7279F26-99D5-4E1F-B9B7-76DDFA890AB7}" type="presParOf" srcId="{9A6B2616-6705-4CD3-806E-84609E274ED6}" destId="{FF354764-048F-4416-A3D8-C74BC3063A61}"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25F2E1C-F085-4441-893C-0378BD90A1D1}"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E6537E4-BE80-47BA-BA9E-ADAE34C85CFD}">
      <dgm:prSet custT="1"/>
      <dgm:spPr/>
      <dgm:t>
        <a:bodyPr/>
        <a:lstStyle/>
        <a:p>
          <a:r>
            <a:rPr lang="en-US" sz="1800" dirty="0">
              <a:latin typeface="Calibri" panose="020F0502020204030204" pitchFamily="34" charset="0"/>
              <a:cs typeface="Calibri" panose="020F0502020204030204" pitchFamily="34" charset="0"/>
            </a:rPr>
            <a:t>The autonomic nervous system is our </a:t>
          </a:r>
          <a:r>
            <a:rPr lang="en-US" sz="1800" b="1" dirty="0">
              <a:solidFill>
                <a:schemeClr val="tx1"/>
              </a:solidFill>
              <a:latin typeface="Calibri" panose="020F0502020204030204" pitchFamily="34" charset="0"/>
              <a:cs typeface="Calibri" panose="020F0502020204030204" pitchFamily="34" charset="0"/>
            </a:rPr>
            <a:t>personal surveillance system</a:t>
          </a:r>
          <a:r>
            <a:rPr lang="en-US" sz="1400" dirty="0">
              <a:solidFill>
                <a:schemeClr val="tx1"/>
              </a:solidFill>
              <a:latin typeface="Calibri" panose="020F0502020204030204" pitchFamily="34" charset="0"/>
              <a:cs typeface="Calibri" panose="020F0502020204030204" pitchFamily="34" charset="0"/>
            </a:rPr>
            <a:t>.  </a:t>
          </a:r>
        </a:p>
      </dgm:t>
    </dgm:pt>
    <dgm:pt modelId="{E1684D65-6AF8-4118-B032-8D63A2EDF454}" type="parTrans" cxnId="{FB2BCFAF-2B0F-45B8-ADE8-66F24C53190B}">
      <dgm:prSet/>
      <dgm:spPr/>
      <dgm:t>
        <a:bodyPr/>
        <a:lstStyle/>
        <a:p>
          <a:endParaRPr lang="en-US"/>
        </a:p>
      </dgm:t>
    </dgm:pt>
    <dgm:pt modelId="{B49F6E05-D621-4CD2-9AE3-4033CC5BF591}" type="sibTrans" cxnId="{FB2BCFAF-2B0F-45B8-ADE8-66F24C53190B}">
      <dgm:prSet/>
      <dgm:spPr/>
      <dgm:t>
        <a:bodyPr/>
        <a:lstStyle/>
        <a:p>
          <a:endParaRPr lang="en-US"/>
        </a:p>
      </dgm:t>
    </dgm:pt>
    <dgm:pt modelId="{BD2DB7C5-C755-44D3-91E9-937419EB09E3}">
      <dgm:prSet custT="1"/>
      <dgm:spPr/>
      <dgm:t>
        <a:bodyPr/>
        <a:lstStyle/>
        <a:p>
          <a:r>
            <a:rPr lang="en-US" sz="1800" dirty="0">
              <a:latin typeface="Calibri" panose="020F0502020204030204" pitchFamily="34" charset="0"/>
              <a:cs typeface="Calibri" panose="020F0502020204030204" pitchFamily="34" charset="0"/>
            </a:rPr>
            <a:t>In an effort to keep us out of danger, it is always on guard; asking the question, “Is this safe?” Its dedicated goal is to protect us by sensing safety and risk. </a:t>
          </a:r>
        </a:p>
      </dgm:t>
    </dgm:pt>
    <dgm:pt modelId="{23828AA1-77D5-4BC6-A440-1DE24554183B}" type="parTrans" cxnId="{0A190738-20A3-441A-ADA7-9DC613116EC1}">
      <dgm:prSet/>
      <dgm:spPr/>
      <dgm:t>
        <a:bodyPr/>
        <a:lstStyle/>
        <a:p>
          <a:endParaRPr lang="en-US"/>
        </a:p>
      </dgm:t>
    </dgm:pt>
    <dgm:pt modelId="{48E4D395-8A9B-4AED-A93C-47C5F3D9DBBD}" type="sibTrans" cxnId="{0A190738-20A3-441A-ADA7-9DC613116EC1}">
      <dgm:prSet/>
      <dgm:spPr/>
      <dgm:t>
        <a:bodyPr/>
        <a:lstStyle/>
        <a:p>
          <a:endParaRPr lang="en-US"/>
        </a:p>
      </dgm:t>
    </dgm:pt>
    <dgm:pt modelId="{447EB14C-DC32-4A37-AB07-BCBD661A75F2}">
      <dgm:prSet custT="1"/>
      <dgm:spPr/>
      <dgm:t>
        <a:bodyPr/>
        <a:lstStyle/>
        <a:p>
          <a:r>
            <a:rPr lang="en-US" sz="1800" dirty="0">
              <a:latin typeface="Calibri" panose="020F0502020204030204" pitchFamily="34" charset="0"/>
              <a:cs typeface="Calibri" panose="020F0502020204030204" pitchFamily="34" charset="0"/>
            </a:rPr>
            <a:t>It achieves this by listening moment by moment to what is happening in and around our bodies and in the connections, we have to others (Dana, 2018).</a:t>
          </a:r>
        </a:p>
      </dgm:t>
    </dgm:pt>
    <dgm:pt modelId="{B374C3F9-7726-46DB-AEA9-5610C8182F52}" type="parTrans" cxnId="{3E7998E1-1D12-44B5-A00A-54320ECFF302}">
      <dgm:prSet/>
      <dgm:spPr/>
      <dgm:t>
        <a:bodyPr/>
        <a:lstStyle/>
        <a:p>
          <a:endParaRPr lang="en-US"/>
        </a:p>
      </dgm:t>
    </dgm:pt>
    <dgm:pt modelId="{BE31AB7F-8BF4-418C-8EEC-FF2A5A5517F1}" type="sibTrans" cxnId="{3E7998E1-1D12-44B5-A00A-54320ECFF302}">
      <dgm:prSet/>
      <dgm:spPr/>
      <dgm:t>
        <a:bodyPr/>
        <a:lstStyle/>
        <a:p>
          <a:endParaRPr lang="en-US"/>
        </a:p>
      </dgm:t>
    </dgm:pt>
    <dgm:pt modelId="{C9DF42B8-3E3E-4963-87DD-7D0D81300834}">
      <dgm:prSet custT="1"/>
      <dgm:spPr/>
      <dgm:t>
        <a:bodyPr/>
        <a:lstStyle/>
        <a:p>
          <a:r>
            <a:rPr lang="en-US" sz="1800" dirty="0">
              <a:latin typeface="Calibri" panose="020F0502020204030204" pitchFamily="34" charset="0"/>
              <a:cs typeface="Calibri" panose="020F0502020204030204" pitchFamily="34" charset="0"/>
            </a:rPr>
            <a:t>This listening happens far below awareness and far away from our conscious control. </a:t>
          </a:r>
        </a:p>
      </dgm:t>
    </dgm:pt>
    <dgm:pt modelId="{736EB245-0C49-42AE-AF1D-96DD8AFDC756}" type="parTrans" cxnId="{B1D293D4-CBC3-4568-8C06-8E98CDA250A7}">
      <dgm:prSet/>
      <dgm:spPr/>
      <dgm:t>
        <a:bodyPr/>
        <a:lstStyle/>
        <a:p>
          <a:endParaRPr lang="en-US"/>
        </a:p>
      </dgm:t>
    </dgm:pt>
    <dgm:pt modelId="{1BBD8D8B-2B72-469A-B0A9-BBF50E518E06}" type="sibTrans" cxnId="{B1D293D4-CBC3-4568-8C06-8E98CDA250A7}">
      <dgm:prSet/>
      <dgm:spPr/>
      <dgm:t>
        <a:bodyPr/>
        <a:lstStyle/>
        <a:p>
          <a:endParaRPr lang="en-US"/>
        </a:p>
      </dgm:t>
    </dgm:pt>
    <dgm:pt modelId="{E1E3CB63-AE18-4C7B-98BC-BD913DF00C17}">
      <dgm:prSet/>
      <dgm:spPr/>
      <dgm:t>
        <a:bodyPr/>
        <a:lstStyle/>
        <a:p>
          <a:r>
            <a:rPr lang="en-US" dirty="0"/>
            <a:t>Dr. Porges, understanding that this is not awareness that comes with perception which is conscious, coined the term </a:t>
          </a:r>
          <a:r>
            <a:rPr lang="en-US" b="1" dirty="0">
              <a:solidFill>
                <a:schemeClr val="tx1"/>
              </a:solidFill>
            </a:rPr>
            <a:t>neuroception</a:t>
          </a:r>
          <a:r>
            <a:rPr lang="en-US" dirty="0">
              <a:solidFill>
                <a:schemeClr val="tx1"/>
              </a:solidFill>
            </a:rPr>
            <a:t> </a:t>
          </a:r>
          <a:r>
            <a:rPr lang="en-US" dirty="0"/>
            <a:t>to describe the way our autonomic nervous system scans for cues of safety, danger, and life threat, without involving the thinking parts of our brain or the unconscious parts of the brain (Porges, 2017).</a:t>
          </a:r>
        </a:p>
      </dgm:t>
    </dgm:pt>
    <dgm:pt modelId="{7EACDB2B-8367-49D7-B808-2ADED66F25F1}" type="parTrans" cxnId="{5823DB70-E7E0-4394-A3BC-51BE3E35760B}">
      <dgm:prSet/>
      <dgm:spPr/>
      <dgm:t>
        <a:bodyPr/>
        <a:lstStyle/>
        <a:p>
          <a:endParaRPr lang="en-US"/>
        </a:p>
      </dgm:t>
    </dgm:pt>
    <dgm:pt modelId="{DC3CC0B4-5F07-408F-8BCD-CC0B1B75C891}" type="sibTrans" cxnId="{5823DB70-E7E0-4394-A3BC-51BE3E35760B}">
      <dgm:prSet/>
      <dgm:spPr/>
      <dgm:t>
        <a:bodyPr/>
        <a:lstStyle/>
        <a:p>
          <a:endParaRPr lang="en-US"/>
        </a:p>
      </dgm:t>
    </dgm:pt>
    <dgm:pt modelId="{5019F016-5D65-4873-8E34-FD8F11391A52}" type="pres">
      <dgm:prSet presAssocID="{525F2E1C-F085-4441-893C-0378BD90A1D1}" presName="root" presStyleCnt="0">
        <dgm:presLayoutVars>
          <dgm:dir/>
          <dgm:resizeHandles val="exact"/>
        </dgm:presLayoutVars>
      </dgm:prSet>
      <dgm:spPr/>
    </dgm:pt>
    <dgm:pt modelId="{387DC25A-A9A5-4D49-A1A5-F698AD2818BE}" type="pres">
      <dgm:prSet presAssocID="{BE6537E4-BE80-47BA-BA9E-ADAE34C85CFD}" presName="compNode" presStyleCnt="0"/>
      <dgm:spPr/>
    </dgm:pt>
    <dgm:pt modelId="{ADFB54E8-0870-4B8B-AC75-EDD33CB06E07}" type="pres">
      <dgm:prSet presAssocID="{BE6537E4-BE80-47BA-BA9E-ADAE34C85CFD}" presName="bgRect" presStyleLbl="bgShp" presStyleIdx="0" presStyleCnt="5" custScaleY="145265"/>
      <dgm:spPr/>
    </dgm:pt>
    <dgm:pt modelId="{E2673E91-B654-45AE-96B6-DBE1B50C6812}" type="pres">
      <dgm:prSet presAssocID="{BE6537E4-BE80-47BA-BA9E-ADAE34C85CF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a:ext>
      </dgm:extLst>
    </dgm:pt>
    <dgm:pt modelId="{022C86BA-CFC0-44D1-AF7C-55848A506FB8}" type="pres">
      <dgm:prSet presAssocID="{BE6537E4-BE80-47BA-BA9E-ADAE34C85CFD}" presName="spaceRect" presStyleCnt="0"/>
      <dgm:spPr/>
    </dgm:pt>
    <dgm:pt modelId="{59806B25-EBEC-43D9-9115-30C91CDBF32F}" type="pres">
      <dgm:prSet presAssocID="{BE6537E4-BE80-47BA-BA9E-ADAE34C85CFD}" presName="parTx" presStyleLbl="revTx" presStyleIdx="0" presStyleCnt="5">
        <dgm:presLayoutVars>
          <dgm:chMax val="0"/>
          <dgm:chPref val="0"/>
        </dgm:presLayoutVars>
      </dgm:prSet>
      <dgm:spPr/>
    </dgm:pt>
    <dgm:pt modelId="{276E6511-E4B8-4AB0-8068-7A8ADF4631BF}" type="pres">
      <dgm:prSet presAssocID="{B49F6E05-D621-4CD2-9AE3-4033CC5BF591}" presName="sibTrans" presStyleCnt="0"/>
      <dgm:spPr/>
    </dgm:pt>
    <dgm:pt modelId="{3EB5B5E7-34E2-4BE9-9B5E-D138D4707FD2}" type="pres">
      <dgm:prSet presAssocID="{BD2DB7C5-C755-44D3-91E9-937419EB09E3}" presName="compNode" presStyleCnt="0"/>
      <dgm:spPr/>
    </dgm:pt>
    <dgm:pt modelId="{9673B27C-1014-464D-93E7-BA1B95331518}" type="pres">
      <dgm:prSet presAssocID="{BD2DB7C5-C755-44D3-91E9-937419EB09E3}" presName="bgRect" presStyleLbl="bgShp" presStyleIdx="1" presStyleCnt="5" custScaleY="186471"/>
      <dgm:spPr/>
    </dgm:pt>
    <dgm:pt modelId="{7BC429D1-7315-42AD-AAC8-0AA95B0CF58F}" type="pres">
      <dgm:prSet presAssocID="{BD2DB7C5-C755-44D3-91E9-937419EB09E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fused Person"/>
        </a:ext>
      </dgm:extLst>
    </dgm:pt>
    <dgm:pt modelId="{AB977E69-1EC5-4742-92F3-6CAA9CD510E1}" type="pres">
      <dgm:prSet presAssocID="{BD2DB7C5-C755-44D3-91E9-937419EB09E3}" presName="spaceRect" presStyleCnt="0"/>
      <dgm:spPr/>
    </dgm:pt>
    <dgm:pt modelId="{FDAE4D2D-1275-482F-BC3E-A060E75C9394}" type="pres">
      <dgm:prSet presAssocID="{BD2DB7C5-C755-44D3-91E9-937419EB09E3}" presName="parTx" presStyleLbl="revTx" presStyleIdx="1" presStyleCnt="5">
        <dgm:presLayoutVars>
          <dgm:chMax val="0"/>
          <dgm:chPref val="0"/>
        </dgm:presLayoutVars>
      </dgm:prSet>
      <dgm:spPr/>
    </dgm:pt>
    <dgm:pt modelId="{FB4DC55C-2ED8-4AF2-AA61-456A0431926D}" type="pres">
      <dgm:prSet presAssocID="{48E4D395-8A9B-4AED-A93C-47C5F3D9DBBD}" presName="sibTrans" presStyleCnt="0"/>
      <dgm:spPr/>
    </dgm:pt>
    <dgm:pt modelId="{7A407075-C062-4AAA-BB13-1A8B5F7E88DC}" type="pres">
      <dgm:prSet presAssocID="{447EB14C-DC32-4A37-AB07-BCBD661A75F2}" presName="compNode" presStyleCnt="0"/>
      <dgm:spPr/>
    </dgm:pt>
    <dgm:pt modelId="{BBD06A23-5B6F-4E1E-B446-D566E3D9C3C8}" type="pres">
      <dgm:prSet presAssocID="{447EB14C-DC32-4A37-AB07-BCBD661A75F2}" presName="bgRect" presStyleLbl="bgShp" presStyleIdx="2" presStyleCnt="5" custScaleY="222130"/>
      <dgm:spPr/>
    </dgm:pt>
    <dgm:pt modelId="{928389C9-4A01-49A8-ACCB-1C1CFCDCEAE8}" type="pres">
      <dgm:prSet presAssocID="{447EB14C-DC32-4A37-AB07-BCBD661A75F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nections"/>
        </a:ext>
      </dgm:extLst>
    </dgm:pt>
    <dgm:pt modelId="{58121063-0DB0-4634-8101-CB6EBEF15FE5}" type="pres">
      <dgm:prSet presAssocID="{447EB14C-DC32-4A37-AB07-BCBD661A75F2}" presName="spaceRect" presStyleCnt="0"/>
      <dgm:spPr/>
    </dgm:pt>
    <dgm:pt modelId="{2307AB75-9A57-459F-9D41-25B6BF50FCB5}" type="pres">
      <dgm:prSet presAssocID="{447EB14C-DC32-4A37-AB07-BCBD661A75F2}" presName="parTx" presStyleLbl="revTx" presStyleIdx="2" presStyleCnt="5">
        <dgm:presLayoutVars>
          <dgm:chMax val="0"/>
          <dgm:chPref val="0"/>
        </dgm:presLayoutVars>
      </dgm:prSet>
      <dgm:spPr/>
    </dgm:pt>
    <dgm:pt modelId="{B65D8C57-9019-4E34-97D5-C3861ED507D1}" type="pres">
      <dgm:prSet presAssocID="{BE31AB7F-8BF4-418C-8EEC-FF2A5A5517F1}" presName="sibTrans" presStyleCnt="0"/>
      <dgm:spPr/>
    </dgm:pt>
    <dgm:pt modelId="{EF2367F4-C626-4C71-9AA5-7DCBCFA47686}" type="pres">
      <dgm:prSet presAssocID="{C9DF42B8-3E3E-4963-87DD-7D0D81300834}" presName="compNode" presStyleCnt="0"/>
      <dgm:spPr/>
    </dgm:pt>
    <dgm:pt modelId="{22353B97-7085-4BCC-8B49-E4BDC31B0BBB}" type="pres">
      <dgm:prSet presAssocID="{C9DF42B8-3E3E-4963-87DD-7D0D81300834}" presName="bgRect" presStyleLbl="bgShp" presStyleIdx="3" presStyleCnt="5" custScaleY="158148"/>
      <dgm:spPr/>
    </dgm:pt>
    <dgm:pt modelId="{ACB0E7E1-DB5B-447F-98FE-51B53560BB45}" type="pres">
      <dgm:prSet presAssocID="{C9DF42B8-3E3E-4963-87DD-7D0D8130083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Ear"/>
        </a:ext>
      </dgm:extLst>
    </dgm:pt>
    <dgm:pt modelId="{9C3E18E5-ECA7-4443-AEEA-0A3EBD5B7448}" type="pres">
      <dgm:prSet presAssocID="{C9DF42B8-3E3E-4963-87DD-7D0D81300834}" presName="spaceRect" presStyleCnt="0"/>
      <dgm:spPr/>
    </dgm:pt>
    <dgm:pt modelId="{5D440952-C313-4C88-96EA-3722E8F2F6BC}" type="pres">
      <dgm:prSet presAssocID="{C9DF42B8-3E3E-4963-87DD-7D0D81300834}" presName="parTx" presStyleLbl="revTx" presStyleIdx="3" presStyleCnt="5">
        <dgm:presLayoutVars>
          <dgm:chMax val="0"/>
          <dgm:chPref val="0"/>
        </dgm:presLayoutVars>
      </dgm:prSet>
      <dgm:spPr/>
    </dgm:pt>
    <dgm:pt modelId="{CEF35CE4-5E9E-4B60-879E-9C883663B39B}" type="pres">
      <dgm:prSet presAssocID="{1BBD8D8B-2B72-469A-B0A9-BBF50E518E06}" presName="sibTrans" presStyleCnt="0"/>
      <dgm:spPr/>
    </dgm:pt>
    <dgm:pt modelId="{2E49BABD-CF28-431B-A78F-E64AF3D692D3}" type="pres">
      <dgm:prSet presAssocID="{E1E3CB63-AE18-4C7B-98BC-BD913DF00C17}" presName="compNode" presStyleCnt="0"/>
      <dgm:spPr/>
    </dgm:pt>
    <dgm:pt modelId="{6E78E4B4-98BC-4BB7-B59C-8C6C47915C7D}" type="pres">
      <dgm:prSet presAssocID="{E1E3CB63-AE18-4C7B-98BC-BD913DF00C17}" presName="bgRect" presStyleLbl="bgShp" presStyleIdx="4" presStyleCnt="5" custScaleY="178462"/>
      <dgm:spPr/>
    </dgm:pt>
    <dgm:pt modelId="{D6316F2A-D547-4F41-81C5-761EABF17023}" type="pres">
      <dgm:prSet presAssocID="{E1E3CB63-AE18-4C7B-98BC-BD913DF00C17}"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Light Bulb and Gear"/>
        </a:ext>
      </dgm:extLst>
    </dgm:pt>
    <dgm:pt modelId="{3169DF97-E480-4242-BA59-50D9826AC4EF}" type="pres">
      <dgm:prSet presAssocID="{E1E3CB63-AE18-4C7B-98BC-BD913DF00C17}" presName="spaceRect" presStyleCnt="0"/>
      <dgm:spPr/>
    </dgm:pt>
    <dgm:pt modelId="{81D4C16B-6A46-4C23-9352-2E329DB5CFB6}" type="pres">
      <dgm:prSet presAssocID="{E1E3CB63-AE18-4C7B-98BC-BD913DF00C17}" presName="parTx" presStyleLbl="revTx" presStyleIdx="4" presStyleCnt="5" custScaleY="151033">
        <dgm:presLayoutVars>
          <dgm:chMax val="0"/>
          <dgm:chPref val="0"/>
        </dgm:presLayoutVars>
      </dgm:prSet>
      <dgm:spPr/>
    </dgm:pt>
  </dgm:ptLst>
  <dgm:cxnLst>
    <dgm:cxn modelId="{28BC4628-4550-49E4-B228-0C8D04CE8573}" type="presOf" srcId="{E1E3CB63-AE18-4C7B-98BC-BD913DF00C17}" destId="{81D4C16B-6A46-4C23-9352-2E329DB5CFB6}" srcOrd="0" destOrd="0" presId="urn:microsoft.com/office/officeart/2018/2/layout/IconVerticalSolidList"/>
    <dgm:cxn modelId="{0A190738-20A3-441A-ADA7-9DC613116EC1}" srcId="{525F2E1C-F085-4441-893C-0378BD90A1D1}" destId="{BD2DB7C5-C755-44D3-91E9-937419EB09E3}" srcOrd="1" destOrd="0" parTransId="{23828AA1-77D5-4BC6-A440-1DE24554183B}" sibTransId="{48E4D395-8A9B-4AED-A93C-47C5F3D9DBBD}"/>
    <dgm:cxn modelId="{79AF3A4A-40FC-4F27-84D7-D2D561C417B4}" type="presOf" srcId="{BE6537E4-BE80-47BA-BA9E-ADAE34C85CFD}" destId="{59806B25-EBEC-43D9-9115-30C91CDBF32F}" srcOrd="0" destOrd="0" presId="urn:microsoft.com/office/officeart/2018/2/layout/IconVerticalSolidList"/>
    <dgm:cxn modelId="{20367E4C-41F8-4721-8F95-9B4CE3EC4E13}" type="presOf" srcId="{C9DF42B8-3E3E-4963-87DD-7D0D81300834}" destId="{5D440952-C313-4C88-96EA-3722E8F2F6BC}" srcOrd="0" destOrd="0" presId="urn:microsoft.com/office/officeart/2018/2/layout/IconVerticalSolidList"/>
    <dgm:cxn modelId="{E13BB64C-FE20-49B3-B413-211BD079209D}" type="presOf" srcId="{BD2DB7C5-C755-44D3-91E9-937419EB09E3}" destId="{FDAE4D2D-1275-482F-BC3E-A060E75C9394}" srcOrd="0" destOrd="0" presId="urn:microsoft.com/office/officeart/2018/2/layout/IconVerticalSolidList"/>
    <dgm:cxn modelId="{5823DB70-E7E0-4394-A3BC-51BE3E35760B}" srcId="{525F2E1C-F085-4441-893C-0378BD90A1D1}" destId="{E1E3CB63-AE18-4C7B-98BC-BD913DF00C17}" srcOrd="4" destOrd="0" parTransId="{7EACDB2B-8367-49D7-B808-2ADED66F25F1}" sibTransId="{DC3CC0B4-5F07-408F-8BCD-CC0B1B75C891}"/>
    <dgm:cxn modelId="{7F12329B-18CD-4E2C-8DA0-AAD32A68FAEF}" type="presOf" srcId="{447EB14C-DC32-4A37-AB07-BCBD661A75F2}" destId="{2307AB75-9A57-459F-9D41-25B6BF50FCB5}" srcOrd="0" destOrd="0" presId="urn:microsoft.com/office/officeart/2018/2/layout/IconVerticalSolidList"/>
    <dgm:cxn modelId="{FB2BCFAF-2B0F-45B8-ADE8-66F24C53190B}" srcId="{525F2E1C-F085-4441-893C-0378BD90A1D1}" destId="{BE6537E4-BE80-47BA-BA9E-ADAE34C85CFD}" srcOrd="0" destOrd="0" parTransId="{E1684D65-6AF8-4118-B032-8D63A2EDF454}" sibTransId="{B49F6E05-D621-4CD2-9AE3-4033CC5BF591}"/>
    <dgm:cxn modelId="{B1D293D4-CBC3-4568-8C06-8E98CDA250A7}" srcId="{525F2E1C-F085-4441-893C-0378BD90A1D1}" destId="{C9DF42B8-3E3E-4963-87DD-7D0D81300834}" srcOrd="3" destOrd="0" parTransId="{736EB245-0C49-42AE-AF1D-96DD8AFDC756}" sibTransId="{1BBD8D8B-2B72-469A-B0A9-BBF50E518E06}"/>
    <dgm:cxn modelId="{57FF7EE1-9750-4E01-8F86-8217E8B2449A}" type="presOf" srcId="{525F2E1C-F085-4441-893C-0378BD90A1D1}" destId="{5019F016-5D65-4873-8E34-FD8F11391A52}" srcOrd="0" destOrd="0" presId="urn:microsoft.com/office/officeart/2018/2/layout/IconVerticalSolidList"/>
    <dgm:cxn modelId="{3E7998E1-1D12-44B5-A00A-54320ECFF302}" srcId="{525F2E1C-F085-4441-893C-0378BD90A1D1}" destId="{447EB14C-DC32-4A37-AB07-BCBD661A75F2}" srcOrd="2" destOrd="0" parTransId="{B374C3F9-7726-46DB-AEA9-5610C8182F52}" sibTransId="{BE31AB7F-8BF4-418C-8EEC-FF2A5A5517F1}"/>
    <dgm:cxn modelId="{291E098B-8E0E-4C9B-B83B-D701E82FA0BA}" type="presParOf" srcId="{5019F016-5D65-4873-8E34-FD8F11391A52}" destId="{387DC25A-A9A5-4D49-A1A5-F698AD2818BE}" srcOrd="0" destOrd="0" presId="urn:microsoft.com/office/officeart/2018/2/layout/IconVerticalSolidList"/>
    <dgm:cxn modelId="{4FCA5775-116B-4219-8CF1-D2A87981FD4D}" type="presParOf" srcId="{387DC25A-A9A5-4D49-A1A5-F698AD2818BE}" destId="{ADFB54E8-0870-4B8B-AC75-EDD33CB06E07}" srcOrd="0" destOrd="0" presId="urn:microsoft.com/office/officeart/2018/2/layout/IconVerticalSolidList"/>
    <dgm:cxn modelId="{88B9622F-9097-4C4D-8DBF-8D4D03483392}" type="presParOf" srcId="{387DC25A-A9A5-4D49-A1A5-F698AD2818BE}" destId="{E2673E91-B654-45AE-96B6-DBE1B50C6812}" srcOrd="1" destOrd="0" presId="urn:microsoft.com/office/officeart/2018/2/layout/IconVerticalSolidList"/>
    <dgm:cxn modelId="{FFB56DBE-EA52-4085-8D0B-9E0054F2E339}" type="presParOf" srcId="{387DC25A-A9A5-4D49-A1A5-F698AD2818BE}" destId="{022C86BA-CFC0-44D1-AF7C-55848A506FB8}" srcOrd="2" destOrd="0" presId="urn:microsoft.com/office/officeart/2018/2/layout/IconVerticalSolidList"/>
    <dgm:cxn modelId="{C96E621B-2AF7-4305-931E-7F5248DD1934}" type="presParOf" srcId="{387DC25A-A9A5-4D49-A1A5-F698AD2818BE}" destId="{59806B25-EBEC-43D9-9115-30C91CDBF32F}" srcOrd="3" destOrd="0" presId="urn:microsoft.com/office/officeart/2018/2/layout/IconVerticalSolidList"/>
    <dgm:cxn modelId="{2A4F0487-7270-43AF-AE71-D31B8F51E9CD}" type="presParOf" srcId="{5019F016-5D65-4873-8E34-FD8F11391A52}" destId="{276E6511-E4B8-4AB0-8068-7A8ADF4631BF}" srcOrd="1" destOrd="0" presId="urn:microsoft.com/office/officeart/2018/2/layout/IconVerticalSolidList"/>
    <dgm:cxn modelId="{43749554-0E14-4EE2-9CB9-3A7A2DF750B2}" type="presParOf" srcId="{5019F016-5D65-4873-8E34-FD8F11391A52}" destId="{3EB5B5E7-34E2-4BE9-9B5E-D138D4707FD2}" srcOrd="2" destOrd="0" presId="urn:microsoft.com/office/officeart/2018/2/layout/IconVerticalSolidList"/>
    <dgm:cxn modelId="{03F1EC02-B55A-4F90-9319-04F2DC39C840}" type="presParOf" srcId="{3EB5B5E7-34E2-4BE9-9B5E-D138D4707FD2}" destId="{9673B27C-1014-464D-93E7-BA1B95331518}" srcOrd="0" destOrd="0" presId="urn:microsoft.com/office/officeart/2018/2/layout/IconVerticalSolidList"/>
    <dgm:cxn modelId="{AA34FA32-A82D-4B16-B3A8-C3AA5C844E8F}" type="presParOf" srcId="{3EB5B5E7-34E2-4BE9-9B5E-D138D4707FD2}" destId="{7BC429D1-7315-42AD-AAC8-0AA95B0CF58F}" srcOrd="1" destOrd="0" presId="urn:microsoft.com/office/officeart/2018/2/layout/IconVerticalSolidList"/>
    <dgm:cxn modelId="{FAD4BEAC-2BBF-480B-B9BF-85D6BF20A9D3}" type="presParOf" srcId="{3EB5B5E7-34E2-4BE9-9B5E-D138D4707FD2}" destId="{AB977E69-1EC5-4742-92F3-6CAA9CD510E1}" srcOrd="2" destOrd="0" presId="urn:microsoft.com/office/officeart/2018/2/layout/IconVerticalSolidList"/>
    <dgm:cxn modelId="{B8B1C57B-2D33-4BFC-8775-C58C700AF170}" type="presParOf" srcId="{3EB5B5E7-34E2-4BE9-9B5E-D138D4707FD2}" destId="{FDAE4D2D-1275-482F-BC3E-A060E75C9394}" srcOrd="3" destOrd="0" presId="urn:microsoft.com/office/officeart/2018/2/layout/IconVerticalSolidList"/>
    <dgm:cxn modelId="{950EC0CA-4EA4-4442-B4C7-902BF84E177A}" type="presParOf" srcId="{5019F016-5D65-4873-8E34-FD8F11391A52}" destId="{FB4DC55C-2ED8-4AF2-AA61-456A0431926D}" srcOrd="3" destOrd="0" presId="urn:microsoft.com/office/officeart/2018/2/layout/IconVerticalSolidList"/>
    <dgm:cxn modelId="{94288FDF-5102-4F0E-A57F-745EE50F794D}" type="presParOf" srcId="{5019F016-5D65-4873-8E34-FD8F11391A52}" destId="{7A407075-C062-4AAA-BB13-1A8B5F7E88DC}" srcOrd="4" destOrd="0" presId="urn:microsoft.com/office/officeart/2018/2/layout/IconVerticalSolidList"/>
    <dgm:cxn modelId="{CD0734D3-DB45-413C-93CE-DC541196B02D}" type="presParOf" srcId="{7A407075-C062-4AAA-BB13-1A8B5F7E88DC}" destId="{BBD06A23-5B6F-4E1E-B446-D566E3D9C3C8}" srcOrd="0" destOrd="0" presId="urn:microsoft.com/office/officeart/2018/2/layout/IconVerticalSolidList"/>
    <dgm:cxn modelId="{0CDD71AE-5851-484E-9117-1D3A74E8F5E9}" type="presParOf" srcId="{7A407075-C062-4AAA-BB13-1A8B5F7E88DC}" destId="{928389C9-4A01-49A8-ACCB-1C1CFCDCEAE8}" srcOrd="1" destOrd="0" presId="urn:microsoft.com/office/officeart/2018/2/layout/IconVerticalSolidList"/>
    <dgm:cxn modelId="{C2D7E054-5BA7-4C4A-8A61-C287E388F260}" type="presParOf" srcId="{7A407075-C062-4AAA-BB13-1A8B5F7E88DC}" destId="{58121063-0DB0-4634-8101-CB6EBEF15FE5}" srcOrd="2" destOrd="0" presId="urn:microsoft.com/office/officeart/2018/2/layout/IconVerticalSolidList"/>
    <dgm:cxn modelId="{6843EC16-928A-4CC9-87A5-670D32B3ABEF}" type="presParOf" srcId="{7A407075-C062-4AAA-BB13-1A8B5F7E88DC}" destId="{2307AB75-9A57-459F-9D41-25B6BF50FCB5}" srcOrd="3" destOrd="0" presId="urn:microsoft.com/office/officeart/2018/2/layout/IconVerticalSolidList"/>
    <dgm:cxn modelId="{8E5940FF-7163-44A8-A3A8-8C9368834113}" type="presParOf" srcId="{5019F016-5D65-4873-8E34-FD8F11391A52}" destId="{B65D8C57-9019-4E34-97D5-C3861ED507D1}" srcOrd="5" destOrd="0" presId="urn:microsoft.com/office/officeart/2018/2/layout/IconVerticalSolidList"/>
    <dgm:cxn modelId="{2764F855-A4FF-4CD2-8E54-D1D97E132164}" type="presParOf" srcId="{5019F016-5D65-4873-8E34-FD8F11391A52}" destId="{EF2367F4-C626-4C71-9AA5-7DCBCFA47686}" srcOrd="6" destOrd="0" presId="urn:microsoft.com/office/officeart/2018/2/layout/IconVerticalSolidList"/>
    <dgm:cxn modelId="{959A87CC-0B4F-4BAE-9D59-A6E23706D011}" type="presParOf" srcId="{EF2367F4-C626-4C71-9AA5-7DCBCFA47686}" destId="{22353B97-7085-4BCC-8B49-E4BDC31B0BBB}" srcOrd="0" destOrd="0" presId="urn:microsoft.com/office/officeart/2018/2/layout/IconVerticalSolidList"/>
    <dgm:cxn modelId="{E8638E60-854E-4105-ACBE-6F5F67D4D38A}" type="presParOf" srcId="{EF2367F4-C626-4C71-9AA5-7DCBCFA47686}" destId="{ACB0E7E1-DB5B-447F-98FE-51B53560BB45}" srcOrd="1" destOrd="0" presId="urn:microsoft.com/office/officeart/2018/2/layout/IconVerticalSolidList"/>
    <dgm:cxn modelId="{85B89A03-49B3-4485-B595-97B407B6F0C2}" type="presParOf" srcId="{EF2367F4-C626-4C71-9AA5-7DCBCFA47686}" destId="{9C3E18E5-ECA7-4443-AEEA-0A3EBD5B7448}" srcOrd="2" destOrd="0" presId="urn:microsoft.com/office/officeart/2018/2/layout/IconVerticalSolidList"/>
    <dgm:cxn modelId="{B52A5782-0130-4FE9-9349-C4451611891C}" type="presParOf" srcId="{EF2367F4-C626-4C71-9AA5-7DCBCFA47686}" destId="{5D440952-C313-4C88-96EA-3722E8F2F6BC}" srcOrd="3" destOrd="0" presId="urn:microsoft.com/office/officeart/2018/2/layout/IconVerticalSolidList"/>
    <dgm:cxn modelId="{4261FB2D-0080-4952-B838-64026570D639}" type="presParOf" srcId="{5019F016-5D65-4873-8E34-FD8F11391A52}" destId="{CEF35CE4-5E9E-4B60-879E-9C883663B39B}" srcOrd="7" destOrd="0" presId="urn:microsoft.com/office/officeart/2018/2/layout/IconVerticalSolidList"/>
    <dgm:cxn modelId="{7E0442DD-77BF-4315-8C69-348CB749F30F}" type="presParOf" srcId="{5019F016-5D65-4873-8E34-FD8F11391A52}" destId="{2E49BABD-CF28-431B-A78F-E64AF3D692D3}" srcOrd="8" destOrd="0" presId="urn:microsoft.com/office/officeart/2018/2/layout/IconVerticalSolidList"/>
    <dgm:cxn modelId="{05F89478-4E30-4EA1-A798-473D0D24465A}" type="presParOf" srcId="{2E49BABD-CF28-431B-A78F-E64AF3D692D3}" destId="{6E78E4B4-98BC-4BB7-B59C-8C6C47915C7D}" srcOrd="0" destOrd="0" presId="urn:microsoft.com/office/officeart/2018/2/layout/IconVerticalSolidList"/>
    <dgm:cxn modelId="{CF09BA75-03D7-4FF5-AB12-9494CF92DB1B}" type="presParOf" srcId="{2E49BABD-CF28-431B-A78F-E64AF3D692D3}" destId="{D6316F2A-D547-4F41-81C5-761EABF17023}" srcOrd="1" destOrd="0" presId="urn:microsoft.com/office/officeart/2018/2/layout/IconVerticalSolidList"/>
    <dgm:cxn modelId="{FD3326A2-61AB-4CBF-B6E7-16FFEF9277F7}" type="presParOf" srcId="{2E49BABD-CF28-431B-A78F-E64AF3D692D3}" destId="{3169DF97-E480-4242-BA59-50D9826AC4EF}" srcOrd="2" destOrd="0" presId="urn:microsoft.com/office/officeart/2018/2/layout/IconVerticalSolidList"/>
    <dgm:cxn modelId="{30AE5CB5-6CAB-46E5-BEBD-F81220809B88}" type="presParOf" srcId="{2E49BABD-CF28-431B-A78F-E64AF3D692D3}" destId="{81D4C16B-6A46-4C23-9352-2E329DB5CFB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593AB6F-532D-43FC-A176-C016225C5237}"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BDC978ED-0C8A-4033-8D64-7213E0A1367E}">
      <dgm:prSet custT="1"/>
      <dgm:spPr/>
      <dgm:t>
        <a:bodyPr/>
        <a:lstStyle/>
        <a:p>
          <a:r>
            <a:rPr lang="en-US" sz="1600" dirty="0">
              <a:latin typeface="Calibri" panose="020F0502020204030204" pitchFamily="34" charset="0"/>
              <a:cs typeface="Calibri" panose="020F0502020204030204" pitchFamily="34" charset="0"/>
            </a:rPr>
            <a:t>When we enter into an autonomic state, the information about that state travels up the automatic pathways up to the brain where a </a:t>
          </a:r>
          <a:r>
            <a:rPr lang="en-US" sz="1600" b="1" dirty="0">
              <a:solidFill>
                <a:schemeClr val="tx1"/>
              </a:solidFill>
              <a:latin typeface="Calibri" panose="020F0502020204030204" pitchFamily="34" charset="0"/>
              <a:cs typeface="Calibri" panose="020F0502020204030204" pitchFamily="34" charset="0"/>
            </a:rPr>
            <a:t>story is drafted </a:t>
          </a:r>
          <a:r>
            <a:rPr lang="en-US" sz="1600" dirty="0">
              <a:latin typeface="Calibri" panose="020F0502020204030204" pitchFamily="34" charset="0"/>
              <a:cs typeface="Calibri" panose="020F0502020204030204" pitchFamily="34" charset="0"/>
            </a:rPr>
            <a:t>to make sense of the embodied experience/sensations. </a:t>
          </a:r>
        </a:p>
      </dgm:t>
    </dgm:pt>
    <dgm:pt modelId="{B08ACB93-35B3-4469-BBB7-AE87C2A897DA}" type="parTrans" cxnId="{127E4241-552E-4133-B4D8-AB881B18E186}">
      <dgm:prSet/>
      <dgm:spPr/>
      <dgm:t>
        <a:bodyPr/>
        <a:lstStyle/>
        <a:p>
          <a:endParaRPr lang="en-US"/>
        </a:p>
      </dgm:t>
    </dgm:pt>
    <dgm:pt modelId="{4C30D67E-BFC9-4D2F-AF62-EED522826387}" type="sibTrans" cxnId="{127E4241-552E-4133-B4D8-AB881B18E186}">
      <dgm:prSet/>
      <dgm:spPr/>
      <dgm:t>
        <a:bodyPr/>
        <a:lstStyle/>
        <a:p>
          <a:endParaRPr lang="en-US"/>
        </a:p>
      </dgm:t>
    </dgm:pt>
    <dgm:pt modelId="{DBFF075E-9079-4355-9EF5-2C202138688B}">
      <dgm:prSet custT="1"/>
      <dgm:spPr/>
      <dgm:t>
        <a:bodyPr/>
        <a:lstStyle/>
        <a:p>
          <a:r>
            <a:rPr lang="en-US" sz="1600" dirty="0">
              <a:latin typeface="Calibri" panose="020F0502020204030204" pitchFamily="34" charset="0"/>
              <a:cs typeface="Calibri" panose="020F0502020204030204" pitchFamily="34" charset="0"/>
            </a:rPr>
            <a:t>In other words, the physiological state produced by the autonomic nervous system creates a </a:t>
          </a:r>
          <a:r>
            <a:rPr lang="en-US" sz="1600" b="1" dirty="0">
              <a:solidFill>
                <a:schemeClr val="tx1"/>
              </a:solidFill>
              <a:latin typeface="Calibri" panose="020F0502020204030204" pitchFamily="34" charset="0"/>
              <a:cs typeface="Calibri" panose="020F0502020204030204" pitchFamily="34" charset="0"/>
            </a:rPr>
            <a:t>psychological story. </a:t>
          </a:r>
        </a:p>
      </dgm:t>
    </dgm:pt>
    <dgm:pt modelId="{F7D18BDF-8B49-4978-AFF9-410D27EE4C08}" type="parTrans" cxnId="{5FCD1409-6675-4E30-8D5B-28F3D754E077}">
      <dgm:prSet/>
      <dgm:spPr/>
      <dgm:t>
        <a:bodyPr/>
        <a:lstStyle/>
        <a:p>
          <a:endParaRPr lang="en-US"/>
        </a:p>
      </dgm:t>
    </dgm:pt>
    <dgm:pt modelId="{3A43F244-E241-4224-97B1-BB9D1D39A5EB}" type="sibTrans" cxnId="{5FCD1409-6675-4E30-8D5B-28F3D754E077}">
      <dgm:prSet/>
      <dgm:spPr/>
      <dgm:t>
        <a:bodyPr/>
        <a:lstStyle/>
        <a:p>
          <a:endParaRPr lang="en-US"/>
        </a:p>
      </dgm:t>
    </dgm:pt>
    <dgm:pt modelId="{79CD1C28-C6FE-4131-B527-B07DF9DBD594}">
      <dgm:prSet custT="1"/>
      <dgm:spPr/>
      <dgm:t>
        <a:bodyPr/>
        <a:lstStyle/>
        <a:p>
          <a:r>
            <a:rPr lang="en-US" sz="1600" dirty="0">
              <a:latin typeface="Calibri" panose="020F0502020204030204" pitchFamily="34" charset="0"/>
              <a:cs typeface="Calibri" panose="020F0502020204030204" pitchFamily="34" charset="0"/>
            </a:rPr>
            <a:t>Dana (2020) describes this as a metaphor of a </a:t>
          </a:r>
          <a:r>
            <a:rPr lang="en-US" sz="1600" b="1" dirty="0">
              <a:solidFill>
                <a:srgbClr val="FF0000"/>
              </a:solidFill>
              <a:latin typeface="Calibri" panose="020F0502020204030204" pitchFamily="34" charset="0"/>
              <a:cs typeface="Calibri" panose="020F0502020204030204" pitchFamily="34" charset="0"/>
            </a:rPr>
            <a:t>stream</a:t>
          </a:r>
          <a:r>
            <a:rPr lang="en-US" sz="1600" b="1" dirty="0">
              <a:solidFill>
                <a:schemeClr val="tx1"/>
              </a:solidFill>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where we can imagine the flow of experience. At the river’s source is neuroception and at the river’s mouth is the story. In between </a:t>
          </a:r>
          <a:r>
            <a:rPr lang="en-US" sz="1600" b="1" dirty="0">
              <a:solidFill>
                <a:schemeClr val="tx1"/>
              </a:solidFill>
              <a:latin typeface="Calibri" panose="020F0502020204030204" pitchFamily="34" charset="0"/>
              <a:cs typeface="Calibri" panose="020F0502020204030204" pitchFamily="34" charset="0"/>
            </a:rPr>
            <a:t>lie perception, autonomic state, feelings, and behavior. </a:t>
          </a:r>
          <a:r>
            <a:rPr lang="en-US" sz="1600" dirty="0">
              <a:latin typeface="Calibri" panose="020F0502020204030204" pitchFamily="34" charset="0"/>
              <a:cs typeface="Calibri" panose="020F0502020204030204" pitchFamily="34" charset="0"/>
            </a:rPr>
            <a:t>We are accustomed to entering in the river downstream with feeling and behavior, or story being at the fore. </a:t>
          </a:r>
        </a:p>
      </dgm:t>
    </dgm:pt>
    <dgm:pt modelId="{25C8886F-3A99-4434-9B8B-F8E0E53688D2}" type="parTrans" cxnId="{322A695F-5286-4E30-A000-76F28353F13C}">
      <dgm:prSet/>
      <dgm:spPr/>
      <dgm:t>
        <a:bodyPr/>
        <a:lstStyle/>
        <a:p>
          <a:endParaRPr lang="en-US"/>
        </a:p>
      </dgm:t>
    </dgm:pt>
    <dgm:pt modelId="{56976D67-B009-48E1-94F2-5B009F15D697}" type="sibTrans" cxnId="{322A695F-5286-4E30-A000-76F28353F13C}">
      <dgm:prSet/>
      <dgm:spPr/>
      <dgm:t>
        <a:bodyPr/>
        <a:lstStyle/>
        <a:p>
          <a:endParaRPr lang="en-US"/>
        </a:p>
      </dgm:t>
    </dgm:pt>
    <dgm:pt modelId="{583086FE-2628-4F69-A34C-DEF74A14687A}">
      <dgm:prSet custT="1"/>
      <dgm:spPr/>
      <dgm:t>
        <a:bodyPr/>
        <a:lstStyle/>
        <a:p>
          <a:r>
            <a:rPr lang="en-US" sz="1600" dirty="0">
              <a:latin typeface="Calibri" panose="020F0502020204030204" pitchFamily="34" charset="0"/>
              <a:cs typeface="Calibri" panose="020F0502020204030204" pitchFamily="34" charset="0"/>
            </a:rPr>
            <a:t>However, </a:t>
          </a:r>
          <a:r>
            <a:rPr lang="en-US" sz="1600" b="1" dirty="0">
              <a:solidFill>
                <a:schemeClr val="tx1"/>
              </a:solidFill>
              <a:latin typeface="Calibri" panose="020F0502020204030204" pitchFamily="34" charset="0"/>
              <a:cs typeface="Calibri" panose="020F0502020204030204" pitchFamily="34" charset="0"/>
            </a:rPr>
            <a:t>neuroception </a:t>
          </a:r>
          <a:r>
            <a:rPr lang="en-US" sz="1600" dirty="0">
              <a:latin typeface="Calibri" panose="020F0502020204030204" pitchFamily="34" charset="0"/>
              <a:cs typeface="Calibri" panose="020F0502020204030204" pitchFamily="34" charset="0"/>
            </a:rPr>
            <a:t>takes place at the furthest point upstream. We need to make our way back to the starting point, leaving behind the story, behavior, and feelings in order to identify the state and </a:t>
          </a:r>
          <a:r>
            <a:rPr lang="en-US" sz="1600" b="1" dirty="0">
              <a:latin typeface="Calibri" panose="020F0502020204030204" pitchFamily="34" charset="0"/>
              <a:cs typeface="Calibri" panose="020F0502020204030204" pitchFamily="34" charset="0"/>
            </a:rPr>
            <a:t>bring </a:t>
          </a:r>
          <a:r>
            <a:rPr lang="en-US" sz="1600" b="1" dirty="0">
              <a:solidFill>
                <a:schemeClr val="tx1"/>
              </a:solidFill>
              <a:latin typeface="Calibri" panose="020F0502020204030204" pitchFamily="34" charset="0"/>
              <a:cs typeface="Calibri" panose="020F0502020204030204" pitchFamily="34" charset="0"/>
            </a:rPr>
            <a:t>perception or awareness </a:t>
          </a:r>
          <a:r>
            <a:rPr lang="en-US" sz="1600" dirty="0">
              <a:latin typeface="Calibri" panose="020F0502020204030204" pitchFamily="34" charset="0"/>
              <a:cs typeface="Calibri" panose="020F0502020204030204" pitchFamily="34" charset="0"/>
            </a:rPr>
            <a:t>to neuroception (Dana, 2020). </a:t>
          </a:r>
        </a:p>
      </dgm:t>
    </dgm:pt>
    <dgm:pt modelId="{F0C35C5B-70F3-46CE-A47A-EB16EC1C07BA}" type="parTrans" cxnId="{ED3211BF-AC31-4F82-86B7-8BD2AF16EF16}">
      <dgm:prSet/>
      <dgm:spPr/>
      <dgm:t>
        <a:bodyPr/>
        <a:lstStyle/>
        <a:p>
          <a:endParaRPr lang="en-US"/>
        </a:p>
      </dgm:t>
    </dgm:pt>
    <dgm:pt modelId="{B27ACB14-187F-4ED0-B438-7D1B36A9EEB5}" type="sibTrans" cxnId="{ED3211BF-AC31-4F82-86B7-8BD2AF16EF16}">
      <dgm:prSet/>
      <dgm:spPr/>
      <dgm:t>
        <a:bodyPr/>
        <a:lstStyle/>
        <a:p>
          <a:endParaRPr lang="en-US"/>
        </a:p>
      </dgm:t>
    </dgm:pt>
    <dgm:pt modelId="{6BB5525C-2F43-4BE3-919C-435F3A12DDF9}">
      <dgm:prSet custT="1"/>
      <dgm:spPr/>
      <dgm:t>
        <a:bodyPr/>
        <a:lstStyle/>
        <a:p>
          <a:r>
            <a:rPr lang="en-US" sz="1600" dirty="0">
              <a:latin typeface="Calibri" panose="020F0502020204030204" pitchFamily="34" charset="0"/>
              <a:cs typeface="Calibri" panose="020F0502020204030204" pitchFamily="34" charset="0"/>
            </a:rPr>
            <a:t>This has implications for treatment which we will discussed “downstream” in this paper. </a:t>
          </a:r>
        </a:p>
      </dgm:t>
    </dgm:pt>
    <dgm:pt modelId="{EF69A729-4596-4B1C-80C8-C96F634A0CC7}" type="parTrans" cxnId="{C5D470E4-8B82-4203-AE9F-5C847B7EF871}">
      <dgm:prSet/>
      <dgm:spPr/>
      <dgm:t>
        <a:bodyPr/>
        <a:lstStyle/>
        <a:p>
          <a:endParaRPr lang="en-US"/>
        </a:p>
      </dgm:t>
    </dgm:pt>
    <dgm:pt modelId="{940488A5-B4BB-4B46-AED6-6B31E2B7BA2F}" type="sibTrans" cxnId="{C5D470E4-8B82-4203-AE9F-5C847B7EF871}">
      <dgm:prSet/>
      <dgm:spPr/>
      <dgm:t>
        <a:bodyPr/>
        <a:lstStyle/>
        <a:p>
          <a:endParaRPr lang="en-US"/>
        </a:p>
      </dgm:t>
    </dgm:pt>
    <dgm:pt modelId="{CD75024A-84C4-4C4F-AD2E-5E1F15BEFAA8}" type="pres">
      <dgm:prSet presAssocID="{9593AB6F-532D-43FC-A176-C016225C5237}" presName="outerComposite" presStyleCnt="0">
        <dgm:presLayoutVars>
          <dgm:chMax val="5"/>
          <dgm:dir/>
          <dgm:resizeHandles val="exact"/>
        </dgm:presLayoutVars>
      </dgm:prSet>
      <dgm:spPr/>
    </dgm:pt>
    <dgm:pt modelId="{0FE9440F-39C5-4D24-B3ED-0767D0E93ADD}" type="pres">
      <dgm:prSet presAssocID="{9593AB6F-532D-43FC-A176-C016225C5237}" presName="dummyMaxCanvas" presStyleCnt="0">
        <dgm:presLayoutVars/>
      </dgm:prSet>
      <dgm:spPr/>
    </dgm:pt>
    <dgm:pt modelId="{9BC299CA-B411-492D-994D-D4546369AA23}" type="pres">
      <dgm:prSet presAssocID="{9593AB6F-532D-43FC-A176-C016225C5237}" presName="FiveNodes_1" presStyleLbl="node1" presStyleIdx="0" presStyleCnt="5">
        <dgm:presLayoutVars>
          <dgm:bulletEnabled val="1"/>
        </dgm:presLayoutVars>
      </dgm:prSet>
      <dgm:spPr/>
    </dgm:pt>
    <dgm:pt modelId="{FE290134-1873-4A3B-A251-B38069EB1FF5}" type="pres">
      <dgm:prSet presAssocID="{9593AB6F-532D-43FC-A176-C016225C5237}" presName="FiveNodes_2" presStyleLbl="node1" presStyleIdx="1" presStyleCnt="5">
        <dgm:presLayoutVars>
          <dgm:bulletEnabled val="1"/>
        </dgm:presLayoutVars>
      </dgm:prSet>
      <dgm:spPr/>
    </dgm:pt>
    <dgm:pt modelId="{BEEDA390-0D45-4B16-95AB-6D335F316A54}" type="pres">
      <dgm:prSet presAssocID="{9593AB6F-532D-43FC-A176-C016225C5237}" presName="FiveNodes_3" presStyleLbl="node1" presStyleIdx="2" presStyleCnt="5">
        <dgm:presLayoutVars>
          <dgm:bulletEnabled val="1"/>
        </dgm:presLayoutVars>
      </dgm:prSet>
      <dgm:spPr/>
    </dgm:pt>
    <dgm:pt modelId="{216C19C2-6CC9-49E9-808B-E447D8798E13}" type="pres">
      <dgm:prSet presAssocID="{9593AB6F-532D-43FC-A176-C016225C5237}" presName="FiveNodes_4" presStyleLbl="node1" presStyleIdx="3" presStyleCnt="5">
        <dgm:presLayoutVars>
          <dgm:bulletEnabled val="1"/>
        </dgm:presLayoutVars>
      </dgm:prSet>
      <dgm:spPr/>
    </dgm:pt>
    <dgm:pt modelId="{A0692EAA-6550-4444-917A-7CECB25B669C}" type="pres">
      <dgm:prSet presAssocID="{9593AB6F-532D-43FC-A176-C016225C5237}" presName="FiveNodes_5" presStyleLbl="node1" presStyleIdx="4" presStyleCnt="5">
        <dgm:presLayoutVars>
          <dgm:bulletEnabled val="1"/>
        </dgm:presLayoutVars>
      </dgm:prSet>
      <dgm:spPr/>
    </dgm:pt>
    <dgm:pt modelId="{5803B91D-1EF2-46C1-91AD-45826195A969}" type="pres">
      <dgm:prSet presAssocID="{9593AB6F-532D-43FC-A176-C016225C5237}" presName="FiveConn_1-2" presStyleLbl="fgAccFollowNode1" presStyleIdx="0" presStyleCnt="4">
        <dgm:presLayoutVars>
          <dgm:bulletEnabled val="1"/>
        </dgm:presLayoutVars>
      </dgm:prSet>
      <dgm:spPr/>
    </dgm:pt>
    <dgm:pt modelId="{5CAA4B01-9522-4B12-9E66-697E3C0D317E}" type="pres">
      <dgm:prSet presAssocID="{9593AB6F-532D-43FC-A176-C016225C5237}" presName="FiveConn_2-3" presStyleLbl="fgAccFollowNode1" presStyleIdx="1" presStyleCnt="4">
        <dgm:presLayoutVars>
          <dgm:bulletEnabled val="1"/>
        </dgm:presLayoutVars>
      </dgm:prSet>
      <dgm:spPr/>
    </dgm:pt>
    <dgm:pt modelId="{85C38D47-853A-402A-BB54-96B48C6AA4D5}" type="pres">
      <dgm:prSet presAssocID="{9593AB6F-532D-43FC-A176-C016225C5237}" presName="FiveConn_3-4" presStyleLbl="fgAccFollowNode1" presStyleIdx="2" presStyleCnt="4">
        <dgm:presLayoutVars>
          <dgm:bulletEnabled val="1"/>
        </dgm:presLayoutVars>
      </dgm:prSet>
      <dgm:spPr/>
    </dgm:pt>
    <dgm:pt modelId="{C591B3F8-5F00-413C-BAE0-A48D0F3231DD}" type="pres">
      <dgm:prSet presAssocID="{9593AB6F-532D-43FC-A176-C016225C5237}" presName="FiveConn_4-5" presStyleLbl="fgAccFollowNode1" presStyleIdx="3" presStyleCnt="4">
        <dgm:presLayoutVars>
          <dgm:bulletEnabled val="1"/>
        </dgm:presLayoutVars>
      </dgm:prSet>
      <dgm:spPr/>
    </dgm:pt>
    <dgm:pt modelId="{FC91FA26-5692-4402-B9A1-6E0C98038F74}" type="pres">
      <dgm:prSet presAssocID="{9593AB6F-532D-43FC-A176-C016225C5237}" presName="FiveNodes_1_text" presStyleLbl="node1" presStyleIdx="4" presStyleCnt="5">
        <dgm:presLayoutVars>
          <dgm:bulletEnabled val="1"/>
        </dgm:presLayoutVars>
      </dgm:prSet>
      <dgm:spPr/>
    </dgm:pt>
    <dgm:pt modelId="{000A56BB-E6EE-4AF2-8F1E-9CF94C1692DE}" type="pres">
      <dgm:prSet presAssocID="{9593AB6F-532D-43FC-A176-C016225C5237}" presName="FiveNodes_2_text" presStyleLbl="node1" presStyleIdx="4" presStyleCnt="5">
        <dgm:presLayoutVars>
          <dgm:bulletEnabled val="1"/>
        </dgm:presLayoutVars>
      </dgm:prSet>
      <dgm:spPr/>
    </dgm:pt>
    <dgm:pt modelId="{BB0CD775-6E40-4A66-A861-F6791AB0FC56}" type="pres">
      <dgm:prSet presAssocID="{9593AB6F-532D-43FC-A176-C016225C5237}" presName="FiveNodes_3_text" presStyleLbl="node1" presStyleIdx="4" presStyleCnt="5">
        <dgm:presLayoutVars>
          <dgm:bulletEnabled val="1"/>
        </dgm:presLayoutVars>
      </dgm:prSet>
      <dgm:spPr/>
    </dgm:pt>
    <dgm:pt modelId="{39535D9F-539A-4A12-8F4F-A9BE1B89A7C9}" type="pres">
      <dgm:prSet presAssocID="{9593AB6F-532D-43FC-A176-C016225C5237}" presName="FiveNodes_4_text" presStyleLbl="node1" presStyleIdx="4" presStyleCnt="5">
        <dgm:presLayoutVars>
          <dgm:bulletEnabled val="1"/>
        </dgm:presLayoutVars>
      </dgm:prSet>
      <dgm:spPr/>
    </dgm:pt>
    <dgm:pt modelId="{92AD9269-4ABA-448D-A578-5B5ACF75F851}" type="pres">
      <dgm:prSet presAssocID="{9593AB6F-532D-43FC-A176-C016225C5237}" presName="FiveNodes_5_text" presStyleLbl="node1" presStyleIdx="4" presStyleCnt="5">
        <dgm:presLayoutVars>
          <dgm:bulletEnabled val="1"/>
        </dgm:presLayoutVars>
      </dgm:prSet>
      <dgm:spPr/>
    </dgm:pt>
  </dgm:ptLst>
  <dgm:cxnLst>
    <dgm:cxn modelId="{5FCD1409-6675-4E30-8D5B-28F3D754E077}" srcId="{9593AB6F-532D-43FC-A176-C016225C5237}" destId="{DBFF075E-9079-4355-9EF5-2C202138688B}" srcOrd="1" destOrd="0" parTransId="{F7D18BDF-8B49-4978-AFF9-410D27EE4C08}" sibTransId="{3A43F244-E241-4224-97B1-BB9D1D39A5EB}"/>
    <dgm:cxn modelId="{A5C09311-ADC1-4AC5-AE80-5210B9866346}" type="presOf" srcId="{56976D67-B009-48E1-94F2-5B009F15D697}" destId="{85C38D47-853A-402A-BB54-96B48C6AA4D5}" srcOrd="0" destOrd="0" presId="urn:microsoft.com/office/officeart/2005/8/layout/vProcess5"/>
    <dgm:cxn modelId="{267EC321-CD14-45D6-B50F-12CF45516BE3}" type="presOf" srcId="{BDC978ED-0C8A-4033-8D64-7213E0A1367E}" destId="{9BC299CA-B411-492D-994D-D4546369AA23}" srcOrd="0" destOrd="0" presId="urn:microsoft.com/office/officeart/2005/8/layout/vProcess5"/>
    <dgm:cxn modelId="{6B39AE24-F015-4D2D-AC2E-D09FA3406134}" type="presOf" srcId="{6BB5525C-2F43-4BE3-919C-435F3A12DDF9}" destId="{A0692EAA-6550-4444-917A-7CECB25B669C}" srcOrd="0" destOrd="0" presId="urn:microsoft.com/office/officeart/2005/8/layout/vProcess5"/>
    <dgm:cxn modelId="{FE81FB5C-CB67-47D7-9166-8ED2453B2FD1}" type="presOf" srcId="{79CD1C28-C6FE-4131-B527-B07DF9DBD594}" destId="{BB0CD775-6E40-4A66-A861-F6791AB0FC56}" srcOrd="1" destOrd="0" presId="urn:microsoft.com/office/officeart/2005/8/layout/vProcess5"/>
    <dgm:cxn modelId="{322A695F-5286-4E30-A000-76F28353F13C}" srcId="{9593AB6F-532D-43FC-A176-C016225C5237}" destId="{79CD1C28-C6FE-4131-B527-B07DF9DBD594}" srcOrd="2" destOrd="0" parTransId="{25C8886F-3A99-4434-9B8B-F8E0E53688D2}" sibTransId="{56976D67-B009-48E1-94F2-5B009F15D697}"/>
    <dgm:cxn modelId="{127E4241-552E-4133-B4D8-AB881B18E186}" srcId="{9593AB6F-532D-43FC-A176-C016225C5237}" destId="{BDC978ED-0C8A-4033-8D64-7213E0A1367E}" srcOrd="0" destOrd="0" parTransId="{B08ACB93-35B3-4469-BBB7-AE87C2A897DA}" sibTransId="{4C30D67E-BFC9-4D2F-AF62-EED522826387}"/>
    <dgm:cxn modelId="{1C293B44-6442-43B0-9256-F393A2062FA8}" type="presOf" srcId="{79CD1C28-C6FE-4131-B527-B07DF9DBD594}" destId="{BEEDA390-0D45-4B16-95AB-6D335F316A54}" srcOrd="0" destOrd="0" presId="urn:microsoft.com/office/officeart/2005/8/layout/vProcess5"/>
    <dgm:cxn modelId="{EEDDF774-B7B0-4909-90F3-538F8F49F114}" type="presOf" srcId="{BDC978ED-0C8A-4033-8D64-7213E0A1367E}" destId="{FC91FA26-5692-4402-B9A1-6E0C98038F74}" srcOrd="1" destOrd="0" presId="urn:microsoft.com/office/officeart/2005/8/layout/vProcess5"/>
    <dgm:cxn modelId="{F7858F8A-64B8-4378-A7CE-8C131FB35FF5}" type="presOf" srcId="{6BB5525C-2F43-4BE3-919C-435F3A12DDF9}" destId="{92AD9269-4ABA-448D-A578-5B5ACF75F851}" srcOrd="1" destOrd="0" presId="urn:microsoft.com/office/officeart/2005/8/layout/vProcess5"/>
    <dgm:cxn modelId="{84D3B3A9-0632-447D-B06B-39ECEF43FB2E}" type="presOf" srcId="{DBFF075E-9079-4355-9EF5-2C202138688B}" destId="{FE290134-1873-4A3B-A251-B38069EB1FF5}" srcOrd="0" destOrd="0" presId="urn:microsoft.com/office/officeart/2005/8/layout/vProcess5"/>
    <dgm:cxn modelId="{0E93DEAC-D123-401C-AC6E-B97DC8573AAE}" type="presOf" srcId="{583086FE-2628-4F69-A34C-DEF74A14687A}" destId="{216C19C2-6CC9-49E9-808B-E447D8798E13}" srcOrd="0" destOrd="0" presId="urn:microsoft.com/office/officeart/2005/8/layout/vProcess5"/>
    <dgm:cxn modelId="{ED3211BF-AC31-4F82-86B7-8BD2AF16EF16}" srcId="{9593AB6F-532D-43FC-A176-C016225C5237}" destId="{583086FE-2628-4F69-A34C-DEF74A14687A}" srcOrd="3" destOrd="0" parTransId="{F0C35C5B-70F3-46CE-A47A-EB16EC1C07BA}" sibTransId="{B27ACB14-187F-4ED0-B438-7D1B36A9EEB5}"/>
    <dgm:cxn modelId="{7E1515C8-6C7F-4C4C-9566-B334DC960CFD}" type="presOf" srcId="{B27ACB14-187F-4ED0-B438-7D1B36A9EEB5}" destId="{C591B3F8-5F00-413C-BAE0-A48D0F3231DD}" srcOrd="0" destOrd="0" presId="urn:microsoft.com/office/officeart/2005/8/layout/vProcess5"/>
    <dgm:cxn modelId="{3C7F9AD2-048A-4B8F-A552-0EA7D9F48B47}" type="presOf" srcId="{4C30D67E-BFC9-4D2F-AF62-EED522826387}" destId="{5803B91D-1EF2-46C1-91AD-45826195A969}" srcOrd="0" destOrd="0" presId="urn:microsoft.com/office/officeart/2005/8/layout/vProcess5"/>
    <dgm:cxn modelId="{885C79D9-A0FB-4158-B33B-14F133224D93}" type="presOf" srcId="{583086FE-2628-4F69-A34C-DEF74A14687A}" destId="{39535D9F-539A-4A12-8F4F-A9BE1B89A7C9}" srcOrd="1" destOrd="0" presId="urn:microsoft.com/office/officeart/2005/8/layout/vProcess5"/>
    <dgm:cxn modelId="{5AA4A0DA-FB5B-4E03-B014-A72238B07C60}" type="presOf" srcId="{DBFF075E-9079-4355-9EF5-2C202138688B}" destId="{000A56BB-E6EE-4AF2-8F1E-9CF94C1692DE}" srcOrd="1" destOrd="0" presId="urn:microsoft.com/office/officeart/2005/8/layout/vProcess5"/>
    <dgm:cxn modelId="{C5D470E4-8B82-4203-AE9F-5C847B7EF871}" srcId="{9593AB6F-532D-43FC-A176-C016225C5237}" destId="{6BB5525C-2F43-4BE3-919C-435F3A12DDF9}" srcOrd="4" destOrd="0" parTransId="{EF69A729-4596-4B1C-80C8-C96F634A0CC7}" sibTransId="{940488A5-B4BB-4B46-AED6-6B31E2B7BA2F}"/>
    <dgm:cxn modelId="{12262EF1-B087-4C82-BEE2-CF87BFDF7419}" type="presOf" srcId="{9593AB6F-532D-43FC-A176-C016225C5237}" destId="{CD75024A-84C4-4C4F-AD2E-5E1F15BEFAA8}" srcOrd="0" destOrd="0" presId="urn:microsoft.com/office/officeart/2005/8/layout/vProcess5"/>
    <dgm:cxn modelId="{DEE427FD-E452-4C13-9B30-163E94174E0F}" type="presOf" srcId="{3A43F244-E241-4224-97B1-BB9D1D39A5EB}" destId="{5CAA4B01-9522-4B12-9E66-697E3C0D317E}" srcOrd="0" destOrd="0" presId="urn:microsoft.com/office/officeart/2005/8/layout/vProcess5"/>
    <dgm:cxn modelId="{68232831-DBB8-4AB2-A6A8-196926F90175}" type="presParOf" srcId="{CD75024A-84C4-4C4F-AD2E-5E1F15BEFAA8}" destId="{0FE9440F-39C5-4D24-B3ED-0767D0E93ADD}" srcOrd="0" destOrd="0" presId="urn:microsoft.com/office/officeart/2005/8/layout/vProcess5"/>
    <dgm:cxn modelId="{5D158BD2-F982-4268-9201-059DFC122C93}" type="presParOf" srcId="{CD75024A-84C4-4C4F-AD2E-5E1F15BEFAA8}" destId="{9BC299CA-B411-492D-994D-D4546369AA23}" srcOrd="1" destOrd="0" presId="urn:microsoft.com/office/officeart/2005/8/layout/vProcess5"/>
    <dgm:cxn modelId="{218FB46B-0285-42E8-A5B2-F68EFEA15BF0}" type="presParOf" srcId="{CD75024A-84C4-4C4F-AD2E-5E1F15BEFAA8}" destId="{FE290134-1873-4A3B-A251-B38069EB1FF5}" srcOrd="2" destOrd="0" presId="urn:microsoft.com/office/officeart/2005/8/layout/vProcess5"/>
    <dgm:cxn modelId="{1F809A95-D3BE-4075-A6F3-D111968B5783}" type="presParOf" srcId="{CD75024A-84C4-4C4F-AD2E-5E1F15BEFAA8}" destId="{BEEDA390-0D45-4B16-95AB-6D335F316A54}" srcOrd="3" destOrd="0" presId="urn:microsoft.com/office/officeart/2005/8/layout/vProcess5"/>
    <dgm:cxn modelId="{686FB565-44F4-40C9-84F4-9AB464F1FF34}" type="presParOf" srcId="{CD75024A-84C4-4C4F-AD2E-5E1F15BEFAA8}" destId="{216C19C2-6CC9-49E9-808B-E447D8798E13}" srcOrd="4" destOrd="0" presId="urn:microsoft.com/office/officeart/2005/8/layout/vProcess5"/>
    <dgm:cxn modelId="{EA0F8C1E-AD34-49C7-BF47-BA78DE7F5338}" type="presParOf" srcId="{CD75024A-84C4-4C4F-AD2E-5E1F15BEFAA8}" destId="{A0692EAA-6550-4444-917A-7CECB25B669C}" srcOrd="5" destOrd="0" presId="urn:microsoft.com/office/officeart/2005/8/layout/vProcess5"/>
    <dgm:cxn modelId="{EDDE921F-6B00-461A-AF4E-F8A7E0477B50}" type="presParOf" srcId="{CD75024A-84C4-4C4F-AD2E-5E1F15BEFAA8}" destId="{5803B91D-1EF2-46C1-91AD-45826195A969}" srcOrd="6" destOrd="0" presId="urn:microsoft.com/office/officeart/2005/8/layout/vProcess5"/>
    <dgm:cxn modelId="{8E84AF1C-0F1E-4CDA-AD12-DF5C3BA9F7D7}" type="presParOf" srcId="{CD75024A-84C4-4C4F-AD2E-5E1F15BEFAA8}" destId="{5CAA4B01-9522-4B12-9E66-697E3C0D317E}" srcOrd="7" destOrd="0" presId="urn:microsoft.com/office/officeart/2005/8/layout/vProcess5"/>
    <dgm:cxn modelId="{6D3155C5-F486-4362-BCF2-B8F3EEDBBED4}" type="presParOf" srcId="{CD75024A-84C4-4C4F-AD2E-5E1F15BEFAA8}" destId="{85C38D47-853A-402A-BB54-96B48C6AA4D5}" srcOrd="8" destOrd="0" presId="urn:microsoft.com/office/officeart/2005/8/layout/vProcess5"/>
    <dgm:cxn modelId="{70206425-F87E-4483-BFF1-204E435DF5AC}" type="presParOf" srcId="{CD75024A-84C4-4C4F-AD2E-5E1F15BEFAA8}" destId="{C591B3F8-5F00-413C-BAE0-A48D0F3231DD}" srcOrd="9" destOrd="0" presId="urn:microsoft.com/office/officeart/2005/8/layout/vProcess5"/>
    <dgm:cxn modelId="{74CB4A86-4C09-4AFE-B5BE-188DCAE70BA5}" type="presParOf" srcId="{CD75024A-84C4-4C4F-AD2E-5E1F15BEFAA8}" destId="{FC91FA26-5692-4402-B9A1-6E0C98038F74}" srcOrd="10" destOrd="0" presId="urn:microsoft.com/office/officeart/2005/8/layout/vProcess5"/>
    <dgm:cxn modelId="{8055C591-0B96-4273-9E7A-EE6DB4753033}" type="presParOf" srcId="{CD75024A-84C4-4C4F-AD2E-5E1F15BEFAA8}" destId="{000A56BB-E6EE-4AF2-8F1E-9CF94C1692DE}" srcOrd="11" destOrd="0" presId="urn:microsoft.com/office/officeart/2005/8/layout/vProcess5"/>
    <dgm:cxn modelId="{50116F3A-4731-4133-891B-05456FACF4E8}" type="presParOf" srcId="{CD75024A-84C4-4C4F-AD2E-5E1F15BEFAA8}" destId="{BB0CD775-6E40-4A66-A861-F6791AB0FC56}" srcOrd="12" destOrd="0" presId="urn:microsoft.com/office/officeart/2005/8/layout/vProcess5"/>
    <dgm:cxn modelId="{17E8C4A2-EBE2-4FE5-8128-AC7612FD7790}" type="presParOf" srcId="{CD75024A-84C4-4C4F-AD2E-5E1F15BEFAA8}" destId="{39535D9F-539A-4A12-8F4F-A9BE1B89A7C9}" srcOrd="13" destOrd="0" presId="urn:microsoft.com/office/officeart/2005/8/layout/vProcess5"/>
    <dgm:cxn modelId="{7408FD62-F4E9-465A-9BA2-D149C57D49D4}" type="presParOf" srcId="{CD75024A-84C4-4C4F-AD2E-5E1F15BEFAA8}" destId="{92AD9269-4ABA-448D-A578-5B5ACF75F851}"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55C8B3-1878-495A-BD98-A15DAAA20173}">
      <dsp:nvSpPr>
        <dsp:cNvPr id="0" name=""/>
        <dsp:cNvSpPr/>
      </dsp:nvSpPr>
      <dsp:spPr>
        <a:xfrm>
          <a:off x="0" y="703"/>
          <a:ext cx="6937606" cy="164509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53BCD6-DB9E-4E4C-9651-0D0341D0A221}">
      <dsp:nvSpPr>
        <dsp:cNvPr id="0" name=""/>
        <dsp:cNvSpPr/>
      </dsp:nvSpPr>
      <dsp:spPr>
        <a:xfrm>
          <a:off x="497642" y="370850"/>
          <a:ext cx="904803" cy="9048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0C02C40-7E6C-48F7-9383-29EB2C383CDB}">
      <dsp:nvSpPr>
        <dsp:cNvPr id="0" name=""/>
        <dsp:cNvSpPr/>
      </dsp:nvSpPr>
      <dsp:spPr>
        <a:xfrm>
          <a:off x="1900088" y="703"/>
          <a:ext cx="5037517" cy="1645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106" tIns="174106" rIns="174106" bIns="174106"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Calibri" panose="020F0502020204030204" pitchFamily="34" charset="0"/>
              <a:ea typeface="Calibri" panose="020F0502020204030204" pitchFamily="34" charset="0"/>
              <a:cs typeface="Calibri" panose="020F0502020204030204" pitchFamily="34" charset="0"/>
            </a:rPr>
            <a:t>In Rome being </a:t>
          </a:r>
          <a:r>
            <a:rPr lang="en-US" sz="23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“addicted” </a:t>
          </a:r>
          <a:r>
            <a:rPr lang="en-US" sz="2300" kern="1200" dirty="0">
              <a:latin typeface="Calibri" panose="020F0502020204030204" pitchFamily="34" charset="0"/>
              <a:ea typeface="Calibri" panose="020F0502020204030204" pitchFamily="34" charset="0"/>
              <a:cs typeface="Calibri" panose="020F0502020204030204" pitchFamily="34" charset="0"/>
            </a:rPr>
            <a:t>meant that you had just been sentenced to slavery. </a:t>
          </a:r>
        </a:p>
      </dsp:txBody>
      <dsp:txXfrm>
        <a:off x="1900088" y="703"/>
        <a:ext cx="5037517" cy="1645097"/>
      </dsp:txXfrm>
    </dsp:sp>
    <dsp:sp modelId="{03A109AB-F9F1-42D9-B019-EB202C9D817D}">
      <dsp:nvSpPr>
        <dsp:cNvPr id="0" name=""/>
        <dsp:cNvSpPr/>
      </dsp:nvSpPr>
      <dsp:spPr>
        <a:xfrm>
          <a:off x="0" y="2057075"/>
          <a:ext cx="6937606" cy="164509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8116A9-C7ED-497E-96F2-29DFE9E9028B}">
      <dsp:nvSpPr>
        <dsp:cNvPr id="0" name=""/>
        <dsp:cNvSpPr/>
      </dsp:nvSpPr>
      <dsp:spPr>
        <a:xfrm>
          <a:off x="497642" y="2427222"/>
          <a:ext cx="904803" cy="9048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B727C3-26E5-4EB1-B03F-3DD23551F79A}">
      <dsp:nvSpPr>
        <dsp:cNvPr id="0" name=""/>
        <dsp:cNvSpPr/>
      </dsp:nvSpPr>
      <dsp:spPr>
        <a:xfrm>
          <a:off x="1900088" y="2057075"/>
          <a:ext cx="5037517" cy="1645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106" tIns="174106" rIns="174106" bIns="174106"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Calibri" panose="020F0502020204030204" pitchFamily="34" charset="0"/>
              <a:ea typeface="Calibri" panose="020F0502020204030204" pitchFamily="34" charset="0"/>
              <a:cs typeface="Calibri" panose="020F0502020204030204" pitchFamily="34" charset="0"/>
            </a:rPr>
            <a:t>If you owed someone money and couldn’t repay, a judge would sentence you to work as a slave until you could repay the debt.</a:t>
          </a:r>
        </a:p>
      </dsp:txBody>
      <dsp:txXfrm>
        <a:off x="1900088" y="2057075"/>
        <a:ext cx="5037517" cy="1645097"/>
      </dsp:txXfrm>
    </dsp:sp>
    <dsp:sp modelId="{F4190C34-D612-4416-A763-D89C3FB8AC51}">
      <dsp:nvSpPr>
        <dsp:cNvPr id="0" name=""/>
        <dsp:cNvSpPr/>
      </dsp:nvSpPr>
      <dsp:spPr>
        <a:xfrm>
          <a:off x="0" y="4113447"/>
          <a:ext cx="6937606" cy="164509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E6CF45-B0B9-4DD9-86D4-2E3876BDCAA2}">
      <dsp:nvSpPr>
        <dsp:cNvPr id="0" name=""/>
        <dsp:cNvSpPr/>
      </dsp:nvSpPr>
      <dsp:spPr>
        <a:xfrm>
          <a:off x="497642" y="4483595"/>
          <a:ext cx="904803" cy="90480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6B93F1-C8FB-4F21-80F4-B1F34965F98F}">
      <dsp:nvSpPr>
        <dsp:cNvPr id="0" name=""/>
        <dsp:cNvSpPr/>
      </dsp:nvSpPr>
      <dsp:spPr>
        <a:xfrm>
          <a:off x="1900088" y="4113447"/>
          <a:ext cx="5037517" cy="1645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106" tIns="174106" rIns="174106" bIns="174106"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Calibri" panose="020F0502020204030204" pitchFamily="34" charset="0"/>
              <a:ea typeface="Calibri" panose="020F0502020204030204" pitchFamily="34" charset="0"/>
              <a:cs typeface="Calibri" panose="020F0502020204030204" pitchFamily="34" charset="0"/>
            </a:rPr>
            <a:t>Addiction later evolved to describe any bond that was difficult to break. </a:t>
          </a:r>
        </a:p>
      </dsp:txBody>
      <dsp:txXfrm>
        <a:off x="1900088" y="4113447"/>
        <a:ext cx="5037517" cy="16450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BC4B5F-58FE-4377-AC8E-39FCB3BEC175}">
      <dsp:nvSpPr>
        <dsp:cNvPr id="0" name=""/>
        <dsp:cNvSpPr/>
      </dsp:nvSpPr>
      <dsp:spPr>
        <a:xfrm>
          <a:off x="0" y="133475"/>
          <a:ext cx="1729179" cy="1037507"/>
        </a:xfrm>
        <a:prstGeom prst="rect">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baseline="0">
              <a:latin typeface="Calibri" panose="020F0502020204030204" pitchFamily="34" charset="0"/>
              <a:ea typeface="Calibri" panose="020F0502020204030204" pitchFamily="34" charset="0"/>
              <a:cs typeface="Calibri" panose="020F0502020204030204" pitchFamily="34" charset="0"/>
            </a:rPr>
            <a:t>Shopping</a:t>
          </a:r>
          <a:endParaRPr lang="en-US" sz="2000" kern="1200">
            <a:latin typeface="Calibri" panose="020F0502020204030204" pitchFamily="34" charset="0"/>
            <a:ea typeface="Calibri" panose="020F0502020204030204" pitchFamily="34" charset="0"/>
            <a:cs typeface="Calibri" panose="020F0502020204030204" pitchFamily="34" charset="0"/>
          </a:endParaRPr>
        </a:p>
      </dsp:txBody>
      <dsp:txXfrm>
        <a:off x="0" y="133475"/>
        <a:ext cx="1729179" cy="1037507"/>
      </dsp:txXfrm>
    </dsp:sp>
    <dsp:sp modelId="{681857CB-BBB9-49C5-9B71-F47EC93E3426}">
      <dsp:nvSpPr>
        <dsp:cNvPr id="0" name=""/>
        <dsp:cNvSpPr/>
      </dsp:nvSpPr>
      <dsp:spPr>
        <a:xfrm>
          <a:off x="1908357" y="159392"/>
          <a:ext cx="1729179" cy="1037507"/>
        </a:xfrm>
        <a:prstGeom prst="rect">
          <a:avLst/>
        </a:prstGeom>
        <a:solidFill>
          <a:schemeClr val="accent5">
            <a:hueOff val="601017"/>
            <a:satOff val="-1221"/>
            <a:lumOff val="784"/>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Calibri" panose="020F0502020204030204" pitchFamily="34" charset="0"/>
              <a:ea typeface="Calibri" panose="020F0502020204030204" pitchFamily="34" charset="0"/>
              <a:cs typeface="Calibri" panose="020F0502020204030204" pitchFamily="34" charset="0"/>
            </a:rPr>
            <a:t>G</a:t>
          </a:r>
          <a:r>
            <a:rPr lang="en-US" sz="2000" b="0" i="0" kern="1200" baseline="0" dirty="0">
              <a:latin typeface="Calibri" panose="020F0502020204030204" pitchFamily="34" charset="0"/>
              <a:ea typeface="Calibri" panose="020F0502020204030204" pitchFamily="34" charset="0"/>
              <a:cs typeface="Calibri" panose="020F0502020204030204" pitchFamily="34" charset="0"/>
            </a:rPr>
            <a:t>ambling</a:t>
          </a:r>
          <a:endParaRPr lang="en-US" sz="2000" kern="1200" dirty="0">
            <a:latin typeface="Calibri" panose="020F0502020204030204" pitchFamily="34" charset="0"/>
            <a:ea typeface="Calibri" panose="020F0502020204030204" pitchFamily="34" charset="0"/>
            <a:cs typeface="Calibri" panose="020F0502020204030204" pitchFamily="34" charset="0"/>
          </a:endParaRPr>
        </a:p>
      </dsp:txBody>
      <dsp:txXfrm>
        <a:off x="1908357" y="159392"/>
        <a:ext cx="1729179" cy="1037507"/>
      </dsp:txXfrm>
    </dsp:sp>
    <dsp:sp modelId="{A50FE67C-A0E7-4287-83D6-029DD8D770B4}">
      <dsp:nvSpPr>
        <dsp:cNvPr id="0" name=""/>
        <dsp:cNvSpPr/>
      </dsp:nvSpPr>
      <dsp:spPr>
        <a:xfrm>
          <a:off x="3776251" y="124334"/>
          <a:ext cx="1729179" cy="1037507"/>
        </a:xfrm>
        <a:prstGeom prst="rect">
          <a:avLst/>
        </a:prstGeom>
        <a:solidFill>
          <a:schemeClr val="accent5">
            <a:hueOff val="1202033"/>
            <a:satOff val="-2441"/>
            <a:lumOff val="1569"/>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Calibri" panose="020F0502020204030204" pitchFamily="34" charset="0"/>
              <a:ea typeface="Calibri" panose="020F0502020204030204" pitchFamily="34" charset="0"/>
              <a:cs typeface="Calibri" panose="020F0502020204030204" pitchFamily="34" charset="0"/>
            </a:rPr>
            <a:t>S</a:t>
          </a:r>
          <a:r>
            <a:rPr lang="en-US" sz="2000" b="0" i="0" kern="1200" baseline="0">
              <a:latin typeface="Calibri" panose="020F0502020204030204" pitchFamily="34" charset="0"/>
              <a:ea typeface="Calibri" panose="020F0502020204030204" pitchFamily="34" charset="0"/>
              <a:cs typeface="Calibri" panose="020F0502020204030204" pitchFamily="34" charset="0"/>
            </a:rPr>
            <a:t>exual activity</a:t>
          </a:r>
          <a:endParaRPr lang="en-US" sz="2000" kern="1200">
            <a:latin typeface="Calibri" panose="020F0502020204030204" pitchFamily="34" charset="0"/>
            <a:ea typeface="Calibri" panose="020F0502020204030204" pitchFamily="34" charset="0"/>
            <a:cs typeface="Calibri" panose="020F0502020204030204" pitchFamily="34" charset="0"/>
          </a:endParaRPr>
        </a:p>
      </dsp:txBody>
      <dsp:txXfrm>
        <a:off x="3776251" y="124334"/>
        <a:ext cx="1729179" cy="1037507"/>
      </dsp:txXfrm>
    </dsp:sp>
    <dsp:sp modelId="{9241AA47-5030-44CF-BC4E-8EE3BDC5BC65}">
      <dsp:nvSpPr>
        <dsp:cNvPr id="0" name=""/>
        <dsp:cNvSpPr/>
      </dsp:nvSpPr>
      <dsp:spPr>
        <a:xfrm>
          <a:off x="0" y="1343901"/>
          <a:ext cx="1729179" cy="1037507"/>
        </a:xfrm>
        <a:prstGeom prst="rect">
          <a:avLst/>
        </a:prstGeom>
        <a:solidFill>
          <a:schemeClr val="accent5">
            <a:hueOff val="1803050"/>
            <a:satOff val="-3662"/>
            <a:lumOff val="2353"/>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FFFF00"/>
              </a:solidFill>
              <a:latin typeface="Calibri" panose="020F0502020204030204" pitchFamily="34" charset="0"/>
              <a:ea typeface="Calibri" panose="020F0502020204030204" pitchFamily="34" charset="0"/>
              <a:cs typeface="Calibri" panose="020F0502020204030204" pitchFamily="34" charset="0"/>
            </a:rPr>
            <a:t>P</a:t>
          </a:r>
          <a:r>
            <a:rPr lang="en-US" sz="2000" b="0" i="0" kern="1200" baseline="0" dirty="0">
              <a:solidFill>
                <a:srgbClr val="FFFF00"/>
              </a:solidFill>
              <a:latin typeface="Calibri" panose="020F0502020204030204" pitchFamily="34" charset="0"/>
              <a:ea typeface="Calibri" panose="020F0502020204030204" pitchFamily="34" charset="0"/>
              <a:cs typeface="Calibri" panose="020F0502020204030204" pitchFamily="34" charset="0"/>
            </a:rPr>
            <a:t>ornography</a:t>
          </a:r>
          <a:endParaRPr lang="en-US" sz="2000" kern="1200" dirty="0">
            <a:solidFill>
              <a:srgbClr val="FFFF00"/>
            </a:solidFill>
            <a:latin typeface="Calibri" panose="020F0502020204030204" pitchFamily="34" charset="0"/>
            <a:ea typeface="Calibri" panose="020F0502020204030204" pitchFamily="34" charset="0"/>
            <a:cs typeface="Calibri" panose="020F0502020204030204" pitchFamily="34" charset="0"/>
          </a:endParaRPr>
        </a:p>
      </dsp:txBody>
      <dsp:txXfrm>
        <a:off x="0" y="1343901"/>
        <a:ext cx="1729179" cy="1037507"/>
      </dsp:txXfrm>
    </dsp:sp>
    <dsp:sp modelId="{6C9865D2-2DBF-4200-A2BE-0A274DFEEBB7}">
      <dsp:nvSpPr>
        <dsp:cNvPr id="0" name=""/>
        <dsp:cNvSpPr/>
      </dsp:nvSpPr>
      <dsp:spPr>
        <a:xfrm>
          <a:off x="1876090" y="1327155"/>
          <a:ext cx="1729179" cy="1037507"/>
        </a:xfrm>
        <a:prstGeom prst="rect">
          <a:avLst/>
        </a:prstGeom>
        <a:solidFill>
          <a:schemeClr val="accent5">
            <a:hueOff val="2404066"/>
            <a:satOff val="-4882"/>
            <a:lumOff val="3137"/>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baseline="0" dirty="0">
              <a:latin typeface="Calibri" panose="020F0502020204030204" pitchFamily="34" charset="0"/>
              <a:ea typeface="Calibri" panose="020F0502020204030204" pitchFamily="34" charset="0"/>
              <a:cs typeface="Calibri" panose="020F0502020204030204" pitchFamily="34" charset="0"/>
            </a:rPr>
            <a:t>Eating disorders</a:t>
          </a:r>
          <a:endParaRPr lang="en-US" sz="2000" kern="1200" dirty="0">
            <a:latin typeface="Calibri" panose="020F0502020204030204" pitchFamily="34" charset="0"/>
            <a:ea typeface="Calibri" panose="020F0502020204030204" pitchFamily="34" charset="0"/>
            <a:cs typeface="Calibri" panose="020F0502020204030204" pitchFamily="34" charset="0"/>
          </a:endParaRPr>
        </a:p>
      </dsp:txBody>
      <dsp:txXfrm>
        <a:off x="1876090" y="1327155"/>
        <a:ext cx="1729179" cy="1037507"/>
      </dsp:txXfrm>
    </dsp:sp>
    <dsp:sp modelId="{54697994-E367-44E1-83D9-C84E76897769}">
      <dsp:nvSpPr>
        <dsp:cNvPr id="0" name=""/>
        <dsp:cNvSpPr/>
      </dsp:nvSpPr>
      <dsp:spPr>
        <a:xfrm>
          <a:off x="3804195" y="1343901"/>
          <a:ext cx="1729179" cy="1037507"/>
        </a:xfrm>
        <a:prstGeom prst="rect">
          <a:avLst/>
        </a:prstGeom>
        <a:solidFill>
          <a:schemeClr val="accent5">
            <a:hueOff val="3005083"/>
            <a:satOff val="-6103"/>
            <a:lumOff val="3922"/>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Calibri" panose="020F0502020204030204" pitchFamily="34" charset="0"/>
              <a:ea typeface="Calibri" panose="020F0502020204030204" pitchFamily="34" charset="0"/>
              <a:cs typeface="Calibri" panose="020F0502020204030204" pitchFamily="34" charset="0"/>
            </a:rPr>
            <a:t>I</a:t>
          </a:r>
          <a:r>
            <a:rPr lang="en-US" sz="2000" b="0" i="0" kern="1200" baseline="0">
              <a:latin typeface="Calibri" panose="020F0502020204030204" pitchFamily="34" charset="0"/>
              <a:ea typeface="Calibri" panose="020F0502020204030204" pitchFamily="34" charset="0"/>
              <a:cs typeface="Calibri" panose="020F0502020204030204" pitchFamily="34" charset="0"/>
            </a:rPr>
            <a:t>nternet use</a:t>
          </a:r>
          <a:endParaRPr lang="en-US" sz="2000" kern="1200">
            <a:latin typeface="Calibri" panose="020F0502020204030204" pitchFamily="34" charset="0"/>
            <a:ea typeface="Calibri" panose="020F0502020204030204" pitchFamily="34" charset="0"/>
            <a:cs typeface="Calibri" panose="020F0502020204030204" pitchFamily="34" charset="0"/>
          </a:endParaRPr>
        </a:p>
      </dsp:txBody>
      <dsp:txXfrm>
        <a:off x="3804195" y="1343901"/>
        <a:ext cx="1729179" cy="1037507"/>
      </dsp:txXfrm>
    </dsp:sp>
    <dsp:sp modelId="{1BEBB9F7-4F6B-4F36-AEB9-A1226EB9BFC4}">
      <dsp:nvSpPr>
        <dsp:cNvPr id="0" name=""/>
        <dsp:cNvSpPr/>
      </dsp:nvSpPr>
      <dsp:spPr>
        <a:xfrm>
          <a:off x="0" y="2554326"/>
          <a:ext cx="1729179" cy="1037507"/>
        </a:xfrm>
        <a:prstGeom prst="rect">
          <a:avLst/>
        </a:prstGeom>
        <a:solidFill>
          <a:schemeClr val="accent5">
            <a:hueOff val="3606099"/>
            <a:satOff val="-7323"/>
            <a:lumOff val="4706"/>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Calibri" panose="020F0502020204030204" pitchFamily="34" charset="0"/>
              <a:ea typeface="Calibri" panose="020F0502020204030204" pitchFamily="34" charset="0"/>
              <a:cs typeface="Calibri" panose="020F0502020204030204" pitchFamily="34" charset="0"/>
            </a:rPr>
            <a:t>E</a:t>
          </a:r>
          <a:r>
            <a:rPr lang="en-US" sz="2000" b="0" i="0" kern="1200" baseline="0">
              <a:latin typeface="Calibri" panose="020F0502020204030204" pitchFamily="34" charset="0"/>
              <a:ea typeface="Calibri" panose="020F0502020204030204" pitchFamily="34" charset="0"/>
              <a:cs typeface="Calibri" panose="020F0502020204030204" pitchFamily="34" charset="0"/>
            </a:rPr>
            <a:t>xercise</a:t>
          </a:r>
          <a:endParaRPr lang="en-US" sz="2000" kern="1200">
            <a:latin typeface="Calibri" panose="020F0502020204030204" pitchFamily="34" charset="0"/>
            <a:ea typeface="Calibri" panose="020F0502020204030204" pitchFamily="34" charset="0"/>
            <a:cs typeface="Calibri" panose="020F0502020204030204" pitchFamily="34" charset="0"/>
          </a:endParaRPr>
        </a:p>
      </dsp:txBody>
      <dsp:txXfrm>
        <a:off x="0" y="2554326"/>
        <a:ext cx="1729179" cy="1037507"/>
      </dsp:txXfrm>
    </dsp:sp>
    <dsp:sp modelId="{09679D8A-CD7C-46F1-9C19-8AF868C51226}">
      <dsp:nvSpPr>
        <dsp:cNvPr id="0" name=""/>
        <dsp:cNvSpPr/>
      </dsp:nvSpPr>
      <dsp:spPr>
        <a:xfrm>
          <a:off x="1902097" y="2554326"/>
          <a:ext cx="1729179" cy="1037507"/>
        </a:xfrm>
        <a:prstGeom prst="rect">
          <a:avLst/>
        </a:prstGeom>
        <a:solidFill>
          <a:schemeClr val="accent5">
            <a:hueOff val="4207116"/>
            <a:satOff val="-8544"/>
            <a:lumOff val="5491"/>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baseline="0">
              <a:latin typeface="Calibri" panose="020F0502020204030204" pitchFamily="34" charset="0"/>
              <a:ea typeface="Calibri" panose="020F0502020204030204" pitchFamily="34" charset="0"/>
              <a:cs typeface="Calibri" panose="020F0502020204030204" pitchFamily="34" charset="0"/>
            </a:rPr>
            <a:t>Work</a:t>
          </a:r>
          <a:endParaRPr lang="en-US" sz="2000" kern="1200">
            <a:latin typeface="Calibri" panose="020F0502020204030204" pitchFamily="34" charset="0"/>
            <a:ea typeface="Calibri" panose="020F0502020204030204" pitchFamily="34" charset="0"/>
            <a:cs typeface="Calibri" panose="020F0502020204030204" pitchFamily="34" charset="0"/>
          </a:endParaRPr>
        </a:p>
      </dsp:txBody>
      <dsp:txXfrm>
        <a:off x="1902097" y="2554326"/>
        <a:ext cx="1729179" cy="1037507"/>
      </dsp:txXfrm>
    </dsp:sp>
    <dsp:sp modelId="{F5E1645C-21EA-48EB-BE32-64FB73DB0DDF}">
      <dsp:nvSpPr>
        <dsp:cNvPr id="0" name=""/>
        <dsp:cNvSpPr/>
      </dsp:nvSpPr>
      <dsp:spPr>
        <a:xfrm>
          <a:off x="3804195" y="2554326"/>
          <a:ext cx="1729179" cy="1037507"/>
        </a:xfrm>
        <a:prstGeom prst="rect">
          <a:avLst/>
        </a:prstGeom>
        <a:solidFill>
          <a:schemeClr val="accent5">
            <a:hueOff val="4808133"/>
            <a:satOff val="-9764"/>
            <a:lumOff val="6275"/>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baseline="0">
              <a:latin typeface="Calibri" panose="020F0502020204030204" pitchFamily="34" charset="0"/>
              <a:ea typeface="Calibri" panose="020F0502020204030204" pitchFamily="34" charset="0"/>
              <a:cs typeface="Calibri" panose="020F0502020204030204" pitchFamily="34" charset="0"/>
            </a:rPr>
            <a:t>Chaos</a:t>
          </a:r>
          <a:endParaRPr lang="en-US" sz="2000" kern="1200">
            <a:latin typeface="Calibri" panose="020F0502020204030204" pitchFamily="34" charset="0"/>
            <a:ea typeface="Calibri" panose="020F0502020204030204" pitchFamily="34" charset="0"/>
            <a:cs typeface="Calibri" panose="020F0502020204030204" pitchFamily="34" charset="0"/>
          </a:endParaRPr>
        </a:p>
      </dsp:txBody>
      <dsp:txXfrm>
        <a:off x="3804195" y="2554326"/>
        <a:ext cx="1729179" cy="10375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AD2E59-39DE-4517-807F-07FABE22D7AC}">
      <dsp:nvSpPr>
        <dsp:cNvPr id="0" name=""/>
        <dsp:cNvSpPr/>
      </dsp:nvSpPr>
      <dsp:spPr>
        <a:xfrm>
          <a:off x="0" y="29071"/>
          <a:ext cx="6113748" cy="13852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Another sad example of the impact of trauma on subsequent generations is the </a:t>
          </a:r>
          <a:r>
            <a:rPr lang="en-US" sz="1600" b="1" kern="1200" dirty="0">
              <a:solidFill>
                <a:srgbClr val="FF0000"/>
              </a:solidFill>
            </a:rPr>
            <a:t>Dutch Famine in World War II</a:t>
          </a:r>
          <a:r>
            <a:rPr lang="en-US" sz="1600" kern="1200" dirty="0">
              <a:solidFill>
                <a:srgbClr val="FF0000"/>
              </a:solidFill>
            </a:rPr>
            <a:t>. </a:t>
          </a:r>
          <a:r>
            <a:rPr lang="en-US" sz="1600" kern="1200" dirty="0"/>
            <a:t>In September 1944, trains in the Netherlands ground to a halt. Dutch railway workers were hoping that a strike could stop the transport of Nazi troops and help the advancing Allied forces.</a:t>
          </a:r>
        </a:p>
      </dsp:txBody>
      <dsp:txXfrm>
        <a:off x="67624" y="96695"/>
        <a:ext cx="5978500" cy="1250031"/>
      </dsp:txXfrm>
    </dsp:sp>
    <dsp:sp modelId="{9970C945-7788-41B6-8EA2-92E906025513}">
      <dsp:nvSpPr>
        <dsp:cNvPr id="0" name=""/>
        <dsp:cNvSpPr/>
      </dsp:nvSpPr>
      <dsp:spPr>
        <a:xfrm>
          <a:off x="0" y="1460431"/>
          <a:ext cx="6113748" cy="13852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Sadly, the Allied campaign failed, and the Nazis punished the Netherlands by blocking food supplies, plunging much of the country into famine. By the time the Netherlands was liberated in May 1945, more than 20,000 people died of starvation.</a:t>
          </a:r>
        </a:p>
      </dsp:txBody>
      <dsp:txXfrm>
        <a:off x="67624" y="1528055"/>
        <a:ext cx="5978500" cy="1250031"/>
      </dsp:txXfrm>
    </dsp:sp>
    <dsp:sp modelId="{8A4F41DC-0309-4F1A-ACDE-5238614ADACC}">
      <dsp:nvSpPr>
        <dsp:cNvPr id="0" name=""/>
        <dsp:cNvSpPr/>
      </dsp:nvSpPr>
      <dsp:spPr>
        <a:xfrm>
          <a:off x="0" y="2891791"/>
          <a:ext cx="6113748" cy="13852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Pregnant women, it turns out, were uniquely vulnerable, and the children they gave birth to were influenced by famine throughout their lives. </a:t>
          </a:r>
        </a:p>
      </dsp:txBody>
      <dsp:txXfrm>
        <a:off x="67624" y="2959415"/>
        <a:ext cx="5978500" cy="1250031"/>
      </dsp:txXfrm>
    </dsp:sp>
    <dsp:sp modelId="{5A3AF5B2-9025-4679-A944-B3BCA529A64E}">
      <dsp:nvSpPr>
        <dsp:cNvPr id="0" name=""/>
        <dsp:cNvSpPr/>
      </dsp:nvSpPr>
      <dsp:spPr>
        <a:xfrm>
          <a:off x="0" y="4323151"/>
          <a:ext cx="6113748" cy="13852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When these children became adults, they ended up  heavier than average. In middle age, they had higher levels of triglycerides and LDL cholesterol and they experienced higher rates of  obesity, diabetes, and schizophrenia. </a:t>
          </a:r>
        </a:p>
      </dsp:txBody>
      <dsp:txXfrm>
        <a:off x="67624" y="4390775"/>
        <a:ext cx="5978500" cy="12500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A76D0-110E-4D91-91FE-C4E4DB4CBC30}">
      <dsp:nvSpPr>
        <dsp:cNvPr id="0" name=""/>
        <dsp:cNvSpPr/>
      </dsp:nvSpPr>
      <dsp:spPr>
        <a:xfrm>
          <a:off x="284891" y="0"/>
          <a:ext cx="7186203" cy="7186203"/>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B850E20C-40F0-4881-B038-FBBE7E45DCE1}">
      <dsp:nvSpPr>
        <dsp:cNvPr id="0" name=""/>
        <dsp:cNvSpPr/>
      </dsp:nvSpPr>
      <dsp:spPr>
        <a:xfrm>
          <a:off x="1197611" y="503826"/>
          <a:ext cx="2802619" cy="316034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With that brief biology refresher out of the way, we can explore the three most well-known and best understood of several mechanisms through which epigenetic changes in gene expression occur. </a:t>
          </a:r>
          <a:endParaRPr lang="en-US" sz="1400" kern="1200" dirty="0"/>
        </a:p>
      </dsp:txBody>
      <dsp:txXfrm>
        <a:off x="1334424" y="640639"/>
        <a:ext cx="2528993" cy="2886719"/>
      </dsp:txXfrm>
    </dsp:sp>
    <dsp:sp modelId="{7278EFCD-3CD1-4496-BC79-C2F17028ABD8}">
      <dsp:nvSpPr>
        <dsp:cNvPr id="0" name=""/>
        <dsp:cNvSpPr/>
      </dsp:nvSpPr>
      <dsp:spPr>
        <a:xfrm>
          <a:off x="4215816" y="682689"/>
          <a:ext cx="2802619" cy="2802619"/>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As noted earlier, although a person's complement of genes or sequence of genes remains essentially the same from birth onward, except for the occurrence of mutations that can change the function of genes</a:t>
          </a:r>
          <a:r>
            <a:rPr lang="en-US" sz="1200" kern="1200"/>
            <a:t>.</a:t>
          </a:r>
          <a:endParaRPr lang="en-US" sz="1200" kern="1200" dirty="0"/>
        </a:p>
      </dsp:txBody>
      <dsp:txXfrm>
        <a:off x="4352629" y="819502"/>
        <a:ext cx="2528993" cy="2528993"/>
      </dsp:txXfrm>
    </dsp:sp>
    <dsp:sp modelId="{DD6E4A88-AF84-449B-AEC8-0389959D50B6}">
      <dsp:nvSpPr>
        <dsp:cNvPr id="0" name=""/>
        <dsp:cNvSpPr/>
      </dsp:nvSpPr>
      <dsp:spPr>
        <a:xfrm>
          <a:off x="1197611" y="3700894"/>
          <a:ext cx="2802619" cy="2802619"/>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Different environmental exposures during development, diet, stress, emotional problems, etc., throughout a person's life chemically modify DNA and the proteins bound to it. In addition, individual's</a:t>
          </a:r>
          <a:r>
            <a:rPr lang="en-US" sz="1300" i="0" u="none" kern="1200"/>
            <a:t> </a:t>
          </a:r>
          <a:r>
            <a:rPr lang="en-US" sz="1300" b="1" i="0" u="sng" kern="1200">
              <a:solidFill>
                <a:srgbClr val="FFFF00"/>
              </a:solidFill>
              <a:hlinkClick xmlns:r="http://schemas.openxmlformats.org/officeDocument/2006/relationships" r:id="rId1">
                <a:extLst>
                  <a:ext uri="{A12FA001-AC4F-418D-AE19-62706E023703}">
                    <ahyp:hlinkClr xmlns:ahyp="http://schemas.microsoft.com/office/drawing/2018/hyperlinkcolor" val="tx"/>
                  </a:ext>
                </a:extLst>
              </a:hlinkClick>
            </a:rPr>
            <a:t>histones</a:t>
          </a:r>
          <a:r>
            <a:rPr lang="en-US" sz="1300" i="0" u="sng" kern="1200">
              <a:solidFill>
                <a:srgbClr val="FFFF00"/>
              </a:solidFill>
              <a:hlinkClick xmlns:r="http://schemas.openxmlformats.org/officeDocument/2006/relationships" r:id="rId1">
                <a:extLst>
                  <a:ext uri="{A12FA001-AC4F-418D-AE19-62706E023703}">
                    <ahyp:hlinkClr xmlns:ahyp="http://schemas.microsoft.com/office/drawing/2018/hyperlinkcolor" val="tx"/>
                  </a:ext>
                </a:extLst>
              </a:hlinkClick>
            </a:rPr>
            <a:t>,</a:t>
          </a:r>
          <a:r>
            <a:rPr lang="en-US" sz="1300" i="0" u="sng" kern="120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 or the proteins around which DNA winds when it is compacted into chromosomes, carry different chemical</a:t>
          </a:r>
          <a:r>
            <a:rPr lang="en-US" sz="1300" b="1" i="0" u="sng" kern="120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 </a:t>
          </a:r>
          <a:r>
            <a:rPr lang="en-US" sz="1300" b="1" i="0" u="sng" kern="1200">
              <a:solidFill>
                <a:srgbClr val="FFFF00"/>
              </a:solidFill>
              <a:hlinkClick xmlns:r="http://schemas.openxmlformats.org/officeDocument/2006/relationships" r:id="rId1">
                <a:extLst>
                  <a:ext uri="{A12FA001-AC4F-418D-AE19-62706E023703}">
                    <ahyp:hlinkClr xmlns:ahyp="http://schemas.microsoft.com/office/drawing/2018/hyperlinkcolor" val="tx"/>
                  </a:ext>
                </a:extLst>
              </a:hlinkClick>
            </a:rPr>
            <a:t>tags</a:t>
          </a:r>
          <a:r>
            <a:rPr lang="en-US" sz="1300" b="1" i="0" u="sng" kern="1200">
              <a:solidFill>
                <a:schemeClr val="bg1"/>
              </a:solidFill>
            </a:rPr>
            <a:t> </a:t>
          </a:r>
          <a:r>
            <a:rPr lang="en-US" sz="1300" i="0" u="none" kern="1200"/>
            <a:t>which are also influenced by environmental events</a:t>
          </a:r>
          <a:r>
            <a:rPr lang="en-US" sz="1300" kern="1200"/>
            <a:t>. </a:t>
          </a:r>
          <a:endParaRPr lang="en-US" sz="1300" kern="1200" dirty="0"/>
        </a:p>
      </dsp:txBody>
      <dsp:txXfrm>
        <a:off x="1334424" y="3837707"/>
        <a:ext cx="2528993" cy="2528993"/>
      </dsp:txXfrm>
    </dsp:sp>
    <dsp:sp modelId="{335FE4AB-6EEE-4496-A98C-F8C74ED80C00}">
      <dsp:nvSpPr>
        <dsp:cNvPr id="0" name=""/>
        <dsp:cNvSpPr/>
      </dsp:nvSpPr>
      <dsp:spPr>
        <a:xfrm>
          <a:off x="4215816" y="3700894"/>
          <a:ext cx="2802619" cy="2802619"/>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These</a:t>
          </a:r>
          <a:r>
            <a:rPr lang="en-US" sz="1400" b="1" kern="1200" dirty="0">
              <a:solidFill>
                <a:srgbClr val="FFFF00"/>
              </a:solidFill>
            </a:rPr>
            <a:t> tags </a:t>
          </a:r>
          <a:r>
            <a:rPr lang="en-US" sz="1400" kern="1200" dirty="0"/>
            <a:t>are thought to alter the extent to which DNA is wrapped around the histones, thereby affecting the availability of genes for activation. (Suitable my Nature, 2014; Fraga et al., 2005). </a:t>
          </a:r>
        </a:p>
      </dsp:txBody>
      <dsp:txXfrm>
        <a:off x="4352629" y="3837707"/>
        <a:ext cx="2528993" cy="252899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6485D5-F281-4B87-B7B2-064C3C1818AA}">
      <dsp:nvSpPr>
        <dsp:cNvPr id="0" name=""/>
        <dsp:cNvSpPr/>
      </dsp:nvSpPr>
      <dsp:spPr>
        <a:xfrm>
          <a:off x="3208" y="0"/>
          <a:ext cx="4932389" cy="2961995"/>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487210" tIns="0" rIns="487210" bIns="330200" numCol="1" spcCol="1270" anchor="t" anchorCtr="0">
          <a:noAutofit/>
        </a:bodyPr>
        <a:lstStyle/>
        <a:p>
          <a:pPr marL="0" lvl="0" indent="0" algn="l" defTabSz="1111250">
            <a:lnSpc>
              <a:spcPct val="90000"/>
            </a:lnSpc>
            <a:spcBef>
              <a:spcPct val="0"/>
            </a:spcBef>
            <a:spcAft>
              <a:spcPct val="35000"/>
            </a:spcAft>
            <a:buNone/>
          </a:pPr>
          <a:r>
            <a:rPr lang="en-US" sz="2500" kern="1200"/>
            <a:t>Increased dopamine activity (wanting/seeking it more) – </a:t>
          </a:r>
        </a:p>
        <a:p>
          <a:pPr marL="0" lvl="0" indent="0" algn="l" defTabSz="1111250">
            <a:lnSpc>
              <a:spcPct val="90000"/>
            </a:lnSpc>
            <a:spcBef>
              <a:spcPct val="0"/>
            </a:spcBef>
            <a:spcAft>
              <a:spcPct val="35000"/>
            </a:spcAft>
            <a:buNone/>
          </a:pPr>
          <a:r>
            <a:rPr lang="en-US" sz="2500" b="1" kern="1200">
              <a:solidFill>
                <a:srgbClr val="0070C0"/>
              </a:solidFill>
            </a:rPr>
            <a:t>sensitization</a:t>
          </a:r>
          <a:r>
            <a:rPr lang="en-US" sz="2500" kern="1200">
              <a:solidFill>
                <a:srgbClr val="FF0000"/>
              </a:solidFill>
            </a:rPr>
            <a:t> </a:t>
          </a:r>
          <a:r>
            <a:rPr lang="en-US" sz="2500" kern="1200"/>
            <a:t>via </a:t>
          </a:r>
          <a:r>
            <a:rPr lang="en-US" sz="2500" b="1" kern="1200">
              <a:solidFill>
                <a:srgbClr val="FF0000"/>
              </a:solidFill>
            </a:rPr>
            <a:t>DeltaFosB</a:t>
          </a:r>
        </a:p>
      </dsp:txBody>
      <dsp:txXfrm>
        <a:off x="3208" y="1184798"/>
        <a:ext cx="4932389" cy="1777197"/>
      </dsp:txXfrm>
    </dsp:sp>
    <dsp:sp modelId="{27B6CFD9-AA4D-4AF1-9734-51E0D3C4EDFB}">
      <dsp:nvSpPr>
        <dsp:cNvPr id="0" name=""/>
        <dsp:cNvSpPr/>
      </dsp:nvSpPr>
      <dsp:spPr>
        <a:xfrm>
          <a:off x="3208" y="0"/>
          <a:ext cx="4932389" cy="1184798"/>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487210" tIns="165100" rIns="487210" bIns="165100" numCol="1" spcCol="1270" anchor="ctr" anchorCtr="0">
          <a:noAutofit/>
        </a:bodyPr>
        <a:lstStyle/>
        <a:p>
          <a:pPr marL="0" lvl="0" indent="0" algn="l" defTabSz="2711450">
            <a:lnSpc>
              <a:spcPct val="90000"/>
            </a:lnSpc>
            <a:spcBef>
              <a:spcPct val="0"/>
            </a:spcBef>
            <a:spcAft>
              <a:spcPct val="35000"/>
            </a:spcAft>
            <a:buNone/>
          </a:pPr>
          <a:r>
            <a:rPr lang="en-US" sz="6100" kern="1200"/>
            <a:t>01</a:t>
          </a:r>
        </a:p>
      </dsp:txBody>
      <dsp:txXfrm>
        <a:off x="3208" y="0"/>
        <a:ext cx="4932389" cy="1184798"/>
      </dsp:txXfrm>
    </dsp:sp>
    <dsp:sp modelId="{DE588B9F-081A-4C14-B9A9-DE00876F2FCD}">
      <dsp:nvSpPr>
        <dsp:cNvPr id="0" name=""/>
        <dsp:cNvSpPr/>
      </dsp:nvSpPr>
      <dsp:spPr>
        <a:xfrm>
          <a:off x="5333394" y="0"/>
          <a:ext cx="4932389" cy="2961995"/>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487210" tIns="0" rIns="487210" bIns="330200" numCol="1" spcCol="1270" anchor="t" anchorCtr="0">
          <a:noAutofit/>
        </a:bodyPr>
        <a:lstStyle/>
        <a:p>
          <a:pPr marL="0" lvl="0" indent="0" algn="l" defTabSz="1111250">
            <a:lnSpc>
              <a:spcPct val="90000"/>
            </a:lnSpc>
            <a:spcBef>
              <a:spcPct val="0"/>
            </a:spcBef>
            <a:spcAft>
              <a:spcPct val="35000"/>
            </a:spcAft>
            <a:buNone/>
          </a:pPr>
          <a:r>
            <a:rPr lang="en-US" sz="2500" kern="1200"/>
            <a:t>Decreased dopamine and opioid activity (liking it/enjoying it less) – </a:t>
          </a:r>
          <a:r>
            <a:rPr lang="en-US" sz="2500" b="1" i="0" kern="1200">
              <a:solidFill>
                <a:srgbClr val="0070C0"/>
              </a:solidFill>
            </a:rPr>
            <a:t>desensitization</a:t>
          </a:r>
          <a:r>
            <a:rPr lang="en-US" sz="2500" kern="1200"/>
            <a:t> via </a:t>
          </a:r>
          <a:r>
            <a:rPr lang="en-US" sz="2500" b="1" kern="1200">
              <a:solidFill>
                <a:srgbClr val="FF0000"/>
              </a:solidFill>
            </a:rPr>
            <a:t>CREB </a:t>
          </a:r>
          <a:r>
            <a:rPr lang="en-US" sz="2500" b="1" kern="1200"/>
            <a:t> </a:t>
          </a:r>
        </a:p>
      </dsp:txBody>
      <dsp:txXfrm>
        <a:off x="5333394" y="1184798"/>
        <a:ext cx="4932389" cy="1777197"/>
      </dsp:txXfrm>
    </dsp:sp>
    <dsp:sp modelId="{F6B9BD5E-5694-4859-B103-A44BFECD4663}">
      <dsp:nvSpPr>
        <dsp:cNvPr id="0" name=""/>
        <dsp:cNvSpPr/>
      </dsp:nvSpPr>
      <dsp:spPr>
        <a:xfrm>
          <a:off x="5330188" y="0"/>
          <a:ext cx="4932389" cy="1184798"/>
        </a:xfrm>
        <a:prstGeom prst="rect">
          <a:avLst/>
        </a:prstGeom>
        <a:noFill/>
        <a:ln w="12700" cap="flat" cmpd="sng" algn="ctr">
          <a:noFill/>
          <a:prstDash val="solid"/>
          <a:miter lim="800000"/>
        </a:ln>
        <a:effectLst/>
        <a:sp3d/>
      </dsp:spPr>
      <dsp:style>
        <a:lnRef idx="2">
          <a:scrgbClr r="0" g="0" b="0"/>
        </a:lnRef>
        <a:fillRef idx="1">
          <a:scrgbClr r="0" g="0" b="0"/>
        </a:fillRef>
        <a:effectRef idx="1">
          <a:scrgbClr r="0" g="0" b="0"/>
        </a:effectRef>
        <a:fontRef idx="minor">
          <a:schemeClr val="lt1"/>
        </a:fontRef>
      </dsp:style>
      <dsp:txBody>
        <a:bodyPr spcFirstLastPara="0" vert="horz" wrap="square" lIns="487210" tIns="165100" rIns="487210" bIns="165100" numCol="1" spcCol="1270" anchor="ctr" anchorCtr="0">
          <a:noAutofit/>
        </a:bodyPr>
        <a:lstStyle/>
        <a:p>
          <a:pPr marL="0" lvl="0" indent="0" algn="l" defTabSz="2711450">
            <a:lnSpc>
              <a:spcPct val="90000"/>
            </a:lnSpc>
            <a:spcBef>
              <a:spcPct val="0"/>
            </a:spcBef>
            <a:spcAft>
              <a:spcPct val="35000"/>
            </a:spcAft>
            <a:buNone/>
          </a:pPr>
          <a:r>
            <a:rPr lang="en-US" sz="6100" kern="1200"/>
            <a:t>02</a:t>
          </a:r>
        </a:p>
      </dsp:txBody>
      <dsp:txXfrm>
        <a:off x="5330188" y="0"/>
        <a:ext cx="4932389" cy="118479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FB54E8-0870-4B8B-AC75-EDD33CB06E07}">
      <dsp:nvSpPr>
        <dsp:cNvPr id="0" name=""/>
        <dsp:cNvSpPr/>
      </dsp:nvSpPr>
      <dsp:spPr>
        <a:xfrm>
          <a:off x="0" y="171381"/>
          <a:ext cx="6832212" cy="85112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673E91-B654-45AE-96B6-DBE1B50C6812}">
      <dsp:nvSpPr>
        <dsp:cNvPr id="0" name=""/>
        <dsp:cNvSpPr/>
      </dsp:nvSpPr>
      <dsp:spPr>
        <a:xfrm>
          <a:off x="177237" y="435816"/>
          <a:ext cx="322564" cy="3222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806B25-EBEC-43D9-9115-30C91CDBF32F}">
      <dsp:nvSpPr>
        <dsp:cNvPr id="0" name=""/>
        <dsp:cNvSpPr/>
      </dsp:nvSpPr>
      <dsp:spPr>
        <a:xfrm>
          <a:off x="677039" y="303987"/>
          <a:ext cx="6122818" cy="623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986" tIns="65986" rIns="65986" bIns="65986" numCol="1" spcCol="1270" anchor="ctr" anchorCtr="0">
          <a:noAutofit/>
        </a:bodyPr>
        <a:lstStyle/>
        <a:p>
          <a:pPr marL="0" lvl="0" indent="0" algn="l"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The autonomic nervous system is our </a:t>
          </a:r>
          <a:r>
            <a:rPr lang="en-US" sz="1800" b="1" kern="1200" dirty="0">
              <a:solidFill>
                <a:schemeClr val="tx1"/>
              </a:solidFill>
              <a:latin typeface="Calibri" panose="020F0502020204030204" pitchFamily="34" charset="0"/>
              <a:cs typeface="Calibri" panose="020F0502020204030204" pitchFamily="34" charset="0"/>
            </a:rPr>
            <a:t>personal surveillance system</a:t>
          </a:r>
          <a:r>
            <a:rPr lang="en-US" sz="1400" kern="1200" dirty="0">
              <a:solidFill>
                <a:schemeClr val="tx1"/>
              </a:solidFill>
              <a:latin typeface="Calibri" panose="020F0502020204030204" pitchFamily="34" charset="0"/>
              <a:cs typeface="Calibri" panose="020F0502020204030204" pitchFamily="34" charset="0"/>
            </a:rPr>
            <a:t>.  </a:t>
          </a:r>
        </a:p>
      </dsp:txBody>
      <dsp:txXfrm>
        <a:off x="677039" y="303987"/>
        <a:ext cx="6122818" cy="623490"/>
      </dsp:txXfrm>
    </dsp:sp>
    <dsp:sp modelId="{9673B27C-1014-464D-93E7-BA1B95331518}">
      <dsp:nvSpPr>
        <dsp:cNvPr id="0" name=""/>
        <dsp:cNvSpPr/>
      </dsp:nvSpPr>
      <dsp:spPr>
        <a:xfrm>
          <a:off x="0" y="1178374"/>
          <a:ext cx="6832212" cy="109254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C429D1-7315-42AD-AAC8-0AA95B0CF58F}">
      <dsp:nvSpPr>
        <dsp:cNvPr id="0" name=""/>
        <dsp:cNvSpPr/>
      </dsp:nvSpPr>
      <dsp:spPr>
        <a:xfrm>
          <a:off x="177237" y="1563524"/>
          <a:ext cx="322564" cy="3222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AE4D2D-1275-482F-BC3E-A060E75C9394}">
      <dsp:nvSpPr>
        <dsp:cNvPr id="0" name=""/>
        <dsp:cNvSpPr/>
      </dsp:nvSpPr>
      <dsp:spPr>
        <a:xfrm>
          <a:off x="677039" y="1431695"/>
          <a:ext cx="6134135" cy="623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986" tIns="65986" rIns="65986" bIns="65986" numCol="1" spcCol="1270" anchor="ctr" anchorCtr="0">
          <a:noAutofit/>
        </a:bodyPr>
        <a:lstStyle/>
        <a:p>
          <a:pPr marL="0" lvl="0" indent="0" algn="l"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In an effort to keep us out of danger, it is always on guard; asking the question, “Is this safe?” Its dedicated goal is to protect us by sensing safety and risk. </a:t>
          </a:r>
        </a:p>
      </dsp:txBody>
      <dsp:txXfrm>
        <a:off x="677039" y="1431695"/>
        <a:ext cx="6134135" cy="623490"/>
      </dsp:txXfrm>
    </dsp:sp>
    <dsp:sp modelId="{BBD06A23-5B6F-4E1E-B446-D566E3D9C3C8}">
      <dsp:nvSpPr>
        <dsp:cNvPr id="0" name=""/>
        <dsp:cNvSpPr/>
      </dsp:nvSpPr>
      <dsp:spPr>
        <a:xfrm>
          <a:off x="0" y="2426796"/>
          <a:ext cx="6832212" cy="130147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8389C9-4A01-49A8-ACCB-1C1CFCDCEAE8}">
      <dsp:nvSpPr>
        <dsp:cNvPr id="0" name=""/>
        <dsp:cNvSpPr/>
      </dsp:nvSpPr>
      <dsp:spPr>
        <a:xfrm>
          <a:off x="177237" y="2916411"/>
          <a:ext cx="322564" cy="3222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07AB75-9A57-459F-9D41-25B6BF50FCB5}">
      <dsp:nvSpPr>
        <dsp:cNvPr id="0" name=""/>
        <dsp:cNvSpPr/>
      </dsp:nvSpPr>
      <dsp:spPr>
        <a:xfrm>
          <a:off x="677039" y="2784582"/>
          <a:ext cx="6134135" cy="623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986" tIns="65986" rIns="65986" bIns="65986" numCol="1" spcCol="1270" anchor="ctr" anchorCtr="0">
          <a:noAutofit/>
        </a:bodyPr>
        <a:lstStyle/>
        <a:p>
          <a:pPr marL="0" lvl="0" indent="0" algn="l"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It achieves this by listening moment by moment to what is happening in and around our bodies and in the connections, we have to others (Dana, 2018).</a:t>
          </a:r>
        </a:p>
      </dsp:txBody>
      <dsp:txXfrm>
        <a:off x="677039" y="2784582"/>
        <a:ext cx="6134135" cy="623490"/>
      </dsp:txXfrm>
    </dsp:sp>
    <dsp:sp modelId="{22353B97-7085-4BCC-8B49-E4BDC31B0BBB}">
      <dsp:nvSpPr>
        <dsp:cNvPr id="0" name=""/>
        <dsp:cNvSpPr/>
      </dsp:nvSpPr>
      <dsp:spPr>
        <a:xfrm>
          <a:off x="0" y="3884148"/>
          <a:ext cx="6832212" cy="926602"/>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B0E7E1-DB5B-447F-98FE-51B53560BB45}">
      <dsp:nvSpPr>
        <dsp:cNvPr id="0" name=""/>
        <dsp:cNvSpPr/>
      </dsp:nvSpPr>
      <dsp:spPr>
        <a:xfrm>
          <a:off x="177237" y="4186325"/>
          <a:ext cx="322564" cy="3222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D440952-C313-4C88-96EA-3722E8F2F6BC}">
      <dsp:nvSpPr>
        <dsp:cNvPr id="0" name=""/>
        <dsp:cNvSpPr/>
      </dsp:nvSpPr>
      <dsp:spPr>
        <a:xfrm>
          <a:off x="677039" y="4054495"/>
          <a:ext cx="6134135" cy="623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986" tIns="65986" rIns="65986" bIns="65986" numCol="1" spcCol="1270" anchor="ctr" anchorCtr="0">
          <a:noAutofit/>
        </a:bodyPr>
        <a:lstStyle/>
        <a:p>
          <a:pPr marL="0" lvl="0" indent="0" algn="l"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This listening happens far below awareness and far away from our conscious control. </a:t>
          </a:r>
        </a:p>
      </dsp:txBody>
      <dsp:txXfrm>
        <a:off x="677039" y="4054495"/>
        <a:ext cx="6134135" cy="623490"/>
      </dsp:txXfrm>
    </dsp:sp>
    <dsp:sp modelId="{6E78E4B4-98BC-4BB7-B59C-8C6C47915C7D}">
      <dsp:nvSpPr>
        <dsp:cNvPr id="0" name=""/>
        <dsp:cNvSpPr/>
      </dsp:nvSpPr>
      <dsp:spPr>
        <a:xfrm>
          <a:off x="0" y="4966624"/>
          <a:ext cx="6832212" cy="1045624"/>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316F2A-D547-4F41-81C5-761EABF17023}">
      <dsp:nvSpPr>
        <dsp:cNvPr id="0" name=""/>
        <dsp:cNvSpPr/>
      </dsp:nvSpPr>
      <dsp:spPr>
        <a:xfrm>
          <a:off x="177237" y="5328311"/>
          <a:ext cx="322564" cy="32224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D4C16B-6A46-4C23-9352-2E329DB5CFB6}">
      <dsp:nvSpPr>
        <dsp:cNvPr id="0" name=""/>
        <dsp:cNvSpPr/>
      </dsp:nvSpPr>
      <dsp:spPr>
        <a:xfrm>
          <a:off x="677039" y="5037388"/>
          <a:ext cx="6134135" cy="941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986" tIns="65986" rIns="65986" bIns="65986" numCol="1" spcCol="1270" anchor="ctr" anchorCtr="0">
          <a:noAutofit/>
        </a:bodyPr>
        <a:lstStyle/>
        <a:p>
          <a:pPr marL="0" lvl="0" indent="0" algn="l" defTabSz="622300">
            <a:lnSpc>
              <a:spcPct val="90000"/>
            </a:lnSpc>
            <a:spcBef>
              <a:spcPct val="0"/>
            </a:spcBef>
            <a:spcAft>
              <a:spcPct val="35000"/>
            </a:spcAft>
            <a:buNone/>
          </a:pPr>
          <a:r>
            <a:rPr lang="en-US" sz="1400" kern="1200" dirty="0"/>
            <a:t>Dr. Porges, understanding that this is not awareness that comes with perception which is conscious, coined the term </a:t>
          </a:r>
          <a:r>
            <a:rPr lang="en-US" sz="1400" b="1" kern="1200" dirty="0">
              <a:solidFill>
                <a:schemeClr val="tx1"/>
              </a:solidFill>
            </a:rPr>
            <a:t>neuroception</a:t>
          </a:r>
          <a:r>
            <a:rPr lang="en-US" sz="1400" kern="1200" dirty="0">
              <a:solidFill>
                <a:schemeClr val="tx1"/>
              </a:solidFill>
            </a:rPr>
            <a:t> </a:t>
          </a:r>
          <a:r>
            <a:rPr lang="en-US" sz="1400" kern="1200" dirty="0"/>
            <a:t>to describe the way our autonomic nervous system scans for cues of safety, danger, and life threat, without involving the thinking parts of our brain or the unconscious parts of the brain (Porges, 2017).</a:t>
          </a:r>
        </a:p>
      </dsp:txBody>
      <dsp:txXfrm>
        <a:off x="677039" y="5037388"/>
        <a:ext cx="6134135" cy="94167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C299CA-B411-492D-994D-D4546369AA23}">
      <dsp:nvSpPr>
        <dsp:cNvPr id="0" name=""/>
        <dsp:cNvSpPr/>
      </dsp:nvSpPr>
      <dsp:spPr>
        <a:xfrm>
          <a:off x="0" y="0"/>
          <a:ext cx="9215349" cy="99396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When we enter into an autonomic state, the information about that state travels up the automatic pathways up to the brain where a </a:t>
          </a:r>
          <a:r>
            <a:rPr lang="en-US" sz="1600" b="1" kern="1200" dirty="0">
              <a:solidFill>
                <a:schemeClr val="tx1"/>
              </a:solidFill>
              <a:latin typeface="Calibri" panose="020F0502020204030204" pitchFamily="34" charset="0"/>
              <a:cs typeface="Calibri" panose="020F0502020204030204" pitchFamily="34" charset="0"/>
            </a:rPr>
            <a:t>story is drafted </a:t>
          </a:r>
          <a:r>
            <a:rPr lang="en-US" sz="1600" kern="1200" dirty="0">
              <a:latin typeface="Calibri" panose="020F0502020204030204" pitchFamily="34" charset="0"/>
              <a:cs typeface="Calibri" panose="020F0502020204030204" pitchFamily="34" charset="0"/>
            </a:rPr>
            <a:t>to make sense of the embodied experience/sensations. </a:t>
          </a:r>
        </a:p>
      </dsp:txBody>
      <dsp:txXfrm>
        <a:off x="29112" y="29112"/>
        <a:ext cx="8026489" cy="935741"/>
      </dsp:txXfrm>
    </dsp:sp>
    <dsp:sp modelId="{FE290134-1873-4A3B-A251-B38069EB1FF5}">
      <dsp:nvSpPr>
        <dsp:cNvPr id="0" name=""/>
        <dsp:cNvSpPr/>
      </dsp:nvSpPr>
      <dsp:spPr>
        <a:xfrm>
          <a:off x="688159" y="1132015"/>
          <a:ext cx="9215349" cy="99396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In other words, the physiological state produced by the autonomic nervous system creates a </a:t>
          </a:r>
          <a:r>
            <a:rPr lang="en-US" sz="1600" b="1" kern="1200" dirty="0">
              <a:solidFill>
                <a:schemeClr val="tx1"/>
              </a:solidFill>
              <a:latin typeface="Calibri" panose="020F0502020204030204" pitchFamily="34" charset="0"/>
              <a:cs typeface="Calibri" panose="020F0502020204030204" pitchFamily="34" charset="0"/>
            </a:rPr>
            <a:t>psychological story. </a:t>
          </a:r>
        </a:p>
      </dsp:txBody>
      <dsp:txXfrm>
        <a:off x="717271" y="1161127"/>
        <a:ext cx="7822888" cy="935741"/>
      </dsp:txXfrm>
    </dsp:sp>
    <dsp:sp modelId="{BEEDA390-0D45-4B16-95AB-6D335F316A54}">
      <dsp:nvSpPr>
        <dsp:cNvPr id="0" name=""/>
        <dsp:cNvSpPr/>
      </dsp:nvSpPr>
      <dsp:spPr>
        <a:xfrm>
          <a:off x="1376318" y="2264031"/>
          <a:ext cx="9215349" cy="993965"/>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Dana (2020) describes this as a metaphor of a </a:t>
          </a:r>
          <a:r>
            <a:rPr lang="en-US" sz="1600" b="1" kern="1200" dirty="0">
              <a:solidFill>
                <a:srgbClr val="FF0000"/>
              </a:solidFill>
              <a:latin typeface="Calibri" panose="020F0502020204030204" pitchFamily="34" charset="0"/>
              <a:cs typeface="Calibri" panose="020F0502020204030204" pitchFamily="34" charset="0"/>
            </a:rPr>
            <a:t>stream</a:t>
          </a:r>
          <a:r>
            <a:rPr lang="en-US" sz="1600" b="1" kern="1200" dirty="0">
              <a:solidFill>
                <a:schemeClr val="tx1"/>
              </a:solidFill>
              <a:latin typeface="Calibri" panose="020F0502020204030204" pitchFamily="34" charset="0"/>
              <a:cs typeface="Calibri" panose="020F0502020204030204" pitchFamily="34" charset="0"/>
            </a:rPr>
            <a:t> </a:t>
          </a:r>
          <a:r>
            <a:rPr lang="en-US" sz="1600" kern="1200" dirty="0">
              <a:latin typeface="Calibri" panose="020F0502020204030204" pitchFamily="34" charset="0"/>
              <a:cs typeface="Calibri" panose="020F0502020204030204" pitchFamily="34" charset="0"/>
            </a:rPr>
            <a:t>where we can imagine the flow of experience. At the river’s source is neuroception and at the river’s mouth is the story. In between </a:t>
          </a:r>
          <a:r>
            <a:rPr lang="en-US" sz="1600" b="1" kern="1200" dirty="0">
              <a:solidFill>
                <a:schemeClr val="tx1"/>
              </a:solidFill>
              <a:latin typeface="Calibri" panose="020F0502020204030204" pitchFamily="34" charset="0"/>
              <a:cs typeface="Calibri" panose="020F0502020204030204" pitchFamily="34" charset="0"/>
            </a:rPr>
            <a:t>lie perception, autonomic state, feelings, and behavior. </a:t>
          </a:r>
          <a:r>
            <a:rPr lang="en-US" sz="1600" kern="1200" dirty="0">
              <a:latin typeface="Calibri" panose="020F0502020204030204" pitchFamily="34" charset="0"/>
              <a:cs typeface="Calibri" panose="020F0502020204030204" pitchFamily="34" charset="0"/>
            </a:rPr>
            <a:t>We are accustomed to entering in the river downstream with feeling and behavior, or story being at the fore. </a:t>
          </a:r>
        </a:p>
      </dsp:txBody>
      <dsp:txXfrm>
        <a:off x="1405430" y="2293143"/>
        <a:ext cx="7822888" cy="935741"/>
      </dsp:txXfrm>
    </dsp:sp>
    <dsp:sp modelId="{216C19C2-6CC9-49E9-808B-E447D8798E13}">
      <dsp:nvSpPr>
        <dsp:cNvPr id="0" name=""/>
        <dsp:cNvSpPr/>
      </dsp:nvSpPr>
      <dsp:spPr>
        <a:xfrm>
          <a:off x="2064477" y="3396047"/>
          <a:ext cx="9215349" cy="99396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However, </a:t>
          </a:r>
          <a:r>
            <a:rPr lang="en-US" sz="1600" b="1" kern="1200" dirty="0">
              <a:solidFill>
                <a:schemeClr val="tx1"/>
              </a:solidFill>
              <a:latin typeface="Calibri" panose="020F0502020204030204" pitchFamily="34" charset="0"/>
              <a:cs typeface="Calibri" panose="020F0502020204030204" pitchFamily="34" charset="0"/>
            </a:rPr>
            <a:t>neuroception </a:t>
          </a:r>
          <a:r>
            <a:rPr lang="en-US" sz="1600" kern="1200" dirty="0">
              <a:latin typeface="Calibri" panose="020F0502020204030204" pitchFamily="34" charset="0"/>
              <a:cs typeface="Calibri" panose="020F0502020204030204" pitchFamily="34" charset="0"/>
            </a:rPr>
            <a:t>takes place at the furthest point upstream. We need to make our way back to the starting point, leaving behind the story, behavior, and feelings in order to identify the state and </a:t>
          </a:r>
          <a:r>
            <a:rPr lang="en-US" sz="1600" b="1" kern="1200" dirty="0">
              <a:latin typeface="Calibri" panose="020F0502020204030204" pitchFamily="34" charset="0"/>
              <a:cs typeface="Calibri" panose="020F0502020204030204" pitchFamily="34" charset="0"/>
            </a:rPr>
            <a:t>bring </a:t>
          </a:r>
          <a:r>
            <a:rPr lang="en-US" sz="1600" b="1" kern="1200" dirty="0">
              <a:solidFill>
                <a:schemeClr val="tx1"/>
              </a:solidFill>
              <a:latin typeface="Calibri" panose="020F0502020204030204" pitchFamily="34" charset="0"/>
              <a:cs typeface="Calibri" panose="020F0502020204030204" pitchFamily="34" charset="0"/>
            </a:rPr>
            <a:t>perception or awareness </a:t>
          </a:r>
          <a:r>
            <a:rPr lang="en-US" sz="1600" kern="1200" dirty="0">
              <a:latin typeface="Calibri" panose="020F0502020204030204" pitchFamily="34" charset="0"/>
              <a:cs typeface="Calibri" panose="020F0502020204030204" pitchFamily="34" charset="0"/>
            </a:rPr>
            <a:t>to neuroception (Dana, 2020). </a:t>
          </a:r>
        </a:p>
      </dsp:txBody>
      <dsp:txXfrm>
        <a:off x="2093589" y="3425159"/>
        <a:ext cx="7822888" cy="935741"/>
      </dsp:txXfrm>
    </dsp:sp>
    <dsp:sp modelId="{A0692EAA-6550-4444-917A-7CECB25B669C}">
      <dsp:nvSpPr>
        <dsp:cNvPr id="0" name=""/>
        <dsp:cNvSpPr/>
      </dsp:nvSpPr>
      <dsp:spPr>
        <a:xfrm>
          <a:off x="2752636" y="4528062"/>
          <a:ext cx="9215349" cy="993965"/>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This has implications for treatment which we will discussed “downstream” in this paper. </a:t>
          </a:r>
        </a:p>
      </dsp:txBody>
      <dsp:txXfrm>
        <a:off x="2781748" y="4557174"/>
        <a:ext cx="7822888" cy="935741"/>
      </dsp:txXfrm>
    </dsp:sp>
    <dsp:sp modelId="{5803B91D-1EF2-46C1-91AD-45826195A969}">
      <dsp:nvSpPr>
        <dsp:cNvPr id="0" name=""/>
        <dsp:cNvSpPr/>
      </dsp:nvSpPr>
      <dsp:spPr>
        <a:xfrm>
          <a:off x="8569271" y="726146"/>
          <a:ext cx="646077" cy="646077"/>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8714638" y="726146"/>
        <a:ext cx="355343" cy="486173"/>
      </dsp:txXfrm>
    </dsp:sp>
    <dsp:sp modelId="{5CAA4B01-9522-4B12-9E66-697E3C0D317E}">
      <dsp:nvSpPr>
        <dsp:cNvPr id="0" name=""/>
        <dsp:cNvSpPr/>
      </dsp:nvSpPr>
      <dsp:spPr>
        <a:xfrm>
          <a:off x="9257431" y="1858162"/>
          <a:ext cx="646077" cy="646077"/>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9402798" y="1858162"/>
        <a:ext cx="355343" cy="486173"/>
      </dsp:txXfrm>
    </dsp:sp>
    <dsp:sp modelId="{85C38D47-853A-402A-BB54-96B48C6AA4D5}">
      <dsp:nvSpPr>
        <dsp:cNvPr id="0" name=""/>
        <dsp:cNvSpPr/>
      </dsp:nvSpPr>
      <dsp:spPr>
        <a:xfrm>
          <a:off x="9945590" y="2973612"/>
          <a:ext cx="646077" cy="646077"/>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10090957" y="2973612"/>
        <a:ext cx="355343" cy="486173"/>
      </dsp:txXfrm>
    </dsp:sp>
    <dsp:sp modelId="{C591B3F8-5F00-413C-BAE0-A48D0F3231DD}">
      <dsp:nvSpPr>
        <dsp:cNvPr id="0" name=""/>
        <dsp:cNvSpPr/>
      </dsp:nvSpPr>
      <dsp:spPr>
        <a:xfrm>
          <a:off x="10633749" y="4116671"/>
          <a:ext cx="646077" cy="646077"/>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10779116" y="4116671"/>
        <a:ext cx="355343" cy="48617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3F6AAE-099C-4DC2-82A3-5EFACE8E9E8D}" type="datetimeFigureOut">
              <a:rPr lang="en-US" smtClean="0"/>
              <a:t>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5C424A-BC3C-49A0-8B03-52B74B5966B1}" type="slidenum">
              <a:rPr lang="en-US" smtClean="0"/>
              <a:t>‹#›</a:t>
            </a:fld>
            <a:endParaRPr lang="en-US"/>
          </a:p>
        </p:txBody>
      </p:sp>
    </p:spTree>
    <p:extLst>
      <p:ext uri="{BB962C8B-B14F-4D97-AF65-F5344CB8AC3E}">
        <p14:creationId xmlns:p14="http://schemas.microsoft.com/office/powerpoint/2010/main" val="4248121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D82D63-7A75-4244-B6BD-8C1D500DC1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50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475215-BA98-4BE3-ABA1-C2A593804F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774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475215-BA98-4BE3-ABA1-C2A593804F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2850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D475215-BA98-4BE3-ABA1-C2A593804F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2850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64</a:t>
            </a:fld>
            <a:endParaRPr lang="en-US"/>
          </a:p>
        </p:txBody>
      </p:sp>
    </p:spTree>
    <p:extLst>
      <p:ext uri="{BB962C8B-B14F-4D97-AF65-F5344CB8AC3E}">
        <p14:creationId xmlns:p14="http://schemas.microsoft.com/office/powerpoint/2010/main" val="884832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75215-BA98-4BE3-ABA1-C2A593804F4B}" type="slidenum">
              <a:rPr lang="en-US" smtClean="0"/>
              <a:t>76</a:t>
            </a:fld>
            <a:endParaRPr lang="en-US"/>
          </a:p>
        </p:txBody>
      </p:sp>
    </p:spTree>
    <p:extLst>
      <p:ext uri="{BB962C8B-B14F-4D97-AF65-F5344CB8AC3E}">
        <p14:creationId xmlns:p14="http://schemas.microsoft.com/office/powerpoint/2010/main" val="3897514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66DEBC-AC2D-4DCA-804A-2493C0AADD5D}" type="slidenum">
              <a:rPr lang="en-US" smtClean="0"/>
              <a:t>112</a:t>
            </a:fld>
            <a:endParaRPr lang="en-US"/>
          </a:p>
        </p:txBody>
      </p:sp>
    </p:spTree>
    <p:extLst>
      <p:ext uri="{BB962C8B-B14F-4D97-AF65-F5344CB8AC3E}">
        <p14:creationId xmlns:p14="http://schemas.microsoft.com/office/powerpoint/2010/main" val="679541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66DEBC-AC2D-4DCA-804A-2493C0AADD5D}" type="slidenum">
              <a:rPr lang="en-US" smtClean="0"/>
              <a:t>113</a:t>
            </a:fld>
            <a:endParaRPr lang="en-US"/>
          </a:p>
        </p:txBody>
      </p:sp>
    </p:spTree>
    <p:extLst>
      <p:ext uri="{BB962C8B-B14F-4D97-AF65-F5344CB8AC3E}">
        <p14:creationId xmlns:p14="http://schemas.microsoft.com/office/powerpoint/2010/main" val="2183258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5FF35-A43F-283B-D061-ACE9CE3BE7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488301-9735-15D8-7174-0DB8BD4C1E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40E99C-8102-E4A4-1166-7BCF02D0D238}"/>
              </a:ext>
            </a:extLst>
          </p:cNvPr>
          <p:cNvSpPr>
            <a:spLocks noGrp="1"/>
          </p:cNvSpPr>
          <p:nvPr>
            <p:ph type="dt" sz="half" idx="10"/>
          </p:nvPr>
        </p:nvSpPr>
        <p:spPr/>
        <p:txBody>
          <a:bodyPr/>
          <a:lstStyle/>
          <a:p>
            <a:fld id="{5B6121B4-2DAE-4C45-BC22-9CB673776E7E}" type="datetimeFigureOut">
              <a:rPr lang="en-US" smtClean="0"/>
              <a:t>11/1/2023</a:t>
            </a:fld>
            <a:endParaRPr lang="en-US"/>
          </a:p>
        </p:txBody>
      </p:sp>
      <p:sp>
        <p:nvSpPr>
          <p:cNvPr id="5" name="Footer Placeholder 4">
            <a:extLst>
              <a:ext uri="{FF2B5EF4-FFF2-40B4-BE49-F238E27FC236}">
                <a16:creationId xmlns:a16="http://schemas.microsoft.com/office/drawing/2014/main" id="{D00F59C8-6739-8B57-2DF4-F68F990D0C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554FB-BDB0-EF13-0340-4EEE16EC1C3E}"/>
              </a:ext>
            </a:extLst>
          </p:cNvPr>
          <p:cNvSpPr>
            <a:spLocks noGrp="1"/>
          </p:cNvSpPr>
          <p:nvPr>
            <p:ph type="sldNum" sz="quarter" idx="12"/>
          </p:nvPr>
        </p:nvSpPr>
        <p:spPr/>
        <p:txBody>
          <a:bodyPr/>
          <a:lstStyle/>
          <a:p>
            <a:fld id="{B4CB4838-6C76-4075-91BC-49FF4764E3D3}" type="slidenum">
              <a:rPr lang="en-US" smtClean="0"/>
              <a:t>‹#›</a:t>
            </a:fld>
            <a:endParaRPr lang="en-US"/>
          </a:p>
        </p:txBody>
      </p:sp>
    </p:spTree>
    <p:extLst>
      <p:ext uri="{BB962C8B-B14F-4D97-AF65-F5344CB8AC3E}">
        <p14:creationId xmlns:p14="http://schemas.microsoft.com/office/powerpoint/2010/main" val="1778140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9FCDC-867D-C261-EAD2-A58E9776C5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393FE4-8725-C652-2BC0-9114726C1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3E7470-893E-7144-4BB6-35C923C66298}"/>
              </a:ext>
            </a:extLst>
          </p:cNvPr>
          <p:cNvSpPr>
            <a:spLocks noGrp="1"/>
          </p:cNvSpPr>
          <p:nvPr>
            <p:ph type="dt" sz="half" idx="10"/>
          </p:nvPr>
        </p:nvSpPr>
        <p:spPr/>
        <p:txBody>
          <a:bodyPr/>
          <a:lstStyle/>
          <a:p>
            <a:fld id="{5B6121B4-2DAE-4C45-BC22-9CB673776E7E}" type="datetimeFigureOut">
              <a:rPr lang="en-US" smtClean="0"/>
              <a:t>11/1/2023</a:t>
            </a:fld>
            <a:endParaRPr lang="en-US"/>
          </a:p>
        </p:txBody>
      </p:sp>
      <p:sp>
        <p:nvSpPr>
          <p:cNvPr id="5" name="Footer Placeholder 4">
            <a:extLst>
              <a:ext uri="{FF2B5EF4-FFF2-40B4-BE49-F238E27FC236}">
                <a16:creationId xmlns:a16="http://schemas.microsoft.com/office/drawing/2014/main" id="{01120A13-0C8C-1D93-3DE1-0F38E88ABE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C0458F-0E3E-FB80-6283-C02DB003D3D4}"/>
              </a:ext>
            </a:extLst>
          </p:cNvPr>
          <p:cNvSpPr>
            <a:spLocks noGrp="1"/>
          </p:cNvSpPr>
          <p:nvPr>
            <p:ph type="sldNum" sz="quarter" idx="12"/>
          </p:nvPr>
        </p:nvSpPr>
        <p:spPr/>
        <p:txBody>
          <a:bodyPr/>
          <a:lstStyle/>
          <a:p>
            <a:fld id="{B4CB4838-6C76-4075-91BC-49FF4764E3D3}" type="slidenum">
              <a:rPr lang="en-US" smtClean="0"/>
              <a:t>‹#›</a:t>
            </a:fld>
            <a:endParaRPr lang="en-US"/>
          </a:p>
        </p:txBody>
      </p:sp>
    </p:spTree>
    <p:extLst>
      <p:ext uri="{BB962C8B-B14F-4D97-AF65-F5344CB8AC3E}">
        <p14:creationId xmlns:p14="http://schemas.microsoft.com/office/powerpoint/2010/main" val="3355626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FBE675-85CA-F967-F386-D9FE874259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B45831-4276-6108-7C4D-BE6062247B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9A3A00-32E1-C95D-B910-D6B33C427B06}"/>
              </a:ext>
            </a:extLst>
          </p:cNvPr>
          <p:cNvSpPr>
            <a:spLocks noGrp="1"/>
          </p:cNvSpPr>
          <p:nvPr>
            <p:ph type="dt" sz="half" idx="10"/>
          </p:nvPr>
        </p:nvSpPr>
        <p:spPr/>
        <p:txBody>
          <a:bodyPr/>
          <a:lstStyle/>
          <a:p>
            <a:fld id="{5B6121B4-2DAE-4C45-BC22-9CB673776E7E}" type="datetimeFigureOut">
              <a:rPr lang="en-US" smtClean="0"/>
              <a:t>11/1/2023</a:t>
            </a:fld>
            <a:endParaRPr lang="en-US"/>
          </a:p>
        </p:txBody>
      </p:sp>
      <p:sp>
        <p:nvSpPr>
          <p:cNvPr id="5" name="Footer Placeholder 4">
            <a:extLst>
              <a:ext uri="{FF2B5EF4-FFF2-40B4-BE49-F238E27FC236}">
                <a16:creationId xmlns:a16="http://schemas.microsoft.com/office/drawing/2014/main" id="{E8E3AF24-761C-5DA9-9916-E36CECF736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3CB919-CE53-DEB8-1187-3ED8F0C11701}"/>
              </a:ext>
            </a:extLst>
          </p:cNvPr>
          <p:cNvSpPr>
            <a:spLocks noGrp="1"/>
          </p:cNvSpPr>
          <p:nvPr>
            <p:ph type="sldNum" sz="quarter" idx="12"/>
          </p:nvPr>
        </p:nvSpPr>
        <p:spPr/>
        <p:txBody>
          <a:bodyPr/>
          <a:lstStyle/>
          <a:p>
            <a:fld id="{B4CB4838-6C76-4075-91BC-49FF4764E3D3}" type="slidenum">
              <a:rPr lang="en-US" smtClean="0"/>
              <a:t>‹#›</a:t>
            </a:fld>
            <a:endParaRPr lang="en-US"/>
          </a:p>
        </p:txBody>
      </p:sp>
    </p:spTree>
    <p:extLst>
      <p:ext uri="{BB962C8B-B14F-4D97-AF65-F5344CB8AC3E}">
        <p14:creationId xmlns:p14="http://schemas.microsoft.com/office/powerpoint/2010/main" val="4006713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35501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2D1B3E3-9353-464D-A11F-1D5C816B42F6}"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2653305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D1B3E3-9353-464D-A11F-1D5C816B42F6}"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2546964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D1B3E3-9353-464D-A11F-1D5C816B42F6}"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3285294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D1B3E3-9353-464D-A11F-1D5C816B42F6}"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2441345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D1B3E3-9353-464D-A11F-1D5C816B42F6}" type="datetimeFigureOut">
              <a:rPr lang="en-US" smtClean="0"/>
              <a:t>11/1/2023</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1439811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D1B3E3-9353-464D-A11F-1D5C816B42F6}" type="datetimeFigureOut">
              <a:rPr lang="en-US" smtClean="0"/>
              <a:t>11/1/2023</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725185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D1B3E3-9353-464D-A11F-1D5C816B42F6}" type="datetimeFigureOut">
              <a:rPr lang="en-US" smtClean="0"/>
              <a:t>11/1/2023</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3153171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9D517-D6EA-1ABE-912B-2B21B95553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E2F25B-03D1-2FF9-AECD-6CB78FBD55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2E7EE8-14E3-2E86-C9E5-7D9C2C7E4DE7}"/>
              </a:ext>
            </a:extLst>
          </p:cNvPr>
          <p:cNvSpPr>
            <a:spLocks noGrp="1"/>
          </p:cNvSpPr>
          <p:nvPr>
            <p:ph type="dt" sz="half" idx="10"/>
          </p:nvPr>
        </p:nvSpPr>
        <p:spPr/>
        <p:txBody>
          <a:bodyPr/>
          <a:lstStyle/>
          <a:p>
            <a:fld id="{5B6121B4-2DAE-4C45-BC22-9CB673776E7E}" type="datetimeFigureOut">
              <a:rPr lang="en-US" smtClean="0"/>
              <a:t>11/1/2023</a:t>
            </a:fld>
            <a:endParaRPr lang="en-US"/>
          </a:p>
        </p:txBody>
      </p:sp>
      <p:sp>
        <p:nvSpPr>
          <p:cNvPr id="5" name="Footer Placeholder 4">
            <a:extLst>
              <a:ext uri="{FF2B5EF4-FFF2-40B4-BE49-F238E27FC236}">
                <a16:creationId xmlns:a16="http://schemas.microsoft.com/office/drawing/2014/main" id="{07AE33C0-ED2E-7BB1-148E-0F4A070AB4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5F1BD5-5360-1A0C-5F2A-F61925F2E20C}"/>
              </a:ext>
            </a:extLst>
          </p:cNvPr>
          <p:cNvSpPr>
            <a:spLocks noGrp="1"/>
          </p:cNvSpPr>
          <p:nvPr>
            <p:ph type="sldNum" sz="quarter" idx="12"/>
          </p:nvPr>
        </p:nvSpPr>
        <p:spPr/>
        <p:txBody>
          <a:bodyPr/>
          <a:lstStyle/>
          <a:p>
            <a:fld id="{B4CB4838-6C76-4075-91BC-49FF4764E3D3}" type="slidenum">
              <a:rPr lang="en-US" smtClean="0"/>
              <a:t>‹#›</a:t>
            </a:fld>
            <a:endParaRPr lang="en-US"/>
          </a:p>
        </p:txBody>
      </p:sp>
    </p:spTree>
    <p:extLst>
      <p:ext uri="{BB962C8B-B14F-4D97-AF65-F5344CB8AC3E}">
        <p14:creationId xmlns:p14="http://schemas.microsoft.com/office/powerpoint/2010/main" val="3693897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2D1B3E3-9353-464D-A11F-1D5C816B42F6}"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3188022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2D1B3E3-9353-464D-A11F-1D5C816B42F6}"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2118797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D1B3E3-9353-464D-A11F-1D5C816B42F6}"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512409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D1B3E3-9353-464D-A11F-1D5C816B42F6}"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A1CA815-BECE-469A-BF49-0A6457C36839}"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1563512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72D1B3E3-9353-464D-A11F-1D5C816B42F6}"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74324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72D1B3E3-9353-464D-A11F-1D5C816B42F6}"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A1CA815-BECE-469A-BF49-0A6457C36839}"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467492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72D1B3E3-9353-464D-A11F-1D5C816B42F6}" type="datetimeFigureOut">
              <a:rPr lang="en-US" smtClean="0"/>
              <a:t>11/1/2023</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3227881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D1B3E3-9353-464D-A11F-1D5C816B42F6}"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2060819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D1B3E3-9353-464D-A11F-1D5C816B42F6}" type="datetimeFigureOut">
              <a:rPr lang="en-US" smtClean="0"/>
              <a:t>11/1/2023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A1CA815-BECE-469A-BF49-0A6457C36839}" type="slidenum">
              <a:rPr lang="en-US" smtClean="0"/>
              <a:t>‹#›</a:t>
            </a:fld>
            <a:endParaRPr lang="en-US"/>
          </a:p>
        </p:txBody>
      </p:sp>
    </p:spTree>
    <p:extLst>
      <p:ext uri="{BB962C8B-B14F-4D97-AF65-F5344CB8AC3E}">
        <p14:creationId xmlns:p14="http://schemas.microsoft.com/office/powerpoint/2010/main" val="1879479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65281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B5BC1-044E-082C-CAAB-2DD2430EB3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607A1D-D53F-F12A-1EDA-6C81A73C2C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7DDBE7-1CE1-0BB1-74C1-E1B80AED401A}"/>
              </a:ext>
            </a:extLst>
          </p:cNvPr>
          <p:cNvSpPr>
            <a:spLocks noGrp="1"/>
          </p:cNvSpPr>
          <p:nvPr>
            <p:ph type="dt" sz="half" idx="10"/>
          </p:nvPr>
        </p:nvSpPr>
        <p:spPr/>
        <p:txBody>
          <a:bodyPr/>
          <a:lstStyle/>
          <a:p>
            <a:fld id="{5B6121B4-2DAE-4C45-BC22-9CB673776E7E}" type="datetimeFigureOut">
              <a:rPr lang="en-US" smtClean="0"/>
              <a:t>11/1/2023</a:t>
            </a:fld>
            <a:endParaRPr lang="en-US"/>
          </a:p>
        </p:txBody>
      </p:sp>
      <p:sp>
        <p:nvSpPr>
          <p:cNvPr id="5" name="Footer Placeholder 4">
            <a:extLst>
              <a:ext uri="{FF2B5EF4-FFF2-40B4-BE49-F238E27FC236}">
                <a16:creationId xmlns:a16="http://schemas.microsoft.com/office/drawing/2014/main" id="{039D3CBC-68F6-87FD-E6B5-783205E18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915238-502A-8A9C-5A64-978F4CE76A22}"/>
              </a:ext>
            </a:extLst>
          </p:cNvPr>
          <p:cNvSpPr>
            <a:spLocks noGrp="1"/>
          </p:cNvSpPr>
          <p:nvPr>
            <p:ph type="sldNum" sz="quarter" idx="12"/>
          </p:nvPr>
        </p:nvSpPr>
        <p:spPr/>
        <p:txBody>
          <a:bodyPr/>
          <a:lstStyle/>
          <a:p>
            <a:fld id="{B4CB4838-6C76-4075-91BC-49FF4764E3D3}" type="slidenum">
              <a:rPr lang="en-US" smtClean="0"/>
              <a:t>‹#›</a:t>
            </a:fld>
            <a:endParaRPr lang="en-US"/>
          </a:p>
        </p:txBody>
      </p:sp>
    </p:spTree>
    <p:extLst>
      <p:ext uri="{BB962C8B-B14F-4D97-AF65-F5344CB8AC3E}">
        <p14:creationId xmlns:p14="http://schemas.microsoft.com/office/powerpoint/2010/main" val="22367253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377683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138855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575957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46190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102503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340701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738912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834614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167407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045697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57074-7C60-A248-36DD-B1C468B5F4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0A7BCA-7DBF-8598-1337-DDCE8B315D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38D838-B4D9-CD94-2E45-28C05AC3AF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F46150-2A1A-3D0A-0ACE-12E91AF67E33}"/>
              </a:ext>
            </a:extLst>
          </p:cNvPr>
          <p:cNvSpPr>
            <a:spLocks noGrp="1"/>
          </p:cNvSpPr>
          <p:nvPr>
            <p:ph type="dt" sz="half" idx="10"/>
          </p:nvPr>
        </p:nvSpPr>
        <p:spPr/>
        <p:txBody>
          <a:bodyPr/>
          <a:lstStyle/>
          <a:p>
            <a:fld id="{5B6121B4-2DAE-4C45-BC22-9CB673776E7E}" type="datetimeFigureOut">
              <a:rPr lang="en-US" smtClean="0"/>
              <a:t>11/1/2023</a:t>
            </a:fld>
            <a:endParaRPr lang="en-US"/>
          </a:p>
        </p:txBody>
      </p:sp>
      <p:sp>
        <p:nvSpPr>
          <p:cNvPr id="6" name="Footer Placeholder 5">
            <a:extLst>
              <a:ext uri="{FF2B5EF4-FFF2-40B4-BE49-F238E27FC236}">
                <a16:creationId xmlns:a16="http://schemas.microsoft.com/office/drawing/2014/main" id="{5A63DCF5-0D5B-5A9E-925E-BDB2BC0BEF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C0EE93-8E1B-C827-A486-D9F6C820132E}"/>
              </a:ext>
            </a:extLst>
          </p:cNvPr>
          <p:cNvSpPr>
            <a:spLocks noGrp="1"/>
          </p:cNvSpPr>
          <p:nvPr>
            <p:ph type="sldNum" sz="quarter" idx="12"/>
          </p:nvPr>
        </p:nvSpPr>
        <p:spPr/>
        <p:txBody>
          <a:bodyPr/>
          <a:lstStyle/>
          <a:p>
            <a:fld id="{B4CB4838-6C76-4075-91BC-49FF4764E3D3}" type="slidenum">
              <a:rPr lang="en-US" smtClean="0"/>
              <a:t>‹#›</a:t>
            </a:fld>
            <a:endParaRPr lang="en-US"/>
          </a:p>
        </p:txBody>
      </p:sp>
    </p:spTree>
    <p:extLst>
      <p:ext uri="{BB962C8B-B14F-4D97-AF65-F5344CB8AC3E}">
        <p14:creationId xmlns:p14="http://schemas.microsoft.com/office/powerpoint/2010/main" val="4958639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468102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8985077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736318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418415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64055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15271-2E06-4F43-347A-9F808C105C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96E514-65BB-2198-1623-8F32729674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14E69E-B240-15C8-68F3-45ACAD4F6C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A9C105-C7E9-CA1E-C9F9-039D66B4D7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03CE09-0C42-CB40-A4D9-959E409AFF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0076B8-FFB1-002F-2BB4-D4C9B81D28A5}"/>
              </a:ext>
            </a:extLst>
          </p:cNvPr>
          <p:cNvSpPr>
            <a:spLocks noGrp="1"/>
          </p:cNvSpPr>
          <p:nvPr>
            <p:ph type="dt" sz="half" idx="10"/>
          </p:nvPr>
        </p:nvSpPr>
        <p:spPr/>
        <p:txBody>
          <a:bodyPr/>
          <a:lstStyle/>
          <a:p>
            <a:fld id="{5B6121B4-2DAE-4C45-BC22-9CB673776E7E}" type="datetimeFigureOut">
              <a:rPr lang="en-US" smtClean="0"/>
              <a:t>11/1/2023</a:t>
            </a:fld>
            <a:endParaRPr lang="en-US"/>
          </a:p>
        </p:txBody>
      </p:sp>
      <p:sp>
        <p:nvSpPr>
          <p:cNvPr id="8" name="Footer Placeholder 7">
            <a:extLst>
              <a:ext uri="{FF2B5EF4-FFF2-40B4-BE49-F238E27FC236}">
                <a16:creationId xmlns:a16="http://schemas.microsoft.com/office/drawing/2014/main" id="{1A091AAF-F233-3F03-9460-9BEB186952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A24A19-8AA8-CC74-2941-FC6B93639B88}"/>
              </a:ext>
            </a:extLst>
          </p:cNvPr>
          <p:cNvSpPr>
            <a:spLocks noGrp="1"/>
          </p:cNvSpPr>
          <p:nvPr>
            <p:ph type="sldNum" sz="quarter" idx="12"/>
          </p:nvPr>
        </p:nvSpPr>
        <p:spPr/>
        <p:txBody>
          <a:bodyPr/>
          <a:lstStyle/>
          <a:p>
            <a:fld id="{B4CB4838-6C76-4075-91BC-49FF4764E3D3}" type="slidenum">
              <a:rPr lang="en-US" smtClean="0"/>
              <a:t>‹#›</a:t>
            </a:fld>
            <a:endParaRPr lang="en-US"/>
          </a:p>
        </p:txBody>
      </p:sp>
    </p:spTree>
    <p:extLst>
      <p:ext uri="{BB962C8B-B14F-4D97-AF65-F5344CB8AC3E}">
        <p14:creationId xmlns:p14="http://schemas.microsoft.com/office/powerpoint/2010/main" val="1020930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4D66A-105D-9BCD-0159-5F88FEAA1B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9368C7-1B99-BC4E-6797-A5B795715155}"/>
              </a:ext>
            </a:extLst>
          </p:cNvPr>
          <p:cNvSpPr>
            <a:spLocks noGrp="1"/>
          </p:cNvSpPr>
          <p:nvPr>
            <p:ph type="dt" sz="half" idx="10"/>
          </p:nvPr>
        </p:nvSpPr>
        <p:spPr/>
        <p:txBody>
          <a:bodyPr/>
          <a:lstStyle/>
          <a:p>
            <a:fld id="{5B6121B4-2DAE-4C45-BC22-9CB673776E7E}" type="datetimeFigureOut">
              <a:rPr lang="en-US" smtClean="0"/>
              <a:t>11/1/2023</a:t>
            </a:fld>
            <a:endParaRPr lang="en-US"/>
          </a:p>
        </p:txBody>
      </p:sp>
      <p:sp>
        <p:nvSpPr>
          <p:cNvPr id="4" name="Footer Placeholder 3">
            <a:extLst>
              <a:ext uri="{FF2B5EF4-FFF2-40B4-BE49-F238E27FC236}">
                <a16:creationId xmlns:a16="http://schemas.microsoft.com/office/drawing/2014/main" id="{D04FD06D-4ADD-F7DC-4636-CEC2368ABA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C077D3-ABA2-1FFC-A98C-90582C529B79}"/>
              </a:ext>
            </a:extLst>
          </p:cNvPr>
          <p:cNvSpPr>
            <a:spLocks noGrp="1"/>
          </p:cNvSpPr>
          <p:nvPr>
            <p:ph type="sldNum" sz="quarter" idx="12"/>
          </p:nvPr>
        </p:nvSpPr>
        <p:spPr/>
        <p:txBody>
          <a:bodyPr/>
          <a:lstStyle/>
          <a:p>
            <a:fld id="{B4CB4838-6C76-4075-91BC-49FF4764E3D3}" type="slidenum">
              <a:rPr lang="en-US" smtClean="0"/>
              <a:t>‹#›</a:t>
            </a:fld>
            <a:endParaRPr lang="en-US"/>
          </a:p>
        </p:txBody>
      </p:sp>
    </p:spTree>
    <p:extLst>
      <p:ext uri="{BB962C8B-B14F-4D97-AF65-F5344CB8AC3E}">
        <p14:creationId xmlns:p14="http://schemas.microsoft.com/office/powerpoint/2010/main" val="1201792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B4D4C8-3881-1959-2A10-8CD4D0F9158D}"/>
              </a:ext>
            </a:extLst>
          </p:cNvPr>
          <p:cNvSpPr>
            <a:spLocks noGrp="1"/>
          </p:cNvSpPr>
          <p:nvPr>
            <p:ph type="dt" sz="half" idx="10"/>
          </p:nvPr>
        </p:nvSpPr>
        <p:spPr/>
        <p:txBody>
          <a:bodyPr/>
          <a:lstStyle/>
          <a:p>
            <a:fld id="{5B6121B4-2DAE-4C45-BC22-9CB673776E7E}" type="datetimeFigureOut">
              <a:rPr lang="en-US" smtClean="0"/>
              <a:t>11/1/2023</a:t>
            </a:fld>
            <a:endParaRPr lang="en-US"/>
          </a:p>
        </p:txBody>
      </p:sp>
      <p:sp>
        <p:nvSpPr>
          <p:cNvPr id="3" name="Footer Placeholder 2">
            <a:extLst>
              <a:ext uri="{FF2B5EF4-FFF2-40B4-BE49-F238E27FC236}">
                <a16:creationId xmlns:a16="http://schemas.microsoft.com/office/drawing/2014/main" id="{3B0573BA-A2AC-76D3-A0B0-4D77AE85F0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290424-77D0-3E8C-C1A1-7C8B6E76AB1D}"/>
              </a:ext>
            </a:extLst>
          </p:cNvPr>
          <p:cNvSpPr>
            <a:spLocks noGrp="1"/>
          </p:cNvSpPr>
          <p:nvPr>
            <p:ph type="sldNum" sz="quarter" idx="12"/>
          </p:nvPr>
        </p:nvSpPr>
        <p:spPr/>
        <p:txBody>
          <a:bodyPr/>
          <a:lstStyle/>
          <a:p>
            <a:fld id="{B4CB4838-6C76-4075-91BC-49FF4764E3D3}" type="slidenum">
              <a:rPr lang="en-US" smtClean="0"/>
              <a:t>‹#›</a:t>
            </a:fld>
            <a:endParaRPr lang="en-US"/>
          </a:p>
        </p:txBody>
      </p:sp>
    </p:spTree>
    <p:extLst>
      <p:ext uri="{BB962C8B-B14F-4D97-AF65-F5344CB8AC3E}">
        <p14:creationId xmlns:p14="http://schemas.microsoft.com/office/powerpoint/2010/main" val="338698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03F1A-9F61-74FD-1774-0434209198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6ECEC8-205F-919C-673A-024581A572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C9846D-9273-F72F-07EC-B08DE11251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01F7D5-E833-0ECE-9C50-B17ADE7FA8F7}"/>
              </a:ext>
            </a:extLst>
          </p:cNvPr>
          <p:cNvSpPr>
            <a:spLocks noGrp="1"/>
          </p:cNvSpPr>
          <p:nvPr>
            <p:ph type="dt" sz="half" idx="10"/>
          </p:nvPr>
        </p:nvSpPr>
        <p:spPr/>
        <p:txBody>
          <a:bodyPr/>
          <a:lstStyle/>
          <a:p>
            <a:fld id="{5B6121B4-2DAE-4C45-BC22-9CB673776E7E}" type="datetimeFigureOut">
              <a:rPr lang="en-US" smtClean="0"/>
              <a:t>11/1/2023</a:t>
            </a:fld>
            <a:endParaRPr lang="en-US"/>
          </a:p>
        </p:txBody>
      </p:sp>
      <p:sp>
        <p:nvSpPr>
          <p:cNvPr id="6" name="Footer Placeholder 5">
            <a:extLst>
              <a:ext uri="{FF2B5EF4-FFF2-40B4-BE49-F238E27FC236}">
                <a16:creationId xmlns:a16="http://schemas.microsoft.com/office/drawing/2014/main" id="{8F496001-385C-93B4-7E36-9FA49922CE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BE5020-3C2A-B318-D146-C7CF8A007E46}"/>
              </a:ext>
            </a:extLst>
          </p:cNvPr>
          <p:cNvSpPr>
            <a:spLocks noGrp="1"/>
          </p:cNvSpPr>
          <p:nvPr>
            <p:ph type="sldNum" sz="quarter" idx="12"/>
          </p:nvPr>
        </p:nvSpPr>
        <p:spPr/>
        <p:txBody>
          <a:bodyPr/>
          <a:lstStyle/>
          <a:p>
            <a:fld id="{B4CB4838-6C76-4075-91BC-49FF4764E3D3}" type="slidenum">
              <a:rPr lang="en-US" smtClean="0"/>
              <a:t>‹#›</a:t>
            </a:fld>
            <a:endParaRPr lang="en-US"/>
          </a:p>
        </p:txBody>
      </p:sp>
    </p:spTree>
    <p:extLst>
      <p:ext uri="{BB962C8B-B14F-4D97-AF65-F5344CB8AC3E}">
        <p14:creationId xmlns:p14="http://schemas.microsoft.com/office/powerpoint/2010/main" val="4034664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BBC03-D030-E00D-0E46-5C636600C8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4394C7-B049-A1FA-28D0-E278F9C79E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ED1B00-FC1A-E712-CE5C-758E08DEEA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BA1539-0823-FE5B-D1B1-FCDFA24C4461}"/>
              </a:ext>
            </a:extLst>
          </p:cNvPr>
          <p:cNvSpPr>
            <a:spLocks noGrp="1"/>
          </p:cNvSpPr>
          <p:nvPr>
            <p:ph type="dt" sz="half" idx="10"/>
          </p:nvPr>
        </p:nvSpPr>
        <p:spPr/>
        <p:txBody>
          <a:bodyPr/>
          <a:lstStyle/>
          <a:p>
            <a:fld id="{5B6121B4-2DAE-4C45-BC22-9CB673776E7E}" type="datetimeFigureOut">
              <a:rPr lang="en-US" smtClean="0"/>
              <a:t>11/1/2023</a:t>
            </a:fld>
            <a:endParaRPr lang="en-US"/>
          </a:p>
        </p:txBody>
      </p:sp>
      <p:sp>
        <p:nvSpPr>
          <p:cNvPr id="6" name="Footer Placeholder 5">
            <a:extLst>
              <a:ext uri="{FF2B5EF4-FFF2-40B4-BE49-F238E27FC236}">
                <a16:creationId xmlns:a16="http://schemas.microsoft.com/office/drawing/2014/main" id="{61B28166-E754-EE8B-4CFF-C38871C15E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A08863-1584-90B4-3BF1-AE59028B12A1}"/>
              </a:ext>
            </a:extLst>
          </p:cNvPr>
          <p:cNvSpPr>
            <a:spLocks noGrp="1"/>
          </p:cNvSpPr>
          <p:nvPr>
            <p:ph type="sldNum" sz="quarter" idx="12"/>
          </p:nvPr>
        </p:nvSpPr>
        <p:spPr/>
        <p:txBody>
          <a:bodyPr/>
          <a:lstStyle/>
          <a:p>
            <a:fld id="{B4CB4838-6C76-4075-91BC-49FF4764E3D3}" type="slidenum">
              <a:rPr lang="en-US" smtClean="0"/>
              <a:t>‹#›</a:t>
            </a:fld>
            <a:endParaRPr lang="en-US"/>
          </a:p>
        </p:txBody>
      </p:sp>
    </p:spTree>
    <p:extLst>
      <p:ext uri="{BB962C8B-B14F-4D97-AF65-F5344CB8AC3E}">
        <p14:creationId xmlns:p14="http://schemas.microsoft.com/office/powerpoint/2010/main" val="624834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theme" Target="../theme/theme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5C4CD8-E5E1-8A03-B493-FAE4E1C3B7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E81E9D-012E-7CCB-63C8-9E78A4C225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AC12C3-57C9-F6A4-9B91-1BA239C5FE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6121B4-2DAE-4C45-BC22-9CB673776E7E}" type="datetimeFigureOut">
              <a:rPr lang="en-US" smtClean="0"/>
              <a:t>11/1/2023</a:t>
            </a:fld>
            <a:endParaRPr lang="en-US"/>
          </a:p>
        </p:txBody>
      </p:sp>
      <p:sp>
        <p:nvSpPr>
          <p:cNvPr id="5" name="Footer Placeholder 4">
            <a:extLst>
              <a:ext uri="{FF2B5EF4-FFF2-40B4-BE49-F238E27FC236}">
                <a16:creationId xmlns:a16="http://schemas.microsoft.com/office/drawing/2014/main" id="{D11C6B17-CAC4-2D6F-AA49-B5D38D4B3F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8BFDF5-4075-9ADB-5876-2CA7C2EFC0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CB4838-6C76-4075-91BC-49FF4764E3D3}" type="slidenum">
              <a:rPr lang="en-US" smtClean="0"/>
              <a:t>‹#›</a:t>
            </a:fld>
            <a:endParaRPr lang="en-US"/>
          </a:p>
        </p:txBody>
      </p:sp>
    </p:spTree>
    <p:extLst>
      <p:ext uri="{BB962C8B-B14F-4D97-AF65-F5344CB8AC3E}">
        <p14:creationId xmlns:p14="http://schemas.microsoft.com/office/powerpoint/2010/main" val="42763383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72D1B3E3-9353-464D-A11F-1D5C816B42F6}" type="datetimeFigureOut">
              <a:rPr lang="en-US" smtClean="0"/>
              <a:t>11/1/2023</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AA1CA815-BECE-469A-BF49-0A6457C36839}" type="slidenum">
              <a:rPr lang="en-US" smtClean="0"/>
              <a:t>‹#›</a:t>
            </a:fld>
            <a:endParaRPr lang="en-US"/>
          </a:p>
        </p:txBody>
      </p:sp>
    </p:spTree>
    <p:extLst>
      <p:ext uri="{BB962C8B-B14F-4D97-AF65-F5344CB8AC3E}">
        <p14:creationId xmlns:p14="http://schemas.microsoft.com/office/powerpoint/2010/main" val="21399406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11/1/2023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6052209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4.xml"/><Relationship Id="rId5" Type="http://schemas.openxmlformats.org/officeDocument/2006/relationships/image" Target="../media/image28.png"/><Relationship Id="rId4" Type="http://schemas.openxmlformats.org/officeDocument/2006/relationships/image" Target="../media/image27.png"/></Relationships>
</file>

<file path=ppt/slides/_rels/slide110.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8.jpeg"/></Relationships>
</file>

<file path=ppt/slides/_rels/slide11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9.jpeg"/></Relationships>
</file>

<file path=ppt/slides/_rels/slide114.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42.em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53.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0.png"/><Relationship Id="rId7" Type="http://schemas.openxmlformats.org/officeDocument/2006/relationships/diagramColors" Target="../diagrams/colors2.xml"/><Relationship Id="rId2" Type="http://schemas.openxmlformats.org/officeDocument/2006/relationships/image" Target="../media/image29.png"/><Relationship Id="rId1" Type="http://schemas.openxmlformats.org/officeDocument/2006/relationships/slideLayout" Target="../slideLayouts/slideLayout3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20.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58.emf"/><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59.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4.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hyperlink" Target="https://www.amazon.com/Autonomic-Nervous-System-Table-Laminated/dp/039371280X/ref=sr_1_15?dchild=1&amp;keywords=deb+dana&amp;qid=1590326813&amp;s=books&amp;sr=1-15" TargetMode="External"/><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r26Gvb8RpkU&amp;ab_channel=WafflesXP" TargetMode="External"/><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40.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verywellmind.com/attachment-styles-2795344" TargetMode="External"/><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verywellmind.com/what-is-longitudinal-research-2795335"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verywellmind.com/does-my-child-have-an-anxiety-disorder-2584398"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hyperlink" Target="https://www.ncbi.nlm.nih.gov/pmc/articles/PMC5805641/#R67" TargetMode="External"/><Relationship Id="rId3" Type="http://schemas.openxmlformats.org/officeDocument/2006/relationships/hyperlink" Target="https://www.ncbi.nlm.nih.gov/pmc/articles/PMC5805641/#R49" TargetMode="External"/><Relationship Id="rId7" Type="http://schemas.openxmlformats.org/officeDocument/2006/relationships/hyperlink" Target="https://www.ncbi.nlm.nih.gov/pmc/articles/PMC5805641/#R16" TargetMode="External"/><Relationship Id="rId2" Type="http://schemas.openxmlformats.org/officeDocument/2006/relationships/hyperlink" Target="https://www.ncbi.nlm.nih.gov/pmc/articles/PMC5805641/#R48" TargetMode="External"/><Relationship Id="rId1" Type="http://schemas.openxmlformats.org/officeDocument/2006/relationships/slideLayout" Target="../slideLayouts/slideLayout2.xml"/><Relationship Id="rId6" Type="http://schemas.openxmlformats.org/officeDocument/2006/relationships/hyperlink" Target="https://www.ncbi.nlm.nih.gov/pmc/articles/PMC5805641/#R71" TargetMode="External"/><Relationship Id="rId5" Type="http://schemas.openxmlformats.org/officeDocument/2006/relationships/hyperlink" Target="https://www.ncbi.nlm.nih.gov/pmc/articles/PMC5805641/#R66" TargetMode="External"/><Relationship Id="rId4" Type="http://schemas.openxmlformats.org/officeDocument/2006/relationships/hyperlink" Target="https://www.ncbi.nlm.nih.gov/pmc/articles/PMC5805641/#R43" TargetMode="External"/><Relationship Id="rId9" Type="http://schemas.openxmlformats.org/officeDocument/2006/relationships/image" Target="../media/image52.jpeg"/></Relationships>
</file>

<file path=ppt/slides/_rels/slide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Layout" Target="../diagrams/layout1.xml"/><Relationship Id="rId7" Type="http://schemas.openxmlformats.org/officeDocument/2006/relationships/image" Target="../media/image10.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20.png"/><Relationship Id="rId4" Type="http://schemas.openxmlformats.org/officeDocument/2006/relationships/image" Target="../media/image18.jpeg"/></Relationships>
</file>

<file path=ppt/slides/_rels/slide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48.xml.rels><?xml version="1.0" encoding="UTF-8" standalone="yes"?>
<Relationships xmlns="http://schemas.openxmlformats.org/package/2006/relationships"><Relationship Id="rId3" Type="http://schemas.openxmlformats.org/officeDocument/2006/relationships/hyperlink" Target="https://www.youtube.com/watch?v=KEFfThbAYnQ" TargetMode="External"/><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youtube.com/watch?v=KEFfThbAYnQ"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youtube.com/watch?v=KEFfThbAYnQ"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www.youtube.com/watch?v=KEFfThbAYnQ"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www.youtube.com/watch?v=KEFfThbAYnQ"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www.youtube.com/watch?v=KEFfThbAYnQ"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s://www.youtube.com/watch?v=mGqBN72sSz4&amp;ab_channel=AddictionPolicyForum" TargetMode="External"/><Relationship Id="rId2" Type="http://schemas.openxmlformats.org/officeDocument/2006/relationships/hyperlink" Target="https://www.youtube.com/watch?v=zYphZvRHm6Y&amp;list=PLvpkbo8ssyriex9eUKI6JGaR1UX2NGdtn&amp;ab_channel=KTOO360TV" TargetMode="External"/><Relationship Id="rId1" Type="http://schemas.openxmlformats.org/officeDocument/2006/relationships/slideLayout" Target="../slideLayouts/slideLayout1.xml"/><Relationship Id="rId5" Type="http://schemas.openxmlformats.org/officeDocument/2006/relationships/image" Target="../media/image71.jpeg"/><Relationship Id="rId4" Type="http://schemas.openxmlformats.org/officeDocument/2006/relationships/image" Target="../media/image70.png"/></Relationships>
</file>

<file path=ppt/slides/_rels/slide5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hyperlink" Target="http://www.neuroscientificallychallenged.com/glossary/striatu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www.neuroscientificallychallenged.com/glossary/substantia-nigra" TargetMode="External"/><Relationship Id="rId5" Type="http://schemas.openxmlformats.org/officeDocument/2006/relationships/hyperlink" Target="http://www.neuroscientificallychallenged.com/glossary/dopamine" TargetMode="External"/><Relationship Id="rId4" Type="http://schemas.openxmlformats.org/officeDocument/2006/relationships/image" Target="../media/image83.png"/></Relationships>
</file>

<file path=ppt/slides/_rels/slide65.xml.rels><?xml version="1.0" encoding="UTF-8" standalone="yes"?>
<Relationships xmlns="http://schemas.openxmlformats.org/package/2006/relationships"><Relationship Id="rId3" Type="http://schemas.openxmlformats.org/officeDocument/2006/relationships/hyperlink" Target="https://www.youtube.com/watch?v=QmOF0crdyRU&amp;t=2s&amp;ab_channel=AndrewHuberman" TargetMode="External"/><Relationship Id="rId2" Type="http://schemas.openxmlformats.org/officeDocument/2006/relationships/hyperlink" Target="https://pediaa.com/difference-between-neurons-and-neuroglia/#Neurons" TargetMode="External"/><Relationship Id="rId1" Type="http://schemas.openxmlformats.org/officeDocument/2006/relationships/slideLayout" Target="../slideLayouts/slideLayout12.xml"/><Relationship Id="rId4" Type="http://schemas.openxmlformats.org/officeDocument/2006/relationships/image" Target="../media/image84.png"/></Relationships>
</file>

<file path=ppt/slides/_rels/slide6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hyperlink" Target="https://www.youtube.com/watch?v=ZLtSoWrEplM&amp;ab_channel=Reach10"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4.xml"/></Relationships>
</file>

<file path=ppt/slides/_rels/slide7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8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6.xml"/><Relationship Id="rId4" Type="http://schemas.openxmlformats.org/officeDocument/2006/relationships/image" Target="../media/image103.png"/></Relationships>
</file>

<file path=ppt/slides/_rels/slide82.xml.rels><?xml version="1.0" encoding="UTF-8" standalone="yes"?>
<Relationships xmlns="http://schemas.openxmlformats.org/package/2006/relationships"><Relationship Id="rId3" Type="http://schemas.openxmlformats.org/officeDocument/2006/relationships/hyperlink" Target="https://www.youtube.com/watch?v=5Pu82wZRZwo&amp;ab_channel=AndreaSamadi" TargetMode="External"/><Relationship Id="rId2" Type="http://schemas.openxmlformats.org/officeDocument/2006/relationships/image" Target="../media/image104.pn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s://www.youtube.com/watch?v=5Pu82wZRZwo&amp;ab_channel=AndreaSamadi" TargetMode="External"/><Relationship Id="rId1" Type="http://schemas.openxmlformats.org/officeDocument/2006/relationships/slideLayout" Target="../slideLayouts/slideLayout6.xml"/><Relationship Id="rId4" Type="http://schemas.openxmlformats.org/officeDocument/2006/relationships/image" Target="../media/image106.png"/></Relationships>
</file>

<file path=ppt/slides/_rels/slide8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hyperlink" Target="https://www.youtube.com/watch?v=5Pu82wZRZwo&amp;ab_channel=AndreaSamadi" TargetMode="External"/><Relationship Id="rId2" Type="http://schemas.openxmlformats.org/officeDocument/2006/relationships/image" Target="../media/image108.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6.xml"/><Relationship Id="rId4" Type="http://schemas.openxmlformats.org/officeDocument/2006/relationships/hyperlink" Target="https://www.youtube.com/watch?v=5Pu82wZRZwo&amp;ab_channel=AndreaSamadi"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hyperlink" Target="https://www.youtube.com/watch?v=TjKCzYYkKN4&amp;ab_channel=Valuetainment" TargetMode="External"/><Relationship Id="rId2" Type="http://schemas.openxmlformats.org/officeDocument/2006/relationships/image" Target="../media/image113.png"/><Relationship Id="rId1" Type="http://schemas.openxmlformats.org/officeDocument/2006/relationships/slideLayout" Target="../slideLayouts/slideLayout12.xml"/><Relationship Id="rId4" Type="http://schemas.openxmlformats.org/officeDocument/2006/relationships/hyperlink" Target="https://www.youtube.com/watch?v=sPpY_nePtV8&amp;ab_channel=Instaread" TargetMode="External"/></Relationships>
</file>

<file path=ppt/slides/_rels/slide8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8.xml"/></Relationships>
</file>

<file path=ppt/slides/_rels/slide9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can of a human brain in a neurology clinic">
            <a:extLst>
              <a:ext uri="{FF2B5EF4-FFF2-40B4-BE49-F238E27FC236}">
                <a16:creationId xmlns:a16="http://schemas.microsoft.com/office/drawing/2014/main" id="{E8CF5AB7-2206-7D53-4D0D-CC29FE63BB76}"/>
              </a:ext>
            </a:extLst>
          </p:cNvPr>
          <p:cNvPicPr>
            <a:picLocks noChangeAspect="1"/>
          </p:cNvPicPr>
          <p:nvPr/>
        </p:nvPicPr>
        <p:blipFill rotWithShape="1">
          <a:blip r:embed="rId2"/>
          <a:srcRect t="15907" b="9093"/>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179B84-DFCB-B32F-DAB0-C4BDBED100C4}"/>
              </a:ext>
            </a:extLst>
          </p:cNvPr>
          <p:cNvSpPr>
            <a:spLocks noGrp="1"/>
          </p:cNvSpPr>
          <p:nvPr>
            <p:ph type="ctrTitle"/>
          </p:nvPr>
        </p:nvSpPr>
        <p:spPr>
          <a:xfrm>
            <a:off x="1097280" y="325550"/>
            <a:ext cx="10058400" cy="2460407"/>
          </a:xfrm>
          <a:effectLst>
            <a:outerShdw blurRad="50800" dist="38100" dir="2700000" algn="tl" rotWithShape="0">
              <a:prstClr val="black">
                <a:alpha val="40000"/>
              </a:prstClr>
            </a:outerShdw>
          </a:effectLst>
        </p:spPr>
        <p:txBody>
          <a:bodyPr>
            <a:normAutofit/>
          </a:bodyPr>
          <a:lstStyle/>
          <a:p>
            <a:r>
              <a:rPr lang="en-US" dirty="0">
                <a:solidFill>
                  <a:schemeClr val="bg2"/>
                </a:solidFill>
              </a:rPr>
              <a:t>The Neuroscience within Trauma and Addiction</a:t>
            </a:r>
            <a:endParaRPr lang="en-US" sz="5200" dirty="0">
              <a:solidFill>
                <a:schemeClr val="bg2"/>
              </a:solidFill>
            </a:endParaRPr>
          </a:p>
        </p:txBody>
      </p:sp>
      <p:sp>
        <p:nvSpPr>
          <p:cNvPr id="3" name="Subtitle 2">
            <a:extLst>
              <a:ext uri="{FF2B5EF4-FFF2-40B4-BE49-F238E27FC236}">
                <a16:creationId xmlns:a16="http://schemas.microsoft.com/office/drawing/2014/main" id="{148FB041-77CA-AFCB-C21F-C95B0B1B0ABB}"/>
              </a:ext>
            </a:extLst>
          </p:cNvPr>
          <p:cNvSpPr>
            <a:spLocks noGrp="1"/>
          </p:cNvSpPr>
          <p:nvPr>
            <p:ph type="subTitle" idx="1"/>
          </p:nvPr>
        </p:nvSpPr>
        <p:spPr>
          <a:xfrm>
            <a:off x="1100051" y="4423144"/>
            <a:ext cx="10058400" cy="931606"/>
          </a:xfrm>
          <a:effectLst>
            <a:outerShdw blurRad="50800" dist="38100" dir="2700000" algn="tl" rotWithShape="0">
              <a:prstClr val="black">
                <a:alpha val="40000"/>
              </a:prstClr>
            </a:outerShdw>
          </a:effectLst>
        </p:spPr>
        <p:txBody>
          <a:bodyPr>
            <a:normAutofit/>
          </a:bodyPr>
          <a:lstStyle/>
          <a:p>
            <a:r>
              <a:rPr lang="en-US" dirty="0">
                <a:solidFill>
                  <a:srgbClr val="FFFFFF"/>
                </a:solidFill>
              </a:rPr>
              <a:t>Jeffrey E. Hansen, Ph.D.</a:t>
            </a:r>
          </a:p>
          <a:p>
            <a:r>
              <a:rPr lang="en-US" dirty="0">
                <a:solidFill>
                  <a:srgbClr val="FFFFFF"/>
                </a:solidFill>
              </a:rPr>
              <a:t>Center for Connected Living, LLC</a:t>
            </a:r>
          </a:p>
        </p:txBody>
      </p:sp>
    </p:spTree>
    <p:extLst>
      <p:ext uri="{BB962C8B-B14F-4D97-AF65-F5344CB8AC3E}">
        <p14:creationId xmlns:p14="http://schemas.microsoft.com/office/powerpoint/2010/main" val="145215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020772-C031-613D-DEAA-2E41E1A4D82E}"/>
              </a:ext>
            </a:extLst>
          </p:cNvPr>
          <p:cNvPicPr>
            <a:picLocks noChangeAspect="1"/>
          </p:cNvPicPr>
          <p:nvPr/>
        </p:nvPicPr>
        <p:blipFill>
          <a:blip r:embed="rId2"/>
          <a:stretch>
            <a:fillRect/>
          </a:stretch>
        </p:blipFill>
        <p:spPr>
          <a:xfrm>
            <a:off x="4038600" y="1058863"/>
            <a:ext cx="7186613" cy="1925638"/>
          </a:xfrm>
          <a:prstGeom prst="rect">
            <a:avLst/>
          </a:prstGeom>
        </p:spPr>
      </p:pic>
      <p:pic>
        <p:nvPicPr>
          <p:cNvPr id="6" name="Picture 5">
            <a:extLst>
              <a:ext uri="{FF2B5EF4-FFF2-40B4-BE49-F238E27FC236}">
                <a16:creationId xmlns:a16="http://schemas.microsoft.com/office/drawing/2014/main" id="{9121D504-287D-E195-8DA1-216FCDA91695}"/>
              </a:ext>
            </a:extLst>
          </p:cNvPr>
          <p:cNvPicPr>
            <a:picLocks noChangeAspect="1"/>
          </p:cNvPicPr>
          <p:nvPr/>
        </p:nvPicPr>
        <p:blipFill rotWithShape="1">
          <a:blip r:embed="rId3"/>
          <a:srcRect t="28295"/>
          <a:stretch/>
        </p:blipFill>
        <p:spPr>
          <a:xfrm>
            <a:off x="4038600" y="3041650"/>
            <a:ext cx="7186613" cy="2749550"/>
          </a:xfrm>
          <a:prstGeom prst="rect">
            <a:avLst/>
          </a:prstGeom>
        </p:spPr>
      </p:pic>
      <p:sp>
        <p:nvSpPr>
          <p:cNvPr id="2" name="Title 1">
            <a:extLst>
              <a:ext uri="{FF2B5EF4-FFF2-40B4-BE49-F238E27FC236}">
                <a16:creationId xmlns:a16="http://schemas.microsoft.com/office/drawing/2014/main" id="{63000D9F-56CB-84F1-827E-606FD2753D3A}"/>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1600">
                <a:solidFill>
                  <a:schemeClr val="bg1"/>
                </a:solidFill>
                <a:latin typeface="Calibri" panose="020F0502020204030204" pitchFamily="34" charset="0"/>
                <a:ea typeface="Calibri" panose="020F0502020204030204" pitchFamily="34" charset="0"/>
                <a:cs typeface="Calibri" panose="020F0502020204030204" pitchFamily="34" charset="0"/>
              </a:rPr>
              <a:t>Similarities between Chemical/Substance Addictions and Behavioral Addictions</a:t>
            </a:r>
          </a:p>
        </p:txBody>
      </p:sp>
    </p:spTree>
    <p:extLst>
      <p:ext uri="{BB962C8B-B14F-4D97-AF65-F5344CB8AC3E}">
        <p14:creationId xmlns:p14="http://schemas.microsoft.com/office/powerpoint/2010/main" val="35524232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0DCC097-1DB8-4B6D-85D0-6FBA0E1CA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E0B58608-23C8-4441-994D-C6823EEE1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2083506"/>
          </a:xfrm>
          <a:custGeom>
            <a:avLst/>
            <a:gdLst>
              <a:gd name="connsiteX0" fmla="*/ 0 w 12191999"/>
              <a:gd name="connsiteY0" fmla="*/ 0 h 2083506"/>
              <a:gd name="connsiteX1" fmla="*/ 9429748 w 12191999"/>
              <a:gd name="connsiteY1" fmla="*/ 0 h 2083506"/>
              <a:gd name="connsiteX2" fmla="*/ 9429748 w 12191999"/>
              <a:gd name="connsiteY2" fmla="*/ 1 h 2083506"/>
              <a:gd name="connsiteX3" fmla="*/ 12191999 w 12191999"/>
              <a:gd name="connsiteY3" fmla="*/ 1 h 2083506"/>
              <a:gd name="connsiteX4" fmla="*/ 12191999 w 12191999"/>
              <a:gd name="connsiteY4" fmla="*/ 1164372 h 2083506"/>
              <a:gd name="connsiteX5" fmla="*/ 12147852 w 12191999"/>
              <a:gd name="connsiteY5" fmla="*/ 1163783 h 2083506"/>
              <a:gd name="connsiteX6" fmla="*/ 11993604 w 12191999"/>
              <a:gd name="connsiteY6" fmla="*/ 1153496 h 2083506"/>
              <a:gd name="connsiteX7" fmla="*/ 11865319 w 12191999"/>
              <a:gd name="connsiteY7" fmla="*/ 1176624 h 2083506"/>
              <a:gd name="connsiteX8" fmla="*/ 11718353 w 12191999"/>
              <a:gd name="connsiteY8" fmla="*/ 1209136 h 2083506"/>
              <a:gd name="connsiteX9" fmla="*/ 11609067 w 12191999"/>
              <a:gd name="connsiteY9" fmla="*/ 1218512 h 2083506"/>
              <a:gd name="connsiteX10" fmla="*/ 11545958 w 12191999"/>
              <a:gd name="connsiteY10" fmla="*/ 1240430 h 2083506"/>
              <a:gd name="connsiteX11" fmla="*/ 11445770 w 12191999"/>
              <a:gd name="connsiteY11" fmla="*/ 1225780 h 2083506"/>
              <a:gd name="connsiteX12" fmla="*/ 11398842 w 12191999"/>
              <a:gd name="connsiteY12" fmla="*/ 1227250 h 2083506"/>
              <a:gd name="connsiteX13" fmla="*/ 11240093 w 12191999"/>
              <a:gd name="connsiteY13" fmla="*/ 1266797 h 2083506"/>
              <a:gd name="connsiteX14" fmla="*/ 11141364 w 12191999"/>
              <a:gd name="connsiteY14" fmla="*/ 1288059 h 2083506"/>
              <a:gd name="connsiteX15" fmla="*/ 11015396 w 12191999"/>
              <a:gd name="connsiteY15" fmla="*/ 1353104 h 2083506"/>
              <a:gd name="connsiteX16" fmla="*/ 10973905 w 12191999"/>
              <a:gd name="connsiteY16" fmla="*/ 1365109 h 2083506"/>
              <a:gd name="connsiteX17" fmla="*/ 10904858 w 12191999"/>
              <a:gd name="connsiteY17" fmla="*/ 1371966 h 2083506"/>
              <a:gd name="connsiteX18" fmla="*/ 10827883 w 12191999"/>
              <a:gd name="connsiteY18" fmla="*/ 1410270 h 2083506"/>
              <a:gd name="connsiteX19" fmla="*/ 10690996 w 12191999"/>
              <a:gd name="connsiteY19" fmla="*/ 1426394 h 2083506"/>
              <a:gd name="connsiteX20" fmla="*/ 10624461 w 12191999"/>
              <a:gd name="connsiteY20" fmla="*/ 1444283 h 2083506"/>
              <a:gd name="connsiteX21" fmla="*/ 10517208 w 12191999"/>
              <a:gd name="connsiteY21" fmla="*/ 1478947 h 2083506"/>
              <a:gd name="connsiteX22" fmla="*/ 10497937 w 12191999"/>
              <a:gd name="connsiteY22" fmla="*/ 1469831 h 2083506"/>
              <a:gd name="connsiteX23" fmla="*/ 10471201 w 12191999"/>
              <a:gd name="connsiteY23" fmla="*/ 1486037 h 2083506"/>
              <a:gd name="connsiteX24" fmla="*/ 10448263 w 12191999"/>
              <a:gd name="connsiteY24" fmla="*/ 1478223 h 2083506"/>
              <a:gd name="connsiteX25" fmla="*/ 10388089 w 12191999"/>
              <a:gd name="connsiteY25" fmla="*/ 1507175 h 2083506"/>
              <a:gd name="connsiteX26" fmla="*/ 10333720 w 12191999"/>
              <a:gd name="connsiteY26" fmla="*/ 1515848 h 2083506"/>
              <a:gd name="connsiteX27" fmla="*/ 10104338 w 12191999"/>
              <a:gd name="connsiteY27" fmla="*/ 1569424 h 2083506"/>
              <a:gd name="connsiteX28" fmla="*/ 9910445 w 12191999"/>
              <a:gd name="connsiteY28" fmla="*/ 1632275 h 2083506"/>
              <a:gd name="connsiteX29" fmla="*/ 9770872 w 12191999"/>
              <a:gd name="connsiteY29" fmla="*/ 1688088 h 2083506"/>
              <a:gd name="connsiteX30" fmla="*/ 9733849 w 12191999"/>
              <a:gd name="connsiteY30" fmla="*/ 1700034 h 2083506"/>
              <a:gd name="connsiteX31" fmla="*/ 9703714 w 12191999"/>
              <a:gd name="connsiteY31" fmla="*/ 1730093 h 2083506"/>
              <a:gd name="connsiteX32" fmla="*/ 9698351 w 12191999"/>
              <a:gd name="connsiteY32" fmla="*/ 1730377 h 2083506"/>
              <a:gd name="connsiteX33" fmla="*/ 9632895 w 12191999"/>
              <a:gd name="connsiteY33" fmla="*/ 1736363 h 2083506"/>
              <a:gd name="connsiteX34" fmla="*/ 9569107 w 12191999"/>
              <a:gd name="connsiteY34" fmla="*/ 1741010 h 2083506"/>
              <a:gd name="connsiteX35" fmla="*/ 9536451 w 12191999"/>
              <a:gd name="connsiteY35" fmla="*/ 1755120 h 2083506"/>
              <a:gd name="connsiteX36" fmla="*/ 9529385 w 12191999"/>
              <a:gd name="connsiteY36" fmla="*/ 1757515 h 2083506"/>
              <a:gd name="connsiteX37" fmla="*/ 9498527 w 12191999"/>
              <a:gd name="connsiteY37" fmla="*/ 1753117 h 2083506"/>
              <a:gd name="connsiteX38" fmla="*/ 9436642 w 12191999"/>
              <a:gd name="connsiteY38" fmla="*/ 1755478 h 2083506"/>
              <a:gd name="connsiteX39" fmla="*/ 9429748 w 12191999"/>
              <a:gd name="connsiteY39" fmla="*/ 1756317 h 2083506"/>
              <a:gd name="connsiteX40" fmla="*/ 9429748 w 12191999"/>
              <a:gd name="connsiteY40" fmla="*/ 1768745 h 2083506"/>
              <a:gd name="connsiteX41" fmla="*/ 9425802 w 12191999"/>
              <a:gd name="connsiteY41" fmla="*/ 1769273 h 2083506"/>
              <a:gd name="connsiteX42" fmla="*/ 9349763 w 12191999"/>
              <a:gd name="connsiteY42" fmla="*/ 1776107 h 2083506"/>
              <a:gd name="connsiteX43" fmla="*/ 9256503 w 12191999"/>
              <a:gd name="connsiteY43" fmla="*/ 1800699 h 2083506"/>
              <a:gd name="connsiteX44" fmla="*/ 9222873 w 12191999"/>
              <a:gd name="connsiteY44" fmla="*/ 1803003 h 2083506"/>
              <a:gd name="connsiteX45" fmla="*/ 9224095 w 12191999"/>
              <a:gd name="connsiteY45" fmla="*/ 1807355 h 2083506"/>
              <a:gd name="connsiteX46" fmla="*/ 9211603 w 12191999"/>
              <a:gd name="connsiteY46" fmla="*/ 1807675 h 2083506"/>
              <a:gd name="connsiteX47" fmla="*/ 9183719 w 12191999"/>
              <a:gd name="connsiteY47" fmla="*/ 1807781 h 2083506"/>
              <a:gd name="connsiteX48" fmla="*/ 9100221 w 12191999"/>
              <a:gd name="connsiteY48" fmla="*/ 1808989 h 2083506"/>
              <a:gd name="connsiteX49" fmla="*/ 9077439 w 12191999"/>
              <a:gd name="connsiteY49" fmla="*/ 1817333 h 2083506"/>
              <a:gd name="connsiteX50" fmla="*/ 9055889 w 12191999"/>
              <a:gd name="connsiteY50" fmla="*/ 1817464 h 2083506"/>
              <a:gd name="connsiteX51" fmla="*/ 8930912 w 12191999"/>
              <a:gd name="connsiteY51" fmla="*/ 1828648 h 2083506"/>
              <a:gd name="connsiteX52" fmla="*/ 8913729 w 12191999"/>
              <a:gd name="connsiteY52" fmla="*/ 1829483 h 2083506"/>
              <a:gd name="connsiteX53" fmla="*/ 8904423 w 12191999"/>
              <a:gd name="connsiteY53" fmla="*/ 1833234 h 2083506"/>
              <a:gd name="connsiteX54" fmla="*/ 8871099 w 12191999"/>
              <a:gd name="connsiteY54" fmla="*/ 1833979 h 2083506"/>
              <a:gd name="connsiteX55" fmla="*/ 8869557 w 12191999"/>
              <a:gd name="connsiteY55" fmla="*/ 1836113 h 2083506"/>
              <a:gd name="connsiteX56" fmla="*/ 8760021 w 12191999"/>
              <a:gd name="connsiteY56" fmla="*/ 1854442 h 2083506"/>
              <a:gd name="connsiteX57" fmla="*/ 8741254 w 12191999"/>
              <a:gd name="connsiteY57" fmla="*/ 1857469 h 2083506"/>
              <a:gd name="connsiteX58" fmla="*/ 8725039 w 12191999"/>
              <a:gd name="connsiteY58" fmla="*/ 1856552 h 2083506"/>
              <a:gd name="connsiteX59" fmla="*/ 8635265 w 12191999"/>
              <a:gd name="connsiteY59" fmla="*/ 1859168 h 2083506"/>
              <a:gd name="connsiteX60" fmla="*/ 8613911 w 12191999"/>
              <a:gd name="connsiteY60" fmla="*/ 1857561 h 2083506"/>
              <a:gd name="connsiteX61" fmla="*/ 8604931 w 12191999"/>
              <a:gd name="connsiteY61" fmla="*/ 1854170 h 2083506"/>
              <a:gd name="connsiteX62" fmla="*/ 8570171 w 12191999"/>
              <a:gd name="connsiteY62" fmla="*/ 1860579 h 2083506"/>
              <a:gd name="connsiteX63" fmla="*/ 8516537 w 12191999"/>
              <a:gd name="connsiteY63" fmla="*/ 1864971 h 2083506"/>
              <a:gd name="connsiteX64" fmla="*/ 8491046 w 12191999"/>
              <a:gd name="connsiteY64" fmla="*/ 1868141 h 2083506"/>
              <a:gd name="connsiteX65" fmla="*/ 8470478 w 12191999"/>
              <a:gd name="connsiteY65" fmla="*/ 1866216 h 2083506"/>
              <a:gd name="connsiteX66" fmla="*/ 8353433 w 12191999"/>
              <a:gd name="connsiteY66" fmla="*/ 1865729 h 2083506"/>
              <a:gd name="connsiteX67" fmla="*/ 8347675 w 12191999"/>
              <a:gd name="connsiteY67" fmla="*/ 1865075 h 2083506"/>
              <a:gd name="connsiteX68" fmla="*/ 8343939 w 12191999"/>
              <a:gd name="connsiteY68" fmla="*/ 1865677 h 2083506"/>
              <a:gd name="connsiteX69" fmla="*/ 8221566 w 12191999"/>
              <a:gd name="connsiteY69" fmla="*/ 1881148 h 2083506"/>
              <a:gd name="connsiteX70" fmla="*/ 8066095 w 12191999"/>
              <a:gd name="connsiteY70" fmla="*/ 1919902 h 2083506"/>
              <a:gd name="connsiteX71" fmla="*/ 8044849 w 12191999"/>
              <a:gd name="connsiteY71" fmla="*/ 1916308 h 2083506"/>
              <a:gd name="connsiteX72" fmla="*/ 8041142 w 12191999"/>
              <a:gd name="connsiteY72" fmla="*/ 1915506 h 2083506"/>
              <a:gd name="connsiteX73" fmla="*/ 8022159 w 12191999"/>
              <a:gd name="connsiteY73" fmla="*/ 1911521 h 2083506"/>
              <a:gd name="connsiteX74" fmla="*/ 7944932 w 12191999"/>
              <a:gd name="connsiteY74" fmla="*/ 1917265 h 2083506"/>
              <a:gd name="connsiteX75" fmla="*/ 7879011 w 12191999"/>
              <a:gd name="connsiteY75" fmla="*/ 1928570 h 2083506"/>
              <a:gd name="connsiteX76" fmla="*/ 7865529 w 12191999"/>
              <a:gd name="connsiteY76" fmla="*/ 1934399 h 2083506"/>
              <a:gd name="connsiteX77" fmla="*/ 7774801 w 12191999"/>
              <a:gd name="connsiteY77" fmla="*/ 1947969 h 2083506"/>
              <a:gd name="connsiteX78" fmla="*/ 7748398 w 12191999"/>
              <a:gd name="connsiteY78" fmla="*/ 1955982 h 2083506"/>
              <a:gd name="connsiteX79" fmla="*/ 7740684 w 12191999"/>
              <a:gd name="connsiteY79" fmla="*/ 1955717 h 2083506"/>
              <a:gd name="connsiteX80" fmla="*/ 7712976 w 12191999"/>
              <a:gd name="connsiteY80" fmla="*/ 1960442 h 2083506"/>
              <a:gd name="connsiteX81" fmla="*/ 7699956 w 12191999"/>
              <a:gd name="connsiteY81" fmla="*/ 1966104 h 2083506"/>
              <a:gd name="connsiteX82" fmla="*/ 7684158 w 12191999"/>
              <a:gd name="connsiteY82" fmla="*/ 1962927 h 2083506"/>
              <a:gd name="connsiteX83" fmla="*/ 7643109 w 12191999"/>
              <a:gd name="connsiteY83" fmla="*/ 1964400 h 2083506"/>
              <a:gd name="connsiteX84" fmla="*/ 7630180 w 12191999"/>
              <a:gd name="connsiteY84" fmla="*/ 1970266 h 2083506"/>
              <a:gd name="connsiteX85" fmla="*/ 7609131 w 12191999"/>
              <a:gd name="connsiteY85" fmla="*/ 1971774 h 2083506"/>
              <a:gd name="connsiteX86" fmla="*/ 7555555 w 12191999"/>
              <a:gd name="connsiteY86" fmla="*/ 1969491 h 2083506"/>
              <a:gd name="connsiteX87" fmla="*/ 7520919 w 12191999"/>
              <a:gd name="connsiteY87" fmla="*/ 1970177 h 2083506"/>
              <a:gd name="connsiteX88" fmla="*/ 7456258 w 12191999"/>
              <a:gd name="connsiteY88" fmla="*/ 1960468 h 2083506"/>
              <a:gd name="connsiteX89" fmla="*/ 7393047 w 12191999"/>
              <a:gd name="connsiteY89" fmla="*/ 1952408 h 2083506"/>
              <a:gd name="connsiteX90" fmla="*/ 7199912 w 12191999"/>
              <a:gd name="connsiteY90" fmla="*/ 1959913 h 2083506"/>
              <a:gd name="connsiteX91" fmla="*/ 7146774 w 12191999"/>
              <a:gd name="connsiteY91" fmla="*/ 1956641 h 2083506"/>
              <a:gd name="connsiteX92" fmla="*/ 7122244 w 12191999"/>
              <a:gd name="connsiteY92" fmla="*/ 1953891 h 2083506"/>
              <a:gd name="connsiteX93" fmla="*/ 7032241 w 12191999"/>
              <a:gd name="connsiteY93" fmla="*/ 1962723 h 2083506"/>
              <a:gd name="connsiteX94" fmla="*/ 6941492 w 12191999"/>
              <a:gd name="connsiteY94" fmla="*/ 1976868 h 2083506"/>
              <a:gd name="connsiteX95" fmla="*/ 6906514 w 12191999"/>
              <a:gd name="connsiteY95" fmla="*/ 1968589 h 2083506"/>
              <a:gd name="connsiteX96" fmla="*/ 6826395 w 12191999"/>
              <a:gd name="connsiteY96" fmla="*/ 1974141 h 2083506"/>
              <a:gd name="connsiteX97" fmla="*/ 6716431 w 12191999"/>
              <a:gd name="connsiteY97" fmla="*/ 2004297 h 2083506"/>
              <a:gd name="connsiteX98" fmla="*/ 6569607 w 12191999"/>
              <a:gd name="connsiteY98" fmla="*/ 2015496 h 2083506"/>
              <a:gd name="connsiteX99" fmla="*/ 6561430 w 12191999"/>
              <a:gd name="connsiteY99" fmla="*/ 2020996 h 2083506"/>
              <a:gd name="connsiteX100" fmla="*/ 6549371 w 12191999"/>
              <a:gd name="connsiteY100" fmla="*/ 2024747 h 2083506"/>
              <a:gd name="connsiteX101" fmla="*/ 6547040 w 12191999"/>
              <a:gd name="connsiteY101" fmla="*/ 2024474 h 2083506"/>
              <a:gd name="connsiteX102" fmla="*/ 6530482 w 12191999"/>
              <a:gd name="connsiteY102" fmla="*/ 2026659 h 2083506"/>
              <a:gd name="connsiteX103" fmla="*/ 6528565 w 12191999"/>
              <a:gd name="connsiteY103" fmla="*/ 2028600 h 2083506"/>
              <a:gd name="connsiteX104" fmla="*/ 6517741 w 12191999"/>
              <a:gd name="connsiteY104" fmla="*/ 2030558 h 2083506"/>
              <a:gd name="connsiteX105" fmla="*/ 6497855 w 12191999"/>
              <a:gd name="connsiteY105" fmla="*/ 2035650 h 2083506"/>
              <a:gd name="connsiteX106" fmla="*/ 6492785 w 12191999"/>
              <a:gd name="connsiteY106" fmla="*/ 2035444 h 2083506"/>
              <a:gd name="connsiteX107" fmla="*/ 6460692 w 12191999"/>
              <a:gd name="connsiteY107" fmla="*/ 2041321 h 2083506"/>
              <a:gd name="connsiteX108" fmla="*/ 6459609 w 12191999"/>
              <a:gd name="connsiteY108" fmla="*/ 2040851 h 2083506"/>
              <a:gd name="connsiteX109" fmla="*/ 6447765 w 12191999"/>
              <a:gd name="connsiteY109" fmla="*/ 2040102 h 2083506"/>
              <a:gd name="connsiteX110" fmla="*/ 6426590 w 12191999"/>
              <a:gd name="connsiteY110" fmla="*/ 2039928 h 2083506"/>
              <a:gd name="connsiteX111" fmla="*/ 6401693 w 12191999"/>
              <a:gd name="connsiteY111" fmla="*/ 2033537 h 2083506"/>
              <a:gd name="connsiteX112" fmla="*/ 6387141 w 12191999"/>
              <a:gd name="connsiteY112" fmla="*/ 2033161 h 2083506"/>
              <a:gd name="connsiteX113" fmla="*/ 6357846 w 12191999"/>
              <a:gd name="connsiteY113" fmla="*/ 2036782 h 2083506"/>
              <a:gd name="connsiteX114" fmla="*/ 6342914 w 12191999"/>
              <a:gd name="connsiteY114" fmla="*/ 2037585 h 2083506"/>
              <a:gd name="connsiteX115" fmla="*/ 6336300 w 12191999"/>
              <a:gd name="connsiteY115" fmla="*/ 2038781 h 2083506"/>
              <a:gd name="connsiteX116" fmla="*/ 6317178 w 12191999"/>
              <a:gd name="connsiteY116" fmla="*/ 2038968 h 2083506"/>
              <a:gd name="connsiteX117" fmla="*/ 6161427 w 12191999"/>
              <a:gd name="connsiteY117" fmla="*/ 2047338 h 2083506"/>
              <a:gd name="connsiteX118" fmla="*/ 6097339 w 12191999"/>
              <a:gd name="connsiteY118" fmla="*/ 2082438 h 2083506"/>
              <a:gd name="connsiteX119" fmla="*/ 6079059 w 12191999"/>
              <a:gd name="connsiteY119" fmla="*/ 2081299 h 2083506"/>
              <a:gd name="connsiteX120" fmla="*/ 5998439 w 12191999"/>
              <a:gd name="connsiteY120" fmla="*/ 2070958 h 2083506"/>
              <a:gd name="connsiteX121" fmla="*/ 5904290 w 12191999"/>
              <a:gd name="connsiteY121" fmla="*/ 2070255 h 2083506"/>
              <a:gd name="connsiteX122" fmla="*/ 5814867 w 12191999"/>
              <a:gd name="connsiteY122" fmla="*/ 2079032 h 2083506"/>
              <a:gd name="connsiteX123" fmla="*/ 5725743 w 12191999"/>
              <a:gd name="connsiteY123" fmla="*/ 2070558 h 2083506"/>
              <a:gd name="connsiteX124" fmla="*/ 5650546 w 12191999"/>
              <a:gd name="connsiteY124" fmla="*/ 2052412 h 2083506"/>
              <a:gd name="connsiteX125" fmla="*/ 5581284 w 12191999"/>
              <a:gd name="connsiteY125" fmla="*/ 2023175 h 2083506"/>
              <a:gd name="connsiteX126" fmla="*/ 5572593 w 12191999"/>
              <a:gd name="connsiteY126" fmla="*/ 2018391 h 2083506"/>
              <a:gd name="connsiteX127" fmla="*/ 5548580 w 12191999"/>
              <a:gd name="connsiteY127" fmla="*/ 2016951 h 2083506"/>
              <a:gd name="connsiteX128" fmla="*/ 5471173 w 12191999"/>
              <a:gd name="connsiteY128" fmla="*/ 2018786 h 2083506"/>
              <a:gd name="connsiteX129" fmla="*/ 5340320 w 12191999"/>
              <a:gd name="connsiteY129" fmla="*/ 2037611 h 2083506"/>
              <a:gd name="connsiteX130" fmla="*/ 5254376 w 12191999"/>
              <a:gd name="connsiteY130" fmla="*/ 2042928 h 2083506"/>
              <a:gd name="connsiteX131" fmla="*/ 5258035 w 12191999"/>
              <a:gd name="connsiteY131" fmla="*/ 2035649 h 2083506"/>
              <a:gd name="connsiteX132" fmla="*/ 5230622 w 12191999"/>
              <a:gd name="connsiteY132" fmla="*/ 2024576 h 2083506"/>
              <a:gd name="connsiteX133" fmla="*/ 5026203 w 12191999"/>
              <a:gd name="connsiteY133" fmla="*/ 2030162 h 2083506"/>
              <a:gd name="connsiteX134" fmla="*/ 4973988 w 12191999"/>
              <a:gd name="connsiteY134" fmla="*/ 2026668 h 2083506"/>
              <a:gd name="connsiteX135" fmla="*/ 4928030 w 12191999"/>
              <a:gd name="connsiteY135" fmla="*/ 2033642 h 2083506"/>
              <a:gd name="connsiteX136" fmla="*/ 4908970 w 12191999"/>
              <a:gd name="connsiteY136" fmla="*/ 2030033 h 2083506"/>
              <a:gd name="connsiteX137" fmla="*/ 4905679 w 12191999"/>
              <a:gd name="connsiteY137" fmla="*/ 2029300 h 2083506"/>
              <a:gd name="connsiteX138" fmla="*/ 4892525 w 12191999"/>
              <a:gd name="connsiteY138" fmla="*/ 2028768 h 2083506"/>
              <a:gd name="connsiteX139" fmla="*/ 4888818 w 12191999"/>
              <a:gd name="connsiteY139" fmla="*/ 2025619 h 2083506"/>
              <a:gd name="connsiteX140" fmla="*/ 4869018 w 12191999"/>
              <a:gd name="connsiteY140" fmla="*/ 2022668 h 2083506"/>
              <a:gd name="connsiteX141" fmla="*/ 4844804 w 12191999"/>
              <a:gd name="connsiteY141" fmla="*/ 2022527 h 2083506"/>
              <a:gd name="connsiteX142" fmla="*/ 4758778 w 12191999"/>
              <a:gd name="connsiteY142" fmla="*/ 2021694 h 2083506"/>
              <a:gd name="connsiteX143" fmla="*/ 4744748 w 12191999"/>
              <a:gd name="connsiteY143" fmla="*/ 2023396 h 2083506"/>
              <a:gd name="connsiteX144" fmla="*/ 4698956 w 12191999"/>
              <a:gd name="connsiteY144" fmla="*/ 2020558 h 2083506"/>
              <a:gd name="connsiteX145" fmla="*/ 4658147 w 12191999"/>
              <a:gd name="connsiteY145" fmla="*/ 2019920 h 2083506"/>
              <a:gd name="connsiteX146" fmla="*/ 4631706 w 12191999"/>
              <a:gd name="connsiteY146" fmla="*/ 2021274 h 2083506"/>
              <a:gd name="connsiteX147" fmla="*/ 4624776 w 12191999"/>
              <a:gd name="connsiteY147" fmla="*/ 2020152 h 2083506"/>
              <a:gd name="connsiteX148" fmla="*/ 4598150 w 12191999"/>
              <a:gd name="connsiteY148" fmla="*/ 2019429 h 2083506"/>
              <a:gd name="connsiteX149" fmla="*/ 4584588 w 12191999"/>
              <a:gd name="connsiteY149" fmla="*/ 2021092 h 2083506"/>
              <a:gd name="connsiteX150" fmla="*/ 4571203 w 12191999"/>
              <a:gd name="connsiteY150" fmla="*/ 2017263 h 2083506"/>
              <a:gd name="connsiteX151" fmla="*/ 4567930 w 12191999"/>
              <a:gd name="connsiteY151" fmla="*/ 2014458 h 2083506"/>
              <a:gd name="connsiteX152" fmla="*/ 4548984 w 12191999"/>
              <a:gd name="connsiteY152" fmla="*/ 2015717 h 2083506"/>
              <a:gd name="connsiteX153" fmla="*/ 4533451 w 12191999"/>
              <a:gd name="connsiteY153" fmla="*/ 2012976 h 2083506"/>
              <a:gd name="connsiteX154" fmla="*/ 4519910 w 12191999"/>
              <a:gd name="connsiteY154" fmla="*/ 2014768 h 2083506"/>
              <a:gd name="connsiteX155" fmla="*/ 4514290 w 12191999"/>
              <a:gd name="connsiteY155" fmla="*/ 2014364 h 2083506"/>
              <a:gd name="connsiteX156" fmla="*/ 4500320 w 12191999"/>
              <a:gd name="connsiteY156" fmla="*/ 2013007 h 2083506"/>
              <a:gd name="connsiteX157" fmla="*/ 4476219 w 12191999"/>
              <a:gd name="connsiteY157" fmla="*/ 2009993 h 2083506"/>
              <a:gd name="connsiteX158" fmla="*/ 4468701 w 12191999"/>
              <a:gd name="connsiteY158" fmla="*/ 2009574 h 2083506"/>
              <a:gd name="connsiteX159" fmla="*/ 4452333 w 12191999"/>
              <a:gd name="connsiteY159" fmla="*/ 2004964 h 2083506"/>
              <a:gd name="connsiteX160" fmla="*/ 4420644 w 12191999"/>
              <a:gd name="connsiteY160" fmla="*/ 2001021 h 2083506"/>
              <a:gd name="connsiteX161" fmla="*/ 4364856 w 12191999"/>
              <a:gd name="connsiteY161" fmla="*/ 1987267 h 2083506"/>
              <a:gd name="connsiteX162" fmla="*/ 4332062 w 12191999"/>
              <a:gd name="connsiteY162" fmla="*/ 1980703 h 2083506"/>
              <a:gd name="connsiteX163" fmla="*/ 4309876 w 12191999"/>
              <a:gd name="connsiteY163" fmla="*/ 1974653 h 2083506"/>
              <a:gd name="connsiteX164" fmla="*/ 4244391 w 12191999"/>
              <a:gd name="connsiteY164" fmla="*/ 1966109 h 2083506"/>
              <a:gd name="connsiteX165" fmla="*/ 4132071 w 12191999"/>
              <a:gd name="connsiteY165" fmla="*/ 1954813 h 2083506"/>
              <a:gd name="connsiteX166" fmla="*/ 4109069 w 12191999"/>
              <a:gd name="connsiteY166" fmla="*/ 1951778 h 2083506"/>
              <a:gd name="connsiteX167" fmla="*/ 4092908 w 12191999"/>
              <a:gd name="connsiteY167" fmla="*/ 1946662 h 2083506"/>
              <a:gd name="connsiteX168" fmla="*/ 4092306 w 12191999"/>
              <a:gd name="connsiteY168" fmla="*/ 1943291 h 2083506"/>
              <a:gd name="connsiteX169" fmla="*/ 4080234 w 12191999"/>
              <a:gd name="connsiteY169" fmla="*/ 1941219 h 2083506"/>
              <a:gd name="connsiteX170" fmla="*/ 4077778 w 12191999"/>
              <a:gd name="connsiteY170" fmla="*/ 1940145 h 2083506"/>
              <a:gd name="connsiteX171" fmla="*/ 4062936 w 12191999"/>
              <a:gd name="connsiteY171" fmla="*/ 1934506 h 2083506"/>
              <a:gd name="connsiteX172" fmla="*/ 4012506 w 12191999"/>
              <a:gd name="connsiteY172" fmla="*/ 1935475 h 2083506"/>
              <a:gd name="connsiteX173" fmla="*/ 3965880 w 12191999"/>
              <a:gd name="connsiteY173" fmla="*/ 1925968 h 2083506"/>
              <a:gd name="connsiteX174" fmla="*/ 3765338 w 12191999"/>
              <a:gd name="connsiteY174" fmla="*/ 1906649 h 2083506"/>
              <a:gd name="connsiteX175" fmla="*/ 3749493 w 12191999"/>
              <a:gd name="connsiteY175" fmla="*/ 1893071 h 2083506"/>
              <a:gd name="connsiteX176" fmla="*/ 3672704 w 12191999"/>
              <a:gd name="connsiteY176" fmla="*/ 1881383 h 2083506"/>
              <a:gd name="connsiteX177" fmla="*/ 3530082 w 12191999"/>
              <a:gd name="connsiteY177" fmla="*/ 1883187 h 2083506"/>
              <a:gd name="connsiteX178" fmla="*/ 3387664 w 12191999"/>
              <a:gd name="connsiteY178" fmla="*/ 1862579 h 2083506"/>
              <a:gd name="connsiteX179" fmla="*/ 3371681 w 12191999"/>
              <a:gd name="connsiteY179" fmla="*/ 1865293 h 2083506"/>
              <a:gd name="connsiteX180" fmla="*/ 3355305 w 12191999"/>
              <a:gd name="connsiteY180" fmla="*/ 1865842 h 2083506"/>
              <a:gd name="connsiteX181" fmla="*/ 3353790 w 12191999"/>
              <a:gd name="connsiteY181" fmla="*/ 1865158 h 2083506"/>
              <a:gd name="connsiteX182" fmla="*/ 3336210 w 12191999"/>
              <a:gd name="connsiteY182" fmla="*/ 1863564 h 2083506"/>
              <a:gd name="connsiteX183" fmla="*/ 3331381 w 12191999"/>
              <a:gd name="connsiteY183" fmla="*/ 1864716 h 2083506"/>
              <a:gd name="connsiteX184" fmla="*/ 3319012 w 12191999"/>
              <a:gd name="connsiteY184" fmla="*/ 1864093 h 2083506"/>
              <a:gd name="connsiteX185" fmla="*/ 3293818 w 12191999"/>
              <a:gd name="connsiteY185" fmla="*/ 1864135 h 2083506"/>
              <a:gd name="connsiteX186" fmla="*/ 3289881 w 12191999"/>
              <a:gd name="connsiteY186" fmla="*/ 1862954 h 2083506"/>
              <a:gd name="connsiteX187" fmla="*/ 3253090 w 12191999"/>
              <a:gd name="connsiteY187" fmla="*/ 1861164 h 2083506"/>
              <a:gd name="connsiteX188" fmla="*/ 3252949 w 12191999"/>
              <a:gd name="connsiteY188" fmla="*/ 1860574 h 2083506"/>
              <a:gd name="connsiteX189" fmla="*/ 3244187 w 12191999"/>
              <a:gd name="connsiteY189" fmla="*/ 1857604 h 2083506"/>
              <a:gd name="connsiteX190" fmla="*/ 3246570 w 12191999"/>
              <a:gd name="connsiteY190" fmla="*/ 1852946 h 2083506"/>
              <a:gd name="connsiteX191" fmla="*/ 3237810 w 12191999"/>
              <a:gd name="connsiteY191" fmla="*/ 1853064 h 2083506"/>
              <a:gd name="connsiteX192" fmla="*/ 3230822 w 12191999"/>
              <a:gd name="connsiteY192" fmla="*/ 1855474 h 2083506"/>
              <a:gd name="connsiteX193" fmla="*/ 3136549 w 12191999"/>
              <a:gd name="connsiteY193" fmla="*/ 1874037 h 2083506"/>
              <a:gd name="connsiteX194" fmla="*/ 2845754 w 12191999"/>
              <a:gd name="connsiteY194" fmla="*/ 1910932 h 2083506"/>
              <a:gd name="connsiteX195" fmla="*/ 2786878 w 12191999"/>
              <a:gd name="connsiteY195" fmla="*/ 1917162 h 2083506"/>
              <a:gd name="connsiteX196" fmla="*/ 2725298 w 12191999"/>
              <a:gd name="connsiteY196" fmla="*/ 1912340 h 2083506"/>
              <a:gd name="connsiteX197" fmla="*/ 2697754 w 12191999"/>
              <a:gd name="connsiteY197" fmla="*/ 1914863 h 2083506"/>
              <a:gd name="connsiteX198" fmla="*/ 2568063 w 12191999"/>
              <a:gd name="connsiteY198" fmla="*/ 1936283 h 2083506"/>
              <a:gd name="connsiteX199" fmla="*/ 2489784 w 12191999"/>
              <a:gd name="connsiteY199" fmla="*/ 1943720 h 2083506"/>
              <a:gd name="connsiteX200" fmla="*/ 2458978 w 12191999"/>
              <a:gd name="connsiteY200" fmla="*/ 1938095 h 2083506"/>
              <a:gd name="connsiteX201" fmla="*/ 2318712 w 12191999"/>
              <a:gd name="connsiteY201" fmla="*/ 1934474 h 2083506"/>
              <a:gd name="connsiteX202" fmla="*/ 2268709 w 12191999"/>
              <a:gd name="connsiteY202" fmla="*/ 1940521 h 2083506"/>
              <a:gd name="connsiteX203" fmla="*/ 2264080 w 12191999"/>
              <a:gd name="connsiteY203" fmla="*/ 1941232 h 2083506"/>
              <a:gd name="connsiteX204" fmla="*/ 2254684 w 12191999"/>
              <a:gd name="connsiteY204" fmla="*/ 1943524 h 2083506"/>
              <a:gd name="connsiteX205" fmla="*/ 2252523 w 12191999"/>
              <a:gd name="connsiteY205" fmla="*/ 1943004 h 2083506"/>
              <a:gd name="connsiteX206" fmla="*/ 2173350 w 12191999"/>
              <a:gd name="connsiteY206" fmla="*/ 1929202 h 2083506"/>
              <a:gd name="connsiteX207" fmla="*/ 2155266 w 12191999"/>
              <a:gd name="connsiteY207" fmla="*/ 1920267 h 2083506"/>
              <a:gd name="connsiteX208" fmla="*/ 2091013 w 12191999"/>
              <a:gd name="connsiteY208" fmla="*/ 1914631 h 2083506"/>
              <a:gd name="connsiteX209" fmla="*/ 2030712 w 12191999"/>
              <a:gd name="connsiteY209" fmla="*/ 1897690 h 2083506"/>
              <a:gd name="connsiteX210" fmla="*/ 1908838 w 12191999"/>
              <a:gd name="connsiteY210" fmla="*/ 1892222 h 2083506"/>
              <a:gd name="connsiteX211" fmla="*/ 1877796 w 12191999"/>
              <a:gd name="connsiteY211" fmla="*/ 1883887 h 2083506"/>
              <a:gd name="connsiteX212" fmla="*/ 1875824 w 12191999"/>
              <a:gd name="connsiteY212" fmla="*/ 1879265 h 2083506"/>
              <a:gd name="connsiteX213" fmla="*/ 1823048 w 12191999"/>
              <a:gd name="connsiteY213" fmla="*/ 1881064 h 2083506"/>
              <a:gd name="connsiteX214" fmla="*/ 1765736 w 12191999"/>
              <a:gd name="connsiteY214" fmla="*/ 1856578 h 2083506"/>
              <a:gd name="connsiteX215" fmla="*/ 1725669 w 12191999"/>
              <a:gd name="connsiteY215" fmla="*/ 1833744 h 2083506"/>
              <a:gd name="connsiteX216" fmla="*/ 1725216 w 12191999"/>
              <a:gd name="connsiteY216" fmla="*/ 1829447 h 2083506"/>
              <a:gd name="connsiteX217" fmla="*/ 1721485 w 12191999"/>
              <a:gd name="connsiteY217" fmla="*/ 1828960 h 2083506"/>
              <a:gd name="connsiteX218" fmla="*/ 1717786 w 12191999"/>
              <a:gd name="connsiteY218" fmla="*/ 1832224 h 2083506"/>
              <a:gd name="connsiteX219" fmla="*/ 1689907 w 12191999"/>
              <a:gd name="connsiteY219" fmla="*/ 1825425 h 2083506"/>
              <a:gd name="connsiteX220" fmla="*/ 1688093 w 12191999"/>
              <a:gd name="connsiteY220" fmla="*/ 1817391 h 2083506"/>
              <a:gd name="connsiteX221" fmla="*/ 1496789 w 12191999"/>
              <a:gd name="connsiteY221" fmla="*/ 1805297 h 2083506"/>
              <a:gd name="connsiteX222" fmla="*/ 1392839 w 12191999"/>
              <a:gd name="connsiteY222" fmla="*/ 1758649 h 2083506"/>
              <a:gd name="connsiteX223" fmla="*/ 1360872 w 12191999"/>
              <a:gd name="connsiteY223" fmla="*/ 1752441 h 2083506"/>
              <a:gd name="connsiteX224" fmla="*/ 1313885 w 12191999"/>
              <a:gd name="connsiteY224" fmla="*/ 1731785 h 2083506"/>
              <a:gd name="connsiteX225" fmla="*/ 1247665 w 12191999"/>
              <a:gd name="connsiteY225" fmla="*/ 1727765 h 2083506"/>
              <a:gd name="connsiteX226" fmla="*/ 1196850 w 12191999"/>
              <a:gd name="connsiteY226" fmla="*/ 1729622 h 2083506"/>
              <a:gd name="connsiteX227" fmla="*/ 1168728 w 12191999"/>
              <a:gd name="connsiteY227" fmla="*/ 1728550 h 2083506"/>
              <a:gd name="connsiteX228" fmla="*/ 1096918 w 12191999"/>
              <a:gd name="connsiteY228" fmla="*/ 1721485 h 2083506"/>
              <a:gd name="connsiteX229" fmla="*/ 1094082 w 12191999"/>
              <a:gd name="connsiteY229" fmla="*/ 1720113 h 2083506"/>
              <a:gd name="connsiteX230" fmla="*/ 1040782 w 12191999"/>
              <a:gd name="connsiteY230" fmla="*/ 1721762 h 2083506"/>
              <a:gd name="connsiteX231" fmla="*/ 955980 w 12191999"/>
              <a:gd name="connsiteY231" fmla="*/ 1719289 h 2083506"/>
              <a:gd name="connsiteX232" fmla="*/ 926108 w 12191999"/>
              <a:gd name="connsiteY232" fmla="*/ 1715917 h 2083506"/>
              <a:gd name="connsiteX233" fmla="*/ 876049 w 12191999"/>
              <a:gd name="connsiteY233" fmla="*/ 1710422 h 2083506"/>
              <a:gd name="connsiteX234" fmla="*/ 839194 w 12191999"/>
              <a:gd name="connsiteY234" fmla="*/ 1700176 h 2083506"/>
              <a:gd name="connsiteX235" fmla="*/ 797112 w 12191999"/>
              <a:gd name="connsiteY235" fmla="*/ 1698014 h 2083506"/>
              <a:gd name="connsiteX236" fmla="*/ 786610 w 12191999"/>
              <a:gd name="connsiteY236" fmla="*/ 1705455 h 2083506"/>
              <a:gd name="connsiteX237" fmla="*/ 741833 w 12191999"/>
              <a:gd name="connsiteY237" fmla="*/ 1700566 h 2083506"/>
              <a:gd name="connsiteX238" fmla="*/ 673985 w 12191999"/>
              <a:gd name="connsiteY238" fmla="*/ 1692278 h 2083506"/>
              <a:gd name="connsiteX239" fmla="*/ 634665 w 12191999"/>
              <a:gd name="connsiteY239" fmla="*/ 1689550 h 2083506"/>
              <a:gd name="connsiteX240" fmla="*/ 527471 w 12191999"/>
              <a:gd name="connsiteY240" fmla="*/ 1679869 h 2083506"/>
              <a:gd name="connsiteX241" fmla="*/ 420260 w 12191999"/>
              <a:gd name="connsiteY241" fmla="*/ 1668475 h 2083506"/>
              <a:gd name="connsiteX242" fmla="*/ 357630 w 12191999"/>
              <a:gd name="connsiteY242" fmla="*/ 1652142 h 2083506"/>
              <a:gd name="connsiteX243" fmla="*/ 269407 w 12191999"/>
              <a:gd name="connsiteY243" fmla="*/ 1643812 h 2083506"/>
              <a:gd name="connsiteX244" fmla="*/ 254769 w 12191999"/>
              <a:gd name="connsiteY244" fmla="*/ 1641013 h 2083506"/>
              <a:gd name="connsiteX245" fmla="*/ 150763 w 12191999"/>
              <a:gd name="connsiteY245" fmla="*/ 1628143 h 2083506"/>
              <a:gd name="connsiteX246" fmla="*/ 29133 w 12191999"/>
              <a:gd name="connsiteY246" fmla="*/ 1626172 h 2083506"/>
              <a:gd name="connsiteX247" fmla="*/ 0 w 12191999"/>
              <a:gd name="connsiteY247" fmla="*/ 1619589 h 20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1999" h="2083506">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DDD9E13-8FED-7065-9A6D-7CC7127E9D4F}"/>
              </a:ext>
            </a:extLst>
          </p:cNvPr>
          <p:cNvSpPr>
            <a:spLocks noGrp="1"/>
          </p:cNvSpPr>
          <p:nvPr>
            <p:ph type="title"/>
          </p:nvPr>
        </p:nvSpPr>
        <p:spPr>
          <a:xfrm>
            <a:off x="828674" y="409116"/>
            <a:ext cx="10534650" cy="632637"/>
          </a:xfrm>
        </p:spPr>
        <p:txBody>
          <a:bodyPr vert="horz" lIns="91440" tIns="45720" rIns="91440" bIns="45720" rtlCol="0" anchor="b">
            <a:normAutofit/>
          </a:bodyPr>
          <a:lstStyle/>
          <a:p>
            <a:pPr algn="ctr"/>
            <a:r>
              <a:rPr lang="en-US" sz="3600" kern="1200" dirty="0">
                <a:latin typeface="Calibri "/>
              </a:rPr>
              <a:t>Microglia </a:t>
            </a:r>
          </a:p>
        </p:txBody>
      </p:sp>
      <p:pic>
        <p:nvPicPr>
          <p:cNvPr id="3" name="Picture 2" descr="A diagram of a cell structure&#10;&#10;Description automatically generated">
            <a:extLst>
              <a:ext uri="{FF2B5EF4-FFF2-40B4-BE49-F238E27FC236}">
                <a16:creationId xmlns:a16="http://schemas.microsoft.com/office/drawing/2014/main" id="{F41FE25B-7479-8C1F-D7E3-B52589205A2D}"/>
              </a:ext>
            </a:extLst>
          </p:cNvPr>
          <p:cNvPicPr>
            <a:picLocks noChangeAspect="1"/>
          </p:cNvPicPr>
          <p:nvPr/>
        </p:nvPicPr>
        <p:blipFill rotWithShape="1">
          <a:blip r:embed="rId2"/>
          <a:srcRect l="4977" t="13128" r="21747" b="8868"/>
          <a:stretch/>
        </p:blipFill>
        <p:spPr>
          <a:xfrm>
            <a:off x="998961" y="1312646"/>
            <a:ext cx="10611792" cy="5224628"/>
          </a:xfrm>
          <a:prstGeom prst="rect">
            <a:avLst/>
          </a:prstGeom>
        </p:spPr>
      </p:pic>
    </p:spTree>
    <p:extLst>
      <p:ext uri="{BB962C8B-B14F-4D97-AF65-F5344CB8AC3E}">
        <p14:creationId xmlns:p14="http://schemas.microsoft.com/office/powerpoint/2010/main" val="35371077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BC9078-3A53-DFD9-F5D4-7E64FC2FBF46}"/>
              </a:ext>
            </a:extLst>
          </p:cNvPr>
          <p:cNvSpPr>
            <a:spLocks noGrp="1"/>
          </p:cNvSpPr>
          <p:nvPr>
            <p:ph type="title"/>
          </p:nvPr>
        </p:nvSpPr>
        <p:spPr>
          <a:xfrm>
            <a:off x="556532" y="643467"/>
            <a:ext cx="11210925" cy="744836"/>
          </a:xfrm>
        </p:spPr>
        <p:txBody>
          <a:bodyPr vert="horz" lIns="91440" tIns="45720" rIns="91440" bIns="45720" rtlCol="0">
            <a:normAutofit/>
          </a:bodyPr>
          <a:lstStyle/>
          <a:p>
            <a:pPr algn="ctr"/>
            <a:r>
              <a:rPr lang="en-US" sz="3200" kern="1200" dirty="0">
                <a:solidFill>
                  <a:schemeClr val="bg1"/>
                </a:solidFill>
                <a:latin typeface="+mj-lt"/>
                <a:ea typeface="+mj-ea"/>
                <a:cs typeface="+mj-cs"/>
              </a:rPr>
              <a:t>Microglia are damaged by excessive glutamate.</a:t>
            </a:r>
          </a:p>
        </p:txBody>
      </p:sp>
      <p:pic>
        <p:nvPicPr>
          <p:cNvPr id="3" name="Picture 2">
            <a:extLst>
              <a:ext uri="{FF2B5EF4-FFF2-40B4-BE49-F238E27FC236}">
                <a16:creationId xmlns:a16="http://schemas.microsoft.com/office/drawing/2014/main" id="{98D9C35B-28B5-258C-CB4A-66E81C3115F5}"/>
              </a:ext>
            </a:extLst>
          </p:cNvPr>
          <p:cNvPicPr>
            <a:picLocks noChangeAspect="1"/>
          </p:cNvPicPr>
          <p:nvPr/>
        </p:nvPicPr>
        <p:blipFill rotWithShape="1">
          <a:blip r:embed="rId2"/>
          <a:srcRect l="5963" t="12219" r="20573" b="9384"/>
          <a:stretch/>
        </p:blipFill>
        <p:spPr>
          <a:xfrm>
            <a:off x="1017110" y="1664594"/>
            <a:ext cx="9897678" cy="4885061"/>
          </a:xfrm>
          <a:prstGeom prst="rect">
            <a:avLst/>
          </a:prstGeom>
        </p:spPr>
      </p:pic>
    </p:spTree>
    <p:extLst>
      <p:ext uri="{BB962C8B-B14F-4D97-AF65-F5344CB8AC3E}">
        <p14:creationId xmlns:p14="http://schemas.microsoft.com/office/powerpoint/2010/main" val="352507743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07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F309B6-2F77-2760-9722-D11A21A73B4A}"/>
              </a:ext>
            </a:extLst>
          </p:cNvPr>
          <p:cNvSpPr>
            <a:spLocks noGrp="1"/>
          </p:cNvSpPr>
          <p:nvPr>
            <p:ph type="title"/>
          </p:nvPr>
        </p:nvSpPr>
        <p:spPr>
          <a:xfrm>
            <a:off x="8931349" y="618681"/>
            <a:ext cx="2955851" cy="5399347"/>
          </a:xfrm>
        </p:spPr>
        <p:txBody>
          <a:bodyPr vert="horz" lIns="91440" tIns="45720" rIns="91440" bIns="45720" rtlCol="0">
            <a:normAutofit/>
          </a:bodyPr>
          <a:lstStyle/>
          <a:p>
            <a:r>
              <a:rPr lang="en-US" sz="3600" dirty="0">
                <a:solidFill>
                  <a:srgbClr val="FFFFFF"/>
                </a:solidFill>
              </a:rPr>
              <a:t>Addiction neurochemical #3: Glutamate</a:t>
            </a:r>
            <a:br>
              <a:rPr lang="en-US" sz="1700" dirty="0">
                <a:solidFill>
                  <a:srgbClr val="FFFFFF"/>
                </a:solidFill>
              </a:rPr>
            </a:br>
            <a:br>
              <a:rPr lang="en-US" sz="1700" dirty="0">
                <a:solidFill>
                  <a:srgbClr val="FFFFFF"/>
                </a:solidFill>
              </a:rPr>
            </a:br>
            <a:r>
              <a:rPr lang="en-US" sz="1700" b="0" i="0" dirty="0">
                <a:solidFill>
                  <a:srgbClr val="FFFFFF"/>
                </a:solidFill>
                <a:effectLst/>
              </a:rPr>
              <a:t>Glutamate is an excitatory neurotransmitter with several types of receptors found throughout the central nervous system, and its metabolism is important to maintaining optimal levels within the extracellular space. As such, it is important to memory, cognition, and mood regulation. </a:t>
            </a:r>
            <a:endParaRPr lang="en-US" sz="1700" dirty="0">
              <a:solidFill>
                <a:srgbClr val="FFFFFF"/>
              </a:solidFill>
            </a:endParaRPr>
          </a:p>
        </p:txBody>
      </p:sp>
      <p:sp>
        <p:nvSpPr>
          <p:cNvPr id="34"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D80F07C-52B3-CA59-E8B8-949E7B67845A}"/>
              </a:ext>
            </a:extLst>
          </p:cNvPr>
          <p:cNvPicPr>
            <a:picLocks noChangeAspect="1"/>
          </p:cNvPicPr>
          <p:nvPr/>
        </p:nvPicPr>
        <p:blipFill rotWithShape="1">
          <a:blip r:embed="rId2"/>
          <a:srcRect l="1557" r="15017"/>
          <a:stretch/>
        </p:blipFill>
        <p:spPr>
          <a:xfrm>
            <a:off x="976251" y="942538"/>
            <a:ext cx="7163222" cy="4808332"/>
          </a:xfrm>
          <a:prstGeom prst="rect">
            <a:avLst/>
          </a:prstGeom>
          <a:effectLst/>
        </p:spPr>
      </p:pic>
    </p:spTree>
    <p:extLst>
      <p:ext uri="{BB962C8B-B14F-4D97-AF65-F5344CB8AC3E}">
        <p14:creationId xmlns:p14="http://schemas.microsoft.com/office/powerpoint/2010/main" val="181239769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DD1193-2AFF-2FAE-FBB8-0CFB1995FEA3}"/>
              </a:ext>
            </a:extLst>
          </p:cNvPr>
          <p:cNvPicPr>
            <a:picLocks noChangeAspect="1"/>
          </p:cNvPicPr>
          <p:nvPr/>
        </p:nvPicPr>
        <p:blipFill rotWithShape="1">
          <a:blip r:embed="rId2">
            <a:alphaModFix amt="50000"/>
          </a:blip>
          <a:srcRect r="17798" b="-1"/>
          <a:stretch/>
        </p:blipFill>
        <p:spPr>
          <a:xfrm>
            <a:off x="20" y="10"/>
            <a:ext cx="12188930" cy="6857990"/>
          </a:xfrm>
          <a:prstGeom prst="rect">
            <a:avLst/>
          </a:prstGeom>
        </p:spPr>
      </p:pic>
      <p:sp>
        <p:nvSpPr>
          <p:cNvPr id="2" name="Title 1">
            <a:extLst>
              <a:ext uri="{FF2B5EF4-FFF2-40B4-BE49-F238E27FC236}">
                <a16:creationId xmlns:a16="http://schemas.microsoft.com/office/drawing/2014/main" id="{31B464F6-7AC2-0AA2-3B40-E28432DE8247}"/>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3600" b="0" i="0">
                <a:solidFill>
                  <a:schemeClr val="bg1"/>
                </a:solidFill>
                <a:effectLst/>
              </a:rPr>
              <a:t>The activation of CRF</a:t>
            </a:r>
            <a:r>
              <a:rPr lang="en-US" sz="3600" b="0" i="0" baseline="-25000">
                <a:solidFill>
                  <a:schemeClr val="bg1"/>
                </a:solidFill>
                <a:effectLst/>
              </a:rPr>
              <a:t>1</a:t>
            </a:r>
            <a:r>
              <a:rPr lang="en-US" sz="3600" b="0" i="0">
                <a:solidFill>
                  <a:schemeClr val="bg1"/>
                </a:solidFill>
                <a:effectLst/>
              </a:rPr>
              <a:t> receptors by CRF in the hypothalamus initiates the hypothalamic–pituitary–adrenal (HPA) axis, ultimately resulting in the release of glucocorticoids (cortisol in primates and corticosterone in rodents) from the adrenal cortex.</a:t>
            </a:r>
            <a:endParaRPr lang="en-US" sz="3600">
              <a:solidFill>
                <a:schemeClr val="bg1"/>
              </a:solidFill>
            </a:endParaRPr>
          </a:p>
        </p:txBody>
      </p:sp>
      <p:sp>
        <p:nvSpPr>
          <p:cNvPr id="10"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295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4EC5730-8B8A-CF00-B762-CBE6904D82A2}"/>
              </a:ext>
            </a:extLst>
          </p:cNvPr>
          <p:cNvPicPr>
            <a:picLocks noChangeAspect="1"/>
          </p:cNvPicPr>
          <p:nvPr/>
        </p:nvPicPr>
        <p:blipFill rotWithShape="1">
          <a:blip r:embed="rId2">
            <a:alphaModFix amt="50000"/>
          </a:blip>
          <a:srcRect l="7493" r="10305" b="-1"/>
          <a:stretch/>
        </p:blipFill>
        <p:spPr>
          <a:xfrm>
            <a:off x="20" y="10"/>
            <a:ext cx="12188930" cy="6857990"/>
          </a:xfrm>
          <a:prstGeom prst="rect">
            <a:avLst/>
          </a:prstGeom>
        </p:spPr>
      </p:pic>
      <p:sp>
        <p:nvSpPr>
          <p:cNvPr id="2" name="Title 1">
            <a:extLst>
              <a:ext uri="{FF2B5EF4-FFF2-40B4-BE49-F238E27FC236}">
                <a16:creationId xmlns:a16="http://schemas.microsoft.com/office/drawing/2014/main" id="{5B8BE066-B41F-7981-9EF8-179655CFBCA9}"/>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6600" dirty="0">
                <a:solidFill>
                  <a:schemeClr val="bg1"/>
                </a:solidFill>
              </a:rPr>
              <a:t>The Stress Homeostatic Response</a:t>
            </a:r>
          </a:p>
        </p:txBody>
      </p:sp>
      <p:sp>
        <p:nvSpPr>
          <p:cNvPr id="13"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92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E5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EF1917-19A4-2850-A4D7-9FEAFB7AC05C}"/>
              </a:ext>
            </a:extLst>
          </p:cNvPr>
          <p:cNvSpPr>
            <a:spLocks noGrp="1"/>
          </p:cNvSpPr>
          <p:nvPr>
            <p:ph type="title"/>
          </p:nvPr>
        </p:nvSpPr>
        <p:spPr>
          <a:xfrm>
            <a:off x="9093496" y="618681"/>
            <a:ext cx="2613872" cy="4794567"/>
          </a:xfrm>
        </p:spPr>
        <p:txBody>
          <a:bodyPr>
            <a:normAutofit/>
          </a:bodyPr>
          <a:lstStyle/>
          <a:p>
            <a:r>
              <a:rPr lang="en-US" sz="4000" dirty="0">
                <a:solidFill>
                  <a:srgbClr val="FFFFFF"/>
                </a:solidFill>
              </a:rPr>
              <a:t>Allostasis </a:t>
            </a:r>
            <a:br>
              <a:rPr lang="en-US" sz="4000" dirty="0">
                <a:solidFill>
                  <a:srgbClr val="FFFFFF"/>
                </a:solidFill>
              </a:rPr>
            </a:br>
            <a:r>
              <a:rPr lang="en-US" sz="2800" dirty="0">
                <a:solidFill>
                  <a:srgbClr val="FFFFFF"/>
                </a:solidFill>
              </a:rPr>
              <a:t> Stress hormone, cortisol is released to counter excessive dopamine in in effort to attain homeostasis. But a new set point is made. </a:t>
            </a:r>
          </a:p>
        </p:txBody>
      </p:sp>
      <p:sp>
        <p:nvSpPr>
          <p:cNvPr id="10"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F24B716-90B7-C7F2-2D7D-E2AD9D5672CC}"/>
              </a:ext>
            </a:extLst>
          </p:cNvPr>
          <p:cNvPicPr>
            <a:picLocks noChangeAspect="1"/>
          </p:cNvPicPr>
          <p:nvPr/>
        </p:nvPicPr>
        <p:blipFill rotWithShape="1">
          <a:blip r:embed="rId2"/>
          <a:srcRect l="3120" r="27979"/>
          <a:stretch/>
        </p:blipFill>
        <p:spPr>
          <a:xfrm>
            <a:off x="976251" y="942538"/>
            <a:ext cx="7163222" cy="4808332"/>
          </a:xfrm>
          <a:prstGeom prst="rect">
            <a:avLst/>
          </a:prstGeom>
          <a:effectLst/>
        </p:spPr>
      </p:pic>
    </p:spTree>
    <p:extLst>
      <p:ext uri="{BB962C8B-B14F-4D97-AF65-F5344CB8AC3E}">
        <p14:creationId xmlns:p14="http://schemas.microsoft.com/office/powerpoint/2010/main" val="110927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A40331-F27F-0C01-BA55-3FFA1D9478AF}"/>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3600" dirty="0"/>
              <a:t>The initial response of pleasure (A-process) leads to a homeostatic process of stress or pain (B-process). </a:t>
            </a:r>
          </a:p>
        </p:txBody>
      </p:sp>
      <p:sp>
        <p:nvSpPr>
          <p:cNvPr id="11"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CE465C8-B28C-9FAA-EF43-C114733B5904}"/>
              </a:ext>
            </a:extLst>
          </p:cNvPr>
          <p:cNvPicPr>
            <a:picLocks noChangeAspect="1"/>
          </p:cNvPicPr>
          <p:nvPr/>
        </p:nvPicPr>
        <p:blipFill rotWithShape="1">
          <a:blip r:embed="rId2"/>
          <a:srcRect l="15959" t="9150" r="24215" b="4433"/>
          <a:stretch/>
        </p:blipFill>
        <p:spPr>
          <a:xfrm>
            <a:off x="499730" y="2690144"/>
            <a:ext cx="5326180" cy="3558255"/>
          </a:xfrm>
          <a:prstGeom prst="rect">
            <a:avLst/>
          </a:prstGeom>
        </p:spPr>
      </p:pic>
      <p:pic>
        <p:nvPicPr>
          <p:cNvPr id="4" name="Picture 3">
            <a:extLst>
              <a:ext uri="{FF2B5EF4-FFF2-40B4-BE49-F238E27FC236}">
                <a16:creationId xmlns:a16="http://schemas.microsoft.com/office/drawing/2014/main" id="{6E25DCB6-A959-6C2C-A814-0ADCCD942EA7}"/>
              </a:ext>
            </a:extLst>
          </p:cNvPr>
          <p:cNvPicPr>
            <a:picLocks noChangeAspect="1"/>
          </p:cNvPicPr>
          <p:nvPr/>
        </p:nvPicPr>
        <p:blipFill rotWithShape="1">
          <a:blip r:embed="rId3"/>
          <a:srcRect l="11163" t="7452" r="21599" b="6132"/>
          <a:stretch/>
        </p:blipFill>
        <p:spPr>
          <a:xfrm>
            <a:off x="6018895" y="2691543"/>
            <a:ext cx="5922242" cy="3520280"/>
          </a:xfrm>
          <a:prstGeom prst="rect">
            <a:avLst/>
          </a:prstGeom>
        </p:spPr>
      </p:pic>
    </p:spTree>
    <p:extLst>
      <p:ext uri="{BB962C8B-B14F-4D97-AF65-F5344CB8AC3E}">
        <p14:creationId xmlns:p14="http://schemas.microsoft.com/office/powerpoint/2010/main" val="141945567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60A3F-0F63-F303-FE5A-BCDE1EA7D383}"/>
              </a:ext>
            </a:extLst>
          </p:cNvPr>
          <p:cNvSpPr>
            <a:spLocks noGrp="1"/>
          </p:cNvSpPr>
          <p:nvPr>
            <p:ph type="title"/>
          </p:nvPr>
        </p:nvSpPr>
        <p:spPr>
          <a:xfrm>
            <a:off x="640080" y="5576887"/>
            <a:ext cx="10911840" cy="640081"/>
          </a:xfrm>
        </p:spPr>
        <p:txBody>
          <a:bodyPr>
            <a:normAutofit/>
          </a:bodyPr>
          <a:lstStyle/>
          <a:p>
            <a:pPr algn="ctr"/>
            <a:r>
              <a:rPr lang="en-US" sz="2200" dirty="0"/>
              <a:t>This slide depicts how the allostatic response creates new set points for pleasure and pain.</a:t>
            </a:r>
          </a:p>
        </p:txBody>
      </p:sp>
      <p:pic>
        <p:nvPicPr>
          <p:cNvPr id="3" name="Picture 2">
            <a:extLst>
              <a:ext uri="{FF2B5EF4-FFF2-40B4-BE49-F238E27FC236}">
                <a16:creationId xmlns:a16="http://schemas.microsoft.com/office/drawing/2014/main" id="{98929E28-B238-B1DB-5F8C-F13851C97584}"/>
              </a:ext>
            </a:extLst>
          </p:cNvPr>
          <p:cNvPicPr>
            <a:picLocks noChangeAspect="1"/>
          </p:cNvPicPr>
          <p:nvPr/>
        </p:nvPicPr>
        <p:blipFill rotWithShape="1">
          <a:blip r:embed="rId2"/>
          <a:srcRect r="1" b="4161"/>
          <a:stretch/>
        </p:blipFill>
        <p:spPr>
          <a:xfrm>
            <a:off x="640080" y="640080"/>
            <a:ext cx="10911840" cy="4836795"/>
          </a:xfrm>
          <a:prstGeom prst="rect">
            <a:avLst/>
          </a:prstGeom>
          <a:ln w="19050">
            <a:solidFill>
              <a:schemeClr val="tx1"/>
            </a:solidFill>
            <a:miter lim="800000"/>
          </a:ln>
        </p:spPr>
      </p:pic>
    </p:spTree>
    <p:extLst>
      <p:ext uri="{BB962C8B-B14F-4D97-AF65-F5344CB8AC3E}">
        <p14:creationId xmlns:p14="http://schemas.microsoft.com/office/powerpoint/2010/main" val="412200762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95A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3CA54A-E73E-498A-93A1-78C1820F0770}"/>
              </a:ext>
            </a:extLst>
          </p:cNvPr>
          <p:cNvSpPr>
            <a:spLocks noGrp="1"/>
          </p:cNvSpPr>
          <p:nvPr>
            <p:ph type="title"/>
          </p:nvPr>
        </p:nvSpPr>
        <p:spPr>
          <a:xfrm>
            <a:off x="8803758" y="618681"/>
            <a:ext cx="3125972" cy="4794567"/>
          </a:xfrm>
        </p:spPr>
        <p:txBody>
          <a:bodyPr>
            <a:normAutofit/>
          </a:bodyPr>
          <a:lstStyle/>
          <a:p>
            <a:r>
              <a:rPr lang="en-US" sz="2800" dirty="0">
                <a:solidFill>
                  <a:srgbClr val="FFFFFF"/>
                </a:solidFill>
              </a:rPr>
              <a:t>To summarize: The process of addiction involves </a:t>
            </a:r>
            <a:br>
              <a:rPr lang="en-US" sz="2000" dirty="0">
                <a:solidFill>
                  <a:srgbClr val="FFFFFF"/>
                </a:solidFill>
              </a:rPr>
            </a:br>
            <a:r>
              <a:rPr lang="en-US" sz="2000" dirty="0">
                <a:solidFill>
                  <a:srgbClr val="FFFFFF"/>
                </a:solidFill>
              </a:rPr>
              <a:t>1. Excessive and errant </a:t>
            </a:r>
            <a:r>
              <a:rPr lang="en-US" sz="2000" dirty="0">
                <a:solidFill>
                  <a:srgbClr val="FFFF00"/>
                </a:solidFill>
              </a:rPr>
              <a:t>survival salience </a:t>
            </a:r>
            <a:r>
              <a:rPr lang="en-US" sz="2000" dirty="0">
                <a:solidFill>
                  <a:srgbClr val="FFFFFF"/>
                </a:solidFill>
              </a:rPr>
              <a:t>via dopamine.</a:t>
            </a:r>
            <a:br>
              <a:rPr lang="en-US" sz="2000" dirty="0">
                <a:solidFill>
                  <a:srgbClr val="FFFFFF"/>
                </a:solidFill>
              </a:rPr>
            </a:br>
            <a:br>
              <a:rPr lang="en-US" sz="2000" dirty="0">
                <a:solidFill>
                  <a:srgbClr val="FFFFFF"/>
                </a:solidFill>
              </a:rPr>
            </a:br>
            <a:r>
              <a:rPr lang="en-US" sz="2000" dirty="0">
                <a:solidFill>
                  <a:srgbClr val="FFFFFF"/>
                </a:solidFill>
              </a:rPr>
              <a:t>2. </a:t>
            </a:r>
            <a:r>
              <a:rPr lang="en-US" sz="2000" dirty="0">
                <a:solidFill>
                  <a:srgbClr val="FFFF00"/>
                </a:solidFill>
              </a:rPr>
              <a:t>Hyper-memorization</a:t>
            </a:r>
            <a:r>
              <a:rPr lang="en-US" sz="2000" dirty="0">
                <a:solidFill>
                  <a:srgbClr val="FF0000"/>
                </a:solidFill>
              </a:rPr>
              <a:t> </a:t>
            </a:r>
            <a:r>
              <a:rPr lang="en-US" sz="2000" dirty="0">
                <a:solidFill>
                  <a:srgbClr val="FFFFFF"/>
                </a:solidFill>
              </a:rPr>
              <a:t>of the addictive substance or behavior.</a:t>
            </a:r>
            <a:br>
              <a:rPr lang="en-US" sz="2000" dirty="0">
                <a:solidFill>
                  <a:srgbClr val="FFFFFF"/>
                </a:solidFill>
              </a:rPr>
            </a:br>
            <a:br>
              <a:rPr lang="en-US" sz="2000" dirty="0">
                <a:solidFill>
                  <a:srgbClr val="FFFFFF"/>
                </a:solidFill>
              </a:rPr>
            </a:br>
            <a:r>
              <a:rPr lang="en-US" sz="2000" dirty="0">
                <a:solidFill>
                  <a:srgbClr val="FFFFFF"/>
                </a:solidFill>
              </a:rPr>
              <a:t>3. Over-use which creates </a:t>
            </a:r>
            <a:r>
              <a:rPr lang="en-US" sz="2000" dirty="0">
                <a:solidFill>
                  <a:srgbClr val="FFFF00"/>
                </a:solidFill>
              </a:rPr>
              <a:t>stress via cortisol </a:t>
            </a:r>
            <a:r>
              <a:rPr lang="en-US" sz="2000" dirty="0">
                <a:solidFill>
                  <a:srgbClr val="FFFFFF"/>
                </a:solidFill>
              </a:rPr>
              <a:t>(HPA activation).</a:t>
            </a:r>
          </a:p>
        </p:txBody>
      </p:sp>
      <p:sp>
        <p:nvSpPr>
          <p:cNvPr id="15"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E59A5AC-2168-0380-078D-9E834F9A8463}"/>
              </a:ext>
            </a:extLst>
          </p:cNvPr>
          <p:cNvPicPr>
            <a:picLocks noChangeAspect="1"/>
          </p:cNvPicPr>
          <p:nvPr/>
        </p:nvPicPr>
        <p:blipFill rotWithShape="1">
          <a:blip r:embed="rId2"/>
          <a:srcRect l="9851" r="21248"/>
          <a:stretch/>
        </p:blipFill>
        <p:spPr>
          <a:xfrm>
            <a:off x="976251" y="942538"/>
            <a:ext cx="7163222" cy="4808332"/>
          </a:xfrm>
          <a:prstGeom prst="rect">
            <a:avLst/>
          </a:prstGeom>
          <a:effectLst/>
        </p:spPr>
      </p:pic>
    </p:spTree>
    <p:extLst>
      <p:ext uri="{BB962C8B-B14F-4D97-AF65-F5344CB8AC3E}">
        <p14:creationId xmlns:p14="http://schemas.microsoft.com/office/powerpoint/2010/main" val="45039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511" name="Rectangle 21510">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0AF453-9313-4407-9DDF-2E882EBDCE5D}"/>
              </a:ext>
            </a:extLst>
          </p:cNvPr>
          <p:cNvSpPr>
            <a:spLocks noGrp="1"/>
          </p:cNvSpPr>
          <p:nvPr>
            <p:ph type="title"/>
          </p:nvPr>
        </p:nvSpPr>
        <p:spPr>
          <a:xfrm>
            <a:off x="572493" y="238539"/>
            <a:ext cx="11047013" cy="1434415"/>
          </a:xfrm>
        </p:spPr>
        <p:txBody>
          <a:bodyPr anchor="b">
            <a:normAutofit/>
          </a:bodyPr>
          <a:lstStyle/>
          <a:p>
            <a:r>
              <a:rPr lang="en-US" sz="3000" b="1" dirty="0">
                <a:latin typeface="Calibri" panose="020F0502020204030204" pitchFamily="34" charset="0"/>
                <a:cs typeface="Calibri" panose="020F0502020204030204" pitchFamily="34" charset="0"/>
              </a:rPr>
              <a:t>            The Marriage of Triune Brain Theory and Polyvagal Theory</a:t>
            </a:r>
            <a:br>
              <a:rPr lang="en-US" sz="3000" dirty="0">
                <a:latin typeface="Calibri" panose="020F0502020204030204" pitchFamily="34" charset="0"/>
                <a:cs typeface="Calibri" panose="020F0502020204030204" pitchFamily="34" charset="0"/>
              </a:rPr>
            </a:br>
            <a:r>
              <a:rPr lang="en-US" sz="3000" dirty="0">
                <a:latin typeface="Calibri" panose="020F0502020204030204" pitchFamily="34" charset="0"/>
                <a:cs typeface="Calibri" panose="020F0502020204030204" pitchFamily="34" charset="0"/>
              </a:rPr>
              <a:t> </a:t>
            </a:r>
            <a:br>
              <a:rPr lang="en-US" sz="3000" dirty="0">
                <a:latin typeface="Calibri" panose="020F0502020204030204" pitchFamily="34" charset="0"/>
                <a:cs typeface="Calibri" panose="020F0502020204030204" pitchFamily="34" charset="0"/>
              </a:rPr>
            </a:br>
            <a:endParaRPr lang="en-US" sz="3000" dirty="0">
              <a:latin typeface="Calibri" panose="020F0502020204030204" pitchFamily="34" charset="0"/>
              <a:cs typeface="Calibri" panose="020F0502020204030204" pitchFamily="34" charset="0"/>
            </a:endParaRPr>
          </a:p>
        </p:txBody>
      </p:sp>
      <p:sp>
        <p:nvSpPr>
          <p:cNvPr id="21513"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06" name="Picture 2" descr="China Dragon and Russia Bear - Buddy Ally - Cartoon | FinanceTwitter">
            <a:extLst>
              <a:ext uri="{FF2B5EF4-FFF2-40B4-BE49-F238E27FC236}">
                <a16:creationId xmlns:a16="http://schemas.microsoft.com/office/drawing/2014/main" id="{95C6A349-B38B-41D6-998F-6557B26495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59" r="30758" b="-2"/>
          <a:stretch/>
        </p:blipFill>
        <p:spPr bwMode="auto">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4506026-CAD5-4D48-8871-1A524498A2B1}"/>
              </a:ext>
            </a:extLst>
          </p:cNvPr>
          <p:cNvSpPr>
            <a:spLocks noGrp="1"/>
          </p:cNvSpPr>
          <p:nvPr>
            <p:ph idx="1"/>
          </p:nvPr>
        </p:nvSpPr>
        <p:spPr>
          <a:xfrm>
            <a:off x="4905955" y="2071316"/>
            <a:ext cx="6713552" cy="4114800"/>
          </a:xfrm>
        </p:spPr>
        <p:txBody>
          <a:bodyPr anchor="t">
            <a:normAutofit/>
          </a:bodyPr>
          <a:lstStyle/>
          <a:p>
            <a:pPr marL="0" indent="0">
              <a:buNone/>
            </a:pPr>
            <a:endParaRPr lang="en-US" sz="2200" dirty="0">
              <a:latin typeface="Segoe Print" panose="02000600000000000000" pitchFamily="2" charset="0"/>
            </a:endParaRPr>
          </a:p>
          <a:p>
            <a:pPr marL="0" indent="0">
              <a:buNone/>
            </a:pPr>
            <a:endParaRPr lang="en-US" sz="2200" dirty="0">
              <a:latin typeface="Segoe Print" panose="02000600000000000000" pitchFamily="2" charset="0"/>
            </a:endParaRPr>
          </a:p>
          <a:p>
            <a:pPr marL="0" indent="0">
              <a:buNone/>
            </a:pPr>
            <a:endParaRPr lang="en-US" sz="2200" dirty="0">
              <a:latin typeface="Segoe Print" panose="02000600000000000000" pitchFamily="2" charset="0"/>
            </a:endParaRPr>
          </a:p>
          <a:p>
            <a:pPr marL="0" indent="0">
              <a:buNone/>
            </a:pPr>
            <a:r>
              <a:rPr lang="en-US" sz="2200" dirty="0">
                <a:latin typeface="Segoe Print" panose="02000600000000000000" pitchFamily="2" charset="0"/>
              </a:rPr>
              <a:t>The greatest thing then, in all education, is to make our nervous system our ally as opposed to our enemy</a:t>
            </a:r>
          </a:p>
          <a:p>
            <a:pPr marL="0" indent="0">
              <a:buNone/>
            </a:pPr>
            <a:r>
              <a:rPr lang="en-US" sz="2200" dirty="0">
                <a:latin typeface="Segoe Print" panose="02000600000000000000" pitchFamily="2" charset="0"/>
              </a:rPr>
              <a:t>        </a:t>
            </a:r>
          </a:p>
          <a:p>
            <a:pPr marL="0" indent="0">
              <a:buNone/>
            </a:pPr>
            <a:r>
              <a:rPr lang="en-US" sz="2200" dirty="0">
                <a:latin typeface="Segoe Print" panose="02000600000000000000" pitchFamily="2" charset="0"/>
              </a:rPr>
              <a:t>             - William James</a:t>
            </a:r>
          </a:p>
          <a:p>
            <a:endParaRPr lang="en-US" sz="2200" dirty="0"/>
          </a:p>
        </p:txBody>
      </p:sp>
    </p:spTree>
    <p:extLst>
      <p:ext uri="{BB962C8B-B14F-4D97-AF65-F5344CB8AC3E}">
        <p14:creationId xmlns:p14="http://schemas.microsoft.com/office/powerpoint/2010/main" val="1667967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196" name="Group 149">
            <a:extLst>
              <a:ext uri="{FF2B5EF4-FFF2-40B4-BE49-F238E27FC236}">
                <a16:creationId xmlns:a16="http://schemas.microsoft.com/office/drawing/2014/main" id="{F8A8AD26-C06F-49CE-AB92-7F05D0BD88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51" name="Freeform 11">
              <a:extLst>
                <a:ext uri="{FF2B5EF4-FFF2-40B4-BE49-F238E27FC236}">
                  <a16:creationId xmlns:a16="http://schemas.microsoft.com/office/drawing/2014/main" id="{7B9CA4A4-3706-4BBC-920D-10B61E9031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2" name="Freeform 12">
              <a:extLst>
                <a:ext uri="{FF2B5EF4-FFF2-40B4-BE49-F238E27FC236}">
                  <a16:creationId xmlns:a16="http://schemas.microsoft.com/office/drawing/2014/main" id="{E9AEFAD7-4DC0-4775-B278-443CAC8644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3" name="Freeform 13">
              <a:extLst>
                <a:ext uri="{FF2B5EF4-FFF2-40B4-BE49-F238E27FC236}">
                  <a16:creationId xmlns:a16="http://schemas.microsoft.com/office/drawing/2014/main" id="{95A2EB89-70BA-48F4-BAFF-2C75612915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4" name="Freeform 14">
              <a:extLst>
                <a:ext uri="{FF2B5EF4-FFF2-40B4-BE49-F238E27FC236}">
                  <a16:creationId xmlns:a16="http://schemas.microsoft.com/office/drawing/2014/main" id="{7F9F7D8E-8CDE-4DC5-85E8-4E0627B10D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5" name="Freeform 15">
              <a:extLst>
                <a:ext uri="{FF2B5EF4-FFF2-40B4-BE49-F238E27FC236}">
                  <a16:creationId xmlns:a16="http://schemas.microsoft.com/office/drawing/2014/main" id="{393A9604-57DC-435F-8D02-267C0E3FEE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6" name="Freeform 16">
              <a:extLst>
                <a:ext uri="{FF2B5EF4-FFF2-40B4-BE49-F238E27FC236}">
                  <a16:creationId xmlns:a16="http://schemas.microsoft.com/office/drawing/2014/main" id="{BF551FAC-C8A0-424D-A9AB-B4D87ED05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7" name="Freeform 17">
              <a:extLst>
                <a:ext uri="{FF2B5EF4-FFF2-40B4-BE49-F238E27FC236}">
                  <a16:creationId xmlns:a16="http://schemas.microsoft.com/office/drawing/2014/main" id="{5FC7B832-CD9A-475E-A23A-282E2D9D2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8" name="Freeform 18">
              <a:extLst>
                <a:ext uri="{FF2B5EF4-FFF2-40B4-BE49-F238E27FC236}">
                  <a16:creationId xmlns:a16="http://schemas.microsoft.com/office/drawing/2014/main" id="{3405D3F7-11EB-4F41-842F-BC30C5BA7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9" name="Freeform 19">
              <a:extLst>
                <a:ext uri="{FF2B5EF4-FFF2-40B4-BE49-F238E27FC236}">
                  <a16:creationId xmlns:a16="http://schemas.microsoft.com/office/drawing/2014/main" id="{85045B1A-5280-45D4-8595-463F1366A9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0" name="Freeform 20">
              <a:extLst>
                <a:ext uri="{FF2B5EF4-FFF2-40B4-BE49-F238E27FC236}">
                  <a16:creationId xmlns:a16="http://schemas.microsoft.com/office/drawing/2014/main" id="{059FB722-E5B1-4CB5-8D09-E3AC702096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1" name="Freeform 21">
              <a:extLst>
                <a:ext uri="{FF2B5EF4-FFF2-40B4-BE49-F238E27FC236}">
                  <a16:creationId xmlns:a16="http://schemas.microsoft.com/office/drawing/2014/main" id="{2AF74CE9-4009-4B55-851A-6EC1419CD5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2" name="Freeform 22">
              <a:extLst>
                <a:ext uri="{FF2B5EF4-FFF2-40B4-BE49-F238E27FC236}">
                  <a16:creationId xmlns:a16="http://schemas.microsoft.com/office/drawing/2014/main" id="{0A77AB78-F870-4BCC-8746-488F0E09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197" name="Group 163">
            <a:extLst>
              <a:ext uri="{FF2B5EF4-FFF2-40B4-BE49-F238E27FC236}">
                <a16:creationId xmlns:a16="http://schemas.microsoft.com/office/drawing/2014/main" id="{1C50F7A2-3BDC-423D-85F1-EE031C2145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65" name="Freeform 27">
              <a:extLst>
                <a:ext uri="{FF2B5EF4-FFF2-40B4-BE49-F238E27FC236}">
                  <a16:creationId xmlns:a16="http://schemas.microsoft.com/office/drawing/2014/main" id="{80C7F85B-CE12-4F37-A66A-31DF1991FE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6" name="Freeform 28">
              <a:extLst>
                <a:ext uri="{FF2B5EF4-FFF2-40B4-BE49-F238E27FC236}">
                  <a16:creationId xmlns:a16="http://schemas.microsoft.com/office/drawing/2014/main" id="{7E391A02-6C84-4F20-8784-AD1AB8279F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7" name="Freeform 29">
              <a:extLst>
                <a:ext uri="{FF2B5EF4-FFF2-40B4-BE49-F238E27FC236}">
                  <a16:creationId xmlns:a16="http://schemas.microsoft.com/office/drawing/2014/main" id="{674CF377-E511-4F42-9D68-51CB4191E5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8" name="Freeform 30">
              <a:extLst>
                <a:ext uri="{FF2B5EF4-FFF2-40B4-BE49-F238E27FC236}">
                  <a16:creationId xmlns:a16="http://schemas.microsoft.com/office/drawing/2014/main" id="{14119359-AB96-4A01-A096-ABCC56101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9" name="Freeform 31">
              <a:extLst>
                <a:ext uri="{FF2B5EF4-FFF2-40B4-BE49-F238E27FC236}">
                  <a16:creationId xmlns:a16="http://schemas.microsoft.com/office/drawing/2014/main" id="{6753D864-28A5-4E32-91E5-AD7C721A4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0" name="Freeform 32">
              <a:extLst>
                <a:ext uri="{FF2B5EF4-FFF2-40B4-BE49-F238E27FC236}">
                  <a16:creationId xmlns:a16="http://schemas.microsoft.com/office/drawing/2014/main" id="{70B3E479-AB6A-4B12-A3D5-B2D3B3DA22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1" name="Freeform 33">
              <a:extLst>
                <a:ext uri="{FF2B5EF4-FFF2-40B4-BE49-F238E27FC236}">
                  <a16:creationId xmlns:a16="http://schemas.microsoft.com/office/drawing/2014/main" id="{7FBAB753-F3BA-478C-8E6C-EEFD4D17C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2" name="Freeform 34">
              <a:extLst>
                <a:ext uri="{FF2B5EF4-FFF2-40B4-BE49-F238E27FC236}">
                  <a16:creationId xmlns:a16="http://schemas.microsoft.com/office/drawing/2014/main" id="{47AD49C2-29A7-4BCF-AE3B-5DD422BA4B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3" name="Freeform 35">
              <a:extLst>
                <a:ext uri="{FF2B5EF4-FFF2-40B4-BE49-F238E27FC236}">
                  <a16:creationId xmlns:a16="http://schemas.microsoft.com/office/drawing/2014/main" id="{A3FD5355-1EFB-4D0E-9041-7054C62C6F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4" name="Freeform 36">
              <a:extLst>
                <a:ext uri="{FF2B5EF4-FFF2-40B4-BE49-F238E27FC236}">
                  <a16:creationId xmlns:a16="http://schemas.microsoft.com/office/drawing/2014/main" id="{009C505D-91C5-4318-AB8A-1983EE775F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5" name="Freeform 37">
              <a:extLst>
                <a:ext uri="{FF2B5EF4-FFF2-40B4-BE49-F238E27FC236}">
                  <a16:creationId xmlns:a16="http://schemas.microsoft.com/office/drawing/2014/main" id="{A141DF61-1492-46DA-B3A9-0E8357DF4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6" name="Freeform 38">
              <a:extLst>
                <a:ext uri="{FF2B5EF4-FFF2-40B4-BE49-F238E27FC236}">
                  <a16:creationId xmlns:a16="http://schemas.microsoft.com/office/drawing/2014/main" id="{0823937D-506D-4FE0-8DA8-FFFA280C31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198" name="Rectangle 177">
            <a:extLst>
              <a:ext uri="{FF2B5EF4-FFF2-40B4-BE49-F238E27FC236}">
                <a16:creationId xmlns:a16="http://schemas.microsoft.com/office/drawing/2014/main" id="{502A7C95-AB91-4503-A49F-FB44EDCBDC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99" name="Freeform 6">
            <a:extLst>
              <a:ext uri="{FF2B5EF4-FFF2-40B4-BE49-F238E27FC236}">
                <a16:creationId xmlns:a16="http://schemas.microsoft.com/office/drawing/2014/main" id="{FB7D856C-CDB6-43B6-B78A-7C63C30AE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200" name="Rectangle 181">
            <a:extLst>
              <a:ext uri="{FF2B5EF4-FFF2-40B4-BE49-F238E27FC236}">
                <a16:creationId xmlns:a16="http://schemas.microsoft.com/office/drawing/2014/main" id="{65781D42-087D-484C-840B-CFDCDDEB2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01" name="Freeform 5">
            <a:extLst>
              <a:ext uri="{FF2B5EF4-FFF2-40B4-BE49-F238E27FC236}">
                <a16:creationId xmlns:a16="http://schemas.microsoft.com/office/drawing/2014/main" id="{2F2D0089-EE06-49C0-9C5F-56B94DF2D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4298416"/>
            <a:ext cx="10602096" cy="2170389"/>
          </a:xfrm>
          <a:custGeom>
            <a:avLst/>
            <a:gdLst>
              <a:gd name="T0" fmla="*/ 2253 w 2259"/>
              <a:gd name="T1" fmla="*/ 195 h 413"/>
              <a:gd name="T2" fmla="*/ 2064 w 2259"/>
              <a:gd name="T3" fmla="*/ 7 h 413"/>
              <a:gd name="T4" fmla="*/ 2062 w 2259"/>
              <a:gd name="T5" fmla="*/ 5 h 413"/>
              <a:gd name="T6" fmla="*/ 2048 w 2259"/>
              <a:gd name="T7" fmla="*/ 0 h 413"/>
              <a:gd name="T8" fmla="*/ 891 w 2259"/>
              <a:gd name="T9" fmla="*/ 0 h 413"/>
              <a:gd name="T10" fmla="*/ 851 w 2259"/>
              <a:gd name="T11" fmla="*/ 0 h 413"/>
              <a:gd name="T12" fmla="*/ 541 w 2259"/>
              <a:gd name="T13" fmla="*/ 0 h 413"/>
              <a:gd name="T14" fmla="*/ 54 w 2259"/>
              <a:gd name="T15" fmla="*/ 0 h 413"/>
              <a:gd name="T16" fmla="*/ 0 w 2259"/>
              <a:gd name="T17" fmla="*/ 0 h 413"/>
              <a:gd name="T18" fmla="*/ 0 w 2259"/>
              <a:gd name="T19" fmla="*/ 413 h 413"/>
              <a:gd name="T20" fmla="*/ 54 w 2259"/>
              <a:gd name="T21" fmla="*/ 413 h 413"/>
              <a:gd name="T22" fmla="*/ 541 w 2259"/>
              <a:gd name="T23" fmla="*/ 413 h 413"/>
              <a:gd name="T24" fmla="*/ 851 w 2259"/>
              <a:gd name="T25" fmla="*/ 413 h 413"/>
              <a:gd name="T26" fmla="*/ 891 w 2259"/>
              <a:gd name="T27" fmla="*/ 413 h 413"/>
              <a:gd name="T28" fmla="*/ 2048 w 2259"/>
              <a:gd name="T29" fmla="*/ 413 h 413"/>
              <a:gd name="T30" fmla="*/ 2062 w 2259"/>
              <a:gd name="T31" fmla="*/ 408 h 413"/>
              <a:gd name="T32" fmla="*/ 2064 w 2259"/>
              <a:gd name="T33" fmla="*/ 406 h 413"/>
              <a:gd name="T34" fmla="*/ 2253 w 2259"/>
              <a:gd name="T35" fmla="*/ 217 h 413"/>
              <a:gd name="T36" fmla="*/ 2253 w 2259"/>
              <a:gd name="T37" fmla="*/ 1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9" h="413">
                <a:moveTo>
                  <a:pt x="2253" y="195"/>
                </a:moveTo>
                <a:cubicBezTo>
                  <a:pt x="2064" y="7"/>
                  <a:pt x="2064" y="7"/>
                  <a:pt x="2064" y="7"/>
                </a:cubicBezTo>
                <a:cubicBezTo>
                  <a:pt x="2064" y="6"/>
                  <a:pt x="2063" y="5"/>
                  <a:pt x="2062" y="5"/>
                </a:cubicBezTo>
                <a:cubicBezTo>
                  <a:pt x="2058" y="2"/>
                  <a:pt x="2053" y="0"/>
                  <a:pt x="2048" y="0"/>
                </a:cubicBezTo>
                <a:cubicBezTo>
                  <a:pt x="891" y="0"/>
                  <a:pt x="891" y="0"/>
                  <a:pt x="891" y="0"/>
                </a:cubicBezTo>
                <a:cubicBezTo>
                  <a:pt x="851" y="0"/>
                  <a:pt x="851" y="0"/>
                  <a:pt x="851" y="0"/>
                </a:cubicBezTo>
                <a:cubicBezTo>
                  <a:pt x="541" y="0"/>
                  <a:pt x="541" y="0"/>
                  <a:pt x="541" y="0"/>
                </a:cubicBezTo>
                <a:cubicBezTo>
                  <a:pt x="54" y="0"/>
                  <a:pt x="54" y="0"/>
                  <a:pt x="54" y="0"/>
                </a:cubicBezTo>
                <a:cubicBezTo>
                  <a:pt x="0" y="0"/>
                  <a:pt x="0" y="0"/>
                  <a:pt x="0" y="0"/>
                </a:cubicBezTo>
                <a:cubicBezTo>
                  <a:pt x="0" y="413"/>
                  <a:pt x="0" y="413"/>
                  <a:pt x="0" y="413"/>
                </a:cubicBezTo>
                <a:cubicBezTo>
                  <a:pt x="54" y="413"/>
                  <a:pt x="54" y="413"/>
                  <a:pt x="54" y="413"/>
                </a:cubicBezTo>
                <a:cubicBezTo>
                  <a:pt x="541" y="413"/>
                  <a:pt x="541" y="413"/>
                  <a:pt x="541" y="413"/>
                </a:cubicBezTo>
                <a:cubicBezTo>
                  <a:pt x="851" y="413"/>
                  <a:pt x="851" y="413"/>
                  <a:pt x="851" y="413"/>
                </a:cubicBezTo>
                <a:cubicBezTo>
                  <a:pt x="891" y="413"/>
                  <a:pt x="891" y="413"/>
                  <a:pt x="891" y="413"/>
                </a:cubicBezTo>
                <a:cubicBezTo>
                  <a:pt x="2048" y="413"/>
                  <a:pt x="2048" y="413"/>
                  <a:pt x="2048" y="413"/>
                </a:cubicBezTo>
                <a:cubicBezTo>
                  <a:pt x="2053" y="413"/>
                  <a:pt x="2058" y="411"/>
                  <a:pt x="2062" y="408"/>
                </a:cubicBezTo>
                <a:cubicBezTo>
                  <a:pt x="2063" y="407"/>
                  <a:pt x="2064" y="406"/>
                  <a:pt x="2064" y="406"/>
                </a:cubicBezTo>
                <a:cubicBezTo>
                  <a:pt x="2253" y="217"/>
                  <a:pt x="2253" y="217"/>
                  <a:pt x="2253" y="217"/>
                </a:cubicBezTo>
                <a:cubicBezTo>
                  <a:pt x="2259" y="211"/>
                  <a:pt x="2259" y="201"/>
                  <a:pt x="2253" y="195"/>
                </a:cubicBezTo>
                <a:close/>
              </a:path>
            </a:pathLst>
          </a:custGeom>
          <a:solidFill>
            <a:srgbClr val="000000">
              <a:alpha val="92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A5953CA7-A3E0-7D5D-BB32-00602F70721F}"/>
              </a:ext>
            </a:extLst>
          </p:cNvPr>
          <p:cNvSpPr>
            <a:spLocks noGrp="1"/>
          </p:cNvSpPr>
          <p:nvPr>
            <p:ph type="title"/>
          </p:nvPr>
        </p:nvSpPr>
        <p:spPr>
          <a:xfrm>
            <a:off x="467903" y="4757057"/>
            <a:ext cx="9075004" cy="1173432"/>
          </a:xfrm>
        </p:spPr>
        <p:txBody>
          <a:bodyPr vert="horz" lIns="91440" tIns="45720" rIns="91440" bIns="45720" rtlCol="0" anchor="b">
            <a:normAutofit/>
          </a:bodyPr>
          <a:lstStyle/>
          <a:p>
            <a:pPr algn="ctr">
              <a:lnSpc>
                <a:spcPct val="90000"/>
              </a:lnSpc>
            </a:pPr>
            <a:r>
              <a:rPr lang="en-US" sz="3100" dirty="0">
                <a:solidFill>
                  <a:srgbClr val="FFFFFF"/>
                </a:solidFill>
                <a:latin typeface="Calibri" panose="020F0502020204030204" pitchFamily="34" charset="0"/>
                <a:ea typeface="Calibri" panose="020F0502020204030204" pitchFamily="34" charset="0"/>
                <a:cs typeface="Calibri" panose="020F0502020204030204" pitchFamily="34" charset="0"/>
              </a:rPr>
              <a:t>Differences between Chemical/Substance Addictions and Behavioral Addictions</a:t>
            </a:r>
          </a:p>
        </p:txBody>
      </p:sp>
      <p:pic>
        <p:nvPicPr>
          <p:cNvPr id="3" name="Picture 2">
            <a:extLst>
              <a:ext uri="{FF2B5EF4-FFF2-40B4-BE49-F238E27FC236}">
                <a16:creationId xmlns:a16="http://schemas.microsoft.com/office/drawing/2014/main" id="{CFDA80D0-4C5A-00D2-18BD-9D15C7E5D76E}"/>
              </a:ext>
            </a:extLst>
          </p:cNvPr>
          <p:cNvPicPr>
            <a:picLocks noChangeAspect="1"/>
          </p:cNvPicPr>
          <p:nvPr/>
        </p:nvPicPr>
        <p:blipFill>
          <a:blip r:embed="rId2"/>
          <a:stretch>
            <a:fillRect/>
          </a:stretch>
        </p:blipFill>
        <p:spPr>
          <a:xfrm>
            <a:off x="6961960" y="174768"/>
            <a:ext cx="4256314" cy="3809401"/>
          </a:xfrm>
          <a:prstGeom prst="rect">
            <a:avLst/>
          </a:prstGeom>
        </p:spPr>
      </p:pic>
      <p:pic>
        <p:nvPicPr>
          <p:cNvPr id="4" name="Picture 3">
            <a:extLst>
              <a:ext uri="{FF2B5EF4-FFF2-40B4-BE49-F238E27FC236}">
                <a16:creationId xmlns:a16="http://schemas.microsoft.com/office/drawing/2014/main" id="{FE5D7618-8919-00CC-4157-451A32EB6B4C}"/>
              </a:ext>
            </a:extLst>
          </p:cNvPr>
          <p:cNvPicPr>
            <a:picLocks noChangeAspect="1"/>
          </p:cNvPicPr>
          <p:nvPr/>
        </p:nvPicPr>
        <p:blipFill rotWithShape="1">
          <a:blip r:embed="rId3"/>
          <a:srcRect l="1342" t="18382"/>
          <a:stretch/>
        </p:blipFill>
        <p:spPr>
          <a:xfrm>
            <a:off x="172149" y="126690"/>
            <a:ext cx="6525203" cy="2415685"/>
          </a:xfrm>
          <a:prstGeom prst="rect">
            <a:avLst/>
          </a:prstGeom>
        </p:spPr>
      </p:pic>
      <p:pic>
        <p:nvPicPr>
          <p:cNvPr id="7" name="Picture 6">
            <a:extLst>
              <a:ext uri="{FF2B5EF4-FFF2-40B4-BE49-F238E27FC236}">
                <a16:creationId xmlns:a16="http://schemas.microsoft.com/office/drawing/2014/main" id="{B25D9EF5-F7B0-5023-8EFB-5B39E40BADE0}"/>
              </a:ext>
            </a:extLst>
          </p:cNvPr>
          <p:cNvPicPr>
            <a:picLocks noChangeAspect="1"/>
          </p:cNvPicPr>
          <p:nvPr/>
        </p:nvPicPr>
        <p:blipFill rotWithShape="1">
          <a:blip r:embed="rId4"/>
          <a:srcRect r="1" b="1747"/>
          <a:stretch/>
        </p:blipFill>
        <p:spPr>
          <a:xfrm>
            <a:off x="843791" y="2717442"/>
            <a:ext cx="2001680" cy="1473149"/>
          </a:xfrm>
          <a:prstGeom prst="rect">
            <a:avLst/>
          </a:prstGeom>
        </p:spPr>
      </p:pic>
      <p:pic>
        <p:nvPicPr>
          <p:cNvPr id="8" name="Picture 7">
            <a:extLst>
              <a:ext uri="{FF2B5EF4-FFF2-40B4-BE49-F238E27FC236}">
                <a16:creationId xmlns:a16="http://schemas.microsoft.com/office/drawing/2014/main" id="{F2C00CD9-B4ED-7613-01FB-AA122E0937DE}"/>
              </a:ext>
            </a:extLst>
          </p:cNvPr>
          <p:cNvPicPr>
            <a:picLocks noChangeAspect="1"/>
          </p:cNvPicPr>
          <p:nvPr/>
        </p:nvPicPr>
        <p:blipFill rotWithShape="1">
          <a:blip r:embed="rId5"/>
          <a:srcRect l="14878" r="1199"/>
          <a:stretch/>
        </p:blipFill>
        <p:spPr>
          <a:xfrm>
            <a:off x="3979133" y="2735246"/>
            <a:ext cx="2001680" cy="1467777"/>
          </a:xfrm>
          <a:prstGeom prst="rect">
            <a:avLst/>
          </a:prstGeom>
        </p:spPr>
      </p:pic>
    </p:spTree>
    <p:extLst>
      <p:ext uri="{BB962C8B-B14F-4D97-AF65-F5344CB8AC3E}">
        <p14:creationId xmlns:p14="http://schemas.microsoft.com/office/powerpoint/2010/main" val="265516497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535" name="Rectangle 22534">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2471D4-EFF5-4C03-BA8F-273165360345}"/>
              </a:ext>
            </a:extLst>
          </p:cNvPr>
          <p:cNvSpPr>
            <a:spLocks noGrp="1"/>
          </p:cNvSpPr>
          <p:nvPr>
            <p:ph type="title"/>
          </p:nvPr>
        </p:nvSpPr>
        <p:spPr>
          <a:xfrm>
            <a:off x="572493" y="238539"/>
            <a:ext cx="11047013" cy="1434415"/>
          </a:xfrm>
        </p:spPr>
        <p:txBody>
          <a:bodyPr anchor="b">
            <a:normAutofit/>
          </a:bodyPr>
          <a:lstStyle/>
          <a:p>
            <a:r>
              <a:rPr lang="en-US" sz="4600" b="1" dirty="0">
                <a:latin typeface="Calibri" panose="020F0502020204030204" pitchFamily="34" charset="0"/>
                <a:cs typeface="Calibri" panose="020F0502020204030204" pitchFamily="34" charset="0"/>
              </a:rPr>
              <a:t>   The Marriage of Triune Brain Theory </a:t>
            </a:r>
            <a:br>
              <a:rPr lang="en-US" sz="4600" b="1" dirty="0">
                <a:latin typeface="Calibri" panose="020F0502020204030204" pitchFamily="34" charset="0"/>
                <a:cs typeface="Calibri" panose="020F0502020204030204" pitchFamily="34" charset="0"/>
              </a:rPr>
            </a:br>
            <a:r>
              <a:rPr lang="en-US" sz="4600" b="1" dirty="0">
                <a:latin typeface="Calibri" panose="020F0502020204030204" pitchFamily="34" charset="0"/>
                <a:cs typeface="Calibri" panose="020F0502020204030204" pitchFamily="34" charset="0"/>
              </a:rPr>
              <a:t>                 and Polyvagal Theory</a:t>
            </a:r>
            <a:endParaRPr lang="en-US" sz="4600" dirty="0"/>
          </a:p>
        </p:txBody>
      </p:sp>
      <p:sp>
        <p:nvSpPr>
          <p:cNvPr id="22537"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0" name="Picture 2" descr="Royalty-Free photo: Two green and red frogs | PickPik">
            <a:extLst>
              <a:ext uri="{FF2B5EF4-FFF2-40B4-BE49-F238E27FC236}">
                <a16:creationId xmlns:a16="http://schemas.microsoft.com/office/drawing/2014/main" id="{71B9D913-221C-4241-BFEC-C263E7A7DD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013" r="26175" b="1"/>
          <a:stretch/>
        </p:blipFill>
        <p:spPr bwMode="auto">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66BF066-090E-4755-8667-23243E5D069C}"/>
              </a:ext>
            </a:extLst>
          </p:cNvPr>
          <p:cNvSpPr>
            <a:spLocks noGrp="1"/>
          </p:cNvSpPr>
          <p:nvPr>
            <p:ph idx="1"/>
          </p:nvPr>
        </p:nvSpPr>
        <p:spPr>
          <a:xfrm>
            <a:off x="4905955" y="2071316"/>
            <a:ext cx="6713552" cy="4114800"/>
          </a:xfrm>
        </p:spPr>
        <p:txBody>
          <a:bodyPr anchor="t">
            <a:normAutofit lnSpcReduction="10000"/>
          </a:bodyPr>
          <a:lstStyle/>
          <a:p>
            <a:r>
              <a:rPr lang="en-US" sz="2200" dirty="0">
                <a:latin typeface="Calibri" panose="020F0502020204030204" pitchFamily="34" charset="0"/>
                <a:cs typeface="Calibri" panose="020F0502020204030204" pitchFamily="34" charset="0"/>
              </a:rPr>
              <a:t>In the last 10 years new and exciting neuroscience has emerged that helps us map out our physical, emotional, and cognitive responses to the world around us and provides us a way through the ensuing tempest within ourselves.</a:t>
            </a:r>
          </a:p>
          <a:p>
            <a:r>
              <a:rPr lang="en-US" sz="2200" dirty="0">
                <a:latin typeface="Calibri" panose="020F0502020204030204" pitchFamily="34" charset="0"/>
                <a:cs typeface="Calibri" panose="020F0502020204030204" pitchFamily="34" charset="0"/>
              </a:rPr>
              <a:t>Dr. Barta (2018) proposes a model that demonstrates how the brain and the nervous system work together to fuel emotional dysregulation. In his model which he calls TINSA (Trauma Induced Sexual Addiction), he pairs some of the greatest minds in neurology and psychology to include: </a:t>
            </a:r>
          </a:p>
          <a:p>
            <a:pPr lvl="1"/>
            <a:r>
              <a:rPr lang="en-US" sz="2200" dirty="0">
                <a:latin typeface="Calibri" panose="020F0502020204030204" pitchFamily="34" charset="0"/>
                <a:cs typeface="Calibri" panose="020F0502020204030204" pitchFamily="34" charset="0"/>
              </a:rPr>
              <a:t>Dr. Stephen Porges’ </a:t>
            </a:r>
            <a:r>
              <a:rPr lang="en-US" sz="2200" b="1" dirty="0">
                <a:latin typeface="Calibri" panose="020F0502020204030204" pitchFamily="34" charset="0"/>
                <a:cs typeface="Calibri" panose="020F0502020204030204" pitchFamily="34" charset="0"/>
              </a:rPr>
              <a:t>Polyvagal Theory</a:t>
            </a:r>
          </a:p>
          <a:p>
            <a:pPr lvl="1"/>
            <a:r>
              <a:rPr lang="en-US" sz="2200" dirty="0">
                <a:latin typeface="Calibri" panose="020F0502020204030204" pitchFamily="34" charset="0"/>
                <a:cs typeface="Calibri" panose="020F0502020204030204" pitchFamily="34" charset="0"/>
              </a:rPr>
              <a:t>Dr. Paul Maclean’s </a:t>
            </a:r>
            <a:r>
              <a:rPr lang="en-US" sz="2200" b="1" dirty="0">
                <a:latin typeface="Calibri" panose="020F0502020204030204" pitchFamily="34" charset="0"/>
                <a:cs typeface="Calibri" panose="020F0502020204030204" pitchFamily="34" charset="0"/>
              </a:rPr>
              <a:t>Triune Brain Theory</a:t>
            </a:r>
            <a:r>
              <a:rPr lang="en-US" sz="2200" dirty="0">
                <a:latin typeface="Calibri" panose="020F0502020204030204" pitchFamily="34" charset="0"/>
                <a:cs typeface="Calibri" panose="020F0502020204030204" pitchFamily="34" charset="0"/>
              </a:rPr>
              <a:t>.  </a:t>
            </a:r>
          </a:p>
          <a:p>
            <a:endParaRPr lang="en-US" sz="2000" dirty="0"/>
          </a:p>
        </p:txBody>
      </p:sp>
    </p:spTree>
    <p:extLst>
      <p:ext uri="{BB962C8B-B14F-4D97-AF65-F5344CB8AC3E}">
        <p14:creationId xmlns:p14="http://schemas.microsoft.com/office/powerpoint/2010/main" val="9363263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7B58A-EC6C-49EB-A973-E3D1DD7A8098}"/>
              </a:ext>
            </a:extLst>
          </p:cNvPr>
          <p:cNvSpPr>
            <a:spLocks noGrp="1"/>
          </p:cNvSpPr>
          <p:nvPr>
            <p:ph type="title"/>
          </p:nvPr>
        </p:nvSpPr>
        <p:spPr>
          <a:xfrm>
            <a:off x="1687669" y="103239"/>
            <a:ext cx="6512434" cy="1801761"/>
          </a:xfrm>
        </p:spPr>
        <p:txBody>
          <a:bodyPr>
            <a:normAutofit/>
          </a:bodyPr>
          <a:lstStyle/>
          <a:p>
            <a:r>
              <a:rPr lang="en-US" b="1" dirty="0">
                <a:latin typeface="Calibri" panose="020F0502020204030204" pitchFamily="34" charset="0"/>
                <a:cs typeface="Calibri" panose="020F0502020204030204" pitchFamily="34" charset="0"/>
              </a:rPr>
              <a:t>Triune Brain Theory</a:t>
            </a:r>
            <a:endParaRPr lang="en-US" dirty="0"/>
          </a:p>
        </p:txBody>
      </p:sp>
      <p:sp>
        <p:nvSpPr>
          <p:cNvPr id="3" name="Content Placeholder 2">
            <a:extLst>
              <a:ext uri="{FF2B5EF4-FFF2-40B4-BE49-F238E27FC236}">
                <a16:creationId xmlns:a16="http://schemas.microsoft.com/office/drawing/2014/main" id="{A0E9DFD0-31C7-418A-B9B9-3E1F50073B4C}"/>
              </a:ext>
            </a:extLst>
          </p:cNvPr>
          <p:cNvSpPr>
            <a:spLocks noGrp="1"/>
          </p:cNvSpPr>
          <p:nvPr>
            <p:ph idx="1"/>
          </p:nvPr>
        </p:nvSpPr>
        <p:spPr>
          <a:xfrm>
            <a:off x="506909" y="1298595"/>
            <a:ext cx="6750370" cy="5707626"/>
          </a:xfrm>
        </p:spPr>
        <p:txBody>
          <a:bodyPr>
            <a:normAutofit/>
          </a:bodyPr>
          <a:lstStyle/>
          <a:p>
            <a:pPr>
              <a:lnSpc>
                <a:spcPct val="90000"/>
              </a:lnSpc>
            </a:pPr>
            <a:endParaRPr lang="en-US" sz="2000" dirty="0">
              <a:solidFill>
                <a:srgbClr val="000000"/>
              </a:solidFill>
              <a:latin typeface="Calibri" panose="020F0502020204030204" pitchFamily="34" charset="0"/>
              <a:cs typeface="Calibri" panose="020F0502020204030204" pitchFamily="34" charset="0"/>
            </a:endParaRPr>
          </a:p>
          <a:p>
            <a:pPr>
              <a:lnSpc>
                <a:spcPct val="90000"/>
              </a:lnSpc>
            </a:pPr>
            <a:r>
              <a:rPr lang="en-US" sz="2000" dirty="0">
                <a:solidFill>
                  <a:srgbClr val="000000"/>
                </a:solidFill>
                <a:latin typeface="Calibri" panose="020F0502020204030204" pitchFamily="34" charset="0"/>
                <a:cs typeface="Calibri" panose="020F0502020204030204" pitchFamily="34" charset="0"/>
              </a:rPr>
              <a:t>MacLean (2009) proposed that there are three distinct formations in our brain which are used in different situations for everyday survival purposes.  </a:t>
            </a:r>
          </a:p>
          <a:p>
            <a:pPr>
              <a:lnSpc>
                <a:spcPct val="90000"/>
              </a:lnSpc>
            </a:pPr>
            <a:r>
              <a:rPr lang="en-US" sz="2000" dirty="0">
                <a:solidFill>
                  <a:srgbClr val="000000"/>
                </a:solidFill>
                <a:latin typeface="Calibri" panose="020F0502020204030204" pitchFamily="34" charset="0"/>
                <a:cs typeface="Calibri" panose="020F0502020204030204" pitchFamily="34" charset="0"/>
              </a:rPr>
              <a:t>These specific structures developed sequentially on top of each other at different times during the evolution of the brain for the purposes of giving the organism the ability to survive during that period of time. </a:t>
            </a:r>
          </a:p>
          <a:p>
            <a:pPr>
              <a:lnSpc>
                <a:spcPct val="90000"/>
              </a:lnSpc>
            </a:pPr>
            <a:r>
              <a:rPr lang="en-US" sz="2000" dirty="0">
                <a:solidFill>
                  <a:srgbClr val="000000"/>
                </a:solidFill>
                <a:latin typeface="Calibri" panose="020F0502020204030204" pitchFamily="34" charset="0"/>
                <a:cs typeface="Calibri" panose="020F0502020204030204" pitchFamily="34" charset="0"/>
              </a:rPr>
              <a:t>Even though the brain became more advanced and adaptive, the older more primitive structures of the brain still play an especially important role in thought, process, and behavior.  </a:t>
            </a:r>
          </a:p>
          <a:p>
            <a:pPr marL="0" indent="0">
              <a:lnSpc>
                <a:spcPct val="90000"/>
              </a:lnSpc>
              <a:buNone/>
            </a:pPr>
            <a:endParaRPr lang="en-US" sz="2000" dirty="0">
              <a:solidFill>
                <a:srgbClr val="000000"/>
              </a:solidFill>
              <a:latin typeface="Calibri" panose="020F0502020204030204" pitchFamily="34" charset="0"/>
              <a:cs typeface="Calibri" panose="020F0502020204030204" pitchFamily="34" charset="0"/>
            </a:endParaRPr>
          </a:p>
          <a:p>
            <a:pPr marL="0" indent="0">
              <a:lnSpc>
                <a:spcPct val="90000"/>
              </a:lnSpc>
              <a:buNone/>
            </a:pPr>
            <a:r>
              <a:rPr lang="en-US" sz="1400" dirty="0">
                <a:solidFill>
                  <a:srgbClr val="00B0F0"/>
                </a:solidFill>
                <a:latin typeface="Calibri" panose="020F0502020204030204" pitchFamily="34" charset="0"/>
                <a:cs typeface="Calibri" panose="020F0502020204030204" pitchFamily="34" charset="0"/>
              </a:rPr>
              <a:t>(For my Christian friends who might worry about this model contradicting sensitivities about creationism – not to worry. As explained by Dr. Andy Doan, M.D. Ph.D., ophthalmology surgeon and neuroscience researcher, and paraphrased by me, “God is very efficient, and He included in our more developed brain substructures that He already designed for lower life forms/animals. No need to re-do what was already perfect and efficient”).</a:t>
            </a:r>
          </a:p>
          <a:p>
            <a:pPr>
              <a:lnSpc>
                <a:spcPct val="90000"/>
              </a:lnSpc>
            </a:pPr>
            <a:endParaRPr lang="en-US" sz="1100" dirty="0">
              <a:solidFill>
                <a:srgbClr val="000000"/>
              </a:solidFill>
            </a:endParaRPr>
          </a:p>
        </p:txBody>
      </p:sp>
      <p:pic>
        <p:nvPicPr>
          <p:cNvPr id="4" name="Picture 3" descr="Found on Bing from drandersonweb.wordpress.com">
            <a:extLst>
              <a:ext uri="{FF2B5EF4-FFF2-40B4-BE49-F238E27FC236}">
                <a16:creationId xmlns:a16="http://schemas.microsoft.com/office/drawing/2014/main" id="{6F9CD214-E17D-4C6B-B3B1-443635C57A94}"/>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7444248" y="1741662"/>
            <a:ext cx="4611801" cy="3938800"/>
          </a:xfrm>
          <a:prstGeom prst="rect">
            <a:avLst/>
          </a:prstGeom>
          <a:noFill/>
        </p:spPr>
      </p:pic>
    </p:spTree>
    <p:extLst>
      <p:ext uri="{BB962C8B-B14F-4D97-AF65-F5344CB8AC3E}">
        <p14:creationId xmlns:p14="http://schemas.microsoft.com/office/powerpoint/2010/main" val="228645411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698F7DB-50DA-4359-AB57-E3DA492A00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2"/>
            <a:ext cx="12188952" cy="68579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40B2599-8958-480A-B5BB-A76A74D708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C7FEAF-175C-400E-9315-95822BC0D2DB}"/>
              </a:ext>
            </a:extLst>
          </p:cNvPr>
          <p:cNvSpPr>
            <a:spLocks noGrp="1"/>
          </p:cNvSpPr>
          <p:nvPr>
            <p:ph type="title"/>
          </p:nvPr>
        </p:nvSpPr>
        <p:spPr>
          <a:xfrm>
            <a:off x="1137037" y="609600"/>
            <a:ext cx="6650303" cy="569205"/>
          </a:xfrm>
        </p:spPr>
        <p:txBody>
          <a:bodyPr>
            <a:normAutofit fontScale="90000"/>
          </a:bodyPr>
          <a:lstStyle/>
          <a:p>
            <a:r>
              <a:rPr lang="en-US" b="1" dirty="0">
                <a:latin typeface="Calibri" panose="020F0502020204030204" pitchFamily="34" charset="0"/>
                <a:cs typeface="Calibri" panose="020F0502020204030204" pitchFamily="34" charset="0"/>
              </a:rPr>
              <a:t>Triune Brain Theory</a:t>
            </a:r>
            <a:endParaRPr lang="en-US" dirty="0"/>
          </a:p>
        </p:txBody>
      </p:sp>
      <p:sp>
        <p:nvSpPr>
          <p:cNvPr id="3" name="Content Placeholder 2">
            <a:extLst>
              <a:ext uri="{FF2B5EF4-FFF2-40B4-BE49-F238E27FC236}">
                <a16:creationId xmlns:a16="http://schemas.microsoft.com/office/drawing/2014/main" id="{DD184EB1-C61B-4CD9-8F6C-30CFC487973E}"/>
              </a:ext>
            </a:extLst>
          </p:cNvPr>
          <p:cNvSpPr>
            <a:spLocks noGrp="1"/>
          </p:cNvSpPr>
          <p:nvPr>
            <p:ph idx="1"/>
          </p:nvPr>
        </p:nvSpPr>
        <p:spPr>
          <a:xfrm>
            <a:off x="407624" y="1674564"/>
            <a:ext cx="7998246" cy="5183433"/>
          </a:xfrm>
        </p:spPr>
        <p:txBody>
          <a:bodyPr>
            <a:normAutofit/>
          </a:bodyPr>
          <a:lstStyle/>
          <a:p>
            <a:pPr marL="0" indent="0">
              <a:buNone/>
            </a:pPr>
            <a:r>
              <a:rPr lang="en-US" sz="2400" u="sng" dirty="0">
                <a:latin typeface="Calibri" panose="020F0502020204030204" pitchFamily="34" charset="0"/>
                <a:cs typeface="Calibri" panose="020F0502020204030204" pitchFamily="34" charset="0"/>
              </a:rPr>
              <a:t>The Reptilian Brain (or Reptilian Complex)</a:t>
            </a:r>
            <a:r>
              <a:rPr lang="en-US" sz="2400" dirty="0">
                <a:latin typeface="Calibri" panose="020F0502020204030204" pitchFamily="34" charset="0"/>
                <a:cs typeface="Calibri" panose="020F0502020204030204" pitchFamily="34" charset="0"/>
              </a:rPr>
              <a:t>:</a:t>
            </a:r>
          </a:p>
          <a:p>
            <a:r>
              <a:rPr lang="en-US" sz="2400" dirty="0">
                <a:latin typeface="Calibri" panose="020F0502020204030204" pitchFamily="34" charset="0"/>
                <a:cs typeface="Calibri" panose="020F0502020204030204" pitchFamily="34" charset="0"/>
              </a:rPr>
              <a:t>As the name suggests, this is the most primitive brain and it developed about 500 million years ago in fish and later reptiles. </a:t>
            </a:r>
          </a:p>
          <a:p>
            <a:r>
              <a:rPr lang="en-US" sz="2400" dirty="0">
                <a:latin typeface="Calibri" panose="020F0502020204030204" pitchFamily="34" charset="0"/>
                <a:cs typeface="Calibri" panose="020F0502020204030204" pitchFamily="34" charset="0"/>
              </a:rPr>
              <a:t>Its roles include sensation, instinctual reaction, breathing, temperature regulation. TINSA hypothesizes that the reptilian complex promotes certain survival functions as well, most specifically, immobilization or freeze. </a:t>
            </a:r>
          </a:p>
          <a:p>
            <a:r>
              <a:rPr lang="en-US" sz="2400" dirty="0">
                <a:latin typeface="Calibri" panose="020F0502020204030204" pitchFamily="34" charset="0"/>
                <a:cs typeface="Calibri" panose="020F0502020204030204" pitchFamily="34" charset="0"/>
              </a:rPr>
              <a:t>We often see lizards, for example, freeze in the face of danger such as a lunch-starved predator in an instinctive reaction that can be life-saving (sadly for the lizard, it doesn’t always work, and he sometimes ends up being a snack anyway). </a:t>
            </a:r>
            <a:endParaRPr lang="en-US" sz="2400" dirty="0"/>
          </a:p>
        </p:txBody>
      </p:sp>
      <p:pic>
        <p:nvPicPr>
          <p:cNvPr id="4" name="Picture 3" descr="Found on Bing from drandersonweb.wordpress.com">
            <a:extLst>
              <a:ext uri="{FF2B5EF4-FFF2-40B4-BE49-F238E27FC236}">
                <a16:creationId xmlns:a16="http://schemas.microsoft.com/office/drawing/2014/main" id="{21F64979-A99E-4728-A9EA-D7CA8A4D886F}"/>
              </a:ext>
            </a:extLst>
          </p:cNvPr>
          <p:cNvPicPr/>
          <p:nvPr/>
        </p:nvPicPr>
        <p:blipFill rotWithShape="1">
          <a:blip r:embed="rId3">
            <a:extLst>
              <a:ext uri="{28A0092B-C50C-407E-A947-70E740481C1C}">
                <a14:useLocalDpi xmlns:a14="http://schemas.microsoft.com/office/drawing/2010/main" val="0"/>
              </a:ext>
            </a:extLst>
          </a:blip>
          <a:srcRect r="-4" b="8045"/>
          <a:stretch/>
        </p:blipFill>
        <p:spPr bwMode="auto">
          <a:xfrm>
            <a:off x="8751067" y="10"/>
            <a:ext cx="3440934" cy="2285990"/>
          </a:xfrm>
          <a:custGeom>
            <a:avLst/>
            <a:gdLst/>
            <a:ahLst/>
            <a:cxnLst/>
            <a:rect l="l" t="t" r="r" b="b"/>
            <a:pathLst>
              <a:path w="3440934" h="2286000">
                <a:moveTo>
                  <a:pt x="172481" y="2232285"/>
                </a:moveTo>
                <a:lnTo>
                  <a:pt x="172531" y="2232737"/>
                </a:lnTo>
                <a:lnTo>
                  <a:pt x="172407" y="2233032"/>
                </a:lnTo>
                <a:cubicBezTo>
                  <a:pt x="172452" y="2232834"/>
                  <a:pt x="172808" y="2231800"/>
                  <a:pt x="172481" y="2232285"/>
                </a:cubicBezTo>
                <a:close/>
                <a:moveTo>
                  <a:pt x="18615" y="0"/>
                </a:moveTo>
                <a:lnTo>
                  <a:pt x="3440934" y="0"/>
                </a:lnTo>
                <a:lnTo>
                  <a:pt x="3440934" y="2286000"/>
                </a:lnTo>
                <a:lnTo>
                  <a:pt x="178765" y="2286000"/>
                </a:lnTo>
                <a:lnTo>
                  <a:pt x="174444" y="2250010"/>
                </a:lnTo>
                <a:lnTo>
                  <a:pt x="172531" y="2232737"/>
                </a:lnTo>
                <a:lnTo>
                  <a:pt x="174201" y="2228764"/>
                </a:lnTo>
                <a:cubicBezTo>
                  <a:pt x="177345" y="2221109"/>
                  <a:pt x="195223" y="2193427"/>
                  <a:pt x="191343" y="2186356"/>
                </a:cubicBezTo>
                <a:cubicBezTo>
                  <a:pt x="178219" y="2152642"/>
                  <a:pt x="168572" y="2171498"/>
                  <a:pt x="164067" y="2142065"/>
                </a:cubicBezTo>
                <a:cubicBezTo>
                  <a:pt x="160133" y="2108680"/>
                  <a:pt x="159859" y="2130285"/>
                  <a:pt x="146664" y="2089229"/>
                </a:cubicBezTo>
                <a:cubicBezTo>
                  <a:pt x="150478" y="2084435"/>
                  <a:pt x="154800" y="2063293"/>
                  <a:pt x="152113" y="2054485"/>
                </a:cubicBezTo>
                <a:cubicBezTo>
                  <a:pt x="150513" y="2038242"/>
                  <a:pt x="152449" y="2036605"/>
                  <a:pt x="144880" y="2020593"/>
                </a:cubicBezTo>
                <a:cubicBezTo>
                  <a:pt x="150732" y="2023165"/>
                  <a:pt x="151291" y="1972155"/>
                  <a:pt x="157720" y="1979286"/>
                </a:cubicBezTo>
                <a:cubicBezTo>
                  <a:pt x="162030" y="1968351"/>
                  <a:pt x="153186" y="1963668"/>
                  <a:pt x="156833" y="1952854"/>
                </a:cubicBezTo>
                <a:cubicBezTo>
                  <a:pt x="156957" y="1940918"/>
                  <a:pt x="151341" y="1960059"/>
                  <a:pt x="149917" y="1946946"/>
                </a:cubicBezTo>
                <a:lnTo>
                  <a:pt x="153743" y="1875565"/>
                </a:lnTo>
                <a:cubicBezTo>
                  <a:pt x="149772" y="1866223"/>
                  <a:pt x="150846" y="1858473"/>
                  <a:pt x="153507" y="1850807"/>
                </a:cubicBezTo>
                <a:cubicBezTo>
                  <a:pt x="151112" y="1828667"/>
                  <a:pt x="173586" y="1811973"/>
                  <a:pt x="173799" y="1786925"/>
                </a:cubicBezTo>
                <a:cubicBezTo>
                  <a:pt x="168188" y="1760165"/>
                  <a:pt x="157236" y="1742030"/>
                  <a:pt x="157426" y="1715265"/>
                </a:cubicBezTo>
                <a:cubicBezTo>
                  <a:pt x="147202" y="1689354"/>
                  <a:pt x="168916" y="1697216"/>
                  <a:pt x="167109" y="1674793"/>
                </a:cubicBezTo>
                <a:cubicBezTo>
                  <a:pt x="157138" y="1638671"/>
                  <a:pt x="174193" y="1675326"/>
                  <a:pt x="168434" y="1619050"/>
                </a:cubicBezTo>
                <a:cubicBezTo>
                  <a:pt x="166922" y="1615926"/>
                  <a:pt x="156527" y="1609033"/>
                  <a:pt x="158412" y="1609679"/>
                </a:cubicBezTo>
                <a:cubicBezTo>
                  <a:pt x="157079" y="1597353"/>
                  <a:pt x="177090" y="1561235"/>
                  <a:pt x="173964" y="1543700"/>
                </a:cubicBezTo>
                <a:cubicBezTo>
                  <a:pt x="177333" y="1508983"/>
                  <a:pt x="167634" y="1492719"/>
                  <a:pt x="167811" y="1467670"/>
                </a:cubicBezTo>
                <a:cubicBezTo>
                  <a:pt x="172477" y="1438484"/>
                  <a:pt x="177359" y="1421247"/>
                  <a:pt x="188428" y="1369969"/>
                </a:cubicBezTo>
                <a:lnTo>
                  <a:pt x="217496" y="1196801"/>
                </a:lnTo>
                <a:cubicBezTo>
                  <a:pt x="245293" y="1130831"/>
                  <a:pt x="218387" y="1051919"/>
                  <a:pt x="216976" y="1013447"/>
                </a:cubicBezTo>
                <a:cubicBezTo>
                  <a:pt x="205168" y="998657"/>
                  <a:pt x="215132" y="984657"/>
                  <a:pt x="209028" y="965967"/>
                </a:cubicBezTo>
                <a:cubicBezTo>
                  <a:pt x="202413" y="923668"/>
                  <a:pt x="186505" y="882644"/>
                  <a:pt x="188665" y="826635"/>
                </a:cubicBezTo>
                <a:cubicBezTo>
                  <a:pt x="154241" y="805031"/>
                  <a:pt x="166790" y="738356"/>
                  <a:pt x="143158" y="687408"/>
                </a:cubicBezTo>
                <a:cubicBezTo>
                  <a:pt x="136288" y="657129"/>
                  <a:pt x="147156" y="607330"/>
                  <a:pt x="128870" y="598473"/>
                </a:cubicBezTo>
                <a:cubicBezTo>
                  <a:pt x="137949" y="583359"/>
                  <a:pt x="119601" y="571975"/>
                  <a:pt x="116513" y="556793"/>
                </a:cubicBezTo>
                <a:cubicBezTo>
                  <a:pt x="121944" y="543862"/>
                  <a:pt x="115534" y="538383"/>
                  <a:pt x="113103" y="527393"/>
                </a:cubicBezTo>
                <a:cubicBezTo>
                  <a:pt x="116712" y="521931"/>
                  <a:pt x="115528" y="512540"/>
                  <a:pt x="110358" y="509836"/>
                </a:cubicBezTo>
                <a:cubicBezTo>
                  <a:pt x="99665" y="515528"/>
                  <a:pt x="101869" y="482263"/>
                  <a:pt x="93922" y="480624"/>
                </a:cubicBezTo>
                <a:cubicBezTo>
                  <a:pt x="90364" y="461815"/>
                  <a:pt x="91658" y="378414"/>
                  <a:pt x="77901" y="365726"/>
                </a:cubicBezTo>
                <a:cubicBezTo>
                  <a:pt x="68104" y="327965"/>
                  <a:pt x="82000" y="270503"/>
                  <a:pt x="79978" y="254235"/>
                </a:cubicBezTo>
                <a:cubicBezTo>
                  <a:pt x="100822" y="235742"/>
                  <a:pt x="33401" y="163109"/>
                  <a:pt x="25016" y="94011"/>
                </a:cubicBezTo>
                <a:cubicBezTo>
                  <a:pt x="26229" y="84459"/>
                  <a:pt x="25686" y="79476"/>
                  <a:pt x="20299" y="77502"/>
                </a:cubicBezTo>
                <a:cubicBezTo>
                  <a:pt x="17891" y="68655"/>
                  <a:pt x="14563" y="55480"/>
                  <a:pt x="10477" y="39898"/>
                </a:cubicBezTo>
                <a:lnTo>
                  <a:pt x="0" y="1915"/>
                </a:lnTo>
                <a:close/>
              </a:path>
            </a:pathLst>
          </a:custGeom>
          <a:noFill/>
          <a:extLst>
            <a:ext uri="{53640926-AAD7-44D8-BBD7-CCE9431645EC}">
              <a14:shadowObscured xmlns:a14="http://schemas.microsoft.com/office/drawing/2010/main"/>
            </a:ext>
          </a:extLst>
        </p:spPr>
      </p:pic>
      <p:pic>
        <p:nvPicPr>
          <p:cNvPr id="15" name="Picture 14" descr="Found on Bing from drandersonweb.wordpress.com">
            <a:extLst>
              <a:ext uri="{FF2B5EF4-FFF2-40B4-BE49-F238E27FC236}">
                <a16:creationId xmlns:a16="http://schemas.microsoft.com/office/drawing/2014/main" id="{A8C22B57-DD72-4E6A-8D4A-BCA43E6DE5A6}"/>
              </a:ext>
            </a:extLst>
          </p:cNvPr>
          <p:cNvPicPr/>
          <p:nvPr/>
        </p:nvPicPr>
        <p:blipFill rotWithShape="1">
          <a:blip r:embed="rId3">
            <a:extLst>
              <a:ext uri="{28A0092B-C50C-407E-A947-70E740481C1C}">
                <a14:useLocalDpi xmlns:a14="http://schemas.microsoft.com/office/drawing/2010/main" val="0"/>
              </a:ext>
            </a:extLst>
          </a:blip>
          <a:srcRect r="-3" b="9507"/>
          <a:stretch/>
        </p:blipFill>
        <p:spPr bwMode="auto">
          <a:xfrm>
            <a:off x="8695498" y="2286000"/>
            <a:ext cx="3496503" cy="2286000"/>
          </a:xfrm>
          <a:custGeom>
            <a:avLst/>
            <a:gdLst/>
            <a:ahLst/>
            <a:cxnLst/>
            <a:rect l="l" t="t" r="r" b="b"/>
            <a:pathLst>
              <a:path w="3496503" h="2286000">
                <a:moveTo>
                  <a:pt x="234334" y="0"/>
                </a:moveTo>
                <a:lnTo>
                  <a:pt x="3496503" y="0"/>
                </a:lnTo>
                <a:lnTo>
                  <a:pt x="3496503" y="2286000"/>
                </a:lnTo>
                <a:lnTo>
                  <a:pt x="3613" y="2286000"/>
                </a:lnTo>
                <a:lnTo>
                  <a:pt x="4396" y="2270265"/>
                </a:lnTo>
                <a:cubicBezTo>
                  <a:pt x="4106" y="2264862"/>
                  <a:pt x="2924" y="2261078"/>
                  <a:pt x="0" y="2260767"/>
                </a:cubicBezTo>
                <a:lnTo>
                  <a:pt x="6766" y="2236182"/>
                </a:lnTo>
                <a:lnTo>
                  <a:pt x="20683" y="2223768"/>
                </a:lnTo>
                <a:cubicBezTo>
                  <a:pt x="21224" y="2219117"/>
                  <a:pt x="9918" y="2214114"/>
                  <a:pt x="9373" y="2208586"/>
                </a:cubicBezTo>
                <a:cubicBezTo>
                  <a:pt x="4738" y="2194984"/>
                  <a:pt x="10418" y="2173804"/>
                  <a:pt x="10075" y="2154649"/>
                </a:cubicBezTo>
                <a:lnTo>
                  <a:pt x="16259" y="2145853"/>
                </a:lnTo>
                <a:lnTo>
                  <a:pt x="11033" y="2117141"/>
                </a:lnTo>
                <a:lnTo>
                  <a:pt x="11986" y="2053936"/>
                </a:lnTo>
                <a:lnTo>
                  <a:pt x="10583" y="2045434"/>
                </a:lnTo>
                <a:cubicBezTo>
                  <a:pt x="11282" y="2042276"/>
                  <a:pt x="181" y="2038711"/>
                  <a:pt x="937" y="2034990"/>
                </a:cubicBezTo>
                <a:lnTo>
                  <a:pt x="15114" y="2023110"/>
                </a:lnTo>
                <a:cubicBezTo>
                  <a:pt x="15743" y="2013526"/>
                  <a:pt x="19078" y="1985878"/>
                  <a:pt x="19941" y="1977488"/>
                </a:cubicBezTo>
                <a:cubicBezTo>
                  <a:pt x="20060" y="1975917"/>
                  <a:pt x="20179" y="1974346"/>
                  <a:pt x="20296" y="1972774"/>
                </a:cubicBezTo>
                <a:lnTo>
                  <a:pt x="31316" y="1942643"/>
                </a:lnTo>
                <a:cubicBezTo>
                  <a:pt x="37425" y="1919203"/>
                  <a:pt x="50453" y="1862289"/>
                  <a:pt x="56947" y="1832134"/>
                </a:cubicBezTo>
                <a:cubicBezTo>
                  <a:pt x="52894" y="1805090"/>
                  <a:pt x="69291" y="1783336"/>
                  <a:pt x="66473" y="1761713"/>
                </a:cubicBezTo>
                <a:cubicBezTo>
                  <a:pt x="70558" y="1734434"/>
                  <a:pt x="77296" y="1712419"/>
                  <a:pt x="81460" y="1694779"/>
                </a:cubicBezTo>
                <a:cubicBezTo>
                  <a:pt x="83201" y="1691851"/>
                  <a:pt x="90092" y="1659258"/>
                  <a:pt x="91453" y="1655871"/>
                </a:cubicBezTo>
                <a:cubicBezTo>
                  <a:pt x="95191" y="1636504"/>
                  <a:pt x="95447" y="1644218"/>
                  <a:pt x="101271" y="1611464"/>
                </a:cubicBezTo>
                <a:cubicBezTo>
                  <a:pt x="107232" y="1583980"/>
                  <a:pt x="109653" y="1555768"/>
                  <a:pt x="115918" y="1525131"/>
                </a:cubicBezTo>
                <a:cubicBezTo>
                  <a:pt x="124353" y="1492600"/>
                  <a:pt x="122211" y="1473342"/>
                  <a:pt x="125775" y="1460539"/>
                </a:cubicBezTo>
                <a:cubicBezTo>
                  <a:pt x="136106" y="1433637"/>
                  <a:pt x="127852" y="1425291"/>
                  <a:pt x="126873" y="1384274"/>
                </a:cubicBezTo>
                <a:cubicBezTo>
                  <a:pt x="133737" y="1352753"/>
                  <a:pt x="131247" y="1319027"/>
                  <a:pt x="144248" y="1294980"/>
                </a:cubicBezTo>
                <a:cubicBezTo>
                  <a:pt x="143106" y="1291836"/>
                  <a:pt x="142383" y="1288469"/>
                  <a:pt x="141961" y="1284960"/>
                </a:cubicBezTo>
                <a:cubicBezTo>
                  <a:pt x="141807" y="1281537"/>
                  <a:pt x="141652" y="1278114"/>
                  <a:pt x="141497" y="1274692"/>
                </a:cubicBezTo>
                <a:lnTo>
                  <a:pt x="142074" y="1273742"/>
                </a:lnTo>
                <a:cubicBezTo>
                  <a:pt x="142731" y="1263061"/>
                  <a:pt x="144799" y="1221141"/>
                  <a:pt x="145443" y="1210604"/>
                </a:cubicBezTo>
                <a:lnTo>
                  <a:pt x="145939" y="1210516"/>
                </a:lnTo>
                <a:cubicBezTo>
                  <a:pt x="147057" y="1207748"/>
                  <a:pt x="148708" y="1200510"/>
                  <a:pt x="152146" y="1193997"/>
                </a:cubicBezTo>
                <a:cubicBezTo>
                  <a:pt x="155856" y="1183479"/>
                  <a:pt x="164871" y="1159395"/>
                  <a:pt x="168198" y="1147411"/>
                </a:cubicBezTo>
                <a:lnTo>
                  <a:pt x="183535" y="1125901"/>
                </a:lnTo>
                <a:lnTo>
                  <a:pt x="179302" y="1105015"/>
                </a:lnTo>
                <a:cubicBezTo>
                  <a:pt x="177427" y="1088995"/>
                  <a:pt x="183476" y="1087934"/>
                  <a:pt x="188150" y="1068360"/>
                </a:cubicBezTo>
                <a:cubicBezTo>
                  <a:pt x="185665" y="1058736"/>
                  <a:pt x="176420" y="1052359"/>
                  <a:pt x="180132" y="1046638"/>
                </a:cubicBezTo>
                <a:cubicBezTo>
                  <a:pt x="181056" y="1026408"/>
                  <a:pt x="198829" y="1009747"/>
                  <a:pt x="202718" y="987934"/>
                </a:cubicBezTo>
                <a:cubicBezTo>
                  <a:pt x="201197" y="962487"/>
                  <a:pt x="211172" y="952942"/>
                  <a:pt x="215291" y="929621"/>
                </a:cubicBezTo>
                <a:cubicBezTo>
                  <a:pt x="209930" y="906521"/>
                  <a:pt x="224528" y="915000"/>
                  <a:pt x="229290" y="903908"/>
                </a:cubicBezTo>
                <a:lnTo>
                  <a:pt x="230029" y="900578"/>
                </a:lnTo>
                <a:lnTo>
                  <a:pt x="228646" y="854063"/>
                </a:lnTo>
                <a:cubicBezTo>
                  <a:pt x="234851" y="848408"/>
                  <a:pt x="228954" y="820026"/>
                  <a:pt x="240038" y="824287"/>
                </a:cubicBezTo>
                <a:cubicBezTo>
                  <a:pt x="242249" y="809308"/>
                  <a:pt x="241673" y="775478"/>
                  <a:pt x="241912" y="764190"/>
                </a:cubicBezTo>
                <a:cubicBezTo>
                  <a:pt x="241766" y="761646"/>
                  <a:pt x="241619" y="759103"/>
                  <a:pt x="241473" y="756558"/>
                </a:cubicBezTo>
                <a:lnTo>
                  <a:pt x="240145" y="754270"/>
                </a:lnTo>
                <a:cubicBezTo>
                  <a:pt x="239378" y="751871"/>
                  <a:pt x="239144" y="748528"/>
                  <a:pt x="240106" y="743071"/>
                </a:cubicBezTo>
                <a:lnTo>
                  <a:pt x="240556" y="741834"/>
                </a:lnTo>
                <a:cubicBezTo>
                  <a:pt x="239764" y="738704"/>
                  <a:pt x="237828" y="696921"/>
                  <a:pt x="237972" y="678244"/>
                </a:cubicBezTo>
                <a:cubicBezTo>
                  <a:pt x="247782" y="647903"/>
                  <a:pt x="227131" y="663568"/>
                  <a:pt x="229993" y="629773"/>
                </a:cubicBezTo>
                <a:cubicBezTo>
                  <a:pt x="229544" y="591552"/>
                  <a:pt x="239252" y="564992"/>
                  <a:pt x="239462" y="539841"/>
                </a:cubicBezTo>
                <a:cubicBezTo>
                  <a:pt x="238623" y="528031"/>
                  <a:pt x="238173" y="441859"/>
                  <a:pt x="242683" y="448956"/>
                </a:cubicBezTo>
                <a:cubicBezTo>
                  <a:pt x="243255" y="418452"/>
                  <a:pt x="244219" y="373783"/>
                  <a:pt x="242896" y="356821"/>
                </a:cubicBezTo>
                <a:cubicBezTo>
                  <a:pt x="242719" y="353610"/>
                  <a:pt x="234923" y="350399"/>
                  <a:pt x="234747" y="347187"/>
                </a:cubicBezTo>
                <a:cubicBezTo>
                  <a:pt x="244704" y="325468"/>
                  <a:pt x="242593" y="337207"/>
                  <a:pt x="243310" y="314607"/>
                </a:cubicBezTo>
                <a:cubicBezTo>
                  <a:pt x="241669" y="297647"/>
                  <a:pt x="250872" y="309332"/>
                  <a:pt x="249229" y="292372"/>
                </a:cubicBezTo>
                <a:cubicBezTo>
                  <a:pt x="220320" y="258295"/>
                  <a:pt x="245189" y="235217"/>
                  <a:pt x="233505" y="189449"/>
                </a:cubicBezTo>
                <a:lnTo>
                  <a:pt x="232734" y="119205"/>
                </a:lnTo>
                <a:cubicBezTo>
                  <a:pt x="232883" y="113125"/>
                  <a:pt x="230979" y="106701"/>
                  <a:pt x="234365" y="102821"/>
                </a:cubicBezTo>
                <a:cubicBezTo>
                  <a:pt x="235226" y="89557"/>
                  <a:pt x="237218" y="59178"/>
                  <a:pt x="237903" y="39622"/>
                </a:cubicBezTo>
                <a:cubicBezTo>
                  <a:pt x="237508" y="29839"/>
                  <a:pt x="236214" y="16537"/>
                  <a:pt x="234680" y="2881"/>
                </a:cubicBezTo>
                <a:close/>
              </a:path>
            </a:pathLst>
          </a:custGeom>
          <a:gradFill>
            <a:gsLst>
              <a:gs pos="0">
                <a:schemeClr val="bg1"/>
              </a:gs>
              <a:gs pos="100000">
                <a:schemeClr val="bg2">
                  <a:shade val="98000"/>
                  <a:satMod val="120000"/>
                  <a:lumMod val="98000"/>
                </a:schemeClr>
              </a:gs>
            </a:gsLst>
            <a:path path="circle">
              <a:fillToRect l="50000" t="50000" r="100000" b="100000"/>
            </a:path>
          </a:gradFill>
          <a:extLst>
            <a:ext uri="{53640926-AAD7-44D8-BBD7-CCE9431645EC}">
              <a14:shadowObscured xmlns:a14="http://schemas.microsoft.com/office/drawing/2010/main"/>
            </a:ext>
          </a:extLst>
        </p:spPr>
      </p:pic>
      <p:pic>
        <p:nvPicPr>
          <p:cNvPr id="5" name="Picture 4" descr="Image result for image of the lizard brain">
            <a:extLst>
              <a:ext uri="{FF2B5EF4-FFF2-40B4-BE49-F238E27FC236}">
                <a16:creationId xmlns:a16="http://schemas.microsoft.com/office/drawing/2014/main" id="{3BC25848-BF01-4E0B-9954-3F1CDC8502A4}"/>
              </a:ext>
            </a:extLst>
          </p:cNvPr>
          <p:cNvPicPr/>
          <p:nvPr/>
        </p:nvPicPr>
        <p:blipFill rotWithShape="1">
          <a:blip r:embed="rId4">
            <a:extLst>
              <a:ext uri="{28A0092B-C50C-407E-A947-70E740481C1C}">
                <a14:useLocalDpi xmlns:a14="http://schemas.microsoft.com/office/drawing/2010/main" val="0"/>
              </a:ext>
            </a:extLst>
          </a:blip>
          <a:srcRect l="737" r="13162" b="-1"/>
          <a:stretch/>
        </p:blipFill>
        <p:spPr bwMode="auto">
          <a:xfrm>
            <a:off x="8689022" y="4572000"/>
            <a:ext cx="3502979" cy="2286000"/>
          </a:xfrm>
          <a:custGeom>
            <a:avLst/>
            <a:gdLst/>
            <a:ahLst/>
            <a:cxnLst/>
            <a:rect l="l" t="t" r="r" b="b"/>
            <a:pathLst>
              <a:path w="3502979" h="2286000">
                <a:moveTo>
                  <a:pt x="10089" y="0"/>
                </a:moveTo>
                <a:lnTo>
                  <a:pt x="3502979" y="0"/>
                </a:lnTo>
                <a:lnTo>
                  <a:pt x="3502979" y="2286000"/>
                </a:lnTo>
                <a:lnTo>
                  <a:pt x="154969" y="2286000"/>
                </a:lnTo>
                <a:lnTo>
                  <a:pt x="154933" y="2285999"/>
                </a:lnTo>
                <a:cubicBezTo>
                  <a:pt x="154939" y="2285919"/>
                  <a:pt x="154948" y="2285839"/>
                  <a:pt x="154956" y="2285759"/>
                </a:cubicBezTo>
                <a:lnTo>
                  <a:pt x="157817" y="2280128"/>
                </a:lnTo>
                <a:lnTo>
                  <a:pt x="152413" y="2258335"/>
                </a:lnTo>
                <a:cubicBezTo>
                  <a:pt x="150528" y="2247599"/>
                  <a:pt x="149279" y="2236301"/>
                  <a:pt x="148708" y="2224706"/>
                </a:cubicBezTo>
                <a:cubicBezTo>
                  <a:pt x="152516" y="2222105"/>
                  <a:pt x="147106" y="2213005"/>
                  <a:pt x="146036" y="2208724"/>
                </a:cubicBezTo>
                <a:cubicBezTo>
                  <a:pt x="148522" y="2208679"/>
                  <a:pt x="149715" y="2199194"/>
                  <a:pt x="147657" y="2195828"/>
                </a:cubicBezTo>
                <a:cubicBezTo>
                  <a:pt x="138768" y="2125090"/>
                  <a:pt x="161998" y="2164893"/>
                  <a:pt x="148068" y="2122444"/>
                </a:cubicBezTo>
                <a:cubicBezTo>
                  <a:pt x="147343" y="2115342"/>
                  <a:pt x="148590" y="2110013"/>
                  <a:pt x="150648" y="2105568"/>
                </a:cubicBezTo>
                <a:lnTo>
                  <a:pt x="155787" y="2097570"/>
                </a:lnTo>
                <a:lnTo>
                  <a:pt x="153954" y="2091304"/>
                </a:lnTo>
                <a:cubicBezTo>
                  <a:pt x="153810" y="2067650"/>
                  <a:pt x="159078" y="2060678"/>
                  <a:pt x="153772" y="2046915"/>
                </a:cubicBezTo>
                <a:cubicBezTo>
                  <a:pt x="164801" y="2026580"/>
                  <a:pt x="154871" y="2033427"/>
                  <a:pt x="153183" y="2017960"/>
                </a:cubicBezTo>
                <a:cubicBezTo>
                  <a:pt x="150985" y="2005758"/>
                  <a:pt x="146752" y="2028159"/>
                  <a:pt x="146128" y="2016200"/>
                </a:cubicBezTo>
                <a:cubicBezTo>
                  <a:pt x="148976" y="2003262"/>
                  <a:pt x="140132" y="2003871"/>
                  <a:pt x="143614" y="1990415"/>
                </a:cubicBezTo>
                <a:cubicBezTo>
                  <a:pt x="150276" y="1993685"/>
                  <a:pt x="142322" y="1963865"/>
                  <a:pt x="148142" y="1962939"/>
                </a:cubicBezTo>
                <a:cubicBezTo>
                  <a:pt x="139821" y="1951510"/>
                  <a:pt x="150073" y="1945769"/>
                  <a:pt x="147508" y="1930552"/>
                </a:cubicBezTo>
                <a:cubicBezTo>
                  <a:pt x="144359" y="1923385"/>
                  <a:pt x="143818" y="1918215"/>
                  <a:pt x="147206" y="1911172"/>
                </a:cubicBezTo>
                <a:cubicBezTo>
                  <a:pt x="131877" y="1878161"/>
                  <a:pt x="146519" y="1891201"/>
                  <a:pt x="140623" y="1860308"/>
                </a:cubicBezTo>
                <a:cubicBezTo>
                  <a:pt x="134425" y="1833694"/>
                  <a:pt x="130403" y="1803523"/>
                  <a:pt x="115600" y="1777782"/>
                </a:cubicBezTo>
                <a:cubicBezTo>
                  <a:pt x="111409" y="1773057"/>
                  <a:pt x="109821" y="1761456"/>
                  <a:pt x="112056" y="1751872"/>
                </a:cubicBezTo>
                <a:cubicBezTo>
                  <a:pt x="112440" y="1750225"/>
                  <a:pt x="112926" y="1748698"/>
                  <a:pt x="113499" y="1747342"/>
                </a:cubicBezTo>
                <a:cubicBezTo>
                  <a:pt x="111234" y="1725088"/>
                  <a:pt x="101120" y="1643694"/>
                  <a:pt x="98470" y="1618347"/>
                </a:cubicBezTo>
                <a:cubicBezTo>
                  <a:pt x="103856" y="1616296"/>
                  <a:pt x="94136" y="1603478"/>
                  <a:pt x="97590" y="1595269"/>
                </a:cubicBezTo>
                <a:cubicBezTo>
                  <a:pt x="100620" y="1589389"/>
                  <a:pt x="98377" y="1584128"/>
                  <a:pt x="98140" y="1577986"/>
                </a:cubicBezTo>
                <a:cubicBezTo>
                  <a:pt x="100521" y="1569894"/>
                  <a:pt x="96220" y="1543501"/>
                  <a:pt x="93133" y="1536621"/>
                </a:cubicBezTo>
                <a:cubicBezTo>
                  <a:pt x="82411" y="1520178"/>
                  <a:pt x="90374" y="1482816"/>
                  <a:pt x="82158" y="1469154"/>
                </a:cubicBezTo>
                <a:cubicBezTo>
                  <a:pt x="80954" y="1464197"/>
                  <a:pt x="80466" y="1459348"/>
                  <a:pt x="80424" y="1454586"/>
                </a:cubicBezTo>
                <a:lnTo>
                  <a:pt x="81328" y="1441264"/>
                </a:lnTo>
                <a:lnTo>
                  <a:pt x="83625" y="1437478"/>
                </a:lnTo>
                <a:cubicBezTo>
                  <a:pt x="83435" y="1434764"/>
                  <a:pt x="83246" y="1432049"/>
                  <a:pt x="83056" y="1429335"/>
                </a:cubicBezTo>
                <a:cubicBezTo>
                  <a:pt x="83172" y="1428557"/>
                  <a:pt x="83291" y="1427781"/>
                  <a:pt x="83407" y="1427003"/>
                </a:cubicBezTo>
                <a:cubicBezTo>
                  <a:pt x="84084" y="1422546"/>
                  <a:pt x="84674" y="1418148"/>
                  <a:pt x="84906" y="1413794"/>
                </a:cubicBezTo>
                <a:cubicBezTo>
                  <a:pt x="73390" y="1419520"/>
                  <a:pt x="84992" y="1377705"/>
                  <a:pt x="75678" y="1389757"/>
                </a:cubicBezTo>
                <a:cubicBezTo>
                  <a:pt x="74957" y="1366832"/>
                  <a:pt x="66282" y="1384318"/>
                  <a:pt x="74551" y="1356760"/>
                </a:cubicBezTo>
                <a:cubicBezTo>
                  <a:pt x="72160" y="1327675"/>
                  <a:pt x="66061" y="1251589"/>
                  <a:pt x="61331" y="1215246"/>
                </a:cubicBezTo>
                <a:cubicBezTo>
                  <a:pt x="48696" y="1178057"/>
                  <a:pt x="52517" y="1164292"/>
                  <a:pt x="46176" y="1138699"/>
                </a:cubicBezTo>
                <a:cubicBezTo>
                  <a:pt x="43091" y="1088911"/>
                  <a:pt x="27949" y="1091674"/>
                  <a:pt x="39077" y="1069753"/>
                </a:cubicBezTo>
                <a:cubicBezTo>
                  <a:pt x="36360" y="1036358"/>
                  <a:pt x="22533" y="1065337"/>
                  <a:pt x="27015" y="1030325"/>
                </a:cubicBezTo>
                <a:cubicBezTo>
                  <a:pt x="25199" y="1029239"/>
                  <a:pt x="7014" y="1004953"/>
                  <a:pt x="5711" y="1002694"/>
                </a:cubicBezTo>
                <a:lnTo>
                  <a:pt x="4782" y="959024"/>
                </a:lnTo>
                <a:lnTo>
                  <a:pt x="4956" y="955844"/>
                </a:lnTo>
                <a:lnTo>
                  <a:pt x="0" y="935724"/>
                </a:lnTo>
                <a:lnTo>
                  <a:pt x="396" y="935045"/>
                </a:lnTo>
                <a:cubicBezTo>
                  <a:pt x="1170" y="933065"/>
                  <a:pt x="1530" y="930734"/>
                  <a:pt x="1027" y="927619"/>
                </a:cubicBezTo>
                <a:cubicBezTo>
                  <a:pt x="2171" y="918238"/>
                  <a:pt x="7071" y="890403"/>
                  <a:pt x="7257" y="878755"/>
                </a:cubicBezTo>
                <a:cubicBezTo>
                  <a:pt x="5425" y="872157"/>
                  <a:pt x="3693" y="865113"/>
                  <a:pt x="2142" y="857732"/>
                </a:cubicBezTo>
                <a:lnTo>
                  <a:pt x="1365" y="798432"/>
                </a:lnTo>
                <a:lnTo>
                  <a:pt x="10445" y="736329"/>
                </a:lnTo>
                <a:cubicBezTo>
                  <a:pt x="10644" y="713358"/>
                  <a:pt x="14017" y="693468"/>
                  <a:pt x="11638" y="674025"/>
                </a:cubicBezTo>
                <a:cubicBezTo>
                  <a:pt x="14263" y="666128"/>
                  <a:pt x="7702" y="658684"/>
                  <a:pt x="3774" y="651467"/>
                </a:cubicBezTo>
                <a:cubicBezTo>
                  <a:pt x="5085" y="630031"/>
                  <a:pt x="18313" y="624842"/>
                  <a:pt x="13938" y="611257"/>
                </a:cubicBezTo>
                <a:cubicBezTo>
                  <a:pt x="23010" y="599213"/>
                  <a:pt x="19548" y="598502"/>
                  <a:pt x="16950" y="592841"/>
                </a:cubicBezTo>
                <a:cubicBezTo>
                  <a:pt x="16888" y="592573"/>
                  <a:pt x="16826" y="592303"/>
                  <a:pt x="16764" y="592034"/>
                </a:cubicBezTo>
                <a:lnTo>
                  <a:pt x="18062" y="590387"/>
                </a:lnTo>
                <a:lnTo>
                  <a:pt x="18662" y="586980"/>
                </a:lnTo>
                <a:cubicBezTo>
                  <a:pt x="18533" y="583880"/>
                  <a:pt x="18403" y="580781"/>
                  <a:pt x="18274" y="577681"/>
                </a:cubicBezTo>
                <a:cubicBezTo>
                  <a:pt x="18115" y="576515"/>
                  <a:pt x="17955" y="575348"/>
                  <a:pt x="17796" y="574183"/>
                </a:cubicBezTo>
                <a:cubicBezTo>
                  <a:pt x="17589" y="571773"/>
                  <a:pt x="17612" y="570172"/>
                  <a:pt x="17805" y="569065"/>
                </a:cubicBezTo>
                <a:lnTo>
                  <a:pt x="17912" y="568936"/>
                </a:lnTo>
                <a:cubicBezTo>
                  <a:pt x="17845" y="567338"/>
                  <a:pt x="29209" y="573362"/>
                  <a:pt x="29143" y="571763"/>
                </a:cubicBezTo>
                <a:cubicBezTo>
                  <a:pt x="28562" y="563674"/>
                  <a:pt x="16337" y="548181"/>
                  <a:pt x="15392" y="540689"/>
                </a:cubicBezTo>
                <a:cubicBezTo>
                  <a:pt x="21346" y="534352"/>
                  <a:pt x="14313" y="506665"/>
                  <a:pt x="25536" y="509696"/>
                </a:cubicBezTo>
                <a:cubicBezTo>
                  <a:pt x="24595" y="499588"/>
                  <a:pt x="19934" y="493475"/>
                  <a:pt x="27295" y="496878"/>
                </a:cubicBezTo>
                <a:cubicBezTo>
                  <a:pt x="27196" y="493551"/>
                  <a:pt x="27823" y="491500"/>
                  <a:pt x="28803" y="490032"/>
                </a:cubicBezTo>
                <a:lnTo>
                  <a:pt x="29265" y="489607"/>
                </a:lnTo>
                <a:cubicBezTo>
                  <a:pt x="28500" y="481587"/>
                  <a:pt x="25372" y="452075"/>
                  <a:pt x="24211" y="441905"/>
                </a:cubicBezTo>
                <a:cubicBezTo>
                  <a:pt x="23574" y="437467"/>
                  <a:pt x="22937" y="433030"/>
                  <a:pt x="22300" y="428592"/>
                </a:cubicBezTo>
                <a:lnTo>
                  <a:pt x="22699" y="427306"/>
                </a:lnTo>
                <a:lnTo>
                  <a:pt x="28219" y="418090"/>
                </a:lnTo>
                <a:cubicBezTo>
                  <a:pt x="27250" y="415121"/>
                  <a:pt x="18397" y="412494"/>
                  <a:pt x="16799" y="410365"/>
                </a:cubicBezTo>
                <a:cubicBezTo>
                  <a:pt x="25342" y="378983"/>
                  <a:pt x="17525" y="349373"/>
                  <a:pt x="19002" y="315310"/>
                </a:cubicBezTo>
                <a:cubicBezTo>
                  <a:pt x="15978" y="276813"/>
                  <a:pt x="16726" y="257569"/>
                  <a:pt x="14356" y="235298"/>
                </a:cubicBezTo>
                <a:cubicBezTo>
                  <a:pt x="14223" y="231626"/>
                  <a:pt x="13137" y="201873"/>
                  <a:pt x="17876" y="207989"/>
                </a:cubicBezTo>
                <a:cubicBezTo>
                  <a:pt x="17051" y="174826"/>
                  <a:pt x="20805" y="126304"/>
                  <a:pt x="19885" y="92237"/>
                </a:cubicBezTo>
                <a:cubicBezTo>
                  <a:pt x="31141" y="70340"/>
                  <a:pt x="10251" y="49317"/>
                  <a:pt x="12357" y="26606"/>
                </a:cubicBezTo>
                <a:cubicBezTo>
                  <a:pt x="7176" y="29713"/>
                  <a:pt x="8629" y="17064"/>
                  <a:pt x="9916" y="3483"/>
                </a:cubicBezTo>
                <a:close/>
              </a:path>
            </a:pathLst>
          </a:custGeom>
          <a:noFill/>
        </p:spPr>
      </p:pic>
    </p:spTree>
    <p:extLst>
      <p:ext uri="{BB962C8B-B14F-4D97-AF65-F5344CB8AC3E}">
        <p14:creationId xmlns:p14="http://schemas.microsoft.com/office/powerpoint/2010/main" val="387681845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C7FEAF-175C-400E-9315-95822BC0D2DB}"/>
              </a:ext>
            </a:extLst>
          </p:cNvPr>
          <p:cNvSpPr>
            <a:spLocks noGrp="1"/>
          </p:cNvSpPr>
          <p:nvPr>
            <p:ph type="title"/>
          </p:nvPr>
        </p:nvSpPr>
        <p:spPr>
          <a:xfrm>
            <a:off x="589560" y="856180"/>
            <a:ext cx="5279408" cy="1128068"/>
          </a:xfrm>
        </p:spPr>
        <p:txBody>
          <a:bodyPr anchor="ctr">
            <a:normAutofit/>
          </a:bodyPr>
          <a:lstStyle/>
          <a:p>
            <a:r>
              <a:rPr lang="en-US" sz="4000" b="1">
                <a:latin typeface="Calibri" panose="020F0502020204030204" pitchFamily="34" charset="0"/>
                <a:cs typeface="Calibri" panose="020F0502020204030204" pitchFamily="34" charset="0"/>
              </a:rPr>
              <a:t>Triune Brain Theory</a:t>
            </a:r>
            <a:endParaRPr lang="en-US" sz="4000"/>
          </a:p>
        </p:txBody>
      </p:sp>
      <p:grpSp>
        <p:nvGrpSpPr>
          <p:cNvPr id="16" name="Group 15">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7" name="Rectangle 1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D184EB1-C61B-4CD9-8F6C-30CFC487973E}"/>
              </a:ext>
            </a:extLst>
          </p:cNvPr>
          <p:cNvSpPr>
            <a:spLocks noGrp="1"/>
          </p:cNvSpPr>
          <p:nvPr>
            <p:ph idx="1"/>
          </p:nvPr>
        </p:nvSpPr>
        <p:spPr>
          <a:xfrm>
            <a:off x="590719" y="2330505"/>
            <a:ext cx="5278066" cy="3979585"/>
          </a:xfrm>
        </p:spPr>
        <p:txBody>
          <a:bodyPr anchor="ctr">
            <a:normAutofit/>
          </a:bodyPr>
          <a:lstStyle/>
          <a:p>
            <a:pPr marL="0" indent="0">
              <a:buNone/>
            </a:pPr>
            <a:r>
              <a:rPr lang="en-US" sz="1600" u="sng">
                <a:latin typeface="Abadi" panose="020B0604020104020204" pitchFamily="34" charset="0"/>
              </a:rPr>
              <a:t>The Mammalian Brain (or Limbic System)</a:t>
            </a:r>
            <a:r>
              <a:rPr lang="en-US" sz="1600">
                <a:latin typeface="Abadi" panose="020B0604020104020204" pitchFamily="34" charset="0"/>
              </a:rPr>
              <a:t>: </a:t>
            </a:r>
          </a:p>
          <a:p>
            <a:r>
              <a:rPr lang="en-US" sz="1600">
                <a:latin typeface="Abadi" panose="020B0604020104020204" pitchFamily="34" charset="0"/>
              </a:rPr>
              <a:t>Later, about 150 million years ago, the limbic system first appeared in small animals. </a:t>
            </a:r>
          </a:p>
          <a:p>
            <a:r>
              <a:rPr lang="en-US" sz="1600">
                <a:latin typeface="Abadi" panose="020B0604020104020204" pitchFamily="34" charset="0"/>
              </a:rPr>
              <a:t>This system developed as critters were able to move more freely about as they were now equipped with extremities.  </a:t>
            </a:r>
          </a:p>
          <a:p>
            <a:r>
              <a:rPr lang="en-US" sz="1600">
                <a:latin typeface="Abadi" panose="020B0604020104020204" pitchFamily="34" charset="0"/>
              </a:rPr>
              <a:t>As such, it often became necessary to either fight off or flee from would-be predators. In addition, the capacity to have memory and emotions developed. </a:t>
            </a:r>
          </a:p>
          <a:p>
            <a:r>
              <a:rPr lang="en-US" sz="1600">
                <a:latin typeface="Abadi" panose="020B0604020104020204" pitchFamily="34" charset="0"/>
              </a:rPr>
              <a:t>This enabled the animal to control the body’s response to danger and to remember that danger as well as the ability to be vigilant and scan the surrounding environment for potential dangers. Like critters, we often revert to this neurological system when we act instinctively.</a:t>
            </a:r>
          </a:p>
          <a:p>
            <a:endParaRPr lang="en-US" sz="1600"/>
          </a:p>
        </p:txBody>
      </p:sp>
      <p:sp>
        <p:nvSpPr>
          <p:cNvPr id="22" name="Rectangle 21">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Found on Bing from drandersonweb.wordpress.com">
            <a:extLst>
              <a:ext uri="{FF2B5EF4-FFF2-40B4-BE49-F238E27FC236}">
                <a16:creationId xmlns:a16="http://schemas.microsoft.com/office/drawing/2014/main" id="{21F64979-A99E-4728-A9EA-D7CA8A4D886F}"/>
              </a:ext>
            </a:extLst>
          </p:cNvPr>
          <p:cNvPicPr/>
          <p:nvPr/>
        </p:nvPicPr>
        <p:blipFill rotWithShape="1">
          <a:blip r:embed="rId3">
            <a:extLst>
              <a:ext uri="{28A0092B-C50C-407E-A947-70E740481C1C}">
                <a14:useLocalDpi xmlns:a14="http://schemas.microsoft.com/office/drawing/2010/main" val="0"/>
              </a:ext>
            </a:extLst>
          </a:blip>
          <a:srcRect r="4" b="20726"/>
          <a:stretch/>
        </p:blipFill>
        <p:spPr bwMode="auto">
          <a:xfrm>
            <a:off x="7083423" y="581892"/>
            <a:ext cx="4397433" cy="2518756"/>
          </a:xfrm>
          <a:prstGeom prst="rect">
            <a:avLst/>
          </a:prstGeom>
          <a:noFill/>
          <a:extLst>
            <a:ext uri="{53640926-AAD7-44D8-BBD7-CCE9431645EC}">
              <a14:shadowObscured xmlns:a14="http://schemas.microsoft.com/office/drawing/2010/main"/>
            </a:ext>
          </a:extLst>
        </p:spPr>
      </p:pic>
      <p:sp>
        <p:nvSpPr>
          <p:cNvPr id="26" name="Rectangle 25">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Image result for funny image of the mammalian brain">
            <a:extLst>
              <a:ext uri="{FF2B5EF4-FFF2-40B4-BE49-F238E27FC236}">
                <a16:creationId xmlns:a16="http://schemas.microsoft.com/office/drawing/2014/main" id="{34436607-3AB4-479E-8476-012E2A339EDA}"/>
              </a:ext>
            </a:extLst>
          </p:cNvPr>
          <p:cNvPicPr/>
          <p:nvPr/>
        </p:nvPicPr>
        <p:blipFill rotWithShape="1">
          <a:blip r:embed="rId4">
            <a:extLst>
              <a:ext uri="{28A0092B-C50C-407E-A947-70E740481C1C}">
                <a14:useLocalDpi xmlns:a14="http://schemas.microsoft.com/office/drawing/2010/main" val="0"/>
              </a:ext>
            </a:extLst>
          </a:blip>
          <a:srcRect l="2272" r="3" b="3"/>
          <a:stretch/>
        </p:blipFill>
        <p:spPr bwMode="auto">
          <a:xfrm>
            <a:off x="7083423" y="3707894"/>
            <a:ext cx="4395569" cy="2518756"/>
          </a:xfrm>
          <a:prstGeom prst="rect">
            <a:avLst/>
          </a:prstGeom>
          <a:noFill/>
        </p:spPr>
      </p:pic>
    </p:spTree>
    <p:extLst>
      <p:ext uri="{BB962C8B-B14F-4D97-AF65-F5344CB8AC3E}">
        <p14:creationId xmlns:p14="http://schemas.microsoft.com/office/powerpoint/2010/main" val="165522055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F3082-26CF-4437-BF8C-C551D5A0D57C}"/>
              </a:ext>
            </a:extLst>
          </p:cNvPr>
          <p:cNvSpPr>
            <a:spLocks noGrp="1"/>
          </p:cNvSpPr>
          <p:nvPr>
            <p:ph type="title"/>
          </p:nvPr>
        </p:nvSpPr>
        <p:spPr>
          <a:xfrm>
            <a:off x="6483096" y="624110"/>
            <a:ext cx="5021516" cy="868377"/>
          </a:xfrm>
        </p:spPr>
        <p:txBody>
          <a:bodyPr>
            <a:normAutofit/>
          </a:bodyPr>
          <a:lstStyle/>
          <a:p>
            <a:r>
              <a:rPr lang="en-US" b="1" dirty="0">
                <a:latin typeface="Calibri" panose="020F0502020204030204" pitchFamily="34" charset="0"/>
                <a:cs typeface="Calibri" panose="020F0502020204030204" pitchFamily="34" charset="0"/>
              </a:rPr>
              <a:t>Triune Brain Theory</a:t>
            </a:r>
            <a:endParaRPr lang="en-US" dirty="0"/>
          </a:p>
        </p:txBody>
      </p:sp>
      <p:pic>
        <p:nvPicPr>
          <p:cNvPr id="6" name="Picture 5" descr="Image result for image of the neocortex">
            <a:extLst>
              <a:ext uri="{FF2B5EF4-FFF2-40B4-BE49-F238E27FC236}">
                <a16:creationId xmlns:a16="http://schemas.microsoft.com/office/drawing/2014/main" id="{C4BF8451-A7FB-4666-947A-BFAEDE472058}"/>
              </a:ext>
            </a:extLst>
          </p:cNvPr>
          <p:cNvPicPr/>
          <p:nvPr/>
        </p:nvPicPr>
        <p:blipFill rotWithShape="1">
          <a:blip r:embed="rId2">
            <a:extLst>
              <a:ext uri="{28A0092B-C50C-407E-A947-70E740481C1C}">
                <a14:useLocalDpi xmlns:a14="http://schemas.microsoft.com/office/drawing/2010/main" val="0"/>
              </a:ext>
            </a:extLst>
          </a:blip>
          <a:srcRect l="22608" r="12538"/>
          <a:stretch/>
        </p:blipFill>
        <p:spPr bwMode="auto">
          <a:xfrm>
            <a:off x="-1555" y="1731"/>
            <a:ext cx="4671091" cy="6858000"/>
          </a:xfrm>
          <a:prstGeom prst="rect">
            <a:avLst/>
          </a:prstGeom>
          <a:noFill/>
        </p:spPr>
      </p:pic>
      <p:sp>
        <p:nvSpPr>
          <p:cNvPr id="3" name="Content Placeholder 2">
            <a:extLst>
              <a:ext uri="{FF2B5EF4-FFF2-40B4-BE49-F238E27FC236}">
                <a16:creationId xmlns:a16="http://schemas.microsoft.com/office/drawing/2014/main" id="{C0F72B9A-A808-4084-88E0-5EA8D1396480}"/>
              </a:ext>
            </a:extLst>
          </p:cNvPr>
          <p:cNvSpPr>
            <a:spLocks noGrp="1"/>
          </p:cNvSpPr>
          <p:nvPr>
            <p:ph idx="1"/>
          </p:nvPr>
        </p:nvSpPr>
        <p:spPr>
          <a:xfrm>
            <a:off x="5117797" y="1560013"/>
            <a:ext cx="6969428" cy="5141504"/>
          </a:xfrm>
        </p:spPr>
        <p:txBody>
          <a:bodyPr>
            <a:noAutofit/>
          </a:bodyPr>
          <a:lstStyle/>
          <a:p>
            <a:pPr marL="0" indent="0">
              <a:lnSpc>
                <a:spcPct val="90000"/>
              </a:lnSpc>
              <a:buNone/>
            </a:pPr>
            <a:r>
              <a:rPr lang="en-US" sz="2000" u="sng" dirty="0">
                <a:solidFill>
                  <a:srgbClr val="FF0000"/>
                </a:solidFill>
                <a:latin typeface="Calibri" panose="020F0502020204030204" pitchFamily="34" charset="0"/>
                <a:cs typeface="Calibri" panose="020F0502020204030204" pitchFamily="34" charset="0"/>
              </a:rPr>
              <a:t>The Frontal Lobe (or Neocortex)</a:t>
            </a:r>
            <a:r>
              <a:rPr lang="en-US" sz="2000" dirty="0">
                <a:solidFill>
                  <a:srgbClr val="FF0000"/>
                </a:solidFill>
                <a:latin typeface="Calibri" panose="020F0502020204030204" pitchFamily="34" charset="0"/>
                <a:cs typeface="Calibri" panose="020F0502020204030204" pitchFamily="34" charset="0"/>
              </a:rPr>
              <a:t>: </a:t>
            </a:r>
          </a:p>
          <a:p>
            <a:pPr>
              <a:lnSpc>
                <a:spcPct val="90000"/>
              </a:lnSpc>
            </a:pPr>
            <a:r>
              <a:rPr lang="en-US" sz="2000" dirty="0">
                <a:latin typeface="Calibri" panose="020F0502020204030204" pitchFamily="34" charset="0"/>
                <a:cs typeface="Calibri" panose="020F0502020204030204" pitchFamily="34" charset="0"/>
              </a:rPr>
              <a:t>According to Maclean (1990), the frontal lobes came on board only about 2 or 3 million years ago. </a:t>
            </a:r>
          </a:p>
          <a:p>
            <a:pPr>
              <a:lnSpc>
                <a:spcPct val="90000"/>
              </a:lnSpc>
            </a:pPr>
            <a:r>
              <a:rPr lang="en-US" sz="2000" dirty="0">
                <a:latin typeface="Calibri" panose="020F0502020204030204" pitchFamily="34" charset="0"/>
                <a:cs typeface="Calibri" panose="020F0502020204030204" pitchFamily="34" charset="0"/>
              </a:rPr>
              <a:t>As in the reptilian brain and the limbic system, the purpose of this brain formation is to react to and protect us from danger. </a:t>
            </a:r>
          </a:p>
          <a:p>
            <a:pPr>
              <a:lnSpc>
                <a:spcPct val="90000"/>
              </a:lnSpc>
            </a:pPr>
            <a:r>
              <a:rPr lang="en-US" sz="2000" dirty="0">
                <a:latin typeface="Calibri" panose="020F0502020204030204" pitchFamily="34" charset="0"/>
                <a:cs typeface="Calibri" panose="020F0502020204030204" pitchFamily="34" charset="0"/>
              </a:rPr>
              <a:t>Unlike our more primitive neighbors, this system reacts </a:t>
            </a:r>
            <a:r>
              <a:rPr lang="en-US" sz="2000" b="1" dirty="0">
                <a:latin typeface="Calibri" panose="020F0502020204030204" pitchFamily="34" charset="0"/>
                <a:cs typeface="Calibri" panose="020F0502020204030204" pitchFamily="34" charset="0"/>
              </a:rPr>
              <a:t>consciously</a:t>
            </a:r>
            <a:r>
              <a:rPr lang="en-US" sz="2000" dirty="0">
                <a:latin typeface="Calibri" panose="020F0502020204030204" pitchFamily="34" charset="0"/>
                <a:cs typeface="Calibri" panose="020F0502020204030204" pitchFamily="34" charset="0"/>
              </a:rPr>
              <a:t>. Very importantly, there was a need to develop a system that made possible more “civilized” responses to threats and at the same time one that offered the possibility to </a:t>
            </a:r>
            <a:r>
              <a:rPr lang="en-US" sz="2000" i="1" dirty="0">
                <a:latin typeface="Calibri" panose="020F0502020204030204" pitchFamily="34" charset="0"/>
                <a:cs typeface="Calibri" panose="020F0502020204030204" pitchFamily="34" charset="0"/>
              </a:rPr>
              <a:t>connect </a:t>
            </a:r>
            <a:r>
              <a:rPr lang="en-US" sz="2000" dirty="0">
                <a:latin typeface="Calibri" panose="020F0502020204030204" pitchFamily="34" charset="0"/>
                <a:cs typeface="Calibri" panose="020F0502020204030204" pitchFamily="34" charset="0"/>
              </a:rPr>
              <a:t>to others for safety. </a:t>
            </a:r>
          </a:p>
          <a:p>
            <a:pPr>
              <a:lnSpc>
                <a:spcPct val="90000"/>
              </a:lnSpc>
            </a:pPr>
            <a:r>
              <a:rPr lang="en-US" sz="2000" dirty="0">
                <a:latin typeface="Calibri" panose="020F0502020204030204" pitchFamily="34" charset="0"/>
                <a:cs typeface="Calibri" panose="020F0502020204030204" pitchFamily="34" charset="0"/>
              </a:rPr>
              <a:t>Therefore, the frontal lobe allows us to access a new way of surviving based on </a:t>
            </a:r>
            <a:r>
              <a:rPr lang="en-US" sz="2000" b="1" dirty="0">
                <a:latin typeface="Calibri" panose="020F0502020204030204" pitchFamily="34" charset="0"/>
                <a:cs typeface="Calibri" panose="020F0502020204030204" pitchFamily="34" charset="0"/>
              </a:rPr>
              <a:t>socialization</a:t>
            </a:r>
            <a:r>
              <a:rPr lang="en-US" sz="2000" dirty="0">
                <a:latin typeface="Calibri" panose="020F0502020204030204" pitchFamily="34" charset="0"/>
                <a:cs typeface="Calibri" panose="020F0502020204030204" pitchFamily="34" charset="0"/>
              </a:rPr>
              <a:t>. This makes it possible for us to use analysis, logic and decision-making, and this is what specifically separates us from other lower-ordered animals that rely on instincts alone for survival</a:t>
            </a:r>
          </a:p>
        </p:txBody>
      </p:sp>
    </p:spTree>
    <p:extLst>
      <p:ext uri="{BB962C8B-B14F-4D97-AF65-F5344CB8AC3E}">
        <p14:creationId xmlns:p14="http://schemas.microsoft.com/office/powerpoint/2010/main" val="258371800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024687B-3153-123C-0A8C-D7D007FAF1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768"/>
            <a:ext cx="12202175" cy="1519356"/>
            <a:chOff x="-1" y="-29768"/>
            <a:chExt cx="12202175" cy="1519356"/>
          </a:xfrm>
        </p:grpSpPr>
        <p:sp>
          <p:nvSpPr>
            <p:cNvPr id="19" name="Rectangle 18">
              <a:extLst>
                <a:ext uri="{FF2B5EF4-FFF2-40B4-BE49-F238E27FC236}">
                  <a16:creationId xmlns:a16="http://schemas.microsoft.com/office/drawing/2014/main" id="{8D6305F5-7509-0BF5-12D3-30451FCD73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71C5C7A-6D55-5B27-646E-39C962693C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917093" y="-1801610"/>
              <a:ext cx="1507122" cy="5063040"/>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3B3B1F4-948C-963C-E6EA-60CF7FBFA2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3100712" y="-3130481"/>
              <a:ext cx="1519356" cy="7720782"/>
            </a:xfrm>
            <a:prstGeom prst="rect">
              <a:avLst/>
            </a:prstGeom>
            <a:gradFill>
              <a:gsLst>
                <a:gs pos="29000">
                  <a:schemeClr val="accent5">
                    <a:lumMod val="60000"/>
                    <a:lumOff val="40000"/>
                    <a:alpha val="0"/>
                  </a:schemeClr>
                </a:gs>
                <a:gs pos="100000">
                  <a:schemeClr val="accent5">
                    <a:lumMod val="75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C5AB24D1-6223-4A08-B7D9-14C5A95A893B}"/>
              </a:ext>
            </a:extLst>
          </p:cNvPr>
          <p:cNvSpPr>
            <a:spLocks noGrp="1"/>
          </p:cNvSpPr>
          <p:nvPr>
            <p:ph type="title"/>
          </p:nvPr>
        </p:nvSpPr>
        <p:spPr>
          <a:xfrm>
            <a:off x="876691" y="301843"/>
            <a:ext cx="10477109" cy="1003532"/>
          </a:xfrm>
        </p:spPr>
        <p:txBody>
          <a:bodyPr anchor="ctr">
            <a:normAutofit/>
          </a:bodyPr>
          <a:lstStyle/>
          <a:p>
            <a:pPr algn="ctr"/>
            <a:r>
              <a:rPr lang="en-US" sz="3200" dirty="0">
                <a:solidFill>
                  <a:srgbClr val="FFFFFF"/>
                </a:solidFill>
                <a:latin typeface="Calibri" panose="020F0502020204030204" pitchFamily="34" charset="0"/>
                <a:cs typeface="Calibri" panose="020F0502020204030204" pitchFamily="34" charset="0"/>
              </a:rPr>
              <a:t>Triune Brain Theory – To Bring it Home</a:t>
            </a:r>
            <a:endParaRPr lang="en-US" sz="3200" dirty="0">
              <a:solidFill>
                <a:srgbClr val="FFFFFF"/>
              </a:solidFill>
            </a:endParaRPr>
          </a:p>
        </p:txBody>
      </p:sp>
      <p:sp>
        <p:nvSpPr>
          <p:cNvPr id="28" name="Content Placeholder 2">
            <a:extLst>
              <a:ext uri="{FF2B5EF4-FFF2-40B4-BE49-F238E27FC236}">
                <a16:creationId xmlns:a16="http://schemas.microsoft.com/office/drawing/2014/main" id="{9FE9E453-1786-4925-B387-271FAD7C277D}"/>
              </a:ext>
            </a:extLst>
          </p:cNvPr>
          <p:cNvSpPr>
            <a:spLocks noGrp="1"/>
          </p:cNvSpPr>
          <p:nvPr>
            <p:ph idx="1"/>
          </p:nvPr>
        </p:nvSpPr>
        <p:spPr>
          <a:xfrm>
            <a:off x="0" y="1630869"/>
            <a:ext cx="7139134" cy="5227131"/>
          </a:xfrm>
        </p:spPr>
        <p:txBody>
          <a:bodyPr>
            <a:normAutofit/>
          </a:bodyPr>
          <a:lstStyle/>
          <a:p>
            <a:endParaRPr lang="en-US" sz="1000" dirty="0">
              <a:latin typeface="Calibri" panose="020F0502020204030204" pitchFamily="34" charset="0"/>
              <a:cs typeface="Calibri" panose="020F0502020204030204" pitchFamily="34" charset="0"/>
            </a:endParaRPr>
          </a:p>
          <a:p>
            <a:r>
              <a:rPr lang="en-US" sz="1600" dirty="0">
                <a:latin typeface="Calibri" panose="020F0502020204030204" pitchFamily="34" charset="0"/>
                <a:cs typeface="Calibri" panose="020F0502020204030204" pitchFamily="34" charset="0"/>
              </a:rPr>
              <a:t>To bring it home, on topside we have the cortical brain consisting of the frontal lobe which is the most recently developed portion of the brain, i.e., </a:t>
            </a:r>
            <a:r>
              <a:rPr lang="en-US" sz="1600" b="1" dirty="0">
                <a:latin typeface="Calibri" panose="020F0502020204030204" pitchFamily="34" charset="0"/>
                <a:cs typeface="Calibri" panose="020F0502020204030204" pitchFamily="34" charset="0"/>
              </a:rPr>
              <a:t>the conscious, thinking brain</a:t>
            </a:r>
            <a:r>
              <a:rPr lang="en-US" sz="1600" dirty="0">
                <a:latin typeface="Calibri" panose="020F0502020204030204" pitchFamily="34" charset="0"/>
                <a:cs typeface="Calibri" panose="020F0502020204030204" pitchFamily="34" charset="0"/>
              </a:rPr>
              <a:t>. </a:t>
            </a:r>
          </a:p>
          <a:p>
            <a:r>
              <a:rPr lang="en-US" sz="1600" dirty="0">
                <a:latin typeface="Calibri" panose="020F0502020204030204" pitchFamily="34" charset="0"/>
                <a:cs typeface="Calibri" panose="020F0502020204030204" pitchFamily="34" charset="0"/>
              </a:rPr>
              <a:t>At the bottom, we have our subcortical, unconscious brain, which is made up of the </a:t>
            </a:r>
            <a:r>
              <a:rPr lang="en-US" sz="1600" b="1" dirty="0">
                <a:latin typeface="Calibri" panose="020F0502020204030204" pitchFamily="34" charset="0"/>
                <a:cs typeface="Calibri" panose="020F0502020204030204" pitchFamily="34" charset="0"/>
              </a:rPr>
              <a:t>reptilian and limbic complexes</a:t>
            </a:r>
            <a:r>
              <a:rPr lang="en-US" sz="1600" dirty="0">
                <a:latin typeface="Calibri" panose="020F0502020204030204" pitchFamily="34" charset="0"/>
                <a:cs typeface="Calibri" panose="020F0502020204030204" pitchFamily="34" charset="0"/>
              </a:rPr>
              <a:t> and is directed largely by raw instinct and emotions which often results in immediate knee-jerk reactions that happen in a split second. </a:t>
            </a:r>
          </a:p>
          <a:p>
            <a:r>
              <a:rPr lang="en-US" sz="1600" dirty="0">
                <a:latin typeface="Calibri" panose="020F0502020204030204" pitchFamily="34" charset="0"/>
                <a:cs typeface="Calibri" panose="020F0502020204030204" pitchFamily="34" charset="0"/>
              </a:rPr>
              <a:t>Barta (2018) informs us that, in the best of worlds, we try to lead with our </a:t>
            </a:r>
            <a:r>
              <a:rPr lang="en-US" sz="1600" b="1" dirty="0">
                <a:latin typeface="Calibri" panose="020F0502020204030204" pitchFamily="34" charset="0"/>
                <a:cs typeface="Calibri" panose="020F0502020204030204" pitchFamily="34" charset="0"/>
              </a:rPr>
              <a:t>frontal lobe </a:t>
            </a:r>
            <a:r>
              <a:rPr lang="en-US" sz="1600" dirty="0">
                <a:latin typeface="Calibri" panose="020F0502020204030204" pitchFamily="34" charset="0"/>
                <a:cs typeface="Calibri" panose="020F0502020204030204" pitchFamily="34" charset="0"/>
              </a:rPr>
              <a:t>and remain socially engaged if something threatening confronts us and in order think our way out of it, smile, and/or stay calm. </a:t>
            </a:r>
          </a:p>
          <a:p>
            <a:r>
              <a:rPr lang="en-US" sz="1600" dirty="0">
                <a:latin typeface="Calibri" panose="020F0502020204030204" pitchFamily="34" charset="0"/>
                <a:cs typeface="Calibri" panose="020F0502020204030204" pitchFamily="34" charset="0"/>
              </a:rPr>
              <a:t>But in times of intense stress or in situations that remind us of past trauma, </a:t>
            </a:r>
            <a:r>
              <a:rPr lang="en-US" sz="1600" dirty="0">
                <a:effectLst>
                  <a:outerShdw blurRad="50800" dist="50800" dir="5400000" algn="ctr" rotWithShape="0">
                    <a:srgbClr val="92D050"/>
                  </a:outerShdw>
                </a:effectLst>
                <a:latin typeface="Calibri" panose="020F0502020204030204" pitchFamily="34" charset="0"/>
                <a:cs typeface="Calibri" panose="020F0502020204030204" pitchFamily="34" charset="0"/>
              </a:rPr>
              <a:t>this</a:t>
            </a:r>
            <a:r>
              <a:rPr lang="en-US" sz="1600" dirty="0">
                <a:latin typeface="Calibri" panose="020F0502020204030204" pitchFamily="34" charset="0"/>
                <a:cs typeface="Calibri" panose="020F0502020204030204" pitchFamily="34" charset="0"/>
              </a:rPr>
              <a:t> survival mechanism is quickly overrun by earlier, more primitive survival strategies of our mammalian/limbic brain and our reptilian brain structures. </a:t>
            </a:r>
          </a:p>
          <a:p>
            <a:r>
              <a:rPr lang="en-US" sz="1600" dirty="0">
                <a:latin typeface="Calibri" panose="020F0502020204030204" pitchFamily="34" charset="0"/>
                <a:cs typeface="Calibri" panose="020F0502020204030204" pitchFamily="34" charset="0"/>
              </a:rPr>
              <a:t>As such, when our neocortex fails us, the limbic system takes command and we are then rapidly sent into our fight-or-flight response and if this does not work and we cannot run away or fight our way out of it, the most primitive line of defense is deployed and we simply freeze, become immobilized, or completely collapse. This hijacking process can occur whether the threat is real or merely perceived (Barta, 2018).</a:t>
            </a:r>
          </a:p>
          <a:p>
            <a:pPr marL="0" indent="0">
              <a:buNone/>
            </a:pPr>
            <a:endParaRPr lang="en-US" sz="1000" dirty="0"/>
          </a:p>
        </p:txBody>
      </p:sp>
      <p:pic>
        <p:nvPicPr>
          <p:cNvPr id="4" name="Picture 3" descr="Image result for pictures of fight or flight response">
            <a:extLst>
              <a:ext uri="{FF2B5EF4-FFF2-40B4-BE49-F238E27FC236}">
                <a16:creationId xmlns:a16="http://schemas.microsoft.com/office/drawing/2014/main" id="{5B0DAA49-B4F1-47CE-BB22-659775F6A328}"/>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7415581" y="3287988"/>
            <a:ext cx="4333396" cy="1677416"/>
          </a:xfrm>
          <a:prstGeom prst="rect">
            <a:avLst/>
          </a:prstGeom>
          <a:noFill/>
        </p:spPr>
      </p:pic>
    </p:spTree>
    <p:extLst>
      <p:ext uri="{BB962C8B-B14F-4D97-AF65-F5344CB8AC3E}">
        <p14:creationId xmlns:p14="http://schemas.microsoft.com/office/powerpoint/2010/main" val="239996119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FAA1D7-3A04-45CC-B33E-6977FB0A9472}"/>
              </a:ext>
            </a:extLst>
          </p:cNvPr>
          <p:cNvSpPr>
            <a:spLocks noGrp="1"/>
          </p:cNvSpPr>
          <p:nvPr>
            <p:ph type="title"/>
          </p:nvPr>
        </p:nvSpPr>
        <p:spPr>
          <a:xfrm>
            <a:off x="638881" y="417576"/>
            <a:ext cx="10909640" cy="1249394"/>
          </a:xfrm>
        </p:spPr>
        <p:txBody>
          <a:bodyPr vert="horz" lIns="91440" tIns="45720" rIns="91440" bIns="45720" rtlCol="0" anchor="ctr">
            <a:normAutofit/>
          </a:bodyPr>
          <a:lstStyle/>
          <a:p>
            <a:pPr algn="ctr"/>
            <a:r>
              <a:rPr lang="en-US" sz="6600" b="1" kern="1200">
                <a:solidFill>
                  <a:schemeClr val="tx1"/>
                </a:solidFill>
                <a:latin typeface="+mj-lt"/>
                <a:ea typeface="+mj-ea"/>
                <a:cs typeface="+mj-cs"/>
              </a:rPr>
              <a:t>Polyvagal Theory</a:t>
            </a:r>
          </a:p>
        </p:txBody>
      </p:sp>
      <p:sp>
        <p:nvSpPr>
          <p:cNvPr id="9" name="Content Placeholder 8">
            <a:extLst>
              <a:ext uri="{FF2B5EF4-FFF2-40B4-BE49-F238E27FC236}">
                <a16:creationId xmlns:a16="http://schemas.microsoft.com/office/drawing/2014/main" id="{2CE53ADB-915F-A058-6AA5-297CB78E1A88}"/>
              </a:ext>
            </a:extLst>
          </p:cNvPr>
          <p:cNvSpPr>
            <a:spLocks noGrp="1"/>
          </p:cNvSpPr>
          <p:nvPr>
            <p:ph idx="1"/>
          </p:nvPr>
        </p:nvSpPr>
        <p:spPr>
          <a:xfrm>
            <a:off x="638881" y="1809541"/>
            <a:ext cx="10909643" cy="687406"/>
          </a:xfrm>
        </p:spPr>
        <p:txBody>
          <a:bodyPr vert="horz" lIns="91440" tIns="45720" rIns="91440" bIns="45720" rtlCol="0" anchor="ctr">
            <a:normAutofit/>
          </a:bodyPr>
          <a:lstStyle/>
          <a:p>
            <a:pPr marL="0" indent="0" algn="ctr">
              <a:buNone/>
            </a:pPr>
            <a:r>
              <a:rPr lang="en-US" sz="2400" kern="1200">
                <a:solidFill>
                  <a:schemeClr val="tx1"/>
                </a:solidFill>
                <a:latin typeface="+mn-lt"/>
                <a:ea typeface="+mn-ea"/>
                <a:cs typeface="+mn-cs"/>
              </a:rPr>
              <a:t>Made simple </a:t>
            </a:r>
          </a:p>
        </p:txBody>
      </p:sp>
      <p:sp>
        <p:nvSpPr>
          <p:cNvPr id="19"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E3F73FA-E717-404E-A333-EF1EAFE904AB}"/>
              </a:ext>
            </a:extLst>
          </p:cNvPr>
          <p:cNvPicPr>
            <a:picLocks noChangeAspect="1"/>
          </p:cNvPicPr>
          <p:nvPr/>
        </p:nvPicPr>
        <p:blipFill>
          <a:blip r:embed="rId2"/>
          <a:stretch>
            <a:fillRect/>
          </a:stretch>
        </p:blipFill>
        <p:spPr>
          <a:xfrm>
            <a:off x="320040" y="2639518"/>
            <a:ext cx="11548872" cy="3800905"/>
          </a:xfrm>
          <a:prstGeom prst="rect">
            <a:avLst/>
          </a:prstGeom>
        </p:spPr>
      </p:pic>
    </p:spTree>
    <p:extLst>
      <p:ext uri="{BB962C8B-B14F-4D97-AF65-F5344CB8AC3E}">
        <p14:creationId xmlns:p14="http://schemas.microsoft.com/office/powerpoint/2010/main" val="316466732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951FD-1CBD-4FCC-99C3-F67E9DF6FA8F}"/>
              </a:ext>
            </a:extLst>
          </p:cNvPr>
          <p:cNvSpPr>
            <a:spLocks noGrp="1"/>
          </p:cNvSpPr>
          <p:nvPr>
            <p:ph type="title"/>
          </p:nvPr>
        </p:nvSpPr>
        <p:spPr>
          <a:xfrm>
            <a:off x="8229600" y="2913320"/>
            <a:ext cx="3794759" cy="3944679"/>
          </a:xfrm>
        </p:spPr>
        <p:txBody>
          <a:bodyPr>
            <a:normAutofit fontScale="90000"/>
          </a:bodyPr>
          <a:lstStyle/>
          <a:p>
            <a:pPr>
              <a:lnSpc>
                <a:spcPct val="90000"/>
              </a:lnSpc>
            </a:pPr>
            <a:br>
              <a:rPr lang="en-US" sz="4000" dirty="0">
                <a:solidFill>
                  <a:schemeClr val="bg1"/>
                </a:solidFill>
                <a:latin typeface="Calibri" panose="020F0502020204030204" pitchFamily="34" charset="0"/>
                <a:cs typeface="Calibri" panose="020F0502020204030204" pitchFamily="34" charset="0"/>
              </a:rPr>
            </a:br>
            <a:r>
              <a:rPr lang="en-US" sz="4000" dirty="0">
                <a:solidFill>
                  <a:schemeClr val="bg1"/>
                </a:solidFill>
                <a:latin typeface="Calibri" panose="020F0502020204030204" pitchFamily="34" charset="0"/>
                <a:cs typeface="Calibri" panose="020F0502020204030204" pitchFamily="34" charset="0"/>
              </a:rPr>
              <a:t>Polyvagal Theory </a:t>
            </a:r>
            <a:br>
              <a:rPr lang="en-US" sz="3000" dirty="0">
                <a:solidFill>
                  <a:schemeClr val="bg1"/>
                </a:solidFill>
                <a:latin typeface="Calibri" panose="020F0502020204030204" pitchFamily="34" charset="0"/>
                <a:cs typeface="Calibri" panose="020F0502020204030204" pitchFamily="34" charset="0"/>
              </a:rPr>
            </a:br>
            <a:r>
              <a:rPr lang="en-US" sz="3000" dirty="0">
                <a:solidFill>
                  <a:schemeClr val="bg1"/>
                </a:solidFill>
                <a:latin typeface="Calibri" panose="020F0502020204030204" pitchFamily="34" charset="0"/>
                <a:cs typeface="Calibri" panose="020F0502020204030204" pitchFamily="34" charset="0"/>
              </a:rPr>
              <a:t>The Autonomic Nervous System</a:t>
            </a:r>
            <a:br>
              <a:rPr lang="en-US" sz="3000" dirty="0">
                <a:solidFill>
                  <a:schemeClr val="bg1"/>
                </a:solidFill>
                <a:latin typeface="Calibri" panose="020F0502020204030204" pitchFamily="34" charset="0"/>
                <a:cs typeface="Calibri" panose="020F0502020204030204" pitchFamily="34" charset="0"/>
              </a:rPr>
            </a:br>
            <a:br>
              <a:rPr lang="en-US" sz="3000" dirty="0">
                <a:solidFill>
                  <a:schemeClr val="bg1"/>
                </a:solidFill>
                <a:latin typeface="Calibri" panose="020F0502020204030204" pitchFamily="34" charset="0"/>
                <a:cs typeface="Calibri" panose="020F0502020204030204" pitchFamily="34" charset="0"/>
              </a:rPr>
            </a:br>
            <a:br>
              <a:rPr lang="en-US" sz="3000" dirty="0">
                <a:solidFill>
                  <a:schemeClr val="bg1"/>
                </a:solidFill>
                <a:latin typeface="Calibri" panose="020F0502020204030204" pitchFamily="34" charset="0"/>
                <a:cs typeface="Calibri" panose="020F0502020204030204" pitchFamily="34" charset="0"/>
              </a:rPr>
            </a:br>
            <a:br>
              <a:rPr lang="en-US" sz="3000" dirty="0">
                <a:solidFill>
                  <a:schemeClr val="bg1"/>
                </a:solidFill>
                <a:latin typeface="Calibri" panose="020F0502020204030204" pitchFamily="34" charset="0"/>
                <a:cs typeface="Calibri" panose="020F0502020204030204" pitchFamily="34" charset="0"/>
              </a:rPr>
            </a:br>
            <a:br>
              <a:rPr lang="en-US" sz="3000" dirty="0">
                <a:solidFill>
                  <a:schemeClr val="bg1"/>
                </a:solidFill>
                <a:latin typeface="Calibri" panose="020F0502020204030204" pitchFamily="34" charset="0"/>
                <a:cs typeface="Calibri" panose="020F0502020204030204" pitchFamily="34" charset="0"/>
              </a:rPr>
            </a:br>
            <a:br>
              <a:rPr lang="en-US" sz="3000" dirty="0">
                <a:solidFill>
                  <a:schemeClr val="bg1"/>
                </a:solidFill>
                <a:latin typeface="Calibri" panose="020F0502020204030204" pitchFamily="34" charset="0"/>
                <a:cs typeface="Calibri" panose="020F0502020204030204" pitchFamily="34" charset="0"/>
              </a:rPr>
            </a:br>
            <a:br>
              <a:rPr lang="en-US" sz="3000" dirty="0">
                <a:solidFill>
                  <a:schemeClr val="bg1"/>
                </a:solidFill>
                <a:latin typeface="Calibri" panose="020F0502020204030204" pitchFamily="34" charset="0"/>
                <a:cs typeface="Calibri" panose="020F0502020204030204" pitchFamily="34" charset="0"/>
              </a:rPr>
            </a:br>
            <a:br>
              <a:rPr lang="en-US" sz="3000" dirty="0">
                <a:solidFill>
                  <a:schemeClr val="bg1"/>
                </a:solidFill>
                <a:latin typeface="Calibri" panose="020F0502020204030204" pitchFamily="34" charset="0"/>
                <a:cs typeface="Calibri" panose="020F0502020204030204" pitchFamily="34" charset="0"/>
              </a:rPr>
            </a:br>
            <a:br>
              <a:rPr lang="en-US" sz="3000" dirty="0">
                <a:solidFill>
                  <a:schemeClr val="bg1"/>
                </a:solidFill>
                <a:latin typeface="Calibri" panose="020F0502020204030204" pitchFamily="34" charset="0"/>
                <a:cs typeface="Calibri" panose="020F0502020204030204" pitchFamily="34" charset="0"/>
              </a:rPr>
            </a:br>
            <a:br>
              <a:rPr lang="en-US" sz="3000" dirty="0">
                <a:solidFill>
                  <a:schemeClr val="bg1"/>
                </a:solidFill>
                <a:latin typeface="Calibri" panose="020F0502020204030204" pitchFamily="34" charset="0"/>
                <a:cs typeface="Calibri" panose="020F0502020204030204" pitchFamily="34" charset="0"/>
              </a:rPr>
            </a:br>
            <a:br>
              <a:rPr lang="en-US" sz="3000" dirty="0">
                <a:solidFill>
                  <a:schemeClr val="bg1"/>
                </a:solidFill>
                <a:latin typeface="Calibri" panose="020F0502020204030204" pitchFamily="34" charset="0"/>
                <a:cs typeface="Calibri" panose="020F0502020204030204" pitchFamily="34" charset="0"/>
              </a:rPr>
            </a:br>
            <a:br>
              <a:rPr lang="en-US" sz="3000" dirty="0">
                <a:solidFill>
                  <a:schemeClr val="bg1"/>
                </a:solidFill>
                <a:latin typeface="Calibri" panose="020F0502020204030204" pitchFamily="34" charset="0"/>
                <a:cs typeface="Calibri" panose="020F0502020204030204" pitchFamily="34" charset="0"/>
              </a:rPr>
            </a:br>
            <a:r>
              <a:rPr lang="en-US" sz="3000" dirty="0">
                <a:solidFill>
                  <a:schemeClr val="bg1"/>
                </a:solidFill>
                <a:latin typeface="Calibri" panose="020F0502020204030204" pitchFamily="34" charset="0"/>
                <a:cs typeface="Calibri" panose="020F0502020204030204" pitchFamily="34" charset="0"/>
              </a:rPr>
              <a:t>              </a:t>
            </a:r>
            <a:r>
              <a:rPr lang="en-US" sz="2200" dirty="0">
                <a:solidFill>
                  <a:schemeClr val="bg1"/>
                </a:solidFill>
                <a:latin typeface="Calibri" panose="020F0502020204030204" pitchFamily="34" charset="0"/>
                <a:cs typeface="Calibri" panose="020F0502020204030204" pitchFamily="34" charset="0"/>
              </a:rPr>
              <a:t>Dr. Steve Porges</a:t>
            </a:r>
            <a:br>
              <a:rPr lang="en-US" sz="3000" dirty="0">
                <a:solidFill>
                  <a:schemeClr val="bg1"/>
                </a:solidFill>
                <a:latin typeface="Calibri" panose="020F0502020204030204" pitchFamily="34" charset="0"/>
                <a:cs typeface="Calibri" panose="020F0502020204030204" pitchFamily="34" charset="0"/>
              </a:rPr>
            </a:br>
            <a:br>
              <a:rPr lang="en-US" sz="3000" dirty="0">
                <a:solidFill>
                  <a:schemeClr val="bg1"/>
                </a:solidFill>
                <a:latin typeface="Calibri" panose="020F0502020204030204" pitchFamily="34" charset="0"/>
                <a:cs typeface="Calibri" panose="020F0502020204030204" pitchFamily="34" charset="0"/>
              </a:rPr>
            </a:br>
            <a:br>
              <a:rPr lang="en-US" sz="3000" dirty="0">
                <a:solidFill>
                  <a:schemeClr val="bg1"/>
                </a:solidFill>
                <a:latin typeface="Calibri" panose="020F0502020204030204" pitchFamily="34" charset="0"/>
                <a:cs typeface="Calibri" panose="020F0502020204030204" pitchFamily="34" charset="0"/>
              </a:rPr>
            </a:br>
            <a:br>
              <a:rPr lang="en-US" sz="3000" dirty="0">
                <a:solidFill>
                  <a:schemeClr val="bg1"/>
                </a:solidFill>
                <a:latin typeface="Calibri" panose="020F0502020204030204" pitchFamily="34" charset="0"/>
                <a:cs typeface="Calibri" panose="020F0502020204030204" pitchFamily="34" charset="0"/>
              </a:rPr>
            </a:br>
            <a:br>
              <a:rPr lang="en-US" sz="3000" dirty="0">
                <a:solidFill>
                  <a:schemeClr val="bg1"/>
                </a:solidFill>
                <a:latin typeface="Calibri" panose="020F0502020204030204" pitchFamily="34" charset="0"/>
                <a:cs typeface="Calibri" panose="020F0502020204030204" pitchFamily="34" charset="0"/>
              </a:rPr>
            </a:br>
            <a:br>
              <a:rPr lang="en-US" sz="3000" dirty="0">
                <a:solidFill>
                  <a:schemeClr val="bg1"/>
                </a:solidFill>
                <a:latin typeface="Calibri" panose="020F0502020204030204" pitchFamily="34" charset="0"/>
                <a:cs typeface="Calibri" panose="020F0502020204030204" pitchFamily="34" charset="0"/>
              </a:rPr>
            </a:br>
            <a:br>
              <a:rPr lang="en-US" sz="3000" dirty="0">
                <a:solidFill>
                  <a:schemeClr val="bg1"/>
                </a:solidFill>
                <a:latin typeface="Calibri" panose="020F0502020204030204" pitchFamily="34" charset="0"/>
                <a:cs typeface="Calibri" panose="020F0502020204030204" pitchFamily="34" charset="0"/>
              </a:rPr>
            </a:br>
            <a:br>
              <a:rPr lang="en-US" sz="3000" dirty="0">
                <a:solidFill>
                  <a:schemeClr val="bg1"/>
                </a:solidFill>
              </a:rPr>
            </a:br>
            <a:r>
              <a:rPr lang="en-US" sz="3000" dirty="0">
                <a:solidFill>
                  <a:schemeClr val="bg1"/>
                </a:solidFill>
              </a:rPr>
              <a:t> </a:t>
            </a:r>
            <a:br>
              <a:rPr lang="en-US" sz="3000" dirty="0">
                <a:solidFill>
                  <a:schemeClr val="bg1"/>
                </a:solidFill>
              </a:rPr>
            </a:br>
            <a:endParaRPr lang="en-US" sz="3000" dirty="0">
              <a:solidFill>
                <a:schemeClr val="bg1"/>
              </a:solidFill>
            </a:endParaRPr>
          </a:p>
        </p:txBody>
      </p:sp>
      <p:graphicFrame>
        <p:nvGraphicFramePr>
          <p:cNvPr id="5" name="Content Placeholder 2">
            <a:extLst>
              <a:ext uri="{FF2B5EF4-FFF2-40B4-BE49-F238E27FC236}">
                <a16:creationId xmlns:a16="http://schemas.microsoft.com/office/drawing/2014/main" id="{EBE7755C-7800-4183-B261-EED9582FFE71}"/>
              </a:ext>
            </a:extLst>
          </p:cNvPr>
          <p:cNvGraphicFramePr>
            <a:graphicFrameLocks noGrp="1"/>
          </p:cNvGraphicFramePr>
          <p:nvPr>
            <p:ph idx="1"/>
            <p:extLst>
              <p:ext uri="{D42A27DB-BD31-4B8C-83A1-F6EECF244321}">
                <p14:modId xmlns:p14="http://schemas.microsoft.com/office/powerpoint/2010/main" val="477117848"/>
              </p:ext>
            </p:extLst>
          </p:nvPr>
        </p:nvGraphicFramePr>
        <p:xfrm>
          <a:off x="616444" y="331471"/>
          <a:ext cx="6832212" cy="61836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a:extLst>
              <a:ext uri="{FF2B5EF4-FFF2-40B4-BE49-F238E27FC236}">
                <a16:creationId xmlns:a16="http://schemas.microsoft.com/office/drawing/2014/main" id="{8955F67C-C7C9-4D10-9016-4BACDF279666}"/>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8718098" y="3168502"/>
            <a:ext cx="2817762" cy="2847810"/>
          </a:xfrm>
          <a:prstGeom prst="rect">
            <a:avLst/>
          </a:prstGeom>
          <a:noFill/>
          <a:ln>
            <a:noFill/>
          </a:ln>
        </p:spPr>
      </p:pic>
    </p:spTree>
    <p:extLst>
      <p:ext uri="{BB962C8B-B14F-4D97-AF65-F5344CB8AC3E}">
        <p14:creationId xmlns:p14="http://schemas.microsoft.com/office/powerpoint/2010/main" val="115260602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C2B53CD6-2BBE-4180-9A5D-F0EC6C9A064D}"/>
              </a:ext>
            </a:extLst>
          </p:cNvPr>
          <p:cNvSpPr>
            <a:spLocks noGrp="1"/>
          </p:cNvSpPr>
          <p:nvPr>
            <p:ph type="title"/>
          </p:nvPr>
        </p:nvSpPr>
        <p:spPr>
          <a:xfrm>
            <a:off x="81517" y="713312"/>
            <a:ext cx="4851990" cy="5761916"/>
          </a:xfrm>
        </p:spPr>
        <p:txBody>
          <a:bodyPr>
            <a:normAutofit/>
          </a:bodyPr>
          <a:lstStyle/>
          <a:p>
            <a:r>
              <a:rPr lang="en-US" dirty="0">
                <a:latin typeface="Calibri" panose="020F0502020204030204" pitchFamily="34" charset="0"/>
                <a:cs typeface="Calibri" panose="020F0502020204030204" pitchFamily="34" charset="0"/>
              </a:rPr>
              <a:t>Polyvagal Theory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The Autonomic Nervous System</a:t>
            </a:r>
            <a:br>
              <a:rPr lang="en-US" dirty="0"/>
            </a:br>
            <a:endParaRPr lang="en-US" dirty="0"/>
          </a:p>
        </p:txBody>
      </p:sp>
      <p:sp>
        <p:nvSpPr>
          <p:cNvPr id="3" name="Content Placeholder 2">
            <a:extLst>
              <a:ext uri="{FF2B5EF4-FFF2-40B4-BE49-F238E27FC236}">
                <a16:creationId xmlns:a16="http://schemas.microsoft.com/office/drawing/2014/main" id="{D2F2B004-8B9D-40B4-B386-DE83A58308BD}"/>
              </a:ext>
            </a:extLst>
          </p:cNvPr>
          <p:cNvSpPr>
            <a:spLocks noGrp="1"/>
          </p:cNvSpPr>
          <p:nvPr>
            <p:ph idx="1"/>
          </p:nvPr>
        </p:nvSpPr>
        <p:spPr>
          <a:xfrm>
            <a:off x="5284380" y="244549"/>
            <a:ext cx="6826103" cy="6443330"/>
          </a:xfrm>
        </p:spPr>
        <p:txBody>
          <a:bodyPr anchor="ctr">
            <a:normAutofit/>
          </a:bodyPr>
          <a:lstStyle/>
          <a:p>
            <a:pPr marL="0" indent="0">
              <a:buNone/>
            </a:pPr>
            <a:endParaRPr lang="en-US" sz="1400" dirty="0">
              <a:latin typeface="Calibri" panose="020F0502020204030204" pitchFamily="34" charset="0"/>
              <a:cs typeface="Calibri" panose="020F0502020204030204" pitchFamily="34" charset="0"/>
            </a:endParaRPr>
          </a:p>
          <a:p>
            <a:pPr marL="0" indent="0">
              <a:buNone/>
            </a:pPr>
            <a:r>
              <a:rPr lang="en-US" sz="1800" dirty="0">
                <a:latin typeface="Calibri" panose="020F0502020204030204" pitchFamily="34" charset="0"/>
                <a:cs typeface="Calibri" panose="020F0502020204030204" pitchFamily="34" charset="0"/>
              </a:rPr>
              <a:t>Briefly stated, our response to threat will move us toward one of </a:t>
            </a:r>
            <a:r>
              <a:rPr lang="en-US" sz="1800" b="1" dirty="0">
                <a:latin typeface="Calibri" panose="020F0502020204030204" pitchFamily="34" charset="0"/>
                <a:cs typeface="Calibri" panose="020F0502020204030204" pitchFamily="34" charset="0"/>
              </a:rPr>
              <a:t>three defensive responses</a:t>
            </a:r>
            <a:r>
              <a:rPr lang="en-US" sz="1800" dirty="0">
                <a:latin typeface="Calibri" panose="020F0502020204030204" pitchFamily="34" charset="0"/>
                <a:cs typeface="Calibri" panose="020F0502020204030204" pitchFamily="34" charset="0"/>
              </a:rPr>
              <a:t>. Two of which keep us in perpetual defense and one of which moves us toward health and restoration. </a:t>
            </a:r>
          </a:p>
          <a:p>
            <a:pPr marL="0" indent="0">
              <a:buNone/>
            </a:pPr>
            <a:endParaRPr lang="en-US" sz="1800" dirty="0">
              <a:latin typeface="Calibri" panose="020F0502020204030204" pitchFamily="34" charset="0"/>
              <a:cs typeface="Calibri" panose="020F0502020204030204" pitchFamily="34" charset="0"/>
            </a:endParaRPr>
          </a:p>
          <a:p>
            <a:pPr marL="0" lvl="0" indent="0">
              <a:buNone/>
            </a:pPr>
            <a:r>
              <a:rPr lang="en-US" sz="1600" u="sng" dirty="0">
                <a:solidFill>
                  <a:srgbClr val="FF0000"/>
                </a:solidFill>
                <a:latin typeface="Calibri" panose="020F0502020204030204" pitchFamily="34" charset="0"/>
                <a:cs typeface="Calibri" panose="020F0502020204030204" pitchFamily="34" charset="0"/>
              </a:rPr>
              <a:t>Sympathetic Division</a:t>
            </a:r>
            <a:r>
              <a:rPr lang="en-US" sz="1600" dirty="0">
                <a:solidFill>
                  <a:srgbClr val="FF0000"/>
                </a:solidFill>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Prepares the body for stressful or emergency situations – fight or flight.  The sympathetic nervous system originates in spinal nerves (nerves that arise from the spinal cord) and is our system of mobilization.  The sympathetic nerves are found in the middle of our backs in the thoracic and lumbar regions of the spinal cord. There are two mobilization systems in our sympathetic nervous system.</a:t>
            </a:r>
          </a:p>
          <a:p>
            <a:pPr marL="0" lvl="0" indent="0">
              <a:buNone/>
            </a:pPr>
            <a:endParaRPr lang="en-US" sz="1600" dirty="0">
              <a:latin typeface="Calibri" panose="020F0502020204030204" pitchFamily="34" charset="0"/>
              <a:cs typeface="Calibri" panose="020F0502020204030204" pitchFamily="34" charset="0"/>
            </a:endParaRPr>
          </a:p>
          <a:p>
            <a:pPr lvl="1"/>
            <a:r>
              <a:rPr lang="en-US" sz="1600" u="sng" dirty="0">
                <a:solidFill>
                  <a:srgbClr val="FFFF00"/>
                </a:solidFill>
                <a:latin typeface="Calibri" panose="020F0502020204030204" pitchFamily="34" charset="0"/>
                <a:cs typeface="Calibri" panose="020F0502020204030204" pitchFamily="34" charset="0"/>
              </a:rPr>
              <a:t>Sympathetic Adrenal Medullary (SAM):</a:t>
            </a:r>
            <a:r>
              <a:rPr lang="en-US" sz="1600" dirty="0">
                <a:solidFill>
                  <a:srgbClr val="FFFF00"/>
                </a:solidFill>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The SAM system is activated very quickly, within 100 milliseconds and brings up a burst adrenaline for a fast response to a stressor. SAM activation triggers a short-term and rapid response to a stressor which is followed by a return to regulation (Dana, 2018).</a:t>
            </a:r>
          </a:p>
          <a:p>
            <a:pPr lvl="1"/>
            <a:r>
              <a:rPr lang="en-US" sz="1600" u="sng" dirty="0">
                <a:solidFill>
                  <a:srgbClr val="FFFF00"/>
                </a:solidFill>
                <a:latin typeface="Calibri" panose="020F0502020204030204" pitchFamily="34" charset="0"/>
                <a:cs typeface="Calibri" panose="020F0502020204030204" pitchFamily="34" charset="0"/>
              </a:rPr>
              <a:t>Hypothalamic-Pituitary-Adrenal (HPA) Axis</a:t>
            </a:r>
            <a:r>
              <a:rPr lang="en-US" sz="1600" dirty="0">
                <a:solidFill>
                  <a:srgbClr val="FFFF00"/>
                </a:solidFill>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The HPA axis takes over when the quick, adrenaline surge of energy of the SAM does not resolve the distress. The HPA releases cortisol (AKA stress hormone).  This release takes longer and is much slower in taking effect, requiring minutes to take effect rather than seconds (Dana, 2018).</a:t>
            </a:r>
          </a:p>
          <a:p>
            <a:endParaRPr lang="en-US" sz="1400" dirty="0"/>
          </a:p>
        </p:txBody>
      </p:sp>
    </p:spTree>
    <p:extLst>
      <p:ext uri="{BB962C8B-B14F-4D97-AF65-F5344CB8AC3E}">
        <p14:creationId xmlns:p14="http://schemas.microsoft.com/office/powerpoint/2010/main" val="366891173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1209F-DFFD-4872-B95E-E43034E9FDBA}"/>
              </a:ext>
            </a:extLst>
          </p:cNvPr>
          <p:cNvSpPr>
            <a:spLocks noGrp="1"/>
          </p:cNvSpPr>
          <p:nvPr>
            <p:ph type="title"/>
          </p:nvPr>
        </p:nvSpPr>
        <p:spPr>
          <a:xfrm>
            <a:off x="7643215" y="0"/>
            <a:ext cx="4046420" cy="4188542"/>
          </a:xfrm>
        </p:spPr>
        <p:txBody>
          <a:bodyPr anchor="ctr">
            <a:normAutofit/>
          </a:bodyPr>
          <a:lstStyle/>
          <a:p>
            <a:r>
              <a:rPr lang="en-US" sz="4400" dirty="0">
                <a:latin typeface="Calibri" panose="020F0502020204030204" pitchFamily="34" charset="0"/>
                <a:cs typeface="Calibri" panose="020F0502020204030204" pitchFamily="34" charset="0"/>
              </a:rPr>
              <a:t>Polyvagal Theory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Sympathetic Division</a:t>
            </a:r>
            <a:endParaRPr lang="en-US" dirty="0"/>
          </a:p>
        </p:txBody>
      </p:sp>
      <p:sp>
        <p:nvSpPr>
          <p:cNvPr id="3" name="Content Placeholder 2">
            <a:extLst>
              <a:ext uri="{FF2B5EF4-FFF2-40B4-BE49-F238E27FC236}">
                <a16:creationId xmlns:a16="http://schemas.microsoft.com/office/drawing/2014/main" id="{4A9EEE69-0FCC-44AF-B194-708F1A9F5FB7}"/>
              </a:ext>
            </a:extLst>
          </p:cNvPr>
          <p:cNvSpPr>
            <a:spLocks noGrp="1"/>
          </p:cNvSpPr>
          <p:nvPr>
            <p:ph idx="1"/>
          </p:nvPr>
        </p:nvSpPr>
        <p:spPr>
          <a:xfrm>
            <a:off x="223285" y="308344"/>
            <a:ext cx="6993272" cy="6756133"/>
          </a:xfrm>
        </p:spPr>
        <p:txBody>
          <a:bodyPr anchor="ctr">
            <a:normAutofit/>
          </a:bodyPr>
          <a:lstStyle/>
          <a:p>
            <a:r>
              <a:rPr lang="en-US" sz="2000" dirty="0"/>
              <a:t>The sympathetic division </a:t>
            </a:r>
            <a:r>
              <a:rPr lang="en-US" sz="2000" dirty="0">
                <a:solidFill>
                  <a:srgbClr val="FF0000"/>
                </a:solidFill>
              </a:rPr>
              <a:t>increases heart rate </a:t>
            </a:r>
            <a:r>
              <a:rPr lang="en-US" sz="2000" dirty="0"/>
              <a:t>and the force of heart contractions and widens (dilates) the airways to make breathing easier.</a:t>
            </a:r>
          </a:p>
          <a:p>
            <a:r>
              <a:rPr lang="en-US" sz="2000" dirty="0"/>
              <a:t> It causes the body to </a:t>
            </a:r>
            <a:r>
              <a:rPr lang="en-US" sz="2000" dirty="0">
                <a:solidFill>
                  <a:srgbClr val="FF0000"/>
                </a:solidFill>
              </a:rPr>
              <a:t>release stored energy. </a:t>
            </a:r>
          </a:p>
          <a:p>
            <a:r>
              <a:rPr lang="en-US" sz="2000" dirty="0"/>
              <a:t>Muscular strength is increased. This division also causes palms to </a:t>
            </a:r>
            <a:r>
              <a:rPr lang="en-US" sz="2000" dirty="0">
                <a:solidFill>
                  <a:srgbClr val="FF0000"/>
                </a:solidFill>
              </a:rPr>
              <a:t>sweat, pupils to dilate,</a:t>
            </a:r>
            <a:r>
              <a:rPr lang="en-US" sz="2000" dirty="0"/>
              <a:t> and hair to stand on end. </a:t>
            </a:r>
          </a:p>
          <a:p>
            <a:r>
              <a:rPr lang="en-US" sz="2000" dirty="0"/>
              <a:t>It </a:t>
            </a:r>
            <a:r>
              <a:rPr lang="en-US" sz="2000" dirty="0">
                <a:solidFill>
                  <a:srgbClr val="FF0000"/>
                </a:solidFill>
              </a:rPr>
              <a:t>slows body processes </a:t>
            </a:r>
            <a:r>
              <a:rPr lang="en-US" sz="2000" dirty="0"/>
              <a:t>that are less important in emergencies, such as digestion and urination (Merck Manual). </a:t>
            </a:r>
          </a:p>
          <a:p>
            <a:r>
              <a:rPr lang="en-US" sz="2000" dirty="0"/>
              <a:t>When we are in this physical state, we can feel emotions such as </a:t>
            </a:r>
            <a:r>
              <a:rPr lang="en-US" sz="2000" dirty="0">
                <a:solidFill>
                  <a:srgbClr val="FF0000"/>
                </a:solidFill>
              </a:rPr>
              <a:t>fear and/or rage </a:t>
            </a:r>
            <a:r>
              <a:rPr lang="en-US" sz="2000" dirty="0"/>
              <a:t>and, if extremely activated, </a:t>
            </a:r>
            <a:r>
              <a:rPr lang="en-US" sz="2000" dirty="0">
                <a:solidFill>
                  <a:srgbClr val="FF0000"/>
                </a:solidFill>
              </a:rPr>
              <a:t>absolute terror </a:t>
            </a:r>
            <a:r>
              <a:rPr lang="en-US" sz="2000" dirty="0"/>
              <a:t>(Rothschild, 2017).</a:t>
            </a:r>
          </a:p>
          <a:p>
            <a:endParaRPr lang="en-US" dirty="0"/>
          </a:p>
        </p:txBody>
      </p:sp>
      <p:pic>
        <p:nvPicPr>
          <p:cNvPr id="3074" name="Picture 2" descr="Here's How You Can Handle Your Hyperactive Child">
            <a:extLst>
              <a:ext uri="{FF2B5EF4-FFF2-40B4-BE49-F238E27FC236}">
                <a16:creationId xmlns:a16="http://schemas.microsoft.com/office/drawing/2014/main" id="{4F991A27-7BDA-4C1A-BD6E-6B62A1D719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6041" y="4041059"/>
            <a:ext cx="4655955" cy="2786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068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65"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6"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7"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8"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9"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0"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1"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2"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3"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4"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5"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6"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78" name="Group 77">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79"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0"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1"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2"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3"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4"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5"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6"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7"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8"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9"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0"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92" name="Rectangle 91">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94" name="Freeform 11">
            <a:extLst>
              <a:ext uri="{FF2B5EF4-FFF2-40B4-BE49-F238E27FC236}">
                <a16:creationId xmlns:a16="http://schemas.microsoft.com/office/drawing/2014/main" id="{0D31E63E-1DE1-4400-9D1A-FA0378B29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4" name="Picture 3" descr="A person holding a sign&#10;&#10;Description automatically generated">
            <a:extLst>
              <a:ext uri="{FF2B5EF4-FFF2-40B4-BE49-F238E27FC236}">
                <a16:creationId xmlns:a16="http://schemas.microsoft.com/office/drawing/2014/main" id="{62CB2D85-B84A-CE0E-C226-E95BF4F30B94}"/>
              </a:ext>
            </a:extLst>
          </p:cNvPr>
          <p:cNvPicPr>
            <a:picLocks noChangeAspect="1"/>
          </p:cNvPicPr>
          <p:nvPr/>
        </p:nvPicPr>
        <p:blipFill rotWithShape="1">
          <a:blip r:embed="rId2"/>
          <a:srcRect r="2" b="14582"/>
          <a:stretch/>
        </p:blipFill>
        <p:spPr>
          <a:xfrm>
            <a:off x="4528620" y="8962"/>
            <a:ext cx="7706444" cy="3428990"/>
          </a:xfrm>
          <a:prstGeom prst="rect">
            <a:avLst/>
          </a:prstGeom>
        </p:spPr>
      </p:pic>
      <p:pic>
        <p:nvPicPr>
          <p:cNvPr id="7" name="Picture 6" descr="Diagram&#10;&#10;Description automatically generated">
            <a:extLst>
              <a:ext uri="{FF2B5EF4-FFF2-40B4-BE49-F238E27FC236}">
                <a16:creationId xmlns:a16="http://schemas.microsoft.com/office/drawing/2014/main" id="{B2334F91-2AD4-836F-881A-871704A1CD81}"/>
              </a:ext>
            </a:extLst>
          </p:cNvPr>
          <p:cNvPicPr>
            <a:picLocks noChangeAspect="1"/>
          </p:cNvPicPr>
          <p:nvPr/>
        </p:nvPicPr>
        <p:blipFill rotWithShape="1">
          <a:blip r:embed="rId3"/>
          <a:srcRect t="17778" r="1" b="22819"/>
          <a:stretch/>
        </p:blipFill>
        <p:spPr>
          <a:xfrm>
            <a:off x="4458333" y="3561202"/>
            <a:ext cx="7706443" cy="3429000"/>
          </a:xfrm>
          <a:prstGeom prst="rect">
            <a:avLst/>
          </a:prstGeom>
        </p:spPr>
      </p:pic>
      <p:sp useBgFill="1">
        <p:nvSpPr>
          <p:cNvPr id="96" name="Freeform: Shape 95">
            <a:extLst>
              <a:ext uri="{FF2B5EF4-FFF2-40B4-BE49-F238E27FC236}">
                <a16:creationId xmlns:a16="http://schemas.microsoft.com/office/drawing/2014/main" id="{23C7736A-5A08-4021-9AB6-390DFF50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8170246" cy="6858000"/>
          </a:xfrm>
          <a:custGeom>
            <a:avLst/>
            <a:gdLst>
              <a:gd name="connsiteX0" fmla="*/ 4738960 w 8170246"/>
              <a:gd name="connsiteY0" fmla="*/ 0 h 6858000"/>
              <a:gd name="connsiteX1" fmla="*/ 4862151 w 8170246"/>
              <a:gd name="connsiteY1" fmla="*/ 0 h 6858000"/>
              <a:gd name="connsiteX2" fmla="*/ 8088169 w 8170246"/>
              <a:gd name="connsiteY2" fmla="*/ 3226735 h 6858000"/>
              <a:gd name="connsiteX3" fmla="*/ 8088169 w 8170246"/>
              <a:gd name="connsiteY3" fmla="*/ 3626507 h 6858000"/>
              <a:gd name="connsiteX4" fmla="*/ 4857393 w 8170246"/>
              <a:gd name="connsiteY4" fmla="*/ 6858000 h 6858000"/>
              <a:gd name="connsiteX5" fmla="*/ 4783581 w 8170246"/>
              <a:gd name="connsiteY5" fmla="*/ 6858000 h 6858000"/>
              <a:gd name="connsiteX6" fmla="*/ 4734202 w 8170246"/>
              <a:gd name="connsiteY6" fmla="*/ 6858000 h 6858000"/>
              <a:gd name="connsiteX7" fmla="*/ 7964978 w 8170246"/>
              <a:gd name="connsiteY7" fmla="*/ 3626507 h 6858000"/>
              <a:gd name="connsiteX8" fmla="*/ 7964978 w 8170246"/>
              <a:gd name="connsiteY8" fmla="*/ 3226735 h 6858000"/>
              <a:gd name="connsiteX9" fmla="*/ 4738960 w 8170246"/>
              <a:gd name="connsiteY9" fmla="*/ 0 h 6858000"/>
              <a:gd name="connsiteX10" fmla="*/ 0 w 8170246"/>
              <a:gd name="connsiteY10" fmla="*/ 0 h 6858000"/>
              <a:gd name="connsiteX11" fmla="*/ 98791 w 8170246"/>
              <a:gd name="connsiteY11" fmla="*/ 0 h 6858000"/>
              <a:gd name="connsiteX12" fmla="*/ 4456718 w 8170246"/>
              <a:gd name="connsiteY12" fmla="*/ 0 h 6858000"/>
              <a:gd name="connsiteX13" fmla="*/ 4603489 w 8170246"/>
              <a:gd name="connsiteY13" fmla="*/ 0 h 6858000"/>
              <a:gd name="connsiteX14" fmla="*/ 7829507 w 8170246"/>
              <a:gd name="connsiteY14" fmla="*/ 3226735 h 6858000"/>
              <a:gd name="connsiteX15" fmla="*/ 7829507 w 8170246"/>
              <a:gd name="connsiteY15" fmla="*/ 3626507 h 6858000"/>
              <a:gd name="connsiteX16" fmla="*/ 4598731 w 8170246"/>
              <a:gd name="connsiteY16" fmla="*/ 6858000 h 6858000"/>
              <a:gd name="connsiteX17" fmla="*/ 4540663 w 8170246"/>
              <a:gd name="connsiteY17" fmla="*/ 6858000 h 6858000"/>
              <a:gd name="connsiteX18" fmla="*/ 133398 w 8170246"/>
              <a:gd name="connsiteY18" fmla="*/ 6858000 h 6858000"/>
              <a:gd name="connsiteX19" fmla="*/ 0 w 8170246"/>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70246" h="6858000">
                <a:moveTo>
                  <a:pt x="4738960" y="0"/>
                </a:moveTo>
                <a:lnTo>
                  <a:pt x="4862151" y="0"/>
                </a:ln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4783581" y="6858000"/>
                </a:cubicBezTo>
                <a:lnTo>
                  <a:pt x="4734202" y="6858000"/>
                </a:lnTo>
                <a:cubicBezTo>
                  <a:pt x="7964978" y="3626507"/>
                  <a:pt x="7964978" y="3626507"/>
                  <a:pt x="7964978" y="3626507"/>
                </a:cubicBezTo>
                <a:cubicBezTo>
                  <a:pt x="8074415" y="3517045"/>
                  <a:pt x="8074415" y="3336196"/>
                  <a:pt x="7964978" y="3226735"/>
                </a:cubicBezTo>
                <a:cubicBezTo>
                  <a:pt x="4738960" y="0"/>
                  <a:pt x="4738960" y="0"/>
                  <a:pt x="4738960" y="0"/>
                </a:cubicBezTo>
                <a:close/>
                <a:moveTo>
                  <a:pt x="0" y="0"/>
                </a:moveTo>
                <a:lnTo>
                  <a:pt x="98791" y="0"/>
                </a:lnTo>
                <a:cubicBezTo>
                  <a:pt x="1075904" y="0"/>
                  <a:pt x="2469401" y="0"/>
                  <a:pt x="4456718" y="0"/>
                </a:cubicBezTo>
                <a:lnTo>
                  <a:pt x="4603489" y="0"/>
                </a:lnTo>
                <a:cubicBezTo>
                  <a:pt x="4603489" y="0"/>
                  <a:pt x="4603489" y="0"/>
                  <a:pt x="7829507" y="3226735"/>
                </a:cubicBezTo>
                <a:cubicBezTo>
                  <a:pt x="7938944" y="3336196"/>
                  <a:pt x="7938944" y="3517045"/>
                  <a:pt x="7829507" y="3626507"/>
                </a:cubicBezTo>
                <a:cubicBezTo>
                  <a:pt x="7829507" y="3626507"/>
                  <a:pt x="7829507" y="3626507"/>
                  <a:pt x="4598731" y="6858000"/>
                </a:cubicBezTo>
                <a:lnTo>
                  <a:pt x="4540663" y="6858000"/>
                </a:lnTo>
                <a:cubicBezTo>
                  <a:pt x="4077749" y="6858000"/>
                  <a:pt x="2938270" y="6858000"/>
                  <a:pt x="133398" y="6858000"/>
                </a:cubicBezTo>
                <a:lnTo>
                  <a:pt x="0" y="6858000"/>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5AAC9359-FF20-DE02-F290-39C4A3A3380D}"/>
              </a:ext>
            </a:extLst>
          </p:cNvPr>
          <p:cNvSpPr>
            <a:spLocks noGrp="1"/>
          </p:cNvSpPr>
          <p:nvPr>
            <p:ph type="title"/>
          </p:nvPr>
        </p:nvSpPr>
        <p:spPr>
          <a:xfrm>
            <a:off x="171670" y="944026"/>
            <a:ext cx="5645235" cy="1242817"/>
          </a:xfrm>
        </p:spPr>
        <p:txBody>
          <a:bodyPr vert="horz" lIns="91440" tIns="45720" rIns="91440" bIns="45720" rtlCol="0" anchor="t">
            <a:normAutofit/>
          </a:bodyPr>
          <a:lstStyle/>
          <a:p>
            <a:r>
              <a:rPr lang="en-US" sz="3600">
                <a:latin typeface="Calibri" panose="020F0502020204030204" pitchFamily="34" charset="0"/>
                <a:ea typeface="Calibri" panose="020F0502020204030204" pitchFamily="34" charset="0"/>
                <a:cs typeface="Calibri" panose="020F0502020204030204" pitchFamily="34" charset="0"/>
              </a:rPr>
              <a:t>Common Process Addictions</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
        <p:nvSpPr>
          <p:cNvPr id="98" name="Rectangle 97">
            <a:extLst>
              <a:ext uri="{FF2B5EF4-FFF2-40B4-BE49-F238E27FC236}">
                <a16:creationId xmlns:a16="http://schemas.microsoft.com/office/drawing/2014/main" id="{433DF4D3-8A35-461A-ABE0-F56B78A13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aphicFrame>
        <p:nvGraphicFramePr>
          <p:cNvPr id="59" name="Text Placeholder 2">
            <a:extLst>
              <a:ext uri="{FF2B5EF4-FFF2-40B4-BE49-F238E27FC236}">
                <a16:creationId xmlns:a16="http://schemas.microsoft.com/office/drawing/2014/main" id="{4424BAFE-795D-86BF-9B75-6A7573A24484}"/>
              </a:ext>
            </a:extLst>
          </p:cNvPr>
          <p:cNvGraphicFramePr/>
          <p:nvPr/>
        </p:nvGraphicFramePr>
        <p:xfrm>
          <a:off x="283531" y="1930592"/>
          <a:ext cx="5533375" cy="37253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5389102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E8E9B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AA774-62F7-471A-B79D-9790FEBB3C84}"/>
              </a:ext>
            </a:extLst>
          </p:cNvPr>
          <p:cNvSpPr>
            <a:spLocks noGrp="1"/>
          </p:cNvSpPr>
          <p:nvPr>
            <p:ph type="title"/>
          </p:nvPr>
        </p:nvSpPr>
        <p:spPr>
          <a:xfrm>
            <a:off x="336698" y="972929"/>
            <a:ext cx="5040846" cy="1616203"/>
          </a:xfrm>
        </p:spPr>
        <p:txBody>
          <a:bodyPr anchor="t">
            <a:normAutofit/>
          </a:bodyPr>
          <a:lstStyle/>
          <a:p>
            <a:r>
              <a:rPr lang="en-US" sz="3200" b="1">
                <a:latin typeface="Calibri" panose="020F0502020204030204" pitchFamily="34" charset="0"/>
                <a:cs typeface="Calibri" panose="020F0502020204030204" pitchFamily="34" charset="0"/>
              </a:rPr>
              <a:t>Polyvagal Theory </a:t>
            </a:r>
            <a:br>
              <a:rPr lang="en-US" sz="3200">
                <a:latin typeface="Calibri" panose="020F0502020204030204" pitchFamily="34" charset="0"/>
                <a:cs typeface="Calibri" panose="020F0502020204030204" pitchFamily="34" charset="0"/>
              </a:rPr>
            </a:br>
            <a:r>
              <a:rPr lang="en-US" sz="3200">
                <a:latin typeface="Calibri" panose="020F0502020204030204" pitchFamily="34" charset="0"/>
                <a:cs typeface="Calibri" panose="020F0502020204030204" pitchFamily="34" charset="0"/>
              </a:rPr>
              <a:t>Parasympathetic Division</a:t>
            </a:r>
            <a:endParaRPr lang="en-US" sz="3200"/>
          </a:p>
        </p:txBody>
      </p:sp>
      <p:pic>
        <p:nvPicPr>
          <p:cNvPr id="4" name="Picture 3">
            <a:extLst>
              <a:ext uri="{FF2B5EF4-FFF2-40B4-BE49-F238E27FC236}">
                <a16:creationId xmlns:a16="http://schemas.microsoft.com/office/drawing/2014/main" id="{DABCD275-F696-4DB7-AD46-90EBC3CDF2F2}"/>
              </a:ext>
            </a:extLst>
          </p:cNvPr>
          <p:cNvPicPr/>
          <p:nvPr/>
        </p:nvPicPr>
        <p:blipFill rotWithShape="1">
          <a:blip r:embed="rId2">
            <a:extLst>
              <a:ext uri="{28A0092B-C50C-407E-A947-70E740481C1C}">
                <a14:useLocalDpi xmlns:a14="http://schemas.microsoft.com/office/drawing/2010/main" val="0"/>
              </a:ext>
            </a:extLst>
          </a:blip>
          <a:srcRect l="31779" r="31933" b="1"/>
          <a:stretch/>
        </p:blipFill>
        <p:spPr bwMode="auto">
          <a:xfrm>
            <a:off x="1401726" y="2589132"/>
            <a:ext cx="2502945" cy="3172793"/>
          </a:xfrm>
          <a:prstGeom prst="rect">
            <a:avLst/>
          </a:prstGeom>
          <a:noFill/>
          <a:extLst>
            <a:ext uri="{53640926-AAD7-44D8-BBD7-CCE9431645EC}">
              <a14:shadowObscured xmlns:a14="http://schemas.microsoft.com/office/drawing/2010/main"/>
            </a:ext>
          </a:extLst>
        </p:spPr>
      </p:pic>
      <p:sp>
        <p:nvSpPr>
          <p:cNvPr id="3" name="Content Placeholder 2">
            <a:extLst>
              <a:ext uri="{FF2B5EF4-FFF2-40B4-BE49-F238E27FC236}">
                <a16:creationId xmlns:a16="http://schemas.microsoft.com/office/drawing/2014/main" id="{2B6DF6CE-EBA2-4F3C-A799-5AFEA2999C53}"/>
              </a:ext>
            </a:extLst>
          </p:cNvPr>
          <p:cNvSpPr>
            <a:spLocks noGrp="1"/>
          </p:cNvSpPr>
          <p:nvPr>
            <p:ph idx="1"/>
          </p:nvPr>
        </p:nvSpPr>
        <p:spPr>
          <a:xfrm>
            <a:off x="5135526" y="265814"/>
            <a:ext cx="6719776" cy="6305107"/>
          </a:xfrm>
        </p:spPr>
        <p:txBody>
          <a:bodyPr anchor="t">
            <a:noAutofit/>
          </a:bodyPr>
          <a:lstStyle/>
          <a:p>
            <a:pPr lvl="0"/>
            <a:r>
              <a:rPr lang="en-US" sz="1800" dirty="0">
                <a:latin typeface="Calibri" panose="020F0502020204030204" pitchFamily="34" charset="0"/>
                <a:cs typeface="Calibri" panose="020F0502020204030204" pitchFamily="34" charset="0"/>
              </a:rPr>
              <a:t>The parasympathetic division conserves and restores calm/homeostasis. It slows the heart rate and decreases blood pressure. It stimulates the digestive tract to process food and eliminate wastes. Energy from food is processed and used to restore and build tissues (Merck Manual).</a:t>
            </a:r>
          </a:p>
          <a:p>
            <a:r>
              <a:rPr lang="en-US" sz="1800" dirty="0">
                <a:latin typeface="Calibri" panose="020F0502020204030204" pitchFamily="34" charset="0"/>
                <a:cs typeface="Calibri" panose="020F0502020204030204" pitchFamily="34" charset="0"/>
              </a:rPr>
              <a:t>Dr. Porges discovered that the parasympathetic division of the Autonomic Nervous System consists of two branches which lead to two different responses. </a:t>
            </a:r>
          </a:p>
          <a:p>
            <a:r>
              <a:rPr lang="en-US" sz="1800" dirty="0">
                <a:latin typeface="Calibri" panose="020F0502020204030204" pitchFamily="34" charset="0"/>
                <a:cs typeface="Calibri" panose="020F0502020204030204" pitchFamily="34" charset="0"/>
              </a:rPr>
              <a:t>The main nerve in the parasympathetic nervous system is the 10th cranial nerve, aka vagus nerve</a:t>
            </a:r>
            <a:r>
              <a:rPr lang="en-US" sz="1800" b="1" dirty="0">
                <a:latin typeface="Calibri" panose="020F0502020204030204" pitchFamily="34" charset="0"/>
                <a:cs typeface="Calibri" panose="020F0502020204030204" pitchFamily="34" charset="0"/>
              </a:rPr>
              <a:t>,</a:t>
            </a:r>
            <a:r>
              <a:rPr lang="en-US" sz="1800" dirty="0">
                <a:latin typeface="Calibri" panose="020F0502020204030204" pitchFamily="34" charset="0"/>
                <a:cs typeface="Calibri" panose="020F0502020204030204" pitchFamily="34" charset="0"/>
              </a:rPr>
              <a:t> which is the largest of the 12 cranial nerves and has huge implications for our well-being and health.</a:t>
            </a:r>
          </a:p>
          <a:p>
            <a:r>
              <a:rPr lang="en-US" sz="1800" dirty="0">
                <a:latin typeface="Calibri" panose="020F0502020204030204" pitchFamily="34" charset="0"/>
                <a:cs typeface="Calibri" panose="020F0502020204030204" pitchFamily="34" charset="0"/>
              </a:rPr>
              <a:t> The name vagus comes from the Latin word </a:t>
            </a:r>
            <a:r>
              <a:rPr lang="en-US" sz="1800" i="1" dirty="0">
                <a:latin typeface="Calibri" panose="020F0502020204030204" pitchFamily="34" charset="0"/>
                <a:cs typeface="Calibri" panose="020F0502020204030204" pitchFamily="34" charset="0"/>
              </a:rPr>
              <a:t>vagary </a:t>
            </a:r>
            <a:r>
              <a:rPr lang="en-US" sz="1800" dirty="0">
                <a:latin typeface="Calibri" panose="020F0502020204030204" pitchFamily="34" charset="0"/>
                <a:cs typeface="Calibri" panose="020F0502020204030204" pitchFamily="34" charset="0"/>
              </a:rPr>
              <a:t>which means</a:t>
            </a:r>
            <a:r>
              <a:rPr lang="en-US" sz="1800" i="1" dirty="0">
                <a:latin typeface="Calibri" panose="020F0502020204030204" pitchFamily="34" charset="0"/>
                <a:cs typeface="Calibri" panose="020F0502020204030204" pitchFamily="34" charset="0"/>
              </a:rPr>
              <a:t> wanderer, </a:t>
            </a:r>
            <a:r>
              <a:rPr lang="en-US" sz="1800" dirty="0">
                <a:latin typeface="Calibri" panose="020F0502020204030204" pitchFamily="34" charset="0"/>
                <a:cs typeface="Calibri" panose="020F0502020204030204" pitchFamily="34" charset="0"/>
              </a:rPr>
              <a:t>and this nerve is definitely a vagabond. </a:t>
            </a:r>
          </a:p>
          <a:p>
            <a:r>
              <a:rPr lang="en-US" sz="1800" dirty="0">
                <a:latin typeface="Calibri" panose="020F0502020204030204" pitchFamily="34" charset="0"/>
                <a:cs typeface="Calibri" panose="020F0502020204030204" pitchFamily="34" charset="0"/>
              </a:rPr>
              <a:t>The vagus travels downward from the brainstem to the heart and stomach and then back upward to the face and its connection with other cranial nerves. </a:t>
            </a:r>
          </a:p>
          <a:p>
            <a:r>
              <a:rPr lang="en-US" sz="1800" dirty="0">
                <a:latin typeface="Calibri" panose="020F0502020204030204" pitchFamily="34" charset="0"/>
                <a:cs typeface="Calibri" panose="020F0502020204030204" pitchFamily="34" charset="0"/>
              </a:rPr>
              <a:t>This amazing wandering nerve is a mixed nerve which communicates bidirectionally between the body and the brain. 80% percent of its fibers are sensory (afferent) sending information from the body to the brain, and 20% are motor (efferent), sending action information from the brain to the body (Dana, 2018).</a:t>
            </a:r>
          </a:p>
          <a:p>
            <a:endParaRPr lang="en-US" sz="1800" dirty="0"/>
          </a:p>
        </p:txBody>
      </p:sp>
      <p:grpSp>
        <p:nvGrpSpPr>
          <p:cNvPr id="20" name="Group 19">
            <a:extLst>
              <a:ext uri="{FF2B5EF4-FFF2-40B4-BE49-F238E27FC236}">
                <a16:creationId xmlns:a16="http://schemas.microsoft.com/office/drawing/2014/main" id="{9AF08BBE-71A7-AEFC-F970-93C6BF79B38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7" name="Rectangle 16">
              <a:extLst>
                <a:ext uri="{FF2B5EF4-FFF2-40B4-BE49-F238E27FC236}">
                  <a16:creationId xmlns:a16="http://schemas.microsoft.com/office/drawing/2014/main" id="{31C42412-D66A-A89A-CBAD-067355BA7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F63095-BD54-33B2-6873-1DC4DF820D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64854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EAB26-BF40-4DDE-8A41-C59D073AB4BB}"/>
              </a:ext>
            </a:extLst>
          </p:cNvPr>
          <p:cNvSpPr>
            <a:spLocks noGrp="1"/>
          </p:cNvSpPr>
          <p:nvPr>
            <p:ph type="title"/>
          </p:nvPr>
        </p:nvSpPr>
        <p:spPr>
          <a:xfrm>
            <a:off x="2906604" y="0"/>
            <a:ext cx="9322967" cy="1905000"/>
          </a:xfrm>
          <a:gradFill>
            <a:gsLst>
              <a:gs pos="0">
                <a:srgbClr val="FFFF00"/>
              </a:gs>
              <a:gs pos="100000">
                <a:schemeClr val="bg2">
                  <a:shade val="98000"/>
                  <a:satMod val="120000"/>
                  <a:lumMod val="98000"/>
                </a:schemeClr>
              </a:gs>
            </a:gsLst>
            <a:path path="circle">
              <a:fillToRect l="50000" t="50000" r="100000" b="100000"/>
            </a:path>
          </a:gradFill>
        </p:spPr>
        <p:txBody>
          <a:bodyPr>
            <a:normAutofit/>
          </a:bodyPr>
          <a:lstStyle/>
          <a:p>
            <a:r>
              <a:rPr lang="en-US" b="1" dirty="0">
                <a:latin typeface="Calibri" panose="020F0502020204030204" pitchFamily="34" charset="0"/>
                <a:cs typeface="Calibri" panose="020F0502020204030204" pitchFamily="34" charset="0"/>
              </a:rPr>
              <a:t>        Polyvagal Theory - </a:t>
            </a:r>
            <a:r>
              <a:rPr lang="en-US" sz="2800" b="1" dirty="0">
                <a:latin typeface="Calibri" panose="020F0502020204030204" pitchFamily="34" charset="0"/>
                <a:cs typeface="Calibri" panose="020F0502020204030204" pitchFamily="34" charset="0"/>
              </a:rPr>
              <a:t>Parasympathetic Division</a:t>
            </a:r>
            <a:endParaRPr lang="en-US" sz="2800" b="1" dirty="0"/>
          </a:p>
        </p:txBody>
      </p:sp>
      <p:pic>
        <p:nvPicPr>
          <p:cNvPr id="4098" name="Picture 2" descr="The Behavioral Shutdown Theory of Depression | Psychology Today">
            <a:extLst>
              <a:ext uri="{FF2B5EF4-FFF2-40B4-BE49-F238E27FC236}">
                <a16:creationId xmlns:a16="http://schemas.microsoft.com/office/drawing/2014/main" id="{E8222455-56A1-44C9-8787-40F8A102F2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6" r="36345" b="-1"/>
          <a:stretch/>
        </p:blipFill>
        <p:spPr bwMode="auto">
          <a:xfrm>
            <a:off x="20" y="9"/>
            <a:ext cx="2901175" cy="343793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ve, Friendship, and Social Support | Noba">
            <a:extLst>
              <a:ext uri="{FF2B5EF4-FFF2-40B4-BE49-F238E27FC236}">
                <a16:creationId xmlns:a16="http://schemas.microsoft.com/office/drawing/2014/main" id="{79282904-23A6-4294-9CC0-6B46C55E5F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77" r="5611" b="-1"/>
          <a:stretch/>
        </p:blipFill>
        <p:spPr bwMode="auto">
          <a:xfrm>
            <a:off x="20" y="3421626"/>
            <a:ext cx="2920750" cy="343637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4C0127B-1B51-4A11-94FB-E9B20E364A50}"/>
              </a:ext>
            </a:extLst>
          </p:cNvPr>
          <p:cNvSpPr>
            <a:spLocks noGrp="1"/>
          </p:cNvSpPr>
          <p:nvPr>
            <p:ph idx="1"/>
          </p:nvPr>
        </p:nvSpPr>
        <p:spPr>
          <a:xfrm>
            <a:off x="2901196" y="0"/>
            <a:ext cx="9443204" cy="7123813"/>
          </a:xfrm>
          <a:gradFill>
            <a:gsLst>
              <a:gs pos="0">
                <a:schemeClr val="accent1">
                  <a:lumMod val="60000"/>
                  <a:lumOff val="40000"/>
                </a:schemeClr>
              </a:gs>
              <a:gs pos="100000">
                <a:schemeClr val="bg2">
                  <a:shade val="98000"/>
                  <a:satMod val="120000"/>
                  <a:lumMod val="98000"/>
                </a:schemeClr>
              </a:gs>
            </a:gsLst>
            <a:path path="circle">
              <a:fillToRect l="50000" t="50000" r="100000" b="100000"/>
            </a:path>
          </a:gradFill>
        </p:spPr>
        <p:txBody>
          <a:bodyPr>
            <a:normAutofit/>
          </a:bodyPr>
          <a:lstStyle/>
          <a:p>
            <a:pPr marL="0" indent="0">
              <a:lnSpc>
                <a:spcPct val="90000"/>
              </a:lnSpc>
              <a:buNone/>
            </a:pPr>
            <a:endParaRPr lang="en-US" sz="1600" dirty="0">
              <a:latin typeface="Calibri" panose="020F0502020204030204" pitchFamily="34" charset="0"/>
              <a:cs typeface="Calibri" panose="020F0502020204030204" pitchFamily="34" charset="0"/>
            </a:endParaRPr>
          </a:p>
          <a:p>
            <a:pPr marL="0" indent="0">
              <a:lnSpc>
                <a:spcPct val="90000"/>
              </a:lnSpc>
              <a:buNone/>
            </a:pPr>
            <a:r>
              <a:rPr lang="en-US" sz="2000" dirty="0">
                <a:latin typeface="Calibri" panose="020F0502020204030204" pitchFamily="34" charset="0"/>
                <a:cs typeface="Calibri" panose="020F0502020204030204" pitchFamily="34" charset="0"/>
              </a:rPr>
              <a:t>The vagus nerve has two very distinct branches</a:t>
            </a:r>
            <a:r>
              <a:rPr lang="en-US" sz="2000" b="1" dirty="0">
                <a:latin typeface="Calibri" panose="020F0502020204030204" pitchFamily="34" charset="0"/>
                <a:cs typeface="Calibri" panose="020F0502020204030204" pitchFamily="34" charset="0"/>
              </a:rPr>
              <a:t>: Dorsal vagal nerve</a:t>
            </a:r>
            <a:r>
              <a:rPr lang="en-US" sz="2000" dirty="0">
                <a:latin typeface="Calibri" panose="020F0502020204030204" pitchFamily="34" charset="0"/>
                <a:cs typeface="Calibri" panose="020F0502020204030204" pitchFamily="34" charset="0"/>
              </a:rPr>
              <a:t> and the </a:t>
            </a:r>
            <a:r>
              <a:rPr lang="en-US" sz="2000" b="1" dirty="0">
                <a:latin typeface="Calibri" panose="020F0502020204030204" pitchFamily="34" charset="0"/>
                <a:cs typeface="Calibri" panose="020F0502020204030204" pitchFamily="34" charset="0"/>
              </a:rPr>
              <a:t>ventral vagal nerve</a:t>
            </a:r>
            <a:r>
              <a:rPr lang="en-US" sz="2000" dirty="0">
                <a:latin typeface="Calibri" panose="020F0502020204030204" pitchFamily="34" charset="0"/>
                <a:cs typeface="Calibri" panose="020F0502020204030204" pitchFamily="34" charset="0"/>
              </a:rPr>
              <a:t>.</a:t>
            </a:r>
          </a:p>
          <a:p>
            <a:pPr marL="0" indent="0">
              <a:lnSpc>
                <a:spcPct val="90000"/>
              </a:lnSpc>
              <a:buNone/>
            </a:pPr>
            <a:r>
              <a:rPr lang="en-US" sz="1800" u="sng" dirty="0">
                <a:solidFill>
                  <a:srgbClr val="FF0000"/>
                </a:solidFill>
                <a:latin typeface="Calibri" panose="020F0502020204030204" pitchFamily="34" charset="0"/>
                <a:cs typeface="Calibri" panose="020F0502020204030204" pitchFamily="34" charset="0"/>
              </a:rPr>
              <a:t>Dorsal Vagal Nerve</a:t>
            </a:r>
            <a:r>
              <a:rPr lang="en-US" sz="1800" dirty="0">
                <a:solidFill>
                  <a:srgbClr val="FF0000"/>
                </a:solidFill>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Barta (2018) notes that the most primitive form of defense occurs when the dorsal vagal nerve is activated. </a:t>
            </a:r>
          </a:p>
          <a:p>
            <a:pPr lvl="1">
              <a:lnSpc>
                <a:spcPct val="90000"/>
              </a:lnSpc>
            </a:pPr>
            <a:r>
              <a:rPr lang="en-US" sz="1800" dirty="0">
                <a:latin typeface="Calibri" panose="020F0502020204030204" pitchFamily="34" charset="0"/>
                <a:cs typeface="Calibri" panose="020F0502020204030204" pitchFamily="34" charset="0"/>
              </a:rPr>
              <a:t>It is not sophisticated in that it is unmyelinated and slow. When activated, the dorsal vagal nerve promotes. </a:t>
            </a:r>
            <a:r>
              <a:rPr lang="en-US" sz="1800" dirty="0">
                <a:solidFill>
                  <a:schemeClr val="tx1"/>
                </a:solidFill>
                <a:latin typeface="Calibri" panose="020F0502020204030204" pitchFamily="34" charset="0"/>
                <a:cs typeface="Calibri" panose="020F0502020204030204" pitchFamily="34" charset="0"/>
              </a:rPr>
              <a:t>shutdown, freeze, and collapse </a:t>
            </a:r>
          </a:p>
          <a:p>
            <a:pPr lvl="1">
              <a:lnSpc>
                <a:spcPct val="90000"/>
              </a:lnSpc>
            </a:pPr>
            <a:r>
              <a:rPr lang="en-US" sz="1800" dirty="0">
                <a:latin typeface="Calibri" panose="020F0502020204030204" pitchFamily="34" charset="0"/>
                <a:cs typeface="Calibri" panose="020F0502020204030204" pitchFamily="34" charset="0"/>
              </a:rPr>
              <a:t>An example of this shutdown is when a gazelle, for example, is being stalked by a lion and when trapped with no possible way to flee, drops down and appears to be deader than a doornail. </a:t>
            </a:r>
          </a:p>
          <a:p>
            <a:pPr lvl="1">
              <a:lnSpc>
                <a:spcPct val="90000"/>
              </a:lnSpc>
            </a:pPr>
            <a:r>
              <a:rPr lang="en-US" sz="1800" dirty="0">
                <a:latin typeface="Calibri" panose="020F0502020204030204" pitchFamily="34" charset="0"/>
                <a:cs typeface="Calibri" panose="020F0502020204030204" pitchFamily="34" charset="0"/>
              </a:rPr>
              <a:t>This is not a conscious process but is, rather, a very primitive and unconscious one.  When we are in this physical state, we can feel emotions such as sadness, depression, grief, shame and/or disgust (Rothschild, 2017).</a:t>
            </a:r>
          </a:p>
          <a:p>
            <a:pPr marL="400050" lvl="1" indent="0">
              <a:lnSpc>
                <a:spcPct val="90000"/>
              </a:lnSpc>
              <a:buNone/>
            </a:pPr>
            <a:endParaRPr lang="en-US" sz="1800" dirty="0">
              <a:latin typeface="Calibri" panose="020F0502020204030204" pitchFamily="34" charset="0"/>
              <a:cs typeface="Calibri" panose="020F0502020204030204" pitchFamily="34" charset="0"/>
            </a:endParaRPr>
          </a:p>
          <a:p>
            <a:pPr marL="0" lvl="0" indent="0">
              <a:lnSpc>
                <a:spcPct val="90000"/>
              </a:lnSpc>
              <a:buNone/>
            </a:pPr>
            <a:r>
              <a:rPr lang="en-US" sz="1800" b="1" u="sng" dirty="0">
                <a:solidFill>
                  <a:srgbClr val="00B050"/>
                </a:solidFill>
                <a:latin typeface="Calibri" panose="020F0502020204030204" pitchFamily="34" charset="0"/>
                <a:cs typeface="Calibri" panose="020F0502020204030204" pitchFamily="34" charset="0"/>
              </a:rPr>
              <a:t>Ventral Vagal Nerve</a:t>
            </a:r>
            <a:r>
              <a:rPr lang="en-US" sz="1800" dirty="0">
                <a:latin typeface="Calibri" panose="020F0502020204030204" pitchFamily="34" charset="0"/>
                <a:cs typeface="Calibri" panose="020F0502020204030204" pitchFamily="34" charset="0"/>
              </a:rPr>
              <a:t>: Barta (2018) writes that the second response of our parasympathetic nervous system (the first being freeze and collapse as noted above) is responsible for our ability to engage socially and to handle social relationships.</a:t>
            </a:r>
          </a:p>
          <a:p>
            <a:pPr lvl="1">
              <a:lnSpc>
                <a:spcPct val="90000"/>
              </a:lnSpc>
            </a:pPr>
            <a:r>
              <a:rPr lang="en-US" sz="1800" dirty="0">
                <a:latin typeface="Calibri" panose="020F0502020204030204" pitchFamily="34" charset="0"/>
                <a:cs typeface="Calibri" panose="020F0502020204030204" pitchFamily="34" charset="0"/>
              </a:rPr>
              <a:t> According to Barta, the social engagement system is controlled by our ventral vagus nerve which is a very smart myelinated nerve with a rapid response time. As such, it allows us to “know” if we are safe enough so we can calm our defenses through a process of </a:t>
            </a:r>
            <a:r>
              <a:rPr lang="en-US" sz="1800" b="1" dirty="0">
                <a:latin typeface="Calibri" panose="020F0502020204030204" pitchFamily="34" charset="0"/>
                <a:cs typeface="Calibri" panose="020F0502020204030204" pitchFamily="34" charset="0"/>
              </a:rPr>
              <a:t>“neuroception” </a:t>
            </a:r>
            <a:r>
              <a:rPr lang="en-US" sz="1800" dirty="0">
                <a:latin typeface="Calibri" panose="020F0502020204030204" pitchFamily="34" charset="0"/>
                <a:cs typeface="Calibri" panose="020F0502020204030204" pitchFamily="34" charset="0"/>
              </a:rPr>
              <a:t>which, as noted earlier, is translated as the brain’s ability to sense safety. </a:t>
            </a:r>
          </a:p>
          <a:p>
            <a:pPr lvl="1">
              <a:lnSpc>
                <a:spcPct val="90000"/>
              </a:lnSpc>
            </a:pPr>
            <a:r>
              <a:rPr lang="en-US" sz="1800" dirty="0">
                <a:latin typeface="Calibri" panose="020F0502020204030204" pitchFamily="34" charset="0"/>
                <a:cs typeface="Calibri" panose="020F0502020204030204" pitchFamily="34" charset="0"/>
              </a:rPr>
              <a:t>This serves not only bonding needs but allows us to shift out of sympathetic arousal and move into parasympathetic calm or to downshift from activation to calm. When we are in this emotional state, we can feel emotions such as calm, pleasure, love, sexual arousal, and “good” grief (Rothschild, 2017).</a:t>
            </a:r>
          </a:p>
          <a:p>
            <a:pPr marL="0" indent="0">
              <a:lnSpc>
                <a:spcPct val="90000"/>
              </a:lnSpc>
              <a:buNone/>
            </a:pPr>
            <a:endParaRPr lang="en-US"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894112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5E2FE8-B440-4A11-BBEB-149229715E04}"/>
              </a:ext>
            </a:extLst>
          </p:cNvPr>
          <p:cNvSpPr>
            <a:spLocks noGrp="1"/>
          </p:cNvSpPr>
          <p:nvPr>
            <p:ph type="title"/>
          </p:nvPr>
        </p:nvSpPr>
        <p:spPr>
          <a:xfrm>
            <a:off x="425301" y="639520"/>
            <a:ext cx="4093535" cy="1719072"/>
          </a:xfrm>
        </p:spPr>
        <p:txBody>
          <a:bodyPr anchor="b">
            <a:normAutofit/>
          </a:bodyPr>
          <a:lstStyle/>
          <a:p>
            <a:r>
              <a:rPr lang="en-US" sz="2600" dirty="0">
                <a:latin typeface="Calibri" panose="020F0502020204030204" pitchFamily="34" charset="0"/>
                <a:cs typeface="Calibri" panose="020F0502020204030204" pitchFamily="34" charset="0"/>
              </a:rPr>
              <a:t>Marriage of MacLean’s Triune Brain Theory with Porges’ Polyvagal Theory</a:t>
            </a:r>
            <a:endParaRPr lang="en-US" sz="2600" dirty="0"/>
          </a:p>
        </p:txBody>
      </p:sp>
      <p:sp>
        <p:nvSpPr>
          <p:cNvPr id="1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9E5E939-1CCB-4F62-AECF-93A110FE8BE0}"/>
              </a:ext>
            </a:extLst>
          </p:cNvPr>
          <p:cNvSpPr>
            <a:spLocks noGrp="1"/>
          </p:cNvSpPr>
          <p:nvPr>
            <p:ph idx="1"/>
          </p:nvPr>
        </p:nvSpPr>
        <p:spPr>
          <a:xfrm>
            <a:off x="425302" y="3069832"/>
            <a:ext cx="4093535" cy="3473818"/>
          </a:xfrm>
        </p:spPr>
        <p:txBody>
          <a:bodyPr anchor="t">
            <a:normAutofit/>
          </a:bodyPr>
          <a:lstStyle/>
          <a:p>
            <a:pPr marL="0" indent="0">
              <a:buNone/>
            </a:pPr>
            <a:endParaRPr lang="en-US" sz="2200" dirty="0">
              <a:latin typeface="Calibri" panose="020F0502020204030204" pitchFamily="34" charset="0"/>
              <a:cs typeface="Calibri" panose="020F0502020204030204" pitchFamily="34" charset="0"/>
            </a:endParaRPr>
          </a:p>
          <a:p>
            <a:pPr marL="0" indent="0">
              <a:buNone/>
            </a:pPr>
            <a:endParaRPr lang="en-US" sz="2200" dirty="0">
              <a:latin typeface="Calibri" panose="020F0502020204030204" pitchFamily="34" charset="0"/>
              <a:cs typeface="Calibri" panose="020F0502020204030204" pitchFamily="34" charset="0"/>
            </a:endParaRPr>
          </a:p>
          <a:p>
            <a:pPr marL="0" indent="0">
              <a:buNone/>
            </a:pPr>
            <a:r>
              <a:rPr lang="en-US" sz="2200" dirty="0">
                <a:latin typeface="Calibri" panose="020F0502020204030204" pitchFamily="34" charset="0"/>
                <a:cs typeface="Calibri" panose="020F0502020204030204" pitchFamily="34" charset="0"/>
              </a:rPr>
              <a:t>Through the marriage of MacLean’s Triune Brain Theory with Porges’ Polyvagal Theory, we can explain how each part of the triune brain is correlated with the three responses of the autonomic nervous system (Barta, 2018).  </a:t>
            </a:r>
            <a:endParaRPr lang="en-US" sz="2200" dirty="0"/>
          </a:p>
        </p:txBody>
      </p:sp>
      <p:pic>
        <p:nvPicPr>
          <p:cNvPr id="4" name="Picture 3">
            <a:extLst>
              <a:ext uri="{FF2B5EF4-FFF2-40B4-BE49-F238E27FC236}">
                <a16:creationId xmlns:a16="http://schemas.microsoft.com/office/drawing/2014/main" id="{64C1DA23-56C3-470C-B682-07D7CAE4E9FE}"/>
              </a:ext>
            </a:extLst>
          </p:cNvPr>
          <p:cNvPicPr>
            <a:picLocks noChangeAspect="1"/>
          </p:cNvPicPr>
          <p:nvPr/>
        </p:nvPicPr>
        <p:blipFill>
          <a:blip r:embed="rId2"/>
          <a:stretch>
            <a:fillRect/>
          </a:stretch>
        </p:blipFill>
        <p:spPr>
          <a:xfrm>
            <a:off x="3898373" y="850606"/>
            <a:ext cx="8298762" cy="5693044"/>
          </a:xfrm>
          <a:prstGeom prst="rect">
            <a:avLst/>
          </a:prstGeom>
        </p:spPr>
      </p:pic>
    </p:spTree>
    <p:extLst>
      <p:ext uri="{BB962C8B-B14F-4D97-AF65-F5344CB8AC3E}">
        <p14:creationId xmlns:p14="http://schemas.microsoft.com/office/powerpoint/2010/main" val="121942051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82419-A23F-4239-8C42-D076E1B6AA5C}"/>
              </a:ext>
            </a:extLst>
          </p:cNvPr>
          <p:cNvSpPr>
            <a:spLocks noGrp="1"/>
          </p:cNvSpPr>
          <p:nvPr>
            <p:ph type="title"/>
          </p:nvPr>
        </p:nvSpPr>
        <p:spPr>
          <a:xfrm>
            <a:off x="1" y="1"/>
            <a:ext cx="12192000" cy="982980"/>
          </a:xfrm>
          <a:gradFill>
            <a:gsLst>
              <a:gs pos="0">
                <a:srgbClr val="00B0F0"/>
              </a:gs>
              <a:gs pos="100000">
                <a:schemeClr val="bg2">
                  <a:shade val="98000"/>
                  <a:satMod val="120000"/>
                  <a:lumMod val="98000"/>
                </a:schemeClr>
              </a:gs>
            </a:gsLst>
            <a:path path="circle">
              <a:fillToRect l="50000" t="50000" r="100000" b="100000"/>
            </a:path>
          </a:gradFill>
        </p:spPr>
        <p:txBody>
          <a:bodyPr>
            <a:normAutofit/>
          </a:bodyPr>
          <a:lstStyle/>
          <a:p>
            <a:r>
              <a:rPr lang="en-US" dirty="0"/>
              <a:t>           Polyvagal Theory – The Stream</a:t>
            </a:r>
          </a:p>
        </p:txBody>
      </p:sp>
      <p:graphicFrame>
        <p:nvGraphicFramePr>
          <p:cNvPr id="10" name="Content Placeholder 2">
            <a:extLst>
              <a:ext uri="{FF2B5EF4-FFF2-40B4-BE49-F238E27FC236}">
                <a16:creationId xmlns:a16="http://schemas.microsoft.com/office/drawing/2014/main" id="{C40736B8-8A3F-464F-8D3D-8019311A5B46}"/>
              </a:ext>
            </a:extLst>
          </p:cNvPr>
          <p:cNvGraphicFramePr>
            <a:graphicFrameLocks noGrp="1"/>
          </p:cNvGraphicFramePr>
          <p:nvPr>
            <p:ph idx="1"/>
          </p:nvPr>
        </p:nvGraphicFramePr>
        <p:xfrm>
          <a:off x="224013" y="1221672"/>
          <a:ext cx="11967986" cy="55220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Stream free images, public domain images">
            <a:extLst>
              <a:ext uri="{FF2B5EF4-FFF2-40B4-BE49-F238E27FC236}">
                <a16:creationId xmlns:a16="http://schemas.microsoft.com/office/drawing/2014/main" id="{CD48CD9E-C6F2-467E-B486-5629B2DA16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66157" y="-1"/>
            <a:ext cx="2466975"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10620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Freeform: Shape 2058">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91F0CA9-4CB4-46A5-B411-A6D67D94988D}"/>
              </a:ext>
            </a:extLst>
          </p:cNvPr>
          <p:cNvSpPr>
            <a:spLocks noGrp="1"/>
          </p:cNvSpPr>
          <p:nvPr>
            <p:ph type="title"/>
          </p:nvPr>
        </p:nvSpPr>
        <p:spPr>
          <a:xfrm>
            <a:off x="0" y="609598"/>
            <a:ext cx="12769702" cy="591882"/>
          </a:xfrm>
        </p:spPr>
        <p:txBody>
          <a:bodyPr>
            <a:noAutofit/>
          </a:bodyPr>
          <a:lstStyle/>
          <a:p>
            <a:r>
              <a:rPr lang="en-US" sz="4000" dirty="0">
                <a:latin typeface="Calibri" panose="020F0502020204030204" pitchFamily="34" charset="0"/>
                <a:cs typeface="Calibri" panose="020F0502020204030204" pitchFamily="34" charset="0"/>
              </a:rPr>
              <a:t>Polyvagal Theory – Autopilot or the Choice of Connection?</a:t>
            </a:r>
          </a:p>
        </p:txBody>
      </p:sp>
      <p:sp>
        <p:nvSpPr>
          <p:cNvPr id="3" name="Content Placeholder 2">
            <a:extLst>
              <a:ext uri="{FF2B5EF4-FFF2-40B4-BE49-F238E27FC236}">
                <a16:creationId xmlns:a16="http://schemas.microsoft.com/office/drawing/2014/main" id="{8EE25AF8-F796-4AF5-9652-1EBF88F7BD15}"/>
              </a:ext>
            </a:extLst>
          </p:cNvPr>
          <p:cNvSpPr>
            <a:spLocks noGrp="1"/>
          </p:cNvSpPr>
          <p:nvPr>
            <p:ph idx="1"/>
          </p:nvPr>
        </p:nvSpPr>
        <p:spPr>
          <a:xfrm>
            <a:off x="88135" y="1811078"/>
            <a:ext cx="6290631" cy="4844903"/>
          </a:xfrm>
        </p:spPr>
        <p:txBody>
          <a:bodyPr>
            <a:normAutofit/>
          </a:bodyPr>
          <a:lstStyle/>
          <a:p>
            <a:pPr marL="0" indent="0">
              <a:buNone/>
            </a:pPr>
            <a:r>
              <a:rPr lang="en-US" sz="1800" dirty="0">
                <a:latin typeface="Calibri" panose="020F0502020204030204" pitchFamily="34" charset="0"/>
                <a:cs typeface="Calibri" panose="020F0502020204030204" pitchFamily="34" charset="0"/>
              </a:rPr>
              <a:t>So, our neurosystem, left on autopilot will, when we are faced with stress and threat, move us to either:</a:t>
            </a:r>
          </a:p>
          <a:p>
            <a:pPr marL="857250" lvl="2" indent="0">
              <a:buNone/>
            </a:pPr>
            <a:r>
              <a:rPr lang="en-US" sz="1800" dirty="0">
                <a:latin typeface="Calibri" panose="020F0502020204030204" pitchFamily="34" charset="0"/>
                <a:cs typeface="Calibri" panose="020F0502020204030204" pitchFamily="34" charset="0"/>
              </a:rPr>
              <a:t>(a) </a:t>
            </a:r>
            <a:r>
              <a:rPr lang="en-US" sz="1800" b="1" dirty="0">
                <a:latin typeface="Calibri" panose="020F0502020204030204" pitchFamily="34" charset="0"/>
                <a:cs typeface="Calibri" panose="020F0502020204030204" pitchFamily="34" charset="0"/>
              </a:rPr>
              <a:t>Sympathetic fight or flight</a:t>
            </a:r>
            <a:r>
              <a:rPr lang="en-US" sz="1800" dirty="0">
                <a:latin typeface="Calibri" panose="020F0502020204030204" pitchFamily="34" charset="0"/>
                <a:cs typeface="Calibri" panose="020F0502020204030204" pitchFamily="34" charset="0"/>
              </a:rPr>
              <a:t> which equates to extreme anxiety, anger, rage, and or terror or to</a:t>
            </a:r>
          </a:p>
          <a:p>
            <a:pPr marL="857250" lvl="2" indent="0">
              <a:buNone/>
            </a:pPr>
            <a:r>
              <a:rPr lang="en-US" sz="1800" dirty="0">
                <a:latin typeface="Calibri" panose="020F0502020204030204" pitchFamily="34" charset="0"/>
                <a:cs typeface="Calibri" panose="020F0502020204030204" pitchFamily="34" charset="0"/>
              </a:rPr>
              <a:t>(b) </a:t>
            </a:r>
            <a:r>
              <a:rPr lang="en-US" sz="1800" b="1" dirty="0">
                <a:latin typeface="Calibri" panose="020F0502020204030204" pitchFamily="34" charset="0"/>
                <a:cs typeface="Calibri" panose="020F0502020204030204" pitchFamily="34" charset="0"/>
              </a:rPr>
              <a:t>Dorsal vagal shutdown </a:t>
            </a:r>
            <a:r>
              <a:rPr lang="en-US" sz="1800" dirty="0">
                <a:latin typeface="Calibri" panose="020F0502020204030204" pitchFamily="34" charset="0"/>
                <a:cs typeface="Calibri" panose="020F0502020204030204" pitchFamily="34" charset="0"/>
              </a:rPr>
              <a:t>which leads to slowing down, withdrawal, and possibly even depression. If these modes of coping become excessive, we are at risk for potentially using maladaptive strategies such as addictions to quell the pain of negative physical symptoms, associated negative emotions, and/or complete withdrawal and possibly self-destructive behavior. </a:t>
            </a:r>
          </a:p>
          <a:p>
            <a:pPr marL="0" indent="0">
              <a:buNone/>
            </a:pPr>
            <a:r>
              <a:rPr lang="en-US" sz="1800" dirty="0">
                <a:latin typeface="Calibri" panose="020F0502020204030204" pitchFamily="34" charset="0"/>
                <a:cs typeface="Calibri" panose="020F0502020204030204" pitchFamily="34" charset="0"/>
              </a:rPr>
              <a:t>The best response, of course, is to activate our </a:t>
            </a:r>
            <a:r>
              <a:rPr lang="en-US" sz="1800" b="1" dirty="0">
                <a:latin typeface="Calibri" panose="020F0502020204030204" pitchFamily="34" charset="0"/>
                <a:cs typeface="Calibri" panose="020F0502020204030204" pitchFamily="34" charset="0"/>
              </a:rPr>
              <a:t>social engagement system of the ventral vagal pathway </a:t>
            </a:r>
            <a:r>
              <a:rPr lang="en-US" sz="1800" dirty="0">
                <a:latin typeface="Calibri" panose="020F0502020204030204" pitchFamily="34" charset="0"/>
                <a:cs typeface="Calibri" panose="020F0502020204030204" pitchFamily="34" charset="0"/>
              </a:rPr>
              <a:t>of the parasympathetic branch. In this state, our heart rate is regulated, our breath is full, we take in the faces of friends, and we can tune in to conversations and tune out distracting noises.  </a:t>
            </a:r>
          </a:p>
          <a:p>
            <a:pPr marL="0" indent="0">
              <a:buNone/>
            </a:pPr>
            <a:endParaRPr lang="en-US" sz="1400" dirty="0"/>
          </a:p>
        </p:txBody>
      </p:sp>
      <p:pic>
        <p:nvPicPr>
          <p:cNvPr id="2052" name="Picture 4" descr="Emergency: Declare Early, Declare Often - AVweb">
            <a:extLst>
              <a:ext uri="{FF2B5EF4-FFF2-40B4-BE49-F238E27FC236}">
                <a16:creationId xmlns:a16="http://schemas.microsoft.com/office/drawing/2014/main" id="{C1CD9DF4-8FB2-4404-BB75-136FC858A0C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19367" y="2308305"/>
            <a:ext cx="4788505" cy="3509133"/>
          </a:xfrm>
          <a:prstGeom prst="rect">
            <a:avLst/>
          </a:prstGeom>
          <a:noFill/>
          <a:extLst>
            <a:ext uri="{909E8E84-426E-40DD-AFC4-6F175D3DCCD1}">
              <a14:hiddenFill xmlns:a14="http://schemas.microsoft.com/office/drawing/2010/main">
                <a:solidFill>
                  <a:srgbClr val="FFFFFF"/>
                </a:solidFill>
              </a14:hiddenFill>
            </a:ext>
          </a:extLst>
        </p:spPr>
      </p:pic>
      <p:sp>
        <p:nvSpPr>
          <p:cNvPr id="2061" name="Freeform: Shape 2060">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45998371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9191-D81C-4352-9707-7B385E4D4DEA}"/>
              </a:ext>
            </a:extLst>
          </p:cNvPr>
          <p:cNvSpPr>
            <a:spLocks noGrp="1"/>
          </p:cNvSpPr>
          <p:nvPr>
            <p:ph type="title"/>
          </p:nvPr>
        </p:nvSpPr>
        <p:spPr>
          <a:xfrm>
            <a:off x="162232" y="0"/>
            <a:ext cx="12029768" cy="1179872"/>
          </a:xfrm>
          <a:gradFill>
            <a:gsLst>
              <a:gs pos="0">
                <a:srgbClr val="FFC000"/>
              </a:gs>
              <a:gs pos="100000">
                <a:schemeClr val="bg2">
                  <a:shade val="98000"/>
                  <a:satMod val="120000"/>
                  <a:lumMod val="98000"/>
                </a:schemeClr>
              </a:gs>
            </a:gsLst>
            <a:path path="circle">
              <a:fillToRect l="50000" t="50000" r="100000" b="100000"/>
            </a:path>
          </a:gradFill>
        </p:spPr>
        <p:txBody>
          <a:bodyPr>
            <a:noAutofit/>
          </a:bodyPr>
          <a:lstStyle/>
          <a:p>
            <a:pPr marL="0" marR="0">
              <a:spcBef>
                <a:spcPts val="0"/>
              </a:spcBef>
              <a:spcAft>
                <a:spcPts val="0"/>
              </a:spcAft>
            </a:pPr>
            <a:r>
              <a:rPr lang="en-US" sz="2000" dirty="0">
                <a:latin typeface="Calibri" panose="020F0502020204030204" pitchFamily="34" charset="0"/>
                <a:ea typeface="Times New Roman" panose="02020603050405020304" pitchFamily="18" charset="0"/>
                <a:cs typeface="Times New Roman" panose="02020603050405020304" pitchFamily="18" charset="0"/>
              </a:rPr>
              <a:t>The chart below adapted by Dr. Rothschild nicely demonstrates the shifting in body sensations, physiological symptoms, and emotions as we move between autonomic states (Rothschild, 2017).</a:t>
            </a:r>
            <a:br>
              <a:rPr lang="en-US" sz="2000" dirty="0">
                <a:latin typeface="Calibri" panose="020F0502020204030204" pitchFamily="34" charset="0"/>
                <a:ea typeface="Times New Roman" panose="02020603050405020304" pitchFamily="18" charset="0"/>
                <a:cs typeface="Times New Roman" panose="02020603050405020304" pitchFamily="18" charset="0"/>
              </a:rPr>
            </a:br>
            <a:endParaRPr lang="en-US" sz="2000" dirty="0"/>
          </a:p>
        </p:txBody>
      </p:sp>
      <p:pic>
        <p:nvPicPr>
          <p:cNvPr id="4" name="Content Placeholder 3">
            <a:extLst>
              <a:ext uri="{FF2B5EF4-FFF2-40B4-BE49-F238E27FC236}">
                <a16:creationId xmlns:a16="http://schemas.microsoft.com/office/drawing/2014/main" id="{B493926D-F4E6-451C-B668-53330650540C}"/>
              </a:ext>
            </a:extLst>
          </p:cNvPr>
          <p:cNvPicPr>
            <a:picLocks noGrp="1"/>
          </p:cNvPicPr>
          <p:nvPr>
            <p:ph idx="1"/>
          </p:nvPr>
        </p:nvPicPr>
        <p:blipFill rotWithShape="1">
          <a:blip r:embed="rId2">
            <a:extLst>
              <a:ext uri="{28A0092B-C50C-407E-A947-70E740481C1C}">
                <a14:useLocalDpi xmlns:a14="http://schemas.microsoft.com/office/drawing/2010/main" val="0"/>
              </a:ext>
            </a:extLst>
          </a:blip>
          <a:srcRect l="6661" t="26917" r="2596" b="9216"/>
          <a:stretch/>
        </p:blipFill>
        <p:spPr bwMode="auto">
          <a:xfrm>
            <a:off x="1" y="777240"/>
            <a:ext cx="12191999" cy="5313844"/>
          </a:xfrm>
          <a:prstGeom prst="rect">
            <a:avLst/>
          </a:prstGeom>
          <a:noFill/>
          <a:ln>
            <a:no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17B0819F-ACF4-489F-B896-61BD1663AB3D}"/>
              </a:ext>
            </a:extLst>
          </p:cNvPr>
          <p:cNvSpPr/>
          <p:nvPr/>
        </p:nvSpPr>
        <p:spPr>
          <a:xfrm>
            <a:off x="1179872" y="2413338"/>
            <a:ext cx="11474244" cy="4462760"/>
          </a:xfrm>
          <a:prstGeom prst="rect">
            <a:avLst/>
          </a:prstGeom>
        </p:spPr>
        <p:txBody>
          <a:bodyPr wrap="square">
            <a:spAutoFit/>
          </a:bodyPr>
          <a:lstStyle/>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r>
              <a:rPr lang="en-US" sz="1200" dirty="0">
                <a:latin typeface="Calibri" panose="020F0502020204030204" pitchFamily="34" charset="0"/>
                <a:ea typeface="Times New Roman" panose="02020603050405020304" pitchFamily="18" charset="0"/>
                <a:cs typeface="Times New Roman" panose="02020603050405020304" pitchFamily="18" charset="0"/>
              </a:rPr>
              <a:t>The Autonomic Nervous System Precision Regulation Chart is Available for purchase on Amazon for $8.99 (a very high recommend):   </a:t>
            </a:r>
          </a:p>
          <a:p>
            <a:r>
              <a:rPr lang="en-US" sz="1200" dirty="0">
                <a:latin typeface="Calibri" panose="020F0502020204030204" pitchFamily="34" charset="0"/>
                <a:ea typeface="Times New Roman" panose="02020603050405020304" pitchFamily="18" charset="0"/>
                <a:cs typeface="Times New Roman" panose="02020603050405020304" pitchFamily="18" charset="0"/>
              </a:rPr>
              <a:t>Babette Rothschild (2017)  </a:t>
            </a:r>
            <a:r>
              <a:rPr lang="en-US" sz="1200" u="sng" dirty="0">
                <a:solidFill>
                  <a:srgbClr val="0000FF"/>
                </a:solidFill>
                <a:latin typeface="Calibri" panose="020F0502020204030204" pitchFamily="34" charset="0"/>
                <a:ea typeface="Times New Roman" panose="02020603050405020304" pitchFamily="18" charset="0"/>
                <a:cs typeface="Times New Roman" panose="02020603050405020304" pitchFamily="18" charset="0"/>
                <a:hlinkClick r:id="rId3"/>
              </a:rPr>
              <a:t>https://www.amazon.com/Autonomic-Nervous-System-Table-Laminated/dp/039371280X/ref=sr_1_15?dchild=1&amp;keywords=deb+dana&amp;qid=1590326813&amp;s=books&amp;sr=1-15</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1394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E5D7618-8919-00CC-4157-451A32EB6B4C}"/>
              </a:ext>
            </a:extLst>
          </p:cNvPr>
          <p:cNvPicPr>
            <a:picLocks noChangeAspect="1"/>
          </p:cNvPicPr>
          <p:nvPr/>
        </p:nvPicPr>
        <p:blipFill rotWithShape="1">
          <a:blip r:embed="rId2"/>
          <a:srcRect l="1342" t="18382"/>
          <a:stretch/>
        </p:blipFill>
        <p:spPr>
          <a:xfrm>
            <a:off x="5253038" y="492125"/>
            <a:ext cx="6354763" cy="2306638"/>
          </a:xfrm>
          <a:prstGeom prst="rect">
            <a:avLst/>
          </a:prstGeom>
        </p:spPr>
      </p:pic>
      <p:pic>
        <p:nvPicPr>
          <p:cNvPr id="7" name="Picture 6">
            <a:extLst>
              <a:ext uri="{FF2B5EF4-FFF2-40B4-BE49-F238E27FC236}">
                <a16:creationId xmlns:a16="http://schemas.microsoft.com/office/drawing/2014/main" id="{B25D9EF5-F7B0-5023-8EFB-5B39E40BADE0}"/>
              </a:ext>
            </a:extLst>
          </p:cNvPr>
          <p:cNvPicPr>
            <a:picLocks noChangeAspect="1"/>
          </p:cNvPicPr>
          <p:nvPr/>
        </p:nvPicPr>
        <p:blipFill rotWithShape="1">
          <a:blip r:embed="rId3"/>
          <a:srcRect r="1" b="1747"/>
          <a:stretch/>
        </p:blipFill>
        <p:spPr>
          <a:xfrm>
            <a:off x="5253038" y="2868613"/>
            <a:ext cx="2359025" cy="1717675"/>
          </a:xfrm>
          <a:prstGeom prst="rect">
            <a:avLst/>
          </a:prstGeom>
        </p:spPr>
      </p:pic>
      <p:pic>
        <p:nvPicPr>
          <p:cNvPr id="8" name="Picture 7">
            <a:extLst>
              <a:ext uri="{FF2B5EF4-FFF2-40B4-BE49-F238E27FC236}">
                <a16:creationId xmlns:a16="http://schemas.microsoft.com/office/drawing/2014/main" id="{F2C00CD9-B4ED-7613-01FB-AA122E0937DE}"/>
              </a:ext>
            </a:extLst>
          </p:cNvPr>
          <p:cNvPicPr>
            <a:picLocks noChangeAspect="1"/>
          </p:cNvPicPr>
          <p:nvPr/>
        </p:nvPicPr>
        <p:blipFill rotWithShape="1">
          <a:blip r:embed="rId4"/>
          <a:srcRect l="14878" r="1199"/>
          <a:stretch/>
        </p:blipFill>
        <p:spPr>
          <a:xfrm>
            <a:off x="5253038" y="4657725"/>
            <a:ext cx="2359025" cy="1714500"/>
          </a:xfrm>
          <a:prstGeom prst="rect">
            <a:avLst/>
          </a:prstGeom>
        </p:spPr>
      </p:pic>
      <p:pic>
        <p:nvPicPr>
          <p:cNvPr id="3" name="Picture 2">
            <a:extLst>
              <a:ext uri="{FF2B5EF4-FFF2-40B4-BE49-F238E27FC236}">
                <a16:creationId xmlns:a16="http://schemas.microsoft.com/office/drawing/2014/main" id="{CFDA80D0-4C5A-00D2-18BD-9D15C7E5D76E}"/>
              </a:ext>
            </a:extLst>
          </p:cNvPr>
          <p:cNvPicPr>
            <a:picLocks noChangeAspect="1"/>
          </p:cNvPicPr>
          <p:nvPr/>
        </p:nvPicPr>
        <p:blipFill>
          <a:blip r:embed="rId5"/>
          <a:stretch>
            <a:fillRect/>
          </a:stretch>
        </p:blipFill>
        <p:spPr>
          <a:xfrm>
            <a:off x="7683500" y="2868613"/>
            <a:ext cx="3924300" cy="3502025"/>
          </a:xfrm>
          <a:prstGeom prst="rect">
            <a:avLst/>
          </a:prstGeom>
        </p:spPr>
      </p:pic>
      <p:sp>
        <p:nvSpPr>
          <p:cNvPr id="2" name="Title 1">
            <a:extLst>
              <a:ext uri="{FF2B5EF4-FFF2-40B4-BE49-F238E27FC236}">
                <a16:creationId xmlns:a16="http://schemas.microsoft.com/office/drawing/2014/main" id="{A5953CA7-A3E0-7D5D-BB32-00602F70721F}"/>
              </a:ext>
            </a:extLst>
          </p:cNvPr>
          <p:cNvSpPr>
            <a:spLocks noGrp="1"/>
          </p:cNvSpPr>
          <p:nvPr>
            <p:ph type="title"/>
          </p:nvPr>
        </p:nvSpPr>
        <p:spPr>
          <a:xfrm>
            <a:off x="742950" y="742951"/>
            <a:ext cx="3476625" cy="4962524"/>
          </a:xfrm>
        </p:spPr>
        <p:txBody>
          <a:bodyPr vert="horz" lIns="91440" tIns="45720" rIns="91440" bIns="45720" rtlCol="0">
            <a:normAutofit/>
          </a:bodyPr>
          <a:lstStyle/>
          <a:p>
            <a:pPr algn="ctr"/>
            <a:r>
              <a:rPr lang="en-US" sz="3000">
                <a:solidFill>
                  <a:srgbClr val="FFFFFF"/>
                </a:solidFill>
                <a:latin typeface="Calibri" panose="020F0502020204030204" pitchFamily="34" charset="0"/>
                <a:ea typeface="Calibri" panose="020F0502020204030204" pitchFamily="34" charset="0"/>
                <a:cs typeface="Calibri" panose="020F0502020204030204" pitchFamily="34" charset="0"/>
              </a:rPr>
              <a:t>Differences between Chemical/Substance Addictions and Behavioral Addictions</a:t>
            </a:r>
          </a:p>
        </p:txBody>
      </p:sp>
    </p:spTree>
    <p:extLst>
      <p:ext uri="{BB962C8B-B14F-4D97-AF65-F5344CB8AC3E}">
        <p14:creationId xmlns:p14="http://schemas.microsoft.com/office/powerpoint/2010/main" val="3241355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2E50B"/>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2"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24" name="Group 23">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6"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7"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8"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6"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38" name="Rectangle 37">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0" name="Freeform 6">
            <a:extLst>
              <a:ext uri="{FF2B5EF4-FFF2-40B4-BE49-F238E27FC236}">
                <a16:creationId xmlns:a16="http://schemas.microsoft.com/office/drawing/2014/main" id="{DB5BC99D-7BEA-4F13-B82B-A956E2D09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42" name="Rectangle 41">
            <a:extLst>
              <a:ext uri="{FF2B5EF4-FFF2-40B4-BE49-F238E27FC236}">
                <a16:creationId xmlns:a16="http://schemas.microsoft.com/office/drawing/2014/main" id="{B7961235-F42C-4C83-B51B-7416382FB1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4" name="Rectangle 43">
            <a:extLst>
              <a:ext uri="{FF2B5EF4-FFF2-40B4-BE49-F238E27FC236}">
                <a16:creationId xmlns:a16="http://schemas.microsoft.com/office/drawing/2014/main" id="{254A09A1-AE33-4C84-B62F-DC061FD56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6111243"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63000D9F-56CB-84F1-827E-606FD2753D3A}"/>
              </a:ext>
            </a:extLst>
          </p:cNvPr>
          <p:cNvSpPr>
            <a:spLocks noGrp="1"/>
          </p:cNvSpPr>
          <p:nvPr>
            <p:ph type="title"/>
          </p:nvPr>
        </p:nvSpPr>
        <p:spPr>
          <a:xfrm>
            <a:off x="283531" y="967417"/>
            <a:ext cx="5537208" cy="2980050"/>
          </a:xfrm>
        </p:spPr>
        <p:txBody>
          <a:bodyPr vert="horz" lIns="91440" tIns="45720" rIns="91440" bIns="45720" rtlCol="0" anchor="b">
            <a:normAutofit/>
          </a:bodyPr>
          <a:lstStyle/>
          <a:p>
            <a:r>
              <a:rPr lang="en-US" sz="3700" dirty="0">
                <a:solidFill>
                  <a:srgbClr val="FEFFFF"/>
                </a:solidFill>
                <a:latin typeface="Calibri" panose="020F0502020204030204" pitchFamily="34" charset="0"/>
                <a:ea typeface="Calibri" panose="020F0502020204030204" pitchFamily="34" charset="0"/>
                <a:cs typeface="Calibri" panose="020F0502020204030204" pitchFamily="34" charset="0"/>
              </a:rPr>
              <a:t>Similarities between Chemical/Substance Addictions and Behavioral Addictions</a:t>
            </a:r>
          </a:p>
        </p:txBody>
      </p:sp>
      <p:sp>
        <p:nvSpPr>
          <p:cNvPr id="46" name="Freeform 27">
            <a:extLst>
              <a:ext uri="{FF2B5EF4-FFF2-40B4-BE49-F238E27FC236}">
                <a16:creationId xmlns:a16="http://schemas.microsoft.com/office/drawing/2014/main" id="{D62F2749-B982-4ADE-B1EF-679002587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6881206" cy="857047"/>
          </a:xfrm>
          <a:custGeom>
            <a:avLst/>
            <a:gdLst>
              <a:gd name="connsiteX0" fmla="*/ 0 w 6881206"/>
              <a:gd name="connsiteY0" fmla="*/ 0 h 857047"/>
              <a:gd name="connsiteX1" fmla="*/ 653445 w 6881206"/>
              <a:gd name="connsiteY1" fmla="*/ 0 h 857047"/>
              <a:gd name="connsiteX2" fmla="*/ 1156123 w 6881206"/>
              <a:gd name="connsiteY2" fmla="*/ 0 h 857047"/>
              <a:gd name="connsiteX3" fmla="*/ 1380221 w 6881206"/>
              <a:gd name="connsiteY3" fmla="*/ 0 h 857047"/>
              <a:gd name="connsiteX4" fmla="*/ 1444324 w 6881206"/>
              <a:gd name="connsiteY4" fmla="*/ 0 h 857047"/>
              <a:gd name="connsiteX5" fmla="*/ 1522072 w 6881206"/>
              <a:gd name="connsiteY5" fmla="*/ 0 h 857047"/>
              <a:gd name="connsiteX6" fmla="*/ 1596570 w 6881206"/>
              <a:gd name="connsiteY6" fmla="*/ 0 h 857047"/>
              <a:gd name="connsiteX7" fmla="*/ 1893047 w 6881206"/>
              <a:gd name="connsiteY7" fmla="*/ 0 h 857047"/>
              <a:gd name="connsiteX8" fmla="*/ 1978260 w 6881206"/>
              <a:gd name="connsiteY8" fmla="*/ 0 h 857047"/>
              <a:gd name="connsiteX9" fmla="*/ 2032793 w 6881206"/>
              <a:gd name="connsiteY9" fmla="*/ 0 h 857047"/>
              <a:gd name="connsiteX10" fmla="*/ 2095032 w 6881206"/>
              <a:gd name="connsiteY10" fmla="*/ 0 h 857047"/>
              <a:gd name="connsiteX11" fmla="*/ 2574748 w 6881206"/>
              <a:gd name="connsiteY11" fmla="*/ 0 h 857047"/>
              <a:gd name="connsiteX12" fmla="*/ 2712413 w 6881206"/>
              <a:gd name="connsiteY12" fmla="*/ 0 h 857047"/>
              <a:gd name="connsiteX13" fmla="*/ 2724164 w 6881206"/>
              <a:gd name="connsiteY13" fmla="*/ 0 h 857047"/>
              <a:gd name="connsiteX14" fmla="*/ 2806423 w 6881206"/>
              <a:gd name="connsiteY14" fmla="*/ 0 h 857047"/>
              <a:gd name="connsiteX15" fmla="*/ 2975563 w 6881206"/>
              <a:gd name="connsiteY15" fmla="*/ 0 h 857047"/>
              <a:gd name="connsiteX16" fmla="*/ 3029696 w 6881206"/>
              <a:gd name="connsiteY16" fmla="*/ 0 h 857047"/>
              <a:gd name="connsiteX17" fmla="*/ 3216247 w 6881206"/>
              <a:gd name="connsiteY17" fmla="*/ 0 h 857047"/>
              <a:gd name="connsiteX18" fmla="*/ 3464491 w 6881206"/>
              <a:gd name="connsiteY18" fmla="*/ 0 h 857047"/>
              <a:gd name="connsiteX19" fmla="*/ 3476820 w 6881206"/>
              <a:gd name="connsiteY19" fmla="*/ 0 h 857047"/>
              <a:gd name="connsiteX20" fmla="*/ 3508932 w 6881206"/>
              <a:gd name="connsiteY20" fmla="*/ 0 h 857047"/>
              <a:gd name="connsiteX21" fmla="*/ 3518154 w 6881206"/>
              <a:gd name="connsiteY21" fmla="*/ 0 h 857047"/>
              <a:gd name="connsiteX22" fmla="*/ 3563124 w 6881206"/>
              <a:gd name="connsiteY22" fmla="*/ 0 h 857047"/>
              <a:gd name="connsiteX23" fmla="*/ 3568615 w 6881206"/>
              <a:gd name="connsiteY23" fmla="*/ 0 h 857047"/>
              <a:gd name="connsiteX24" fmla="*/ 3582711 w 6881206"/>
              <a:gd name="connsiteY24" fmla="*/ 0 h 857047"/>
              <a:gd name="connsiteX25" fmla="*/ 3607047 w 6881206"/>
              <a:gd name="connsiteY25" fmla="*/ 0 h 857047"/>
              <a:gd name="connsiteX26" fmla="*/ 3711363 w 6881206"/>
              <a:gd name="connsiteY26" fmla="*/ 0 h 857047"/>
              <a:gd name="connsiteX27" fmla="*/ 3757936 w 6881206"/>
              <a:gd name="connsiteY27" fmla="*/ 0 h 857047"/>
              <a:gd name="connsiteX28" fmla="*/ 3914505 w 6881206"/>
              <a:gd name="connsiteY28" fmla="*/ 0 h 857047"/>
              <a:gd name="connsiteX29" fmla="*/ 4099165 w 6881206"/>
              <a:gd name="connsiteY29" fmla="*/ 0 h 857047"/>
              <a:gd name="connsiteX30" fmla="*/ 4176573 w 6881206"/>
              <a:gd name="connsiteY30" fmla="*/ 0 h 857047"/>
              <a:gd name="connsiteX31" fmla="*/ 4211043 w 6881206"/>
              <a:gd name="connsiteY31" fmla="*/ 0 h 857047"/>
              <a:gd name="connsiteX32" fmla="*/ 4249415 w 6881206"/>
              <a:gd name="connsiteY32" fmla="*/ 0 h 857047"/>
              <a:gd name="connsiteX33" fmla="*/ 4292911 w 6881206"/>
              <a:gd name="connsiteY33" fmla="*/ 0 h 857047"/>
              <a:gd name="connsiteX34" fmla="*/ 4715176 w 6881206"/>
              <a:gd name="connsiteY34" fmla="*/ 0 h 857047"/>
              <a:gd name="connsiteX35" fmla="*/ 4749035 w 6881206"/>
              <a:gd name="connsiteY35" fmla="*/ 0 h 857047"/>
              <a:gd name="connsiteX36" fmla="*/ 5107279 w 6881206"/>
              <a:gd name="connsiteY36" fmla="*/ 0 h 857047"/>
              <a:gd name="connsiteX37" fmla="*/ 5446306 w 6881206"/>
              <a:gd name="connsiteY37" fmla="*/ 0 h 857047"/>
              <a:gd name="connsiteX38" fmla="*/ 5654500 w 6881206"/>
              <a:gd name="connsiteY38" fmla="*/ 0 h 857047"/>
              <a:gd name="connsiteX39" fmla="*/ 5879355 w 6881206"/>
              <a:gd name="connsiteY39" fmla="*/ 0 h 857047"/>
              <a:gd name="connsiteX40" fmla="*/ 6374171 w 6881206"/>
              <a:gd name="connsiteY40" fmla="*/ 0 h 857047"/>
              <a:gd name="connsiteX41" fmla="*/ 6382691 w 6881206"/>
              <a:gd name="connsiteY41" fmla="*/ 0 h 857047"/>
              <a:gd name="connsiteX42" fmla="*/ 6406881 w 6881206"/>
              <a:gd name="connsiteY42" fmla="*/ 10516 h 857047"/>
              <a:gd name="connsiteX43" fmla="*/ 6411719 w 6881206"/>
              <a:gd name="connsiteY43" fmla="*/ 15774 h 857047"/>
              <a:gd name="connsiteX44" fmla="*/ 6412418 w 6881206"/>
              <a:gd name="connsiteY44" fmla="*/ 16534 h 857047"/>
              <a:gd name="connsiteX45" fmla="*/ 6413765 w 6881206"/>
              <a:gd name="connsiteY45" fmla="*/ 17998 h 857047"/>
              <a:gd name="connsiteX46" fmla="*/ 6418286 w 6881206"/>
              <a:gd name="connsiteY46" fmla="*/ 21854 h 857047"/>
              <a:gd name="connsiteX47" fmla="*/ 6867337 w 6881206"/>
              <a:gd name="connsiteY47" fmla="*/ 404863 h 857047"/>
              <a:gd name="connsiteX48" fmla="*/ 6867337 w 6881206"/>
              <a:gd name="connsiteY48" fmla="*/ 452185 h 857047"/>
              <a:gd name="connsiteX49" fmla="*/ 6491457 w 6881206"/>
              <a:gd name="connsiteY49" fmla="*/ 772784 h 857047"/>
              <a:gd name="connsiteX50" fmla="*/ 6413765 w 6881206"/>
              <a:gd name="connsiteY50" fmla="*/ 839050 h 857047"/>
              <a:gd name="connsiteX51" fmla="*/ 6411719 w 6881206"/>
              <a:gd name="connsiteY51" fmla="*/ 841273 h 857047"/>
              <a:gd name="connsiteX52" fmla="*/ 6406881 w 6881206"/>
              <a:gd name="connsiteY52" fmla="*/ 846531 h 857047"/>
              <a:gd name="connsiteX53" fmla="*/ 6382691 w 6881206"/>
              <a:gd name="connsiteY53" fmla="*/ 857047 h 857047"/>
              <a:gd name="connsiteX54" fmla="*/ 6374171 w 6881206"/>
              <a:gd name="connsiteY54" fmla="*/ 857047 h 857047"/>
              <a:gd name="connsiteX55" fmla="*/ 6368680 w 6881206"/>
              <a:gd name="connsiteY55" fmla="*/ 857047 h 857047"/>
              <a:gd name="connsiteX56" fmla="*/ 6348221 w 6881206"/>
              <a:gd name="connsiteY56" fmla="*/ 857047 h 857047"/>
              <a:gd name="connsiteX57" fmla="*/ 6330248 w 6881206"/>
              <a:gd name="connsiteY57" fmla="*/ 857047 h 857047"/>
              <a:gd name="connsiteX58" fmla="*/ 6266353 w 6881206"/>
              <a:gd name="connsiteY58" fmla="*/ 857047 h 857047"/>
              <a:gd name="connsiteX59" fmla="*/ 6225932 w 6881206"/>
              <a:gd name="connsiteY59" fmla="*/ 857047 h 857047"/>
              <a:gd name="connsiteX60" fmla="*/ 6106926 w 6881206"/>
              <a:gd name="connsiteY60" fmla="*/ 857047 h 857047"/>
              <a:gd name="connsiteX61" fmla="*/ 6022790 w 6881206"/>
              <a:gd name="connsiteY61" fmla="*/ 857047 h 857047"/>
              <a:gd name="connsiteX62" fmla="*/ 5844088 w 6881206"/>
              <a:gd name="connsiteY62" fmla="*/ 857047 h 857047"/>
              <a:gd name="connsiteX63" fmla="*/ 5687880 w 6881206"/>
              <a:gd name="connsiteY63" fmla="*/ 857047 h 857047"/>
              <a:gd name="connsiteX64" fmla="*/ 5451985 w 6881206"/>
              <a:gd name="connsiteY64" fmla="*/ 857047 h 857047"/>
              <a:gd name="connsiteX65" fmla="*/ 5188261 w 6881206"/>
              <a:gd name="connsiteY65" fmla="*/ 857047 h 857047"/>
              <a:gd name="connsiteX66" fmla="*/ 4904764 w 6881206"/>
              <a:gd name="connsiteY66" fmla="*/ 857047 h 857047"/>
              <a:gd name="connsiteX67" fmla="*/ 4490989 w 6881206"/>
              <a:gd name="connsiteY67" fmla="*/ 857047 h 857047"/>
              <a:gd name="connsiteX68" fmla="*/ 4176573 w 6881206"/>
              <a:gd name="connsiteY68" fmla="*/ 857047 h 857047"/>
              <a:gd name="connsiteX69" fmla="*/ 4099165 w 6881206"/>
              <a:gd name="connsiteY69" fmla="*/ 857047 h 857047"/>
              <a:gd name="connsiteX70" fmla="*/ 4089943 w 6881206"/>
              <a:gd name="connsiteY70" fmla="*/ 857047 h 857047"/>
              <a:gd name="connsiteX71" fmla="*/ 4057940 w 6881206"/>
              <a:gd name="connsiteY71" fmla="*/ 857047 h 857047"/>
              <a:gd name="connsiteX72" fmla="*/ 4025386 w 6881206"/>
              <a:gd name="connsiteY72" fmla="*/ 857047 h 857047"/>
              <a:gd name="connsiteX73" fmla="*/ 3850160 w 6881206"/>
              <a:gd name="connsiteY73" fmla="*/ 857047 h 857047"/>
              <a:gd name="connsiteX74" fmla="*/ 3563124 w 6881206"/>
              <a:gd name="connsiteY74" fmla="*/ 857047 h 857047"/>
              <a:gd name="connsiteX75" fmla="*/ 3550795 w 6881206"/>
              <a:gd name="connsiteY75" fmla="*/ 857047 h 857047"/>
              <a:gd name="connsiteX76" fmla="*/ 3508932 w 6881206"/>
              <a:gd name="connsiteY76" fmla="*/ 857047 h 857047"/>
              <a:gd name="connsiteX77" fmla="*/ 3483683 w 6881206"/>
              <a:gd name="connsiteY77" fmla="*/ 857047 h 857047"/>
              <a:gd name="connsiteX78" fmla="*/ 3464491 w 6881206"/>
              <a:gd name="connsiteY78" fmla="*/ 857047 h 857047"/>
              <a:gd name="connsiteX79" fmla="*/ 3452740 w 6881206"/>
              <a:gd name="connsiteY79" fmla="*/ 857047 h 857047"/>
              <a:gd name="connsiteX80" fmla="*/ 3423719 w 6881206"/>
              <a:gd name="connsiteY80" fmla="*/ 857047 h 857047"/>
              <a:gd name="connsiteX81" fmla="*/ 3370481 w 6881206"/>
              <a:gd name="connsiteY81" fmla="*/ 857047 h 857047"/>
              <a:gd name="connsiteX82" fmla="*/ 3306946 w 6881206"/>
              <a:gd name="connsiteY82" fmla="*/ 857047 h 857047"/>
              <a:gd name="connsiteX83" fmla="*/ 3147208 w 6881206"/>
              <a:gd name="connsiteY83" fmla="*/ 857047 h 857047"/>
              <a:gd name="connsiteX84" fmla="*/ 3114429 w 6881206"/>
              <a:gd name="connsiteY84" fmla="*/ 857047 h 857047"/>
              <a:gd name="connsiteX85" fmla="*/ 2960658 w 6881206"/>
              <a:gd name="connsiteY85" fmla="*/ 857047 h 857047"/>
              <a:gd name="connsiteX86" fmla="*/ 2827230 w 6881206"/>
              <a:gd name="connsiteY86" fmla="*/ 857047 h 857047"/>
              <a:gd name="connsiteX87" fmla="*/ 2712413 w 6881206"/>
              <a:gd name="connsiteY87" fmla="*/ 857047 h 857047"/>
              <a:gd name="connsiteX88" fmla="*/ 2680242 w 6881206"/>
              <a:gd name="connsiteY88" fmla="*/ 857047 h 857047"/>
              <a:gd name="connsiteX89" fmla="*/ 2603835 w 6881206"/>
              <a:gd name="connsiteY89" fmla="*/ 857047 h 857047"/>
              <a:gd name="connsiteX90" fmla="*/ 2455042 w 6881206"/>
              <a:gd name="connsiteY90" fmla="*/ 857047 h 857047"/>
              <a:gd name="connsiteX91" fmla="*/ 2426415 w 6881206"/>
              <a:gd name="connsiteY91" fmla="*/ 857047 h 857047"/>
              <a:gd name="connsiteX92" fmla="*/ 2209736 w 6881206"/>
              <a:gd name="connsiteY92" fmla="*/ 857047 h 857047"/>
              <a:gd name="connsiteX93" fmla="*/ 1893047 w 6881206"/>
              <a:gd name="connsiteY93" fmla="*/ 857047 h 857047"/>
              <a:gd name="connsiteX94" fmla="*/ 1885034 w 6881206"/>
              <a:gd name="connsiteY94" fmla="*/ 857047 h 857047"/>
              <a:gd name="connsiteX95" fmla="*/ 1843786 w 6881206"/>
              <a:gd name="connsiteY95" fmla="*/ 857047 h 857047"/>
              <a:gd name="connsiteX96" fmla="*/ 1828944 w 6881206"/>
              <a:gd name="connsiteY96" fmla="*/ 857047 h 857047"/>
              <a:gd name="connsiteX97" fmla="*/ 1380221 w 6881206"/>
              <a:gd name="connsiteY97" fmla="*/ 857047 h 857047"/>
              <a:gd name="connsiteX98" fmla="*/ 1333065 w 6881206"/>
              <a:gd name="connsiteY98" fmla="*/ 857047 h 857047"/>
              <a:gd name="connsiteX99" fmla="*/ 653445 w 6881206"/>
              <a:gd name="connsiteY99" fmla="*/ 857047 h 857047"/>
              <a:gd name="connsiteX100" fmla="*/ 0 w 6881206"/>
              <a:gd name="connsiteY100" fmla="*/ 857047 h 857047"/>
              <a:gd name="connsiteX101" fmla="*/ 0 w 6881206"/>
              <a:gd name="connsiteY101" fmla="*/ 0 h 85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881206" h="857047">
                <a:moveTo>
                  <a:pt x="0" y="0"/>
                </a:moveTo>
                <a:cubicBezTo>
                  <a:pt x="0" y="0"/>
                  <a:pt x="0" y="0"/>
                  <a:pt x="653445" y="0"/>
                </a:cubicBezTo>
                <a:cubicBezTo>
                  <a:pt x="653445" y="0"/>
                  <a:pt x="653445" y="0"/>
                  <a:pt x="1156123" y="0"/>
                </a:cubicBezTo>
                <a:lnTo>
                  <a:pt x="1380221" y="0"/>
                </a:lnTo>
                <a:cubicBezTo>
                  <a:pt x="1380221" y="0"/>
                  <a:pt x="1380221" y="0"/>
                  <a:pt x="1444324" y="0"/>
                </a:cubicBezTo>
                <a:lnTo>
                  <a:pt x="1522072" y="0"/>
                </a:lnTo>
                <a:lnTo>
                  <a:pt x="1596570" y="0"/>
                </a:lnTo>
                <a:cubicBezTo>
                  <a:pt x="1668686" y="0"/>
                  <a:pt x="1764840" y="0"/>
                  <a:pt x="1893047" y="0"/>
                </a:cubicBezTo>
                <a:cubicBezTo>
                  <a:pt x="1893047" y="0"/>
                  <a:pt x="1893047" y="0"/>
                  <a:pt x="1978260" y="0"/>
                </a:cubicBezTo>
                <a:lnTo>
                  <a:pt x="2032793" y="0"/>
                </a:lnTo>
                <a:lnTo>
                  <a:pt x="2095032" y="0"/>
                </a:lnTo>
                <a:cubicBezTo>
                  <a:pt x="2196025" y="0"/>
                  <a:pt x="2347515" y="0"/>
                  <a:pt x="2574748" y="0"/>
                </a:cubicBezTo>
                <a:lnTo>
                  <a:pt x="2712413" y="0"/>
                </a:lnTo>
                <a:lnTo>
                  <a:pt x="2724164" y="0"/>
                </a:lnTo>
                <a:lnTo>
                  <a:pt x="2806423" y="0"/>
                </a:lnTo>
                <a:lnTo>
                  <a:pt x="2975563" y="0"/>
                </a:lnTo>
                <a:lnTo>
                  <a:pt x="3029696" y="0"/>
                </a:lnTo>
                <a:lnTo>
                  <a:pt x="3216247" y="0"/>
                </a:lnTo>
                <a:lnTo>
                  <a:pt x="3464491" y="0"/>
                </a:lnTo>
                <a:lnTo>
                  <a:pt x="3476820" y="0"/>
                </a:lnTo>
                <a:lnTo>
                  <a:pt x="3508932" y="0"/>
                </a:lnTo>
                <a:cubicBezTo>
                  <a:pt x="3508932" y="0"/>
                  <a:pt x="3508932" y="0"/>
                  <a:pt x="3518154" y="0"/>
                </a:cubicBezTo>
                <a:lnTo>
                  <a:pt x="3563124" y="0"/>
                </a:lnTo>
                <a:lnTo>
                  <a:pt x="3568615" y="0"/>
                </a:lnTo>
                <a:lnTo>
                  <a:pt x="3582711" y="0"/>
                </a:lnTo>
                <a:lnTo>
                  <a:pt x="3607047" y="0"/>
                </a:lnTo>
                <a:lnTo>
                  <a:pt x="3711363" y="0"/>
                </a:lnTo>
                <a:lnTo>
                  <a:pt x="3757936" y="0"/>
                </a:lnTo>
                <a:lnTo>
                  <a:pt x="3914505" y="0"/>
                </a:lnTo>
                <a:lnTo>
                  <a:pt x="4099165" y="0"/>
                </a:lnTo>
                <a:cubicBezTo>
                  <a:pt x="4099165" y="0"/>
                  <a:pt x="4099165" y="0"/>
                  <a:pt x="4176573" y="0"/>
                </a:cubicBezTo>
                <a:cubicBezTo>
                  <a:pt x="4176573" y="0"/>
                  <a:pt x="4176573" y="0"/>
                  <a:pt x="4211043" y="0"/>
                </a:cubicBezTo>
                <a:lnTo>
                  <a:pt x="4249415" y="0"/>
                </a:lnTo>
                <a:lnTo>
                  <a:pt x="4292911" y="0"/>
                </a:lnTo>
                <a:cubicBezTo>
                  <a:pt x="4370470" y="0"/>
                  <a:pt x="4499735" y="0"/>
                  <a:pt x="4715176" y="0"/>
                </a:cubicBezTo>
                <a:lnTo>
                  <a:pt x="4749035" y="0"/>
                </a:lnTo>
                <a:lnTo>
                  <a:pt x="5107279" y="0"/>
                </a:lnTo>
                <a:lnTo>
                  <a:pt x="5446306" y="0"/>
                </a:lnTo>
                <a:lnTo>
                  <a:pt x="5654500" y="0"/>
                </a:lnTo>
                <a:lnTo>
                  <a:pt x="5879355" y="0"/>
                </a:lnTo>
                <a:lnTo>
                  <a:pt x="6374171" y="0"/>
                </a:lnTo>
                <a:lnTo>
                  <a:pt x="6382691" y="0"/>
                </a:lnTo>
                <a:cubicBezTo>
                  <a:pt x="6392367" y="0"/>
                  <a:pt x="6402043" y="5258"/>
                  <a:pt x="6406881" y="10516"/>
                </a:cubicBezTo>
                <a:cubicBezTo>
                  <a:pt x="6406881" y="10516"/>
                  <a:pt x="6411719" y="10516"/>
                  <a:pt x="6411719" y="15774"/>
                </a:cubicBezTo>
                <a:cubicBezTo>
                  <a:pt x="6411719" y="15774"/>
                  <a:pt x="6411719" y="15774"/>
                  <a:pt x="6412418" y="16534"/>
                </a:cubicBezTo>
                <a:lnTo>
                  <a:pt x="6413765" y="17998"/>
                </a:lnTo>
                <a:lnTo>
                  <a:pt x="6418286" y="21854"/>
                </a:lnTo>
                <a:cubicBezTo>
                  <a:pt x="6439669" y="40092"/>
                  <a:pt x="6525203" y="113046"/>
                  <a:pt x="6867337" y="404863"/>
                </a:cubicBezTo>
                <a:cubicBezTo>
                  <a:pt x="6885830" y="415379"/>
                  <a:pt x="6885830" y="436411"/>
                  <a:pt x="6867337" y="452185"/>
                </a:cubicBezTo>
                <a:cubicBezTo>
                  <a:pt x="6867337" y="452185"/>
                  <a:pt x="6867337" y="452185"/>
                  <a:pt x="6491457" y="772784"/>
                </a:cubicBezTo>
                <a:lnTo>
                  <a:pt x="6413765" y="839050"/>
                </a:lnTo>
                <a:lnTo>
                  <a:pt x="6411719" y="841273"/>
                </a:lnTo>
                <a:cubicBezTo>
                  <a:pt x="6411719" y="841273"/>
                  <a:pt x="6406881" y="841273"/>
                  <a:pt x="6406881" y="846531"/>
                </a:cubicBezTo>
                <a:cubicBezTo>
                  <a:pt x="6402043" y="851789"/>
                  <a:pt x="6392367" y="857047"/>
                  <a:pt x="6382691" y="857047"/>
                </a:cubicBezTo>
                <a:lnTo>
                  <a:pt x="6374171" y="857047"/>
                </a:lnTo>
                <a:lnTo>
                  <a:pt x="6368680" y="857047"/>
                </a:lnTo>
                <a:lnTo>
                  <a:pt x="6348221" y="857047"/>
                </a:lnTo>
                <a:lnTo>
                  <a:pt x="6330248" y="857047"/>
                </a:lnTo>
                <a:lnTo>
                  <a:pt x="6266353" y="857047"/>
                </a:lnTo>
                <a:lnTo>
                  <a:pt x="6225932" y="857047"/>
                </a:lnTo>
                <a:lnTo>
                  <a:pt x="6106926" y="857047"/>
                </a:lnTo>
                <a:lnTo>
                  <a:pt x="6022790" y="857047"/>
                </a:lnTo>
                <a:lnTo>
                  <a:pt x="5844088" y="857047"/>
                </a:lnTo>
                <a:lnTo>
                  <a:pt x="5687880" y="857047"/>
                </a:lnTo>
                <a:lnTo>
                  <a:pt x="5451985" y="857047"/>
                </a:lnTo>
                <a:lnTo>
                  <a:pt x="5188261" y="857047"/>
                </a:lnTo>
                <a:lnTo>
                  <a:pt x="4904764" y="857047"/>
                </a:lnTo>
                <a:lnTo>
                  <a:pt x="4490989" y="857047"/>
                </a:lnTo>
                <a:lnTo>
                  <a:pt x="4176573" y="857047"/>
                </a:lnTo>
                <a:cubicBezTo>
                  <a:pt x="4176573" y="857047"/>
                  <a:pt x="4176573" y="857047"/>
                  <a:pt x="4099165" y="857047"/>
                </a:cubicBezTo>
                <a:cubicBezTo>
                  <a:pt x="4099165" y="857047"/>
                  <a:pt x="4099165" y="857047"/>
                  <a:pt x="4089943" y="857047"/>
                </a:cubicBezTo>
                <a:lnTo>
                  <a:pt x="4057940" y="857047"/>
                </a:lnTo>
                <a:lnTo>
                  <a:pt x="4025386" y="857047"/>
                </a:lnTo>
                <a:cubicBezTo>
                  <a:pt x="3988496" y="857047"/>
                  <a:pt x="3933162" y="857047"/>
                  <a:pt x="3850160" y="857047"/>
                </a:cubicBezTo>
                <a:lnTo>
                  <a:pt x="3563124" y="857047"/>
                </a:lnTo>
                <a:lnTo>
                  <a:pt x="3550795" y="857047"/>
                </a:lnTo>
                <a:lnTo>
                  <a:pt x="3508932" y="857047"/>
                </a:lnTo>
                <a:cubicBezTo>
                  <a:pt x="3508932" y="857047"/>
                  <a:pt x="3508932" y="857047"/>
                  <a:pt x="3483683" y="857047"/>
                </a:cubicBezTo>
                <a:lnTo>
                  <a:pt x="3464491" y="857047"/>
                </a:lnTo>
                <a:lnTo>
                  <a:pt x="3452740" y="857047"/>
                </a:lnTo>
                <a:lnTo>
                  <a:pt x="3423719" y="857047"/>
                </a:lnTo>
                <a:lnTo>
                  <a:pt x="3370481" y="857047"/>
                </a:lnTo>
                <a:lnTo>
                  <a:pt x="3306946" y="857047"/>
                </a:lnTo>
                <a:lnTo>
                  <a:pt x="3147208" y="857047"/>
                </a:lnTo>
                <a:lnTo>
                  <a:pt x="3114429" y="857047"/>
                </a:lnTo>
                <a:lnTo>
                  <a:pt x="2960658" y="857047"/>
                </a:lnTo>
                <a:lnTo>
                  <a:pt x="2827230" y="857047"/>
                </a:lnTo>
                <a:lnTo>
                  <a:pt x="2712413" y="857047"/>
                </a:lnTo>
                <a:lnTo>
                  <a:pt x="2680242" y="857047"/>
                </a:lnTo>
                <a:lnTo>
                  <a:pt x="2603835" y="857047"/>
                </a:lnTo>
                <a:lnTo>
                  <a:pt x="2455042" y="857047"/>
                </a:lnTo>
                <a:lnTo>
                  <a:pt x="2426415" y="857047"/>
                </a:lnTo>
                <a:lnTo>
                  <a:pt x="2209736" y="857047"/>
                </a:lnTo>
                <a:lnTo>
                  <a:pt x="1893047" y="857047"/>
                </a:lnTo>
                <a:cubicBezTo>
                  <a:pt x="1893047" y="857047"/>
                  <a:pt x="1893047" y="857047"/>
                  <a:pt x="1885034" y="857047"/>
                </a:cubicBezTo>
                <a:lnTo>
                  <a:pt x="1843786" y="857047"/>
                </a:lnTo>
                <a:lnTo>
                  <a:pt x="1828944" y="857047"/>
                </a:lnTo>
                <a:cubicBezTo>
                  <a:pt x="1764840" y="857047"/>
                  <a:pt x="1636634" y="857047"/>
                  <a:pt x="1380221" y="857047"/>
                </a:cubicBezTo>
                <a:lnTo>
                  <a:pt x="1333065" y="857047"/>
                </a:lnTo>
                <a:cubicBezTo>
                  <a:pt x="1136016" y="857047"/>
                  <a:pt x="910816" y="857047"/>
                  <a:pt x="653445" y="857047"/>
                </a:cubicBezTo>
                <a:cubicBezTo>
                  <a:pt x="653445" y="857047"/>
                  <a:pt x="653445" y="857047"/>
                  <a:pt x="0" y="857047"/>
                </a:cubicBezTo>
                <a:cubicBezTo>
                  <a:pt x="0" y="857047"/>
                  <a:pt x="0" y="857047"/>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5" name="Picture 4">
            <a:extLst>
              <a:ext uri="{FF2B5EF4-FFF2-40B4-BE49-F238E27FC236}">
                <a16:creationId xmlns:a16="http://schemas.microsoft.com/office/drawing/2014/main" id="{53020772-C031-613D-DEAA-2E41E1A4D82E}"/>
              </a:ext>
            </a:extLst>
          </p:cNvPr>
          <p:cNvPicPr>
            <a:picLocks noChangeAspect="1"/>
          </p:cNvPicPr>
          <p:nvPr/>
        </p:nvPicPr>
        <p:blipFill>
          <a:blip r:embed="rId2"/>
          <a:stretch>
            <a:fillRect/>
          </a:stretch>
        </p:blipFill>
        <p:spPr>
          <a:xfrm>
            <a:off x="7074745" y="1192796"/>
            <a:ext cx="4153750" cy="1163050"/>
          </a:xfrm>
          <a:prstGeom prst="rect">
            <a:avLst/>
          </a:prstGeom>
        </p:spPr>
      </p:pic>
      <p:pic>
        <p:nvPicPr>
          <p:cNvPr id="6" name="Picture 5">
            <a:extLst>
              <a:ext uri="{FF2B5EF4-FFF2-40B4-BE49-F238E27FC236}">
                <a16:creationId xmlns:a16="http://schemas.microsoft.com/office/drawing/2014/main" id="{9121D504-287D-E195-8DA1-216FCDA91695}"/>
              </a:ext>
            </a:extLst>
          </p:cNvPr>
          <p:cNvPicPr>
            <a:picLocks noChangeAspect="1"/>
          </p:cNvPicPr>
          <p:nvPr/>
        </p:nvPicPr>
        <p:blipFill rotWithShape="1">
          <a:blip r:embed="rId3"/>
          <a:srcRect t="28295"/>
          <a:stretch/>
        </p:blipFill>
        <p:spPr>
          <a:xfrm>
            <a:off x="6106196" y="3992137"/>
            <a:ext cx="6070935" cy="2384210"/>
          </a:xfrm>
          <a:prstGeom prst="rect">
            <a:avLst/>
          </a:prstGeom>
        </p:spPr>
      </p:pic>
    </p:spTree>
    <p:extLst>
      <p:ext uri="{BB962C8B-B14F-4D97-AF65-F5344CB8AC3E}">
        <p14:creationId xmlns:p14="http://schemas.microsoft.com/office/powerpoint/2010/main" val="2585576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48"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9"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0"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1"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2"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3"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4"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5"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6"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7"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8"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9"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61" name="Group 60">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2"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3"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4"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5"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6"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7"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8"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9"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0"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1"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2"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3"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75" name="Rectangle 74">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77"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79" name="Rectangle 78">
            <a:extLst>
              <a:ext uri="{FF2B5EF4-FFF2-40B4-BE49-F238E27FC236}">
                <a16:creationId xmlns:a16="http://schemas.microsoft.com/office/drawing/2014/main" id="{FA94DED7-0A28-4AD9-8747-E94113225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81" name="Rectangle 80">
            <a:extLst>
              <a:ext uri="{FF2B5EF4-FFF2-40B4-BE49-F238E27FC236}">
                <a16:creationId xmlns:a16="http://schemas.microsoft.com/office/drawing/2014/main" id="{6F175609-91A3-416E-BC3D-7548FDE02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3" name="Rectangle 82">
            <a:extLst>
              <a:ext uri="{FF2B5EF4-FFF2-40B4-BE49-F238E27FC236}">
                <a16:creationId xmlns:a16="http://schemas.microsoft.com/office/drawing/2014/main" id="{9A3B0D54-9DF0-4FF8-A0AA-B4234DF35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DABE805B-4172-83BF-E246-DB57E50AFAC2}"/>
              </a:ext>
            </a:extLst>
          </p:cNvPr>
          <p:cNvSpPr>
            <a:spLocks noGrp="1"/>
          </p:cNvSpPr>
          <p:nvPr>
            <p:ph type="title"/>
          </p:nvPr>
        </p:nvSpPr>
        <p:spPr>
          <a:xfrm>
            <a:off x="-10669" y="1218745"/>
            <a:ext cx="4506469" cy="2249050"/>
          </a:xfrm>
        </p:spPr>
        <p:txBody>
          <a:bodyPr vert="horz" lIns="91440" tIns="45720" rIns="91440" bIns="45720" rtlCol="0" anchor="b">
            <a:normAutofit/>
          </a:bodyPr>
          <a:lstStyle/>
          <a:p>
            <a:pPr algn="ctr"/>
            <a:r>
              <a:rPr lang="en-US" sz="3700" dirty="0">
                <a:solidFill>
                  <a:srgbClr val="FEFFFF"/>
                </a:solidFill>
                <a:latin typeface="Calibri" panose="020F0502020204030204" pitchFamily="34" charset="0"/>
                <a:ea typeface="Calibri" panose="020F0502020204030204" pitchFamily="34" charset="0"/>
                <a:cs typeface="Calibri" panose="020F0502020204030204" pitchFamily="34" charset="0"/>
              </a:rPr>
              <a:t>Trauma, Mental Illness, and Addiction. Which comes first?</a:t>
            </a:r>
          </a:p>
        </p:txBody>
      </p:sp>
      <p:pic>
        <p:nvPicPr>
          <p:cNvPr id="3" name="Picture 2">
            <a:extLst>
              <a:ext uri="{FF2B5EF4-FFF2-40B4-BE49-F238E27FC236}">
                <a16:creationId xmlns:a16="http://schemas.microsoft.com/office/drawing/2014/main" id="{5A4B4289-B52E-D196-F3FA-16CC6ED78056}"/>
              </a:ext>
            </a:extLst>
          </p:cNvPr>
          <p:cNvPicPr>
            <a:picLocks noChangeAspect="1"/>
          </p:cNvPicPr>
          <p:nvPr/>
        </p:nvPicPr>
        <p:blipFill rotWithShape="1">
          <a:blip r:embed="rId2"/>
          <a:srcRect l="17695" r="31648" b="1"/>
          <a:stretch/>
        </p:blipFill>
        <p:spPr>
          <a:xfrm>
            <a:off x="4639732" y="10"/>
            <a:ext cx="7552267" cy="6857990"/>
          </a:xfrm>
          <a:prstGeom prst="rect">
            <a:avLst/>
          </a:prstGeom>
        </p:spPr>
      </p:pic>
      <p:sp>
        <p:nvSpPr>
          <p:cNvPr id="85" name="Freeform 5">
            <a:extLst>
              <a:ext uri="{FF2B5EF4-FFF2-40B4-BE49-F238E27FC236}">
                <a16:creationId xmlns:a16="http://schemas.microsoft.com/office/drawing/2014/main" id="{64D236DE-BD07-488F-B236-DDEEFFF720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873694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23" name="Group 22">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5"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6"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7"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8"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37" name="Rectangle 36">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9" name="Freeform 6">
            <a:extLst>
              <a:ext uri="{FF2B5EF4-FFF2-40B4-BE49-F238E27FC236}">
                <a16:creationId xmlns:a16="http://schemas.microsoft.com/office/drawing/2014/main" id="{DB5BC99D-7BEA-4F13-B82B-A956E2D09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41" name="Rectangle 40">
            <a:extLst>
              <a:ext uri="{FF2B5EF4-FFF2-40B4-BE49-F238E27FC236}">
                <a16:creationId xmlns:a16="http://schemas.microsoft.com/office/drawing/2014/main" id="{65781D42-087D-484C-840B-CFDCDDEB2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3" name="Freeform 5">
            <a:extLst>
              <a:ext uri="{FF2B5EF4-FFF2-40B4-BE49-F238E27FC236}">
                <a16:creationId xmlns:a16="http://schemas.microsoft.com/office/drawing/2014/main" id="{2F2D0089-EE06-49C0-9C5F-56B94DF2D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4298416"/>
            <a:ext cx="10602096" cy="2170389"/>
          </a:xfrm>
          <a:custGeom>
            <a:avLst/>
            <a:gdLst>
              <a:gd name="T0" fmla="*/ 2253 w 2259"/>
              <a:gd name="T1" fmla="*/ 195 h 413"/>
              <a:gd name="T2" fmla="*/ 2064 w 2259"/>
              <a:gd name="T3" fmla="*/ 7 h 413"/>
              <a:gd name="T4" fmla="*/ 2062 w 2259"/>
              <a:gd name="T5" fmla="*/ 5 h 413"/>
              <a:gd name="T6" fmla="*/ 2048 w 2259"/>
              <a:gd name="T7" fmla="*/ 0 h 413"/>
              <a:gd name="T8" fmla="*/ 891 w 2259"/>
              <a:gd name="T9" fmla="*/ 0 h 413"/>
              <a:gd name="T10" fmla="*/ 851 w 2259"/>
              <a:gd name="T11" fmla="*/ 0 h 413"/>
              <a:gd name="T12" fmla="*/ 541 w 2259"/>
              <a:gd name="T13" fmla="*/ 0 h 413"/>
              <a:gd name="T14" fmla="*/ 54 w 2259"/>
              <a:gd name="T15" fmla="*/ 0 h 413"/>
              <a:gd name="T16" fmla="*/ 0 w 2259"/>
              <a:gd name="T17" fmla="*/ 0 h 413"/>
              <a:gd name="T18" fmla="*/ 0 w 2259"/>
              <a:gd name="T19" fmla="*/ 413 h 413"/>
              <a:gd name="T20" fmla="*/ 54 w 2259"/>
              <a:gd name="T21" fmla="*/ 413 h 413"/>
              <a:gd name="T22" fmla="*/ 541 w 2259"/>
              <a:gd name="T23" fmla="*/ 413 h 413"/>
              <a:gd name="T24" fmla="*/ 851 w 2259"/>
              <a:gd name="T25" fmla="*/ 413 h 413"/>
              <a:gd name="T26" fmla="*/ 891 w 2259"/>
              <a:gd name="T27" fmla="*/ 413 h 413"/>
              <a:gd name="T28" fmla="*/ 2048 w 2259"/>
              <a:gd name="T29" fmla="*/ 413 h 413"/>
              <a:gd name="T30" fmla="*/ 2062 w 2259"/>
              <a:gd name="T31" fmla="*/ 408 h 413"/>
              <a:gd name="T32" fmla="*/ 2064 w 2259"/>
              <a:gd name="T33" fmla="*/ 406 h 413"/>
              <a:gd name="T34" fmla="*/ 2253 w 2259"/>
              <a:gd name="T35" fmla="*/ 217 h 413"/>
              <a:gd name="T36" fmla="*/ 2253 w 2259"/>
              <a:gd name="T37" fmla="*/ 1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9" h="413">
                <a:moveTo>
                  <a:pt x="2253" y="195"/>
                </a:moveTo>
                <a:cubicBezTo>
                  <a:pt x="2064" y="7"/>
                  <a:pt x="2064" y="7"/>
                  <a:pt x="2064" y="7"/>
                </a:cubicBezTo>
                <a:cubicBezTo>
                  <a:pt x="2064" y="6"/>
                  <a:pt x="2063" y="5"/>
                  <a:pt x="2062" y="5"/>
                </a:cubicBezTo>
                <a:cubicBezTo>
                  <a:pt x="2058" y="2"/>
                  <a:pt x="2053" y="0"/>
                  <a:pt x="2048" y="0"/>
                </a:cubicBezTo>
                <a:cubicBezTo>
                  <a:pt x="891" y="0"/>
                  <a:pt x="891" y="0"/>
                  <a:pt x="891" y="0"/>
                </a:cubicBezTo>
                <a:cubicBezTo>
                  <a:pt x="851" y="0"/>
                  <a:pt x="851" y="0"/>
                  <a:pt x="851" y="0"/>
                </a:cubicBezTo>
                <a:cubicBezTo>
                  <a:pt x="541" y="0"/>
                  <a:pt x="541" y="0"/>
                  <a:pt x="541" y="0"/>
                </a:cubicBezTo>
                <a:cubicBezTo>
                  <a:pt x="54" y="0"/>
                  <a:pt x="54" y="0"/>
                  <a:pt x="54" y="0"/>
                </a:cubicBezTo>
                <a:cubicBezTo>
                  <a:pt x="0" y="0"/>
                  <a:pt x="0" y="0"/>
                  <a:pt x="0" y="0"/>
                </a:cubicBezTo>
                <a:cubicBezTo>
                  <a:pt x="0" y="413"/>
                  <a:pt x="0" y="413"/>
                  <a:pt x="0" y="413"/>
                </a:cubicBezTo>
                <a:cubicBezTo>
                  <a:pt x="54" y="413"/>
                  <a:pt x="54" y="413"/>
                  <a:pt x="54" y="413"/>
                </a:cubicBezTo>
                <a:cubicBezTo>
                  <a:pt x="541" y="413"/>
                  <a:pt x="541" y="413"/>
                  <a:pt x="541" y="413"/>
                </a:cubicBezTo>
                <a:cubicBezTo>
                  <a:pt x="851" y="413"/>
                  <a:pt x="851" y="413"/>
                  <a:pt x="851" y="413"/>
                </a:cubicBezTo>
                <a:cubicBezTo>
                  <a:pt x="891" y="413"/>
                  <a:pt x="891" y="413"/>
                  <a:pt x="891" y="413"/>
                </a:cubicBezTo>
                <a:cubicBezTo>
                  <a:pt x="2048" y="413"/>
                  <a:pt x="2048" y="413"/>
                  <a:pt x="2048" y="413"/>
                </a:cubicBezTo>
                <a:cubicBezTo>
                  <a:pt x="2053" y="413"/>
                  <a:pt x="2058" y="411"/>
                  <a:pt x="2062" y="408"/>
                </a:cubicBezTo>
                <a:cubicBezTo>
                  <a:pt x="2063" y="407"/>
                  <a:pt x="2064" y="406"/>
                  <a:pt x="2064" y="406"/>
                </a:cubicBezTo>
                <a:cubicBezTo>
                  <a:pt x="2253" y="217"/>
                  <a:pt x="2253" y="217"/>
                  <a:pt x="2253" y="217"/>
                </a:cubicBezTo>
                <a:cubicBezTo>
                  <a:pt x="2259" y="211"/>
                  <a:pt x="2259" y="201"/>
                  <a:pt x="2253" y="195"/>
                </a:cubicBezTo>
                <a:close/>
              </a:path>
            </a:pathLst>
          </a:custGeom>
          <a:solidFill>
            <a:srgbClr val="000000">
              <a:alpha val="92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F0F769D0-03FE-DAD7-4290-F0A65C0E83B8}"/>
              </a:ext>
            </a:extLst>
          </p:cNvPr>
          <p:cNvSpPr>
            <a:spLocks noGrp="1"/>
          </p:cNvSpPr>
          <p:nvPr>
            <p:ph type="title"/>
          </p:nvPr>
        </p:nvSpPr>
        <p:spPr>
          <a:xfrm>
            <a:off x="256307" y="4628519"/>
            <a:ext cx="9285626" cy="1274728"/>
          </a:xfrm>
        </p:spPr>
        <p:txBody>
          <a:bodyPr vert="horz" lIns="91440" tIns="45720" rIns="91440" bIns="45720" rtlCol="0" anchor="b">
            <a:noAutofit/>
          </a:bodyPr>
          <a:lstStyle/>
          <a:p>
            <a:pPr algn="ctr">
              <a:lnSpc>
                <a:spcPct val="90000"/>
              </a:lnSpc>
            </a:pPr>
            <a:r>
              <a:rPr lang="en-US" sz="2800" dirty="0">
                <a:solidFill>
                  <a:srgbClr val="FFFF00"/>
                </a:solidFill>
                <a:latin typeface="Calibri" panose="020F0502020204030204" pitchFamily="34" charset="0"/>
                <a:ea typeface="Calibri" panose="020F0502020204030204" pitchFamily="34" charset="0"/>
                <a:cs typeface="Calibri" panose="020F0502020204030204" pitchFamily="34" charset="0"/>
              </a:rPr>
              <a:t>Trauma is almost always at the core of serious addiction which leads way to mental illness and then addiction to mask it. </a:t>
            </a:r>
          </a:p>
        </p:txBody>
      </p:sp>
      <p:pic>
        <p:nvPicPr>
          <p:cNvPr id="4" name="Picture 3">
            <a:extLst>
              <a:ext uri="{FF2B5EF4-FFF2-40B4-BE49-F238E27FC236}">
                <a16:creationId xmlns:a16="http://schemas.microsoft.com/office/drawing/2014/main" id="{5D9DB3EC-63BB-BC55-4D82-B39DCE020329}"/>
              </a:ext>
            </a:extLst>
          </p:cNvPr>
          <p:cNvPicPr>
            <a:picLocks noChangeAspect="1"/>
          </p:cNvPicPr>
          <p:nvPr/>
        </p:nvPicPr>
        <p:blipFill>
          <a:blip r:embed="rId2"/>
          <a:stretch>
            <a:fillRect/>
          </a:stretch>
        </p:blipFill>
        <p:spPr>
          <a:xfrm>
            <a:off x="344470" y="662482"/>
            <a:ext cx="4078858" cy="3055206"/>
          </a:xfrm>
          <a:prstGeom prst="rect">
            <a:avLst/>
          </a:prstGeom>
        </p:spPr>
      </p:pic>
      <p:pic>
        <p:nvPicPr>
          <p:cNvPr id="3" name="Picture 2">
            <a:extLst>
              <a:ext uri="{FF2B5EF4-FFF2-40B4-BE49-F238E27FC236}">
                <a16:creationId xmlns:a16="http://schemas.microsoft.com/office/drawing/2014/main" id="{D1CD3E84-5AAB-CD97-A8BB-75F7E811BF6F}"/>
              </a:ext>
            </a:extLst>
          </p:cNvPr>
          <p:cNvPicPr>
            <a:picLocks noChangeAspect="1"/>
          </p:cNvPicPr>
          <p:nvPr/>
        </p:nvPicPr>
        <p:blipFill rotWithShape="1">
          <a:blip r:embed="rId3"/>
          <a:srcRect l="20714" t="15521" r="18036" b="8160"/>
          <a:stretch/>
        </p:blipFill>
        <p:spPr>
          <a:xfrm>
            <a:off x="5428537" y="449127"/>
            <a:ext cx="5911937" cy="3388551"/>
          </a:xfrm>
          <a:prstGeom prst="rect">
            <a:avLst/>
          </a:prstGeom>
        </p:spPr>
      </p:pic>
    </p:spTree>
    <p:extLst>
      <p:ext uri="{BB962C8B-B14F-4D97-AF65-F5344CB8AC3E}">
        <p14:creationId xmlns:p14="http://schemas.microsoft.com/office/powerpoint/2010/main" val="3985076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grpSp>
        <p:nvGrpSpPr>
          <p:cNvPr id="102" name="Group 54">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6"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7"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8"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9"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0"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1"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2"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3"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4"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5"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6"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7"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116" name="Group 68">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70"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1"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2"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3"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4"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5"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6"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7"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8"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9"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0"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1"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118" name="Rectangle 82">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20"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121" name="Rectangle 86">
            <a:extLst>
              <a:ext uri="{FF2B5EF4-FFF2-40B4-BE49-F238E27FC236}">
                <a16:creationId xmlns:a16="http://schemas.microsoft.com/office/drawing/2014/main" id="{CADF4631-3C8F-45EE-8D19-4D3E8426B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22" name="Group 88">
            <a:extLst>
              <a:ext uri="{FF2B5EF4-FFF2-40B4-BE49-F238E27FC236}">
                <a16:creationId xmlns:a16="http://schemas.microsoft.com/office/drawing/2014/main" id="{F291099C-17EE-4E0E-B096-C799750500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0" name="Freeform 11">
              <a:extLst>
                <a:ext uri="{FF2B5EF4-FFF2-40B4-BE49-F238E27FC236}">
                  <a16:creationId xmlns:a16="http://schemas.microsoft.com/office/drawing/2014/main" id="{E21C6221-3E1B-4ABD-8172-FAE995E65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1" name="Freeform 12">
              <a:extLst>
                <a:ext uri="{FF2B5EF4-FFF2-40B4-BE49-F238E27FC236}">
                  <a16:creationId xmlns:a16="http://schemas.microsoft.com/office/drawing/2014/main" id="{D3EF5991-93EA-451F-BB82-1ABC4AC0D2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2" name="Freeform 13">
              <a:extLst>
                <a:ext uri="{FF2B5EF4-FFF2-40B4-BE49-F238E27FC236}">
                  <a16:creationId xmlns:a16="http://schemas.microsoft.com/office/drawing/2014/main" id="{136F96F7-16E6-48A1-A211-0B4A4D0C83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3" name="Freeform 14">
              <a:extLst>
                <a:ext uri="{FF2B5EF4-FFF2-40B4-BE49-F238E27FC236}">
                  <a16:creationId xmlns:a16="http://schemas.microsoft.com/office/drawing/2014/main" id="{5C00D000-7FA5-40C4-AB6A-DE3A61AB8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4" name="Freeform 15">
              <a:extLst>
                <a:ext uri="{FF2B5EF4-FFF2-40B4-BE49-F238E27FC236}">
                  <a16:creationId xmlns:a16="http://schemas.microsoft.com/office/drawing/2014/main" id="{5AAEB880-A03D-4743-9060-D7A846FA6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5" name="Freeform 16">
              <a:extLst>
                <a:ext uri="{FF2B5EF4-FFF2-40B4-BE49-F238E27FC236}">
                  <a16:creationId xmlns:a16="http://schemas.microsoft.com/office/drawing/2014/main" id="{CC64DD68-0B96-4DE9-8FD5-3175E4A3F1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6" name="Freeform 17">
              <a:extLst>
                <a:ext uri="{FF2B5EF4-FFF2-40B4-BE49-F238E27FC236}">
                  <a16:creationId xmlns:a16="http://schemas.microsoft.com/office/drawing/2014/main" id="{69118400-C17B-4068-86D3-93CAE7702C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7" name="Freeform 18">
              <a:extLst>
                <a:ext uri="{FF2B5EF4-FFF2-40B4-BE49-F238E27FC236}">
                  <a16:creationId xmlns:a16="http://schemas.microsoft.com/office/drawing/2014/main" id="{117FA22F-CBA8-4CF5-B8CC-2D169B67E4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8" name="Freeform 19">
              <a:extLst>
                <a:ext uri="{FF2B5EF4-FFF2-40B4-BE49-F238E27FC236}">
                  <a16:creationId xmlns:a16="http://schemas.microsoft.com/office/drawing/2014/main" id="{8FB2D443-8598-4CEE-AED2-BEF49AA95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99" name="Freeform 20">
              <a:extLst>
                <a:ext uri="{FF2B5EF4-FFF2-40B4-BE49-F238E27FC236}">
                  <a16:creationId xmlns:a16="http://schemas.microsoft.com/office/drawing/2014/main" id="{92593E33-68AF-485D-99D0-080CEA1971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0" name="Freeform 21">
              <a:extLst>
                <a:ext uri="{FF2B5EF4-FFF2-40B4-BE49-F238E27FC236}">
                  <a16:creationId xmlns:a16="http://schemas.microsoft.com/office/drawing/2014/main" id="{96A28427-575C-4904-AC4B-3DD62801DC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1" name="Freeform 22">
              <a:extLst>
                <a:ext uri="{FF2B5EF4-FFF2-40B4-BE49-F238E27FC236}">
                  <a16:creationId xmlns:a16="http://schemas.microsoft.com/office/drawing/2014/main" id="{782FA736-DE89-4D13-B0A7-3906B32CEF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2" name="Title 1">
            <a:extLst>
              <a:ext uri="{FF2B5EF4-FFF2-40B4-BE49-F238E27FC236}">
                <a16:creationId xmlns:a16="http://schemas.microsoft.com/office/drawing/2014/main" id="{4CD7E930-EE81-ADD0-D6AB-40653E71830E}"/>
              </a:ext>
            </a:extLst>
          </p:cNvPr>
          <p:cNvSpPr>
            <a:spLocks noGrp="1"/>
          </p:cNvSpPr>
          <p:nvPr>
            <p:ph type="title"/>
          </p:nvPr>
        </p:nvSpPr>
        <p:spPr>
          <a:xfrm>
            <a:off x="283531" y="4529540"/>
            <a:ext cx="12289469" cy="2000347"/>
          </a:xfrm>
        </p:spPr>
        <p:txBody>
          <a:bodyPr vert="horz" lIns="91440" tIns="45720" rIns="91440" bIns="45720" rtlCol="0" anchor="b">
            <a:normAutofit/>
          </a:bodyPr>
          <a:lstStyle/>
          <a:p>
            <a:pPr>
              <a:lnSpc>
                <a:spcPct val="90000"/>
              </a:lnSpc>
            </a:pPr>
            <a:r>
              <a:rPr lang="en-US" sz="2800" dirty="0">
                <a:latin typeface="Calibri" panose="020F0502020204030204" pitchFamily="34" charset="0"/>
                <a:ea typeface="Calibri" panose="020F0502020204030204" pitchFamily="34" charset="0"/>
                <a:cs typeface="Calibri" panose="020F0502020204030204" pitchFamily="34" charset="0"/>
              </a:rPr>
              <a:t>Dr. McCauley’s model encompasses several pathways that can lead to addiction:</a:t>
            </a:r>
          </a:p>
        </p:txBody>
      </p:sp>
      <p:grpSp>
        <p:nvGrpSpPr>
          <p:cNvPr id="103" name="Group 102">
            <a:extLst>
              <a:ext uri="{FF2B5EF4-FFF2-40B4-BE49-F238E27FC236}">
                <a16:creationId xmlns:a16="http://schemas.microsoft.com/office/drawing/2014/main" id="{6A54B62D-FC5C-4E1A-8D8B-279576FE53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04" name="Freeform 27">
              <a:extLst>
                <a:ext uri="{FF2B5EF4-FFF2-40B4-BE49-F238E27FC236}">
                  <a16:creationId xmlns:a16="http://schemas.microsoft.com/office/drawing/2014/main" id="{4706D2CB-CE4C-4F40-B189-FD7BB4466B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5" name="Freeform 28">
              <a:extLst>
                <a:ext uri="{FF2B5EF4-FFF2-40B4-BE49-F238E27FC236}">
                  <a16:creationId xmlns:a16="http://schemas.microsoft.com/office/drawing/2014/main" id="{2714CF7E-2DF6-4F91-8BB2-D62E8B549D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6" name="Freeform 29">
              <a:extLst>
                <a:ext uri="{FF2B5EF4-FFF2-40B4-BE49-F238E27FC236}">
                  <a16:creationId xmlns:a16="http://schemas.microsoft.com/office/drawing/2014/main" id="{F30DCFE1-624D-4D3C-AC61-757C2FF356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7" name="Freeform 30">
              <a:extLst>
                <a:ext uri="{FF2B5EF4-FFF2-40B4-BE49-F238E27FC236}">
                  <a16:creationId xmlns:a16="http://schemas.microsoft.com/office/drawing/2014/main" id="{BF08ABFE-DD31-4F1F-9520-93CC613CD3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8" name="Freeform 31">
              <a:extLst>
                <a:ext uri="{FF2B5EF4-FFF2-40B4-BE49-F238E27FC236}">
                  <a16:creationId xmlns:a16="http://schemas.microsoft.com/office/drawing/2014/main" id="{ADFB2DBD-F00A-4820-876F-4E75F216B1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9" name="Freeform 32">
              <a:extLst>
                <a:ext uri="{FF2B5EF4-FFF2-40B4-BE49-F238E27FC236}">
                  <a16:creationId xmlns:a16="http://schemas.microsoft.com/office/drawing/2014/main" id="{3F85387B-5668-4570-BC5C-AA89417C71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0" name="Freeform 33">
              <a:extLst>
                <a:ext uri="{FF2B5EF4-FFF2-40B4-BE49-F238E27FC236}">
                  <a16:creationId xmlns:a16="http://schemas.microsoft.com/office/drawing/2014/main" id="{FEA70EF6-623D-453D-8360-1B0C142A29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1" name="Freeform 34">
              <a:extLst>
                <a:ext uri="{FF2B5EF4-FFF2-40B4-BE49-F238E27FC236}">
                  <a16:creationId xmlns:a16="http://schemas.microsoft.com/office/drawing/2014/main" id="{FE3B449C-A5FE-44B9-A01C-A115C37D3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2" name="Freeform 35">
              <a:extLst>
                <a:ext uri="{FF2B5EF4-FFF2-40B4-BE49-F238E27FC236}">
                  <a16:creationId xmlns:a16="http://schemas.microsoft.com/office/drawing/2014/main" id="{BD672E89-DAB4-41AE-891D-6B6A52B0EA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3" name="Freeform 36">
              <a:extLst>
                <a:ext uri="{FF2B5EF4-FFF2-40B4-BE49-F238E27FC236}">
                  <a16:creationId xmlns:a16="http://schemas.microsoft.com/office/drawing/2014/main" id="{C69123C3-F0F9-4AA7-BA7B-9E5E0AF27E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4" name="Freeform 37">
              <a:extLst>
                <a:ext uri="{FF2B5EF4-FFF2-40B4-BE49-F238E27FC236}">
                  <a16:creationId xmlns:a16="http://schemas.microsoft.com/office/drawing/2014/main" id="{E10779C5-3DD9-489D-9A2D-EF45B7BE30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5" name="Freeform 38">
              <a:extLst>
                <a:ext uri="{FF2B5EF4-FFF2-40B4-BE49-F238E27FC236}">
                  <a16:creationId xmlns:a16="http://schemas.microsoft.com/office/drawing/2014/main" id="{1D3B4B35-2090-4DA8-ADBE-DD888B4E17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117" name="Rectangle 116">
            <a:extLst>
              <a:ext uri="{FF2B5EF4-FFF2-40B4-BE49-F238E27FC236}">
                <a16:creationId xmlns:a16="http://schemas.microsoft.com/office/drawing/2014/main" id="{46FA917F-43A3-4FA3-A085-59D0DC397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19" name="Freeform 33">
            <a:extLst>
              <a:ext uri="{FF2B5EF4-FFF2-40B4-BE49-F238E27FC236}">
                <a16:creationId xmlns:a16="http://schemas.microsoft.com/office/drawing/2014/main" id="{9CBF007B-8C8C-4F79-B037-9F4C61F9F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753578"/>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5" name="Picture 4">
            <a:extLst>
              <a:ext uri="{FF2B5EF4-FFF2-40B4-BE49-F238E27FC236}">
                <a16:creationId xmlns:a16="http://schemas.microsoft.com/office/drawing/2014/main" id="{9AD7DFA0-B9C6-5176-0B7D-0E007271839C}"/>
              </a:ext>
            </a:extLst>
          </p:cNvPr>
          <p:cNvPicPr>
            <a:picLocks noChangeAspect="1"/>
          </p:cNvPicPr>
          <p:nvPr/>
        </p:nvPicPr>
        <p:blipFill rotWithShape="1">
          <a:blip r:embed="rId2"/>
          <a:srcRect l="10431" t="14102" r="20433" b="2068"/>
          <a:stretch/>
        </p:blipFill>
        <p:spPr>
          <a:xfrm>
            <a:off x="1020190" y="228600"/>
            <a:ext cx="10279181" cy="5668571"/>
          </a:xfrm>
          <a:prstGeom prst="rect">
            <a:avLst/>
          </a:prstGeom>
        </p:spPr>
      </p:pic>
    </p:spTree>
    <p:extLst>
      <p:ext uri="{BB962C8B-B14F-4D97-AF65-F5344CB8AC3E}">
        <p14:creationId xmlns:p14="http://schemas.microsoft.com/office/powerpoint/2010/main" val="1996199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22" name="Group 21">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4"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5"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6"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7"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8"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36" name="Rectangle 35">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8"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40" name="Rectangle 39">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2" name="Rectangle 41">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2A4836FE-603C-AFB1-70DF-C39FB8780D53}"/>
              </a:ext>
            </a:extLst>
          </p:cNvPr>
          <p:cNvSpPr>
            <a:spLocks noGrp="1"/>
          </p:cNvSpPr>
          <p:nvPr>
            <p:ph type="title"/>
          </p:nvPr>
        </p:nvSpPr>
        <p:spPr>
          <a:xfrm>
            <a:off x="283531" y="478971"/>
            <a:ext cx="4035618" cy="4431696"/>
          </a:xfrm>
        </p:spPr>
        <p:txBody>
          <a:bodyPr vert="horz" lIns="91440" tIns="45720" rIns="91440" bIns="45720" rtlCol="0" anchor="b">
            <a:normAutofit/>
          </a:bodyPr>
          <a:lstStyle/>
          <a:p>
            <a:r>
              <a:rPr lang="en-US" sz="4000" dirty="0">
                <a:solidFill>
                  <a:srgbClr val="FEFFFF"/>
                </a:solidFill>
                <a:latin typeface="Calibri" panose="020F0502020204030204" pitchFamily="34" charset="0"/>
                <a:ea typeface="Calibri" panose="020F0502020204030204" pitchFamily="34" charset="0"/>
                <a:cs typeface="Calibri" panose="020F0502020204030204" pitchFamily="34" charset="0"/>
              </a:rPr>
              <a:t>All addiction pathways lead to inflammation in the brain and body</a:t>
            </a:r>
          </a:p>
        </p:txBody>
      </p:sp>
      <p:sp>
        <p:nvSpPr>
          <p:cNvPr id="52"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3" name="Picture 2">
            <a:extLst>
              <a:ext uri="{FF2B5EF4-FFF2-40B4-BE49-F238E27FC236}">
                <a16:creationId xmlns:a16="http://schemas.microsoft.com/office/drawing/2014/main" id="{3149CDCD-C25F-6787-89DA-DFA243C0117A}"/>
              </a:ext>
            </a:extLst>
          </p:cNvPr>
          <p:cNvPicPr>
            <a:picLocks noChangeAspect="1"/>
          </p:cNvPicPr>
          <p:nvPr/>
        </p:nvPicPr>
        <p:blipFill rotWithShape="1">
          <a:blip r:embed="rId2"/>
          <a:srcRect l="8274" r="22899"/>
          <a:stretch/>
        </p:blipFill>
        <p:spPr>
          <a:xfrm>
            <a:off x="4814612" y="1177566"/>
            <a:ext cx="7202508" cy="4813703"/>
          </a:xfrm>
          <a:prstGeom prst="rect">
            <a:avLst/>
          </a:prstGeom>
        </p:spPr>
      </p:pic>
    </p:spTree>
    <p:extLst>
      <p:ext uri="{BB962C8B-B14F-4D97-AF65-F5344CB8AC3E}">
        <p14:creationId xmlns:p14="http://schemas.microsoft.com/office/powerpoint/2010/main" val="1416067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778D4E-246D-E940-E86B-F80D2F746131}"/>
              </a:ext>
            </a:extLst>
          </p:cNvPr>
          <p:cNvSpPr>
            <a:spLocks noGrp="1"/>
          </p:cNvSpPr>
          <p:nvPr>
            <p:ph type="title"/>
          </p:nvPr>
        </p:nvSpPr>
        <p:spPr>
          <a:xfrm>
            <a:off x="638881" y="417576"/>
            <a:ext cx="10909640" cy="1249394"/>
          </a:xfrm>
        </p:spPr>
        <p:txBody>
          <a:bodyPr vert="horz" lIns="91440" tIns="45720" rIns="91440" bIns="45720" rtlCol="0" anchor="ctr">
            <a:normAutofit fontScale="90000"/>
          </a:bodyPr>
          <a:lstStyle/>
          <a:p>
            <a:pPr algn="ctr"/>
            <a:r>
              <a:rPr lang="en-US" sz="3600" kern="1200" dirty="0">
                <a:solidFill>
                  <a:schemeClr val="tx1"/>
                </a:solidFill>
                <a:latin typeface="+mj-lt"/>
                <a:ea typeface="+mj-ea"/>
                <a:cs typeface="+mj-cs"/>
              </a:rPr>
              <a:t>Dr. McCauley’s Integrative Model of Addiction</a:t>
            </a:r>
            <a:br>
              <a:rPr lang="en-US" sz="2100" kern="1200" dirty="0">
                <a:solidFill>
                  <a:schemeClr val="tx1"/>
                </a:solidFill>
                <a:latin typeface="+mj-lt"/>
                <a:ea typeface="+mj-ea"/>
                <a:cs typeface="+mj-cs"/>
              </a:rPr>
            </a:br>
            <a:r>
              <a:rPr lang="en-US" sz="2100" kern="1200" dirty="0">
                <a:solidFill>
                  <a:schemeClr val="tx1"/>
                </a:solidFill>
                <a:latin typeface="+mj-lt"/>
                <a:ea typeface="+mj-ea"/>
                <a:cs typeface="+mj-cs"/>
              </a:rPr>
              <a:t>            Disorder of pleasure/hedonic sys</a:t>
            </a:r>
            <a:r>
              <a:rPr lang="en-US" sz="2100" dirty="0"/>
              <a:t>tem</a:t>
            </a:r>
            <a:r>
              <a:rPr lang="en-US" sz="2100" kern="1200" dirty="0">
                <a:solidFill>
                  <a:schemeClr val="tx1"/>
                </a:solidFill>
                <a:latin typeface="+mj-lt"/>
                <a:ea typeface="+mj-ea"/>
                <a:cs typeface="+mj-cs"/>
              </a:rPr>
              <a:t>   </a:t>
            </a:r>
            <a:br>
              <a:rPr lang="en-US" sz="2100" kern="1200" dirty="0">
                <a:solidFill>
                  <a:schemeClr val="tx1"/>
                </a:solidFill>
                <a:latin typeface="+mj-lt"/>
                <a:ea typeface="+mj-ea"/>
                <a:cs typeface="+mj-cs"/>
              </a:rPr>
            </a:br>
            <a:r>
              <a:rPr lang="en-US" sz="2100" kern="1200" dirty="0">
                <a:solidFill>
                  <a:schemeClr val="tx1"/>
                </a:solidFill>
                <a:latin typeface="+mj-lt"/>
                <a:ea typeface="+mj-ea"/>
                <a:cs typeface="+mj-cs"/>
              </a:rPr>
              <a:t>Disorder of choice</a:t>
            </a:r>
            <a:br>
              <a:rPr lang="en-US" sz="2100" kern="1200" dirty="0">
                <a:solidFill>
                  <a:schemeClr val="tx1"/>
                </a:solidFill>
                <a:latin typeface="+mj-lt"/>
                <a:ea typeface="+mj-ea"/>
                <a:cs typeface="+mj-cs"/>
              </a:rPr>
            </a:br>
            <a:r>
              <a:rPr lang="en-US" sz="2100" kern="1200" dirty="0">
                <a:solidFill>
                  <a:schemeClr val="tx1"/>
                </a:solidFill>
                <a:latin typeface="+mj-lt"/>
                <a:ea typeface="+mj-ea"/>
                <a:cs typeface="+mj-cs"/>
              </a:rPr>
              <a:t>     Caused by stress</a:t>
            </a:r>
          </a:p>
        </p:txBody>
      </p:sp>
      <p:sp>
        <p:nvSpPr>
          <p:cNvPr id="10"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EE31B5B-57A2-B277-362E-CDF0EF31F670}"/>
              </a:ext>
            </a:extLst>
          </p:cNvPr>
          <p:cNvPicPr>
            <a:picLocks noChangeAspect="1"/>
          </p:cNvPicPr>
          <p:nvPr/>
        </p:nvPicPr>
        <p:blipFill rotWithShape="1">
          <a:blip r:embed="rId2"/>
          <a:srcRect l="6105" t="8772" r="20814" b="12143"/>
          <a:stretch/>
        </p:blipFill>
        <p:spPr>
          <a:xfrm>
            <a:off x="1743740" y="2108691"/>
            <a:ext cx="8654902" cy="4331734"/>
          </a:xfrm>
          <a:prstGeom prst="rect">
            <a:avLst/>
          </a:prstGeom>
        </p:spPr>
      </p:pic>
    </p:spTree>
    <p:extLst>
      <p:ext uri="{BB962C8B-B14F-4D97-AF65-F5344CB8AC3E}">
        <p14:creationId xmlns:p14="http://schemas.microsoft.com/office/powerpoint/2010/main" val="3866089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E3EC6-02B3-4A1B-81EF-0F27827A01B6}"/>
              </a:ext>
            </a:extLst>
          </p:cNvPr>
          <p:cNvSpPr>
            <a:spLocks noGrp="1"/>
          </p:cNvSpPr>
          <p:nvPr>
            <p:ph type="title"/>
          </p:nvPr>
        </p:nvSpPr>
        <p:spPr>
          <a:xfrm>
            <a:off x="1631920" y="18422"/>
            <a:ext cx="9054277" cy="1114342"/>
          </a:xfrm>
        </p:spPr>
        <p:txBody>
          <a:bodyPr>
            <a:normAutofit fontScale="90000"/>
          </a:bodyPr>
          <a:lstStyle/>
          <a:p>
            <a:r>
              <a:rPr lang="en-US" dirty="0">
                <a:latin typeface="Calibri" panose="020F0502020204030204" pitchFamily="34" charset="0"/>
                <a:ea typeface="Calibri" panose="020F0502020204030204" pitchFamily="34" charset="0"/>
                <a:cs typeface="Calibri" panose="020F0502020204030204" pitchFamily="34" charset="0"/>
              </a:rPr>
              <a:t>              An Addiction Hits Close to Home</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       </a:t>
            </a:r>
            <a:r>
              <a:rPr lang="en-US" sz="2000" dirty="0">
                <a:latin typeface="Calibri" panose="020F0502020204030204" pitchFamily="34" charset="0"/>
                <a:ea typeface="Calibri" panose="020F0502020204030204" pitchFamily="34" charset="0"/>
                <a:cs typeface="Calibri" panose="020F0502020204030204" pitchFamily="34" charset="0"/>
                <a:hlinkClick r:id="rId3"/>
              </a:rPr>
              <a:t>https://www.youtube.com/watch?v=r26Gvb8RpkU&amp;ab_channel=WafflesXP</a:t>
            </a:r>
            <a:br>
              <a:rPr lang="en-US" sz="2000" dirty="0">
                <a:latin typeface="Calibri" panose="020F0502020204030204" pitchFamily="34" charset="0"/>
                <a:ea typeface="Calibri" panose="020F0502020204030204" pitchFamily="34" charset="0"/>
                <a:cs typeface="Calibri" panose="020F0502020204030204" pitchFamily="34" charset="0"/>
              </a:rPr>
            </a:br>
            <a:endParaRPr lang="en-US" sz="2000" dirty="0">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descr="Image result for motorcycle pics of waffles">
            <a:extLst>
              <a:ext uri="{FF2B5EF4-FFF2-40B4-BE49-F238E27FC236}">
                <a16:creationId xmlns:a16="http://schemas.microsoft.com/office/drawing/2014/main" id="{3903ED73-3D50-42FE-9739-48797FF167C1}"/>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631920" y="1556679"/>
            <a:ext cx="9539309" cy="4943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499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7B8575-A9F8-4861-9E7B-F917F4B3FF13}"/>
              </a:ext>
            </a:extLst>
          </p:cNvPr>
          <p:cNvSpPr>
            <a:spLocks noGrp="1"/>
          </p:cNvSpPr>
          <p:nvPr>
            <p:ph type="title"/>
          </p:nvPr>
        </p:nvSpPr>
        <p:spPr>
          <a:xfrm>
            <a:off x="572493" y="238539"/>
            <a:ext cx="11018520" cy="1434415"/>
          </a:xfrm>
        </p:spPr>
        <p:txBody>
          <a:bodyPr anchor="b">
            <a:normAutofit/>
          </a:bodyPr>
          <a:lstStyle/>
          <a:p>
            <a:pPr algn="ctr"/>
            <a:r>
              <a:rPr lang="en-US" sz="4600" dirty="0">
                <a:latin typeface="Calibri" panose="020F0502020204030204" pitchFamily="34" charset="0"/>
                <a:cs typeface="Calibri" panose="020F0502020204030204" pitchFamily="34" charset="0"/>
              </a:rPr>
              <a:t>Epigenetics</a:t>
            </a:r>
            <a:br>
              <a:rPr lang="en-US" sz="4600" dirty="0"/>
            </a:br>
            <a:endParaRPr lang="en-US" sz="4600" dirty="0"/>
          </a:p>
        </p:txBody>
      </p:sp>
      <p:sp>
        <p:nvSpPr>
          <p:cNvPr id="3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A45DD67-F1EA-4DA3-A130-57CF75CFCA7E}"/>
              </a:ext>
            </a:extLst>
          </p:cNvPr>
          <p:cNvSpPr>
            <a:spLocks noGrp="1"/>
          </p:cNvSpPr>
          <p:nvPr>
            <p:ph idx="1"/>
          </p:nvPr>
        </p:nvSpPr>
        <p:spPr>
          <a:xfrm>
            <a:off x="572493" y="2071316"/>
            <a:ext cx="6713552" cy="4119172"/>
          </a:xfrm>
        </p:spPr>
        <p:txBody>
          <a:bodyPr anchor="t">
            <a:normAutofit fontScale="92500" lnSpcReduction="10000"/>
          </a:bodyPr>
          <a:lstStyle/>
          <a:p>
            <a:endParaRPr lang="en-US" sz="2200" dirty="0"/>
          </a:p>
          <a:p>
            <a:r>
              <a:rPr lang="en-US" dirty="0">
                <a:latin typeface="Calibri" panose="020F0502020204030204" pitchFamily="34" charset="0"/>
                <a:cs typeface="Calibri" panose="020F0502020204030204" pitchFamily="34" charset="0"/>
              </a:rPr>
              <a:t>These are exciting times.</a:t>
            </a:r>
          </a:p>
          <a:p>
            <a:r>
              <a:rPr lang="en-US" dirty="0">
                <a:latin typeface="Calibri" panose="020F0502020204030204" pitchFamily="34" charset="0"/>
                <a:cs typeface="Calibri" panose="020F0502020204030204" pitchFamily="34" charset="0"/>
              </a:rPr>
              <a:t> New science is enabling us to better understand what external and internal factors alter us.</a:t>
            </a:r>
          </a:p>
          <a:p>
            <a:r>
              <a:rPr lang="en-US" dirty="0">
                <a:latin typeface="Calibri" panose="020F0502020204030204" pitchFamily="34" charset="0"/>
                <a:cs typeface="Calibri" panose="020F0502020204030204" pitchFamily="34" charset="0"/>
              </a:rPr>
              <a:t>Our physical health, our emotional well-being, and our longevity are not only impacted by the hard-wired genetic code we inherit, but our genome is impacted by environmental influences to include as well as the way we live.  </a:t>
            </a:r>
          </a:p>
          <a:p>
            <a:pPr marL="0" indent="0">
              <a:buNone/>
            </a:pPr>
            <a:endParaRPr lang="en-US" dirty="0">
              <a:latin typeface="Calibri" panose="020F0502020204030204" pitchFamily="34" charset="0"/>
              <a:cs typeface="Calibri" panose="020F0502020204030204" pitchFamily="34" charset="0"/>
            </a:endParaRPr>
          </a:p>
          <a:p>
            <a:endParaRPr lang="en-US" sz="2200" dirty="0"/>
          </a:p>
        </p:txBody>
      </p:sp>
      <p:pic>
        <p:nvPicPr>
          <p:cNvPr id="4" name="Picture 3" descr="Novel activities for teaching about epigenetics and ethics">
            <a:extLst>
              <a:ext uri="{FF2B5EF4-FFF2-40B4-BE49-F238E27FC236}">
                <a16:creationId xmlns:a16="http://schemas.microsoft.com/office/drawing/2014/main" id="{C11B6A5D-3545-42D3-90AC-313BAC64DD25}"/>
              </a:ext>
            </a:extLst>
          </p:cNvPr>
          <p:cNvPicPr/>
          <p:nvPr/>
        </p:nvPicPr>
        <p:blipFill rotWithShape="1">
          <a:blip r:embed="rId2">
            <a:extLst>
              <a:ext uri="{28A0092B-C50C-407E-A947-70E740481C1C}">
                <a14:useLocalDpi xmlns:a14="http://schemas.microsoft.com/office/drawing/2010/main" val="0"/>
              </a:ext>
            </a:extLst>
          </a:blip>
          <a:srcRect l="11665" r="16274"/>
          <a:stretch/>
        </p:blipFill>
        <p:spPr bwMode="auto">
          <a:xfrm>
            <a:off x="7675658" y="2093976"/>
            <a:ext cx="3941064" cy="4096512"/>
          </a:xfrm>
          <a:prstGeom prst="rect">
            <a:avLst/>
          </a:prstGeom>
          <a:noFill/>
        </p:spPr>
      </p:pic>
    </p:spTree>
    <p:extLst>
      <p:ext uri="{BB962C8B-B14F-4D97-AF65-F5344CB8AC3E}">
        <p14:creationId xmlns:p14="http://schemas.microsoft.com/office/powerpoint/2010/main" val="8440628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2CAE7-2E6F-49F9-A14B-9E9B3261E12E}"/>
              </a:ext>
            </a:extLst>
          </p:cNvPr>
          <p:cNvSpPr>
            <a:spLocks noGrp="1"/>
          </p:cNvSpPr>
          <p:nvPr>
            <p:ph type="title"/>
          </p:nvPr>
        </p:nvSpPr>
        <p:spPr>
          <a:xfrm>
            <a:off x="1273215" y="3429001"/>
            <a:ext cx="10231397" cy="633713"/>
          </a:xfrm>
        </p:spPr>
        <p:txBody>
          <a:bodyPr anchor="b">
            <a:normAutofit/>
          </a:bodyPr>
          <a:lstStyle/>
          <a:p>
            <a:r>
              <a:rPr lang="en-US" sz="2800" dirty="0"/>
              <a:t>Definition please:</a:t>
            </a:r>
          </a:p>
        </p:txBody>
      </p:sp>
      <p:pic>
        <p:nvPicPr>
          <p:cNvPr id="4" name="Picture 3">
            <a:extLst>
              <a:ext uri="{FF2B5EF4-FFF2-40B4-BE49-F238E27FC236}">
                <a16:creationId xmlns:a16="http://schemas.microsoft.com/office/drawing/2014/main" id="{C17CA769-30BB-4C82-AB0C-D5AF8F19B8E9}"/>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1689904" y="615880"/>
            <a:ext cx="9688009" cy="2682905"/>
          </a:xfrm>
          <a:prstGeom prst="rect">
            <a:avLst/>
          </a:prstGeom>
          <a:noFill/>
        </p:spPr>
      </p:pic>
      <p:sp>
        <p:nvSpPr>
          <p:cNvPr id="3" name="Content Placeholder 2">
            <a:extLst>
              <a:ext uri="{FF2B5EF4-FFF2-40B4-BE49-F238E27FC236}">
                <a16:creationId xmlns:a16="http://schemas.microsoft.com/office/drawing/2014/main" id="{F20CB283-24B9-472B-B3A4-107EF5671DF3}"/>
              </a:ext>
            </a:extLst>
          </p:cNvPr>
          <p:cNvSpPr>
            <a:spLocks noGrp="1"/>
          </p:cNvSpPr>
          <p:nvPr>
            <p:ph idx="1"/>
          </p:nvPr>
        </p:nvSpPr>
        <p:spPr>
          <a:xfrm>
            <a:off x="1551009" y="4192930"/>
            <a:ext cx="9953604" cy="2665069"/>
          </a:xfrm>
        </p:spPr>
        <p:txBody>
          <a:bodyPr>
            <a:normAutofit/>
          </a:bodyPr>
          <a:lstStyle/>
          <a:p>
            <a:pPr>
              <a:lnSpc>
                <a:spcPct val="90000"/>
              </a:lnSpc>
            </a:pPr>
            <a:r>
              <a:rPr lang="en-US" sz="1800" dirty="0"/>
              <a:t>Epigenetics literally means </a:t>
            </a:r>
            <a:r>
              <a:rPr lang="en-US" sz="1800" b="1" dirty="0">
                <a:solidFill>
                  <a:srgbClr val="FFFF00"/>
                </a:solidFill>
              </a:rPr>
              <a:t>"above" or "on top of" </a:t>
            </a:r>
            <a:r>
              <a:rPr lang="en-US" sz="1800" dirty="0"/>
              <a:t>genetics. It refers to external modifications to DNA that turn genes "on" or "off." </a:t>
            </a:r>
          </a:p>
          <a:p>
            <a:pPr>
              <a:lnSpc>
                <a:spcPct val="90000"/>
              </a:lnSpc>
            </a:pPr>
            <a:r>
              <a:rPr lang="en-US" sz="1800" dirty="0"/>
              <a:t>These modifications </a:t>
            </a:r>
            <a:r>
              <a:rPr lang="en-US" sz="1800" b="1" dirty="0">
                <a:solidFill>
                  <a:srgbClr val="FFFF00"/>
                </a:solidFill>
              </a:rPr>
              <a:t>do not change the DNA sequence, </a:t>
            </a:r>
            <a:r>
              <a:rPr lang="en-US" sz="1800" dirty="0"/>
              <a:t>but instead, they affect how cells </a:t>
            </a:r>
            <a:r>
              <a:rPr lang="en-US" sz="1800" b="1" dirty="0">
                <a:solidFill>
                  <a:srgbClr val="FFFF00"/>
                </a:solidFill>
              </a:rPr>
              <a:t>"read" genes. </a:t>
            </a:r>
            <a:r>
              <a:rPr lang="en-US" sz="1800" dirty="0"/>
              <a:t>A very exciting trend in epigenetic research involves investigating the process by which our genetic tendencies are altered or influenced in their expression by outside exposure or stimuli. </a:t>
            </a:r>
          </a:p>
          <a:p>
            <a:pPr>
              <a:lnSpc>
                <a:spcPct val="90000"/>
              </a:lnSpc>
            </a:pPr>
            <a:r>
              <a:rPr lang="en-US" sz="1800" dirty="0"/>
              <a:t>These epigenetic changes can last through </a:t>
            </a:r>
            <a:r>
              <a:rPr lang="en-US" sz="1800" b="1" dirty="0">
                <a:solidFill>
                  <a:srgbClr val="FFFF00"/>
                </a:solidFill>
              </a:rPr>
              <a:t>multiple cell divisions for the duration of the cell’s life </a:t>
            </a:r>
            <a:r>
              <a:rPr lang="en-US" sz="1800" dirty="0"/>
              <a:t>but what is particularly compelling is that these changes may persist for </a:t>
            </a:r>
            <a:r>
              <a:rPr lang="en-US" sz="1800" b="1" dirty="0">
                <a:solidFill>
                  <a:srgbClr val="FFFF00"/>
                </a:solidFill>
              </a:rPr>
              <a:t>multiple generations</a:t>
            </a:r>
            <a:r>
              <a:rPr lang="en-US" sz="1800" dirty="0"/>
              <a:t> within our family line (Kain &amp; Terrell, 2018).</a:t>
            </a:r>
          </a:p>
          <a:p>
            <a:pPr>
              <a:lnSpc>
                <a:spcPct val="90000"/>
              </a:lnSpc>
            </a:pPr>
            <a:endParaRPr lang="en-US" sz="1600" dirty="0"/>
          </a:p>
          <a:p>
            <a:pPr>
              <a:lnSpc>
                <a:spcPct val="90000"/>
              </a:lnSpc>
            </a:pPr>
            <a:endParaRPr lang="en-US" sz="900" dirty="0"/>
          </a:p>
        </p:txBody>
      </p:sp>
    </p:spTree>
    <p:extLst>
      <p:ext uri="{BB962C8B-B14F-4D97-AF65-F5344CB8AC3E}">
        <p14:creationId xmlns:p14="http://schemas.microsoft.com/office/powerpoint/2010/main" val="22737934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FCF3B-F477-4210-9912-0B87601FA961}"/>
              </a:ext>
            </a:extLst>
          </p:cNvPr>
          <p:cNvSpPr>
            <a:spLocks noGrp="1"/>
          </p:cNvSpPr>
          <p:nvPr>
            <p:ph type="title"/>
          </p:nvPr>
        </p:nvSpPr>
        <p:spPr>
          <a:xfrm>
            <a:off x="658177" y="290500"/>
            <a:ext cx="8714695" cy="983009"/>
          </a:xfrm>
        </p:spPr>
        <p:txBody>
          <a:bodyPr>
            <a:normAutofit/>
          </a:bodyPr>
          <a:lstStyle/>
          <a:p>
            <a:r>
              <a:rPr lang="en-US" b="1" dirty="0"/>
              <a:t>Trauma’s Impact on Epigenetics</a:t>
            </a:r>
          </a:p>
        </p:txBody>
      </p:sp>
      <p:sp>
        <p:nvSpPr>
          <p:cNvPr id="3" name="Content Placeholder 2">
            <a:extLst>
              <a:ext uri="{FF2B5EF4-FFF2-40B4-BE49-F238E27FC236}">
                <a16:creationId xmlns:a16="http://schemas.microsoft.com/office/drawing/2014/main" id="{80812CB2-C861-484A-9A26-50D18A5D93A7}"/>
              </a:ext>
            </a:extLst>
          </p:cNvPr>
          <p:cNvSpPr>
            <a:spLocks noGrp="1"/>
          </p:cNvSpPr>
          <p:nvPr>
            <p:ph idx="1"/>
          </p:nvPr>
        </p:nvSpPr>
        <p:spPr>
          <a:xfrm>
            <a:off x="182880" y="1280160"/>
            <a:ext cx="6326141" cy="5407720"/>
          </a:xfrm>
        </p:spPr>
        <p:txBody>
          <a:bodyPr>
            <a:normAutofit fontScale="77500" lnSpcReduction="20000"/>
          </a:bodyPr>
          <a:lstStyle/>
          <a:p>
            <a:pPr>
              <a:lnSpc>
                <a:spcPct val="90000"/>
              </a:lnSpc>
            </a:pPr>
            <a:r>
              <a:rPr lang="en-US" dirty="0">
                <a:latin typeface="Calibri" panose="020F0502020204030204" pitchFamily="34" charset="0"/>
                <a:cs typeface="Calibri" panose="020F0502020204030204" pitchFamily="34" charset="0"/>
              </a:rPr>
              <a:t>Early trauma, for example, is one of the factors that can cause epigenetic changes and these changes can be passed on to the next generation and beyond. </a:t>
            </a:r>
          </a:p>
          <a:p>
            <a:pPr marL="0" indent="0">
              <a:lnSpc>
                <a:spcPct val="90000"/>
              </a:lnSpc>
              <a:buNone/>
            </a:pPr>
            <a:endParaRPr lang="en-US" dirty="0">
              <a:latin typeface="Calibri" panose="020F0502020204030204" pitchFamily="34" charset="0"/>
              <a:cs typeface="Calibri" panose="020F0502020204030204" pitchFamily="34" charset="0"/>
            </a:endParaRPr>
          </a:p>
          <a:p>
            <a:pPr>
              <a:lnSpc>
                <a:spcPct val="90000"/>
              </a:lnSpc>
            </a:pPr>
            <a:r>
              <a:rPr lang="en-US" dirty="0">
                <a:latin typeface="Calibri" panose="020F0502020204030204" pitchFamily="34" charset="0"/>
                <a:cs typeface="Calibri" panose="020F0502020204030204" pitchFamily="34" charset="0"/>
              </a:rPr>
              <a:t>Researchers have come to appreciate that the horrors of the </a:t>
            </a:r>
            <a:r>
              <a:rPr lang="en-US" b="1" dirty="0">
                <a:solidFill>
                  <a:srgbClr val="FF0000"/>
                </a:solidFill>
                <a:latin typeface="Calibri" panose="020F0502020204030204" pitchFamily="34" charset="0"/>
                <a:cs typeface="Calibri" panose="020F0502020204030204" pitchFamily="34" charset="0"/>
              </a:rPr>
              <a:t>Holocaust</a:t>
            </a:r>
            <a:r>
              <a:rPr lang="en-US" dirty="0">
                <a:solidFill>
                  <a:srgbClr val="FF0000"/>
                </a:solidFill>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did not only impact those who suffered the terror of the concentration camps.</a:t>
            </a:r>
          </a:p>
          <a:p>
            <a:pPr marL="0" indent="0">
              <a:lnSpc>
                <a:spcPct val="90000"/>
              </a:lnSpc>
              <a:buNone/>
            </a:pPr>
            <a:endParaRPr lang="en-US" dirty="0">
              <a:latin typeface="Calibri" panose="020F0502020204030204" pitchFamily="34" charset="0"/>
              <a:cs typeface="Calibri" panose="020F0502020204030204" pitchFamily="34" charset="0"/>
            </a:endParaRPr>
          </a:p>
          <a:p>
            <a:pPr>
              <a:lnSpc>
                <a:spcPct val="90000"/>
              </a:lnSpc>
            </a:pPr>
            <a:r>
              <a:rPr lang="en-US" dirty="0">
                <a:latin typeface="Calibri" panose="020F0502020204030204" pitchFamily="34" charset="0"/>
                <a:cs typeface="Calibri" panose="020F0502020204030204" pitchFamily="34" charset="0"/>
              </a:rPr>
              <a:t>As one would expect, the survivors of the Holocaust often suffered from </a:t>
            </a:r>
            <a:r>
              <a:rPr lang="en-US" dirty="0">
                <a:solidFill>
                  <a:srgbClr val="00B0F0"/>
                </a:solidFill>
                <a:latin typeface="Calibri" panose="020F0502020204030204" pitchFamily="34" charset="0"/>
                <a:cs typeface="Calibri" panose="020F0502020204030204" pitchFamily="34" charset="0"/>
              </a:rPr>
              <a:t>PTSD,</a:t>
            </a:r>
            <a:r>
              <a:rPr lang="en-US" dirty="0">
                <a:latin typeface="Calibri" panose="020F0502020204030204" pitchFamily="34" charset="0"/>
                <a:cs typeface="Calibri" panose="020F0502020204030204" pitchFamily="34" charset="0"/>
              </a:rPr>
              <a:t> but this did not stop there. </a:t>
            </a:r>
          </a:p>
          <a:p>
            <a:pPr marL="0" indent="0">
              <a:lnSpc>
                <a:spcPct val="90000"/>
              </a:lnSpc>
              <a:buNone/>
            </a:pPr>
            <a:endParaRPr lang="en-US" dirty="0">
              <a:latin typeface="Calibri" panose="020F0502020204030204" pitchFamily="34" charset="0"/>
              <a:cs typeface="Calibri" panose="020F0502020204030204" pitchFamily="34" charset="0"/>
            </a:endParaRPr>
          </a:p>
          <a:p>
            <a:pPr>
              <a:lnSpc>
                <a:spcPct val="90000"/>
              </a:lnSpc>
            </a:pPr>
            <a:r>
              <a:rPr lang="en-US" dirty="0">
                <a:latin typeface="Calibri" panose="020F0502020204030204" pitchFamily="34" charset="0"/>
                <a:cs typeface="Calibri" panose="020F0502020204030204" pitchFamily="34" charset="0"/>
              </a:rPr>
              <a:t>Their children were more likely themselves to develop </a:t>
            </a:r>
            <a:r>
              <a:rPr lang="en-US" dirty="0">
                <a:solidFill>
                  <a:srgbClr val="00B0F0"/>
                </a:solidFill>
                <a:latin typeface="Calibri" panose="020F0502020204030204" pitchFamily="34" charset="0"/>
                <a:cs typeface="Calibri" panose="020F0502020204030204" pitchFamily="34" charset="0"/>
              </a:rPr>
              <a:t>PTSD</a:t>
            </a:r>
            <a:r>
              <a:rPr lang="en-US" dirty="0">
                <a:latin typeface="Calibri" panose="020F0502020204030204" pitchFamily="34" charset="0"/>
                <a:cs typeface="Calibri" panose="020F0502020204030204" pitchFamily="34" charset="0"/>
              </a:rPr>
              <a:t> and other </a:t>
            </a:r>
            <a:r>
              <a:rPr lang="en-US" dirty="0">
                <a:solidFill>
                  <a:srgbClr val="00B0F0"/>
                </a:solidFill>
                <a:latin typeface="Calibri" panose="020F0502020204030204" pitchFamily="34" charset="0"/>
                <a:cs typeface="Calibri" panose="020F0502020204030204" pitchFamily="34" charset="0"/>
              </a:rPr>
              <a:t>mood and anxiety disorders, </a:t>
            </a:r>
            <a:r>
              <a:rPr lang="en-US" dirty="0">
                <a:latin typeface="Calibri" panose="020F0502020204030204" pitchFamily="34" charset="0"/>
                <a:cs typeface="Calibri" panose="020F0502020204030204" pitchFamily="34" charset="0"/>
              </a:rPr>
              <a:t>whether or not they were exposed to traumatic events in their own lives (Yehunda et al. 1998). </a:t>
            </a:r>
          </a:p>
          <a:p>
            <a:pPr marL="0" indent="0">
              <a:lnSpc>
                <a:spcPct val="90000"/>
              </a:lnSpc>
              <a:buNone/>
            </a:pPr>
            <a:endParaRPr lang="en-US" dirty="0">
              <a:latin typeface="Calibri" panose="020F0502020204030204" pitchFamily="34" charset="0"/>
              <a:cs typeface="Calibri" panose="020F0502020204030204" pitchFamily="34" charset="0"/>
            </a:endParaRPr>
          </a:p>
          <a:p>
            <a:pPr>
              <a:lnSpc>
                <a:spcPct val="90000"/>
              </a:lnSpc>
            </a:pPr>
            <a:endParaRPr lang="en-US" sz="1500" dirty="0"/>
          </a:p>
        </p:txBody>
      </p:sp>
      <p:pic>
        <p:nvPicPr>
          <p:cNvPr id="4" name="Picture 3">
            <a:extLst>
              <a:ext uri="{FF2B5EF4-FFF2-40B4-BE49-F238E27FC236}">
                <a16:creationId xmlns:a16="http://schemas.microsoft.com/office/drawing/2014/main" id="{B25B78DB-47FC-4515-9602-53772A862376}"/>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6805914" y="1905000"/>
            <a:ext cx="4901837" cy="3859016"/>
          </a:xfrm>
          <a:prstGeom prst="rect">
            <a:avLst/>
          </a:prstGeom>
          <a:noFill/>
        </p:spPr>
      </p:pic>
      <p:pic>
        <p:nvPicPr>
          <p:cNvPr id="31" name="Picture 30">
            <a:extLst>
              <a:ext uri="{FF2B5EF4-FFF2-40B4-BE49-F238E27FC236}">
                <a16:creationId xmlns:a16="http://schemas.microsoft.com/office/drawing/2014/main" id="{D07032A0-121C-44ED-A7FD-24ECE7E13487}"/>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6810390" y="1905000"/>
            <a:ext cx="4901837" cy="3859016"/>
          </a:xfrm>
          <a:prstGeom prst="rect">
            <a:avLst/>
          </a:prstGeom>
          <a:noFill/>
        </p:spPr>
      </p:pic>
      <p:pic>
        <p:nvPicPr>
          <p:cNvPr id="32" name="Picture 31">
            <a:extLst>
              <a:ext uri="{FF2B5EF4-FFF2-40B4-BE49-F238E27FC236}">
                <a16:creationId xmlns:a16="http://schemas.microsoft.com/office/drawing/2014/main" id="{F37C933C-5F7E-4861-A02C-EC9C159DF6F4}"/>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6645349" y="1616149"/>
            <a:ext cx="5363771" cy="4147867"/>
          </a:xfrm>
          <a:prstGeom prst="rect">
            <a:avLst/>
          </a:prstGeom>
          <a:noFill/>
        </p:spPr>
      </p:pic>
      <p:sp>
        <p:nvSpPr>
          <p:cNvPr id="23" name="Rectangle 22">
            <a:extLst>
              <a:ext uri="{FF2B5EF4-FFF2-40B4-BE49-F238E27FC236}">
                <a16:creationId xmlns:a16="http://schemas.microsoft.com/office/drawing/2014/main" id="{1713BD75-E97C-4CC3-8F4A-AB405BB78B93}"/>
              </a:ext>
            </a:extLst>
          </p:cNvPr>
          <p:cNvSpPr/>
          <p:nvPr/>
        </p:nvSpPr>
        <p:spPr>
          <a:xfrm>
            <a:off x="5826642" y="3244334"/>
            <a:ext cx="6804836" cy="2862322"/>
          </a:xfrm>
          <a:prstGeom prst="rect">
            <a:avLst/>
          </a:prstGeom>
        </p:spPr>
        <p:txBody>
          <a:bodyPr wrap="square">
            <a:spAutoFit/>
          </a:bodyPr>
          <a:lstStyle/>
          <a:p>
            <a:pPr algn="ct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lgn="ct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lgn="ct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lgn="ct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lgn="ct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lgn="ct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lgn="ct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lgn="ct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lgn="ct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lgn="ctr"/>
            <a:r>
              <a:rPr lang="en-US" sz="1200" dirty="0">
                <a:latin typeface="Calibri" panose="020F0502020204030204" pitchFamily="34" charset="0"/>
                <a:ea typeface="Times New Roman" panose="02020603050405020304" pitchFamily="18" charset="0"/>
                <a:cs typeface="Times New Roman" panose="02020603050405020304" pitchFamily="18" charset="0"/>
              </a:rPr>
              <a:t>Barbed Wire Clipart. The Holocaust ...clker.com</a:t>
            </a:r>
          </a:p>
        </p:txBody>
      </p:sp>
    </p:spTree>
    <p:extLst>
      <p:ext uri="{BB962C8B-B14F-4D97-AF65-F5344CB8AC3E}">
        <p14:creationId xmlns:p14="http://schemas.microsoft.com/office/powerpoint/2010/main" val="16046403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od rations that were dropped into the Netherlands in 1945.">
            <a:extLst>
              <a:ext uri="{FF2B5EF4-FFF2-40B4-BE49-F238E27FC236}">
                <a16:creationId xmlns:a16="http://schemas.microsoft.com/office/drawing/2014/main" id="{20F271EF-63AB-485D-8CEE-B901A684606C}"/>
              </a:ext>
            </a:extLst>
          </p:cNvPr>
          <p:cNvPicPr/>
          <p:nvPr/>
        </p:nvPicPr>
        <p:blipFill rotWithShape="1">
          <a:blip r:embed="rId2">
            <a:extLst>
              <a:ext uri="{28A0092B-C50C-407E-A947-70E740481C1C}">
                <a14:useLocalDpi xmlns:a14="http://schemas.microsoft.com/office/drawing/2010/main" val="0"/>
              </a:ext>
            </a:extLst>
          </a:blip>
          <a:srcRect l="9241" r="15750" b="-1"/>
          <a:stretch/>
        </p:blipFill>
        <p:spPr bwMode="auto">
          <a:xfrm>
            <a:off x="3227336" y="1"/>
            <a:ext cx="8964664" cy="6857999"/>
          </a:xfrm>
          <a:prstGeom prst="rect">
            <a:avLst/>
          </a:prstGeom>
          <a:noFill/>
        </p:spPr>
      </p:pic>
      <p:sp>
        <p:nvSpPr>
          <p:cNvPr id="2" name="Title 1">
            <a:extLst>
              <a:ext uri="{FF2B5EF4-FFF2-40B4-BE49-F238E27FC236}">
                <a16:creationId xmlns:a16="http://schemas.microsoft.com/office/drawing/2014/main" id="{87EED389-756A-4063-876B-A6CB946648F3}"/>
              </a:ext>
            </a:extLst>
          </p:cNvPr>
          <p:cNvSpPr>
            <a:spLocks noGrp="1"/>
          </p:cNvSpPr>
          <p:nvPr>
            <p:ph type="title"/>
          </p:nvPr>
        </p:nvSpPr>
        <p:spPr>
          <a:xfrm>
            <a:off x="182880" y="-1"/>
            <a:ext cx="6113747" cy="948691"/>
          </a:xfrm>
          <a:gradFill>
            <a:gsLst>
              <a:gs pos="33000">
                <a:schemeClr val="bg1">
                  <a:lumMod val="75000"/>
                </a:schemeClr>
              </a:gs>
              <a:gs pos="100000">
                <a:schemeClr val="bg2">
                  <a:shade val="98000"/>
                  <a:satMod val="120000"/>
                  <a:lumMod val="98000"/>
                </a:schemeClr>
              </a:gs>
            </a:gsLst>
            <a:path path="circle">
              <a:fillToRect l="50000" t="50000" r="100000" b="100000"/>
            </a:path>
          </a:gradFill>
        </p:spPr>
        <p:txBody>
          <a:bodyPr>
            <a:normAutofit fontScale="90000"/>
          </a:bodyPr>
          <a:lstStyle/>
          <a:p>
            <a:r>
              <a:rPr lang="en-US" b="1" dirty="0"/>
              <a:t>Dutch Famine in World War II</a:t>
            </a:r>
            <a:endParaRPr lang="en-US" dirty="0"/>
          </a:p>
        </p:txBody>
      </p:sp>
      <p:graphicFrame>
        <p:nvGraphicFramePr>
          <p:cNvPr id="11" name="Content Placeholder 2">
            <a:extLst>
              <a:ext uri="{FF2B5EF4-FFF2-40B4-BE49-F238E27FC236}">
                <a16:creationId xmlns:a16="http://schemas.microsoft.com/office/drawing/2014/main" id="{5778F0E3-435C-3455-9DE7-2F312E4E9F47}"/>
              </a:ext>
            </a:extLst>
          </p:cNvPr>
          <p:cNvGraphicFramePr>
            <a:graphicFrameLocks noGrp="1"/>
          </p:cNvGraphicFramePr>
          <p:nvPr>
            <p:ph idx="1"/>
            <p:extLst>
              <p:ext uri="{D42A27DB-BD31-4B8C-83A1-F6EECF244321}">
                <p14:modId xmlns:p14="http://schemas.microsoft.com/office/powerpoint/2010/main" val="1690336708"/>
              </p:ext>
            </p:extLst>
          </p:nvPr>
        </p:nvGraphicFramePr>
        <p:xfrm>
          <a:off x="182880" y="1200150"/>
          <a:ext cx="6113748" cy="57375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243B214C-A97A-4695-9609-5AFBEB3D81A9}"/>
              </a:ext>
            </a:extLst>
          </p:cNvPr>
          <p:cNvSpPr/>
          <p:nvPr/>
        </p:nvSpPr>
        <p:spPr>
          <a:xfrm>
            <a:off x="6539023" y="2967335"/>
            <a:ext cx="5652976" cy="4062651"/>
          </a:xfrm>
          <a:prstGeom prst="rect">
            <a:avLst/>
          </a:prstGeom>
        </p:spPr>
        <p:txBody>
          <a:bodyPr wrap="square">
            <a:spAutoFit/>
          </a:bodyPr>
          <a:lstStyle/>
          <a:p>
            <a:pPr algn="ct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lgn="ct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lgn="ct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lgn="ct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lgn="ct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lgn="ct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lgn="ct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lgn="ct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lgn="ct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lgn="ct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lgn="ct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lgn="ct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algn="ctr"/>
            <a:r>
              <a:rPr lang="en-US" sz="1400" dirty="0">
                <a:solidFill>
                  <a:srgbClr val="00B0F0"/>
                </a:solidFill>
                <a:latin typeface="Calibri" panose="020F0502020204030204" pitchFamily="34" charset="0"/>
                <a:ea typeface="Times New Roman" panose="02020603050405020304" pitchFamily="18" charset="0"/>
                <a:cs typeface="Times New Roman" panose="02020603050405020304" pitchFamily="18" charset="0"/>
              </a:rPr>
              <a:t>Food rations that were dropped into the Netherlands in 1945.Credit...Dutch National Archive</a:t>
            </a:r>
          </a:p>
          <a:p>
            <a:pPr algn="ctr"/>
            <a:r>
              <a:rPr lang="en-US" sz="1400" dirty="0">
                <a:latin typeface="Calibri" panose="020F0502020204030204" pitchFamily="34" charset="0"/>
                <a:ea typeface="Times New Roman" panose="02020603050405020304" pitchFamily="18" charset="0"/>
                <a:cs typeface="Times New Roman" panose="02020603050405020304" pitchFamily="18" charset="0"/>
              </a:rPr>
              <a:t>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389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90C23A-8201-4918-A865-F3A5C1C0CF4E}"/>
              </a:ext>
            </a:extLst>
          </p:cNvPr>
          <p:cNvSpPr>
            <a:spLocks noGrp="1"/>
          </p:cNvSpPr>
          <p:nvPr>
            <p:ph type="title"/>
          </p:nvPr>
        </p:nvSpPr>
        <p:spPr>
          <a:xfrm>
            <a:off x="572493" y="238539"/>
            <a:ext cx="11018520" cy="1048861"/>
          </a:xfrm>
        </p:spPr>
        <p:txBody>
          <a:bodyPr anchor="b">
            <a:normAutofit/>
          </a:bodyPr>
          <a:lstStyle/>
          <a:p>
            <a:pPr algn="ctr"/>
            <a:r>
              <a:rPr lang="en-US" sz="5400" b="1" dirty="0"/>
              <a:t>For the science nerds among us:</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4C9E733-9821-435A-B637-69C5492D2D6C}"/>
              </a:ext>
            </a:extLst>
          </p:cNvPr>
          <p:cNvSpPr>
            <a:spLocks noGrp="1"/>
          </p:cNvSpPr>
          <p:nvPr>
            <p:ph idx="1"/>
          </p:nvPr>
        </p:nvSpPr>
        <p:spPr>
          <a:xfrm>
            <a:off x="265814" y="2071315"/>
            <a:ext cx="7570381" cy="4882378"/>
          </a:xfrm>
        </p:spPr>
        <p:txBody>
          <a:bodyPr anchor="t">
            <a:normAutofit lnSpcReduction="10000"/>
          </a:bodyPr>
          <a:lstStyle/>
          <a:p>
            <a:pPr>
              <a:buClr>
                <a:srgbClr val="FF0000"/>
              </a:buClr>
              <a:buSzPct val="87000"/>
              <a:buFont typeface="Wingdings" panose="05000000000000000000" pitchFamily="2" charset="2"/>
              <a:buChar char="Ø"/>
            </a:pPr>
            <a:r>
              <a:rPr lang="en-US" sz="1700" dirty="0">
                <a:latin typeface="Calibri" panose="020F0502020204030204" pitchFamily="34" charset="0"/>
                <a:cs typeface="Calibri" panose="020F0502020204030204" pitchFamily="34" charset="0"/>
              </a:rPr>
              <a:t>There are three primary mechanisms through which epigenetic changes in gene expression occur. But first a </a:t>
            </a:r>
            <a:r>
              <a:rPr lang="en-US" sz="1700" b="1" dirty="0">
                <a:latin typeface="Calibri" panose="020F0502020204030204" pitchFamily="34" charset="0"/>
                <a:cs typeface="Calibri" panose="020F0502020204030204" pitchFamily="34" charset="0"/>
              </a:rPr>
              <a:t>biology refresher:  </a:t>
            </a:r>
          </a:p>
          <a:p>
            <a:pPr>
              <a:buClr>
                <a:srgbClr val="FF0000"/>
              </a:buClr>
              <a:buSzPct val="87000"/>
              <a:buFont typeface="Wingdings" panose="05000000000000000000" pitchFamily="2" charset="2"/>
              <a:buChar char="Ø"/>
            </a:pPr>
            <a:r>
              <a:rPr lang="en-US" sz="1700" dirty="0">
                <a:latin typeface="Calibri" panose="020F0502020204030204" pitchFamily="34" charset="0"/>
                <a:cs typeface="Calibri" panose="020F0502020204030204" pitchFamily="34" charset="0"/>
              </a:rPr>
              <a:t>DNA from humans is made up of approximately 3 billion nucleotide bases. </a:t>
            </a:r>
          </a:p>
          <a:p>
            <a:pPr>
              <a:buClr>
                <a:srgbClr val="FF0000"/>
              </a:buClr>
              <a:buSzPct val="87000"/>
              <a:buFont typeface="Wingdings" panose="05000000000000000000" pitchFamily="2" charset="2"/>
              <a:buChar char="Ø"/>
            </a:pPr>
            <a:r>
              <a:rPr lang="en-US" sz="1700" dirty="0">
                <a:latin typeface="Calibri" panose="020F0502020204030204" pitchFamily="34" charset="0"/>
                <a:cs typeface="Calibri" panose="020F0502020204030204" pitchFamily="34" charset="0"/>
              </a:rPr>
              <a:t>There are four fundamental types of these bases that comprise DNA: Adenine, Cytosine, Guanine, and Thymine, commonly abbreviated as A, C, G, and T, respectively.</a:t>
            </a:r>
          </a:p>
          <a:p>
            <a:pPr>
              <a:buClr>
                <a:srgbClr val="FF0000"/>
              </a:buClr>
              <a:buSzPct val="87000"/>
              <a:buFont typeface="Wingdings" panose="05000000000000000000" pitchFamily="2" charset="2"/>
              <a:buChar char="Ø"/>
            </a:pPr>
            <a:r>
              <a:rPr lang="en-US" sz="1700" dirty="0">
                <a:latin typeface="Calibri" panose="020F0502020204030204" pitchFamily="34" charset="0"/>
                <a:cs typeface="Calibri" panose="020F0502020204030204" pitchFamily="34" charset="0"/>
              </a:rPr>
              <a:t>The sequence, or the order, of the bases is what determines our life instructions.  </a:t>
            </a:r>
          </a:p>
          <a:p>
            <a:pPr>
              <a:buClr>
                <a:srgbClr val="FF0000"/>
              </a:buClr>
              <a:buSzPct val="87000"/>
              <a:buFont typeface="Wingdings" panose="05000000000000000000" pitchFamily="2" charset="2"/>
              <a:buChar char="Ø"/>
            </a:pPr>
            <a:r>
              <a:rPr lang="en-US" sz="1700" dirty="0">
                <a:latin typeface="Calibri" panose="020F0502020204030204" pitchFamily="34" charset="0"/>
                <a:cs typeface="Calibri" panose="020F0502020204030204" pitchFamily="34" charset="0"/>
              </a:rPr>
              <a:t>There are about 20,000 genes in total. Genes are specific sequences of bases (parts of DNA) that provide unique and tailored instructions on how to make important proteins </a:t>
            </a:r>
          </a:p>
          <a:p>
            <a:pPr>
              <a:buClr>
                <a:srgbClr val="FF0000"/>
              </a:buClr>
              <a:buSzPct val="87000"/>
              <a:buFont typeface="Wingdings" panose="05000000000000000000" pitchFamily="2" charset="2"/>
              <a:buChar char="Ø"/>
            </a:pPr>
            <a:r>
              <a:rPr lang="en-US" sz="1700" dirty="0">
                <a:latin typeface="Calibri" panose="020F0502020204030204" pitchFamily="34" charset="0"/>
                <a:cs typeface="Calibri" panose="020F0502020204030204" pitchFamily="34" charset="0"/>
              </a:rPr>
              <a:t>Proteins are large and very complex molecules that play many critical roles in the body and do most of the work in cells. Proteins are required for the structure, function, and regulation of the body’s tissues and organs and are made up of hundreds and thousands of smaller units called amino acids. </a:t>
            </a:r>
          </a:p>
          <a:p>
            <a:pPr>
              <a:buClr>
                <a:srgbClr val="FF0000"/>
              </a:buClr>
              <a:buSzPct val="87000"/>
              <a:buFont typeface="Wingdings" panose="05000000000000000000" pitchFamily="2" charset="2"/>
              <a:buChar char="Ø"/>
            </a:pPr>
            <a:r>
              <a:rPr lang="en-US" sz="1700" dirty="0">
                <a:latin typeface="Calibri" panose="020F0502020204030204" pitchFamily="34" charset="0"/>
                <a:cs typeface="Calibri" panose="020F0502020204030204" pitchFamily="34" charset="0"/>
              </a:rPr>
              <a:t>The sequence of amino acids is what determines each protein’s unique 3-dimensional structure and its specific function. Proteins can be described according to their very large range of functions in the body to include antibody, enzyme, messenger, and structural component.</a:t>
            </a:r>
          </a:p>
          <a:p>
            <a:endParaRPr lang="en-US" sz="1400" dirty="0"/>
          </a:p>
        </p:txBody>
      </p:sp>
      <p:pic>
        <p:nvPicPr>
          <p:cNvPr id="5" name="Picture 4">
            <a:extLst>
              <a:ext uri="{FF2B5EF4-FFF2-40B4-BE49-F238E27FC236}">
                <a16:creationId xmlns:a16="http://schemas.microsoft.com/office/drawing/2014/main" id="{593C8A18-1129-44DE-8124-43D71C6CC7FF}"/>
              </a:ext>
            </a:extLst>
          </p:cNvPr>
          <p:cNvPicPr>
            <a:picLocks noChangeAspect="1"/>
          </p:cNvPicPr>
          <p:nvPr/>
        </p:nvPicPr>
        <p:blipFill rotWithShape="1">
          <a:blip r:embed="rId2"/>
          <a:srcRect l="27201" r="8583" b="2"/>
          <a:stretch/>
        </p:blipFill>
        <p:spPr>
          <a:xfrm>
            <a:off x="8261921" y="2232837"/>
            <a:ext cx="3664265" cy="3808795"/>
          </a:xfrm>
          <a:prstGeom prst="rect">
            <a:avLst/>
          </a:prstGeom>
        </p:spPr>
      </p:pic>
    </p:spTree>
    <p:extLst>
      <p:ext uri="{BB962C8B-B14F-4D97-AF65-F5344CB8AC3E}">
        <p14:creationId xmlns:p14="http://schemas.microsoft.com/office/powerpoint/2010/main" val="17234596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17F31-09D0-45E3-9FBC-405EEC0E99D7}"/>
              </a:ext>
            </a:extLst>
          </p:cNvPr>
          <p:cNvSpPr>
            <a:spLocks noGrp="1"/>
          </p:cNvSpPr>
          <p:nvPr>
            <p:ph type="title"/>
          </p:nvPr>
        </p:nvSpPr>
        <p:spPr>
          <a:xfrm>
            <a:off x="0" y="0"/>
            <a:ext cx="5061097" cy="2679405"/>
          </a:xfrm>
          <a:gradFill>
            <a:gsLst>
              <a:gs pos="15000">
                <a:schemeClr val="bg1">
                  <a:lumMod val="65000"/>
                </a:schemeClr>
              </a:gs>
              <a:gs pos="100000">
                <a:schemeClr val="bg2">
                  <a:shade val="98000"/>
                  <a:satMod val="120000"/>
                  <a:lumMod val="98000"/>
                </a:schemeClr>
              </a:gs>
            </a:gsLst>
            <a:path path="circle">
              <a:fillToRect l="50000" t="50000" r="100000" b="100000"/>
            </a:path>
          </a:gradFill>
        </p:spPr>
        <p:txBody>
          <a:bodyPr>
            <a:normAutofit/>
          </a:bodyPr>
          <a:lstStyle/>
          <a:p>
            <a:r>
              <a:rPr kumimoji="0" lang="en-US" i="0" u="none" strike="noStrike" kern="1200" cap="none" spc="0" normalizeH="0" baseline="0" noProof="0" dirty="0">
                <a:ln>
                  <a:noFill/>
                </a:ln>
                <a:solidFill>
                  <a:srgbClr val="FF0000"/>
                </a:solidFill>
                <a:effectLst/>
                <a:uLnTx/>
                <a:uFillTx/>
                <a:latin typeface="Calibri Light" panose="020F0302020204030204"/>
                <a:ea typeface="+mj-ea"/>
                <a:cs typeface="+mj-cs"/>
              </a:rPr>
              <a:t>Epigenetic Changes –</a:t>
            </a:r>
            <a:br>
              <a:rPr kumimoji="0" lang="en-US" i="0" u="none" strike="noStrike" kern="1200" cap="none" spc="0" normalizeH="0" baseline="0" noProof="0" dirty="0">
                <a:ln>
                  <a:noFill/>
                </a:ln>
                <a:solidFill>
                  <a:srgbClr val="FF0000"/>
                </a:solidFill>
                <a:effectLst/>
                <a:uLnTx/>
                <a:uFillTx/>
                <a:latin typeface="Calibri Light" panose="020F0302020204030204"/>
                <a:ea typeface="+mj-ea"/>
                <a:cs typeface="+mj-cs"/>
              </a:rPr>
            </a:br>
            <a:r>
              <a:rPr kumimoji="0" lang="en-US" i="0" u="none" strike="noStrike" kern="1200" cap="none" spc="0" normalizeH="0" baseline="0" noProof="0" dirty="0">
                <a:ln>
                  <a:noFill/>
                </a:ln>
                <a:solidFill>
                  <a:srgbClr val="FF0000"/>
                </a:solidFill>
                <a:effectLst/>
                <a:uLnTx/>
                <a:uFillTx/>
                <a:latin typeface="Calibri Light" panose="020F0302020204030204"/>
                <a:ea typeface="+mj-ea"/>
                <a:cs typeface="+mj-cs"/>
              </a:rPr>
              <a:t>The Big Three</a:t>
            </a:r>
            <a:endParaRPr lang="en-US" dirty="0">
              <a:solidFill>
                <a:srgbClr val="FF0000"/>
              </a:solidFill>
            </a:endParaRPr>
          </a:p>
        </p:txBody>
      </p:sp>
      <p:graphicFrame>
        <p:nvGraphicFramePr>
          <p:cNvPr id="5" name="Content Placeholder 2">
            <a:extLst>
              <a:ext uri="{FF2B5EF4-FFF2-40B4-BE49-F238E27FC236}">
                <a16:creationId xmlns:a16="http://schemas.microsoft.com/office/drawing/2014/main" id="{B0B80CE6-E7AD-4851-B24A-E9CDFA40EA3B}"/>
              </a:ext>
            </a:extLst>
          </p:cNvPr>
          <p:cNvGraphicFramePr>
            <a:graphicFrameLocks noGrp="1"/>
          </p:cNvGraphicFramePr>
          <p:nvPr>
            <p:ph idx="1"/>
            <p:extLst>
              <p:ext uri="{D42A27DB-BD31-4B8C-83A1-F6EECF244321}">
                <p14:modId xmlns:p14="http://schemas.microsoft.com/office/powerpoint/2010/main" val="3416482404"/>
              </p:ext>
            </p:extLst>
          </p:nvPr>
        </p:nvGraphicFramePr>
        <p:xfrm>
          <a:off x="4287840" y="-41124"/>
          <a:ext cx="8216047" cy="71862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2" name="Picture 2" descr="Three Your Mind | Foxman Communications">
            <a:extLst>
              <a:ext uri="{FF2B5EF4-FFF2-40B4-BE49-F238E27FC236}">
                <a16:creationId xmlns:a16="http://schemas.microsoft.com/office/drawing/2014/main" id="{2AA9BA95-CFE3-43FE-AC45-1C8FCEB4B40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7519"/>
          <a:stretch/>
        </p:blipFill>
        <p:spPr bwMode="auto">
          <a:xfrm>
            <a:off x="865341" y="4312737"/>
            <a:ext cx="2160473"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2514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D40FF-8068-4FA3-A73F-02E78E275A71}"/>
              </a:ext>
            </a:extLst>
          </p:cNvPr>
          <p:cNvSpPr>
            <a:spLocks noGrp="1"/>
          </p:cNvSpPr>
          <p:nvPr>
            <p:ph type="title"/>
          </p:nvPr>
        </p:nvSpPr>
        <p:spPr>
          <a:xfrm>
            <a:off x="4836165" y="-29526"/>
            <a:ext cx="7265523" cy="1380652"/>
          </a:xfrm>
          <a:gradFill>
            <a:gsLst>
              <a:gs pos="0">
                <a:srgbClr val="FFC000"/>
              </a:gs>
              <a:gs pos="100000">
                <a:schemeClr val="bg2">
                  <a:shade val="98000"/>
                  <a:satMod val="120000"/>
                  <a:lumMod val="98000"/>
                </a:schemeClr>
              </a:gs>
            </a:gsLst>
            <a:path path="circle">
              <a:fillToRect l="50000" t="50000" r="100000" b="100000"/>
            </a:path>
          </a:gradFill>
        </p:spPr>
        <p:txBody>
          <a:bodyPr>
            <a:normAutofit/>
          </a:bodyPr>
          <a:lstStyle/>
          <a:p>
            <a:r>
              <a:rPr lang="en-US" b="1" dirty="0"/>
              <a:t>                 Epigenetic Changes –                              e               The Big Three                </a:t>
            </a:r>
            <a:endParaRPr lang="en-US" dirty="0"/>
          </a:p>
        </p:txBody>
      </p:sp>
      <p:pic>
        <p:nvPicPr>
          <p:cNvPr id="5" name="Picture 4">
            <a:extLst>
              <a:ext uri="{FF2B5EF4-FFF2-40B4-BE49-F238E27FC236}">
                <a16:creationId xmlns:a16="http://schemas.microsoft.com/office/drawing/2014/main" id="{D55E2DBE-AEB5-4FA1-B1F2-00A3CC587BAE}"/>
              </a:ext>
            </a:extLst>
          </p:cNvPr>
          <p:cNvPicPr/>
          <p:nvPr/>
        </p:nvPicPr>
        <p:blipFill rotWithShape="1">
          <a:blip r:embed="rId2">
            <a:extLst>
              <a:ext uri="{28A0092B-C50C-407E-A947-70E740481C1C}">
                <a14:useLocalDpi xmlns:a14="http://schemas.microsoft.com/office/drawing/2010/main" val="0"/>
              </a:ext>
            </a:extLst>
          </a:blip>
          <a:srcRect l="23641" r="25275"/>
          <a:stretch/>
        </p:blipFill>
        <p:spPr bwMode="auto">
          <a:xfrm>
            <a:off x="34991" y="15775"/>
            <a:ext cx="4671091" cy="6858000"/>
          </a:xfrm>
          <a:prstGeom prst="rect">
            <a:avLst/>
          </a:prstGeom>
          <a:noFill/>
        </p:spPr>
      </p:pic>
      <p:sp>
        <p:nvSpPr>
          <p:cNvPr id="3" name="Content Placeholder 2">
            <a:extLst>
              <a:ext uri="{FF2B5EF4-FFF2-40B4-BE49-F238E27FC236}">
                <a16:creationId xmlns:a16="http://schemas.microsoft.com/office/drawing/2014/main" id="{A11950AE-3ABA-499D-BD74-C5865F986A1B}"/>
              </a:ext>
            </a:extLst>
          </p:cNvPr>
          <p:cNvSpPr>
            <a:spLocks noGrp="1"/>
          </p:cNvSpPr>
          <p:nvPr>
            <p:ph idx="1"/>
          </p:nvPr>
        </p:nvSpPr>
        <p:spPr>
          <a:xfrm>
            <a:off x="4836165" y="1221672"/>
            <a:ext cx="7167821" cy="5631581"/>
          </a:xfrm>
          <a:gradFill>
            <a:gsLst>
              <a:gs pos="0">
                <a:srgbClr val="00B0F0"/>
              </a:gs>
              <a:gs pos="100000">
                <a:schemeClr val="bg2">
                  <a:shade val="98000"/>
                  <a:satMod val="120000"/>
                  <a:lumMod val="98000"/>
                </a:schemeClr>
              </a:gs>
            </a:gsLst>
            <a:path path="circle">
              <a:fillToRect l="50000" t="50000" r="100000" b="100000"/>
            </a:path>
          </a:gradFill>
        </p:spPr>
        <p:txBody>
          <a:bodyPr>
            <a:normAutofit/>
          </a:bodyPr>
          <a:lstStyle/>
          <a:p>
            <a:pPr marL="0" indent="0">
              <a:buNone/>
            </a:pPr>
            <a:r>
              <a:rPr lang="en-US" sz="2000" b="1" u="sng" dirty="0">
                <a:latin typeface="Calibri" panose="020F0502020204030204" pitchFamily="34" charset="0"/>
                <a:cs typeface="Calibri" panose="020F0502020204030204" pitchFamily="34" charset="0"/>
              </a:rPr>
              <a:t>DNA methylation</a:t>
            </a:r>
            <a:r>
              <a:rPr lang="en-US" sz="2000" dirty="0">
                <a:latin typeface="Calibri" panose="020F0502020204030204" pitchFamily="34" charset="0"/>
                <a:cs typeface="Calibri" panose="020F0502020204030204" pitchFamily="34" charset="0"/>
              </a:rPr>
              <a:t>:</a:t>
            </a:r>
          </a:p>
          <a:p>
            <a:r>
              <a:rPr lang="en-US" sz="2000" dirty="0">
                <a:latin typeface="Calibri" panose="020F0502020204030204" pitchFamily="34" charset="0"/>
                <a:cs typeface="Calibri" panose="020F0502020204030204" pitchFamily="34" charset="0"/>
              </a:rPr>
              <a:t>The first type of epigenetic modification occurs on the DNA strand itself. </a:t>
            </a:r>
          </a:p>
          <a:p>
            <a:pPr marL="0" indent="0">
              <a:buNone/>
            </a:pPr>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This reaction, called DNA methylation, is a biological process by which </a:t>
            </a:r>
            <a:r>
              <a:rPr lang="en-US" sz="2000" dirty="0">
                <a:solidFill>
                  <a:srgbClr val="FF0000"/>
                </a:solidFill>
                <a:latin typeface="Calibri" panose="020F0502020204030204" pitchFamily="34" charset="0"/>
                <a:cs typeface="Calibri" panose="020F0502020204030204" pitchFamily="34" charset="0"/>
              </a:rPr>
              <a:t>methyl groups </a:t>
            </a:r>
            <a:r>
              <a:rPr lang="en-US" sz="2000" dirty="0">
                <a:latin typeface="Calibri" panose="020F0502020204030204" pitchFamily="34" charset="0"/>
                <a:cs typeface="Calibri" panose="020F0502020204030204" pitchFamily="34" charset="0"/>
              </a:rPr>
              <a:t>are added to the DNA molecule and thereby changes the activity of a DNA segment without changing the sequence. </a:t>
            </a: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When located in a gene promoter, DNA methylation typically acts to repress or block gene transcription, effectively </a:t>
            </a:r>
            <a:r>
              <a:rPr lang="en-US" sz="2000" dirty="0">
                <a:solidFill>
                  <a:srgbClr val="FF0000"/>
                </a:solidFill>
                <a:latin typeface="Calibri" panose="020F0502020204030204" pitchFamily="34" charset="0"/>
                <a:cs typeface="Calibri" panose="020F0502020204030204" pitchFamily="34" charset="0"/>
              </a:rPr>
              <a:t>turning that gene off </a:t>
            </a:r>
            <a:r>
              <a:rPr lang="en-US" sz="2000" dirty="0">
                <a:latin typeface="Calibri" panose="020F0502020204030204" pitchFamily="34" charset="0"/>
                <a:cs typeface="Calibri" panose="020F0502020204030204" pitchFamily="34" charset="0"/>
              </a:rPr>
              <a:t>(University of Leicester, 2020), </a:t>
            </a:r>
          </a:p>
          <a:p>
            <a:pPr marL="0" indent="0">
              <a:buNone/>
            </a:pPr>
            <a:endParaRPr lang="en-US" sz="2000" dirty="0">
              <a:latin typeface="Calibri" panose="020F0502020204030204" pitchFamily="34" charset="0"/>
              <a:cs typeface="Calibri" panose="020F0502020204030204" pitchFamily="34" charset="0"/>
            </a:endParaRPr>
          </a:p>
          <a:p>
            <a:pPr marL="0" indent="0">
              <a:buNone/>
            </a:pPr>
            <a:endParaRPr lang="en-US" sz="1700" dirty="0"/>
          </a:p>
        </p:txBody>
      </p:sp>
    </p:spTree>
    <p:extLst>
      <p:ext uri="{BB962C8B-B14F-4D97-AF65-F5344CB8AC3E}">
        <p14:creationId xmlns:p14="http://schemas.microsoft.com/office/powerpoint/2010/main" val="20618723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DFB2A-E2D0-419E-8E84-3AFC4EB75031}"/>
              </a:ext>
            </a:extLst>
          </p:cNvPr>
          <p:cNvSpPr>
            <a:spLocks noGrp="1"/>
          </p:cNvSpPr>
          <p:nvPr>
            <p:ph type="title"/>
          </p:nvPr>
        </p:nvSpPr>
        <p:spPr>
          <a:xfrm>
            <a:off x="182880" y="4748"/>
            <a:ext cx="12116526" cy="943943"/>
          </a:xfrm>
          <a:gradFill>
            <a:gsLst>
              <a:gs pos="0">
                <a:srgbClr val="00B0F0"/>
              </a:gs>
              <a:gs pos="100000">
                <a:schemeClr val="bg2">
                  <a:shade val="98000"/>
                  <a:satMod val="120000"/>
                  <a:lumMod val="98000"/>
                </a:schemeClr>
              </a:gs>
            </a:gsLst>
            <a:path path="circle">
              <a:fillToRect l="50000" t="50000" r="100000" b="100000"/>
            </a:path>
          </a:gradFill>
        </p:spPr>
        <p:txBody>
          <a:bodyPr>
            <a:normAutofit/>
          </a:bodyPr>
          <a:lstStyle/>
          <a:p>
            <a:r>
              <a:rPr lang="en-US" b="1" dirty="0">
                <a:latin typeface="Calibri" panose="020F0502020204030204" pitchFamily="34" charset="0"/>
                <a:cs typeface="Calibri" panose="020F0502020204030204" pitchFamily="34" charset="0"/>
              </a:rPr>
              <a:t>                        Epigenetic Changes – The Big Three</a:t>
            </a:r>
            <a:endParaRPr lang="en-US"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AADCD847-E9F4-427B-9C30-F44969774190}"/>
              </a:ext>
            </a:extLst>
          </p:cNvPr>
          <p:cNvSpPr>
            <a:spLocks noGrp="1"/>
          </p:cNvSpPr>
          <p:nvPr>
            <p:ph idx="1"/>
          </p:nvPr>
        </p:nvSpPr>
        <p:spPr>
          <a:xfrm>
            <a:off x="182881" y="948691"/>
            <a:ext cx="6126480" cy="5904560"/>
          </a:xfrm>
          <a:gradFill>
            <a:gsLst>
              <a:gs pos="0">
                <a:srgbClr val="FFC000"/>
              </a:gs>
              <a:gs pos="100000">
                <a:schemeClr val="bg2">
                  <a:shade val="98000"/>
                  <a:satMod val="120000"/>
                  <a:lumMod val="98000"/>
                </a:schemeClr>
              </a:gs>
            </a:gsLst>
            <a:path path="circle">
              <a:fillToRect l="50000" t="50000" r="100000" b="100000"/>
            </a:path>
          </a:gradFill>
        </p:spPr>
        <p:txBody>
          <a:bodyPr>
            <a:normAutofit/>
          </a:bodyPr>
          <a:lstStyle/>
          <a:p>
            <a:pPr marL="0" indent="0">
              <a:lnSpc>
                <a:spcPct val="90000"/>
              </a:lnSpc>
              <a:buNone/>
            </a:pPr>
            <a:endParaRPr lang="en-US" sz="2000" b="1" dirty="0">
              <a:solidFill>
                <a:srgbClr val="FF0000"/>
              </a:solidFill>
              <a:latin typeface="Calibri" panose="020F0502020204030204" pitchFamily="34" charset="0"/>
              <a:cs typeface="Calibri" panose="020F0502020204030204" pitchFamily="34" charset="0"/>
            </a:endParaRPr>
          </a:p>
          <a:p>
            <a:pPr marL="0" indent="0">
              <a:lnSpc>
                <a:spcPct val="90000"/>
              </a:lnSpc>
              <a:buNone/>
            </a:pPr>
            <a:r>
              <a:rPr lang="en-US" sz="2000" b="1" u="sng" dirty="0">
                <a:solidFill>
                  <a:srgbClr val="FF0000"/>
                </a:solidFill>
                <a:latin typeface="Calibri" panose="020F0502020204030204" pitchFamily="34" charset="0"/>
                <a:cs typeface="Calibri" panose="020F0502020204030204" pitchFamily="34" charset="0"/>
              </a:rPr>
              <a:t>Histone modifications</a:t>
            </a:r>
            <a:r>
              <a:rPr lang="en-US" sz="2000" b="1" dirty="0">
                <a:solidFill>
                  <a:srgbClr val="FF0000"/>
                </a:solidFill>
                <a:latin typeface="Calibri" panose="020F0502020204030204" pitchFamily="34" charset="0"/>
                <a:cs typeface="Calibri" panose="020F0502020204030204" pitchFamily="34" charset="0"/>
              </a:rPr>
              <a:t>:</a:t>
            </a:r>
          </a:p>
          <a:p>
            <a:pPr marL="0" indent="0">
              <a:lnSpc>
                <a:spcPct val="90000"/>
              </a:lnSpc>
              <a:buNone/>
            </a:pPr>
            <a:r>
              <a:rPr lang="en-US" sz="1600" dirty="0">
                <a:latin typeface="Calibri" panose="020F0502020204030204" pitchFamily="34" charset="0"/>
                <a:cs typeface="Calibri" panose="020F0502020204030204" pitchFamily="34" charset="0"/>
              </a:rPr>
              <a:t>The second two types of modifications involve histones. Histones are the proteins that hold chromosome together. In histone modification, genes are actually wrapped up tightly so the genes cannot be accessed (essentially turned off) or unwrapped so they can be accessed or activated (essentially turned on). There are multiple types of histone modifications which are catalyzed by a number of enzyme families; the most well characterized modifications include acetylation and methylation:</a:t>
            </a:r>
          </a:p>
          <a:p>
            <a:pPr marL="0" indent="0">
              <a:lnSpc>
                <a:spcPct val="90000"/>
              </a:lnSpc>
              <a:buNone/>
            </a:pPr>
            <a:r>
              <a:rPr lang="en-US" sz="1600" u="sng" dirty="0">
                <a:solidFill>
                  <a:srgbClr val="00B0F0"/>
                </a:solidFill>
                <a:latin typeface="Calibri" panose="020F0502020204030204" pitchFamily="34" charset="0"/>
                <a:cs typeface="Calibri" panose="020F0502020204030204" pitchFamily="34" charset="0"/>
              </a:rPr>
              <a:t>Histone Acetylation</a:t>
            </a:r>
            <a:r>
              <a:rPr lang="en-US" sz="1600" dirty="0">
                <a:solidFill>
                  <a:srgbClr val="00B0F0"/>
                </a:solidFill>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is performed by </a:t>
            </a:r>
            <a:r>
              <a:rPr lang="en-US" sz="1600" i="1" dirty="0">
                <a:latin typeface="Calibri" panose="020F0502020204030204" pitchFamily="34" charset="0"/>
                <a:cs typeface="Calibri" panose="020F0502020204030204" pitchFamily="34" charset="0"/>
              </a:rPr>
              <a:t>histone acetyltransferases (HATs)</a:t>
            </a:r>
            <a:r>
              <a:rPr lang="en-US" sz="1600" dirty="0">
                <a:latin typeface="Calibri" panose="020F0502020204030204" pitchFamily="34" charset="0"/>
                <a:cs typeface="Calibri" panose="020F0502020204030204" pitchFamily="34" charset="0"/>
              </a:rPr>
              <a:t> which add an acetyl group to lysine amino acids (which are positively charged) in the histone tail which acts to mask the positive charge. This causes loosening of chromatin to promote </a:t>
            </a:r>
            <a:r>
              <a:rPr lang="en-US" sz="1600" dirty="0">
                <a:solidFill>
                  <a:srgbClr val="FF0000"/>
                </a:solidFill>
                <a:latin typeface="Calibri" panose="020F0502020204030204" pitchFamily="34" charset="0"/>
                <a:cs typeface="Calibri" panose="020F0502020204030204" pitchFamily="34" charset="0"/>
              </a:rPr>
              <a:t>gene activation </a:t>
            </a:r>
            <a:r>
              <a:rPr lang="en-US" sz="1600" dirty="0">
                <a:latin typeface="Calibri" panose="020F0502020204030204" pitchFamily="34" charset="0"/>
                <a:cs typeface="Calibri" panose="020F0502020204030204" pitchFamily="34" charset="0"/>
              </a:rPr>
              <a:t>(Strahl and Allis, 2000).</a:t>
            </a:r>
            <a:br>
              <a:rPr lang="en-US" sz="1600" dirty="0">
                <a:latin typeface="Calibri" panose="020F0502020204030204" pitchFamily="34" charset="0"/>
                <a:cs typeface="Calibri" panose="020F0502020204030204" pitchFamily="34" charset="0"/>
              </a:rPr>
            </a:br>
            <a:br>
              <a:rPr lang="en-US" sz="1600" dirty="0">
                <a:latin typeface="Calibri" panose="020F0502020204030204" pitchFamily="34" charset="0"/>
                <a:cs typeface="Calibri" panose="020F0502020204030204" pitchFamily="34" charset="0"/>
              </a:rPr>
            </a:br>
            <a:r>
              <a:rPr lang="en-US" sz="1600" u="sng" dirty="0">
                <a:solidFill>
                  <a:srgbClr val="00B0F0"/>
                </a:solidFill>
                <a:latin typeface="Calibri" panose="020F0502020204030204" pitchFamily="34" charset="0"/>
                <a:cs typeface="Calibri" panose="020F0502020204030204" pitchFamily="34" charset="0"/>
              </a:rPr>
              <a:t>Histone Methylation </a:t>
            </a:r>
            <a:r>
              <a:rPr lang="en-US" sz="1600" dirty="0">
                <a:latin typeface="Calibri" panose="020F0502020204030204" pitchFamily="34" charset="0"/>
                <a:cs typeface="Calibri" panose="020F0502020204030204" pitchFamily="34" charset="0"/>
              </a:rPr>
              <a:t>can occur on lysine or arginine amine acids and can occur in mono-, di- or tri-methylation events by </a:t>
            </a:r>
            <a:r>
              <a:rPr lang="en-US" sz="1600" i="1" dirty="0">
                <a:latin typeface="Calibri" panose="020F0502020204030204" pitchFamily="34" charset="0"/>
                <a:cs typeface="Calibri" panose="020F0502020204030204" pitchFamily="34" charset="0"/>
              </a:rPr>
              <a:t>histone methyltransferases</a:t>
            </a:r>
            <a:r>
              <a:rPr lang="en-US" sz="1600" dirty="0">
                <a:latin typeface="Calibri" panose="020F0502020204030204" pitchFamily="34" charset="0"/>
                <a:cs typeface="Calibri" panose="020F0502020204030204" pitchFamily="34" charset="0"/>
              </a:rPr>
              <a:t>. This mark does not substantially alter the charge of amino acids and can be associated with both </a:t>
            </a:r>
            <a:r>
              <a:rPr lang="en-US" sz="1600" dirty="0">
                <a:solidFill>
                  <a:srgbClr val="FF0000"/>
                </a:solidFill>
                <a:latin typeface="Calibri" panose="020F0502020204030204" pitchFamily="34" charset="0"/>
                <a:cs typeface="Calibri" panose="020F0502020204030204" pitchFamily="34" charset="0"/>
              </a:rPr>
              <a:t>gene activation and inactivation</a:t>
            </a:r>
            <a:r>
              <a:rPr lang="en-US" sz="1600" dirty="0">
                <a:latin typeface="Calibri" panose="020F0502020204030204" pitchFamily="34" charset="0"/>
                <a:cs typeface="Calibri" panose="020F0502020204030204" pitchFamily="34" charset="0"/>
              </a:rPr>
              <a:t> (Laura,2008).</a:t>
            </a:r>
          </a:p>
          <a:p>
            <a:pPr marL="0" indent="0">
              <a:lnSpc>
                <a:spcPct val="90000"/>
              </a:lnSpc>
              <a:buNone/>
            </a:pPr>
            <a:endParaRPr lang="en-US" sz="1100" dirty="0"/>
          </a:p>
        </p:txBody>
      </p:sp>
      <p:pic>
        <p:nvPicPr>
          <p:cNvPr id="55" name="Picture 54" descr="Epigenetic mechanism">
            <a:extLst>
              <a:ext uri="{FF2B5EF4-FFF2-40B4-BE49-F238E27FC236}">
                <a16:creationId xmlns:a16="http://schemas.microsoft.com/office/drawing/2014/main" id="{639857C3-64FB-44FC-BB74-D5CEFFCFF55E}"/>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6309361" y="948691"/>
            <a:ext cx="5882638" cy="5904560"/>
          </a:xfrm>
          <a:prstGeom prst="rect">
            <a:avLst/>
          </a:prstGeom>
          <a:noFill/>
        </p:spPr>
      </p:pic>
    </p:spTree>
    <p:extLst>
      <p:ext uri="{BB962C8B-B14F-4D97-AF65-F5344CB8AC3E}">
        <p14:creationId xmlns:p14="http://schemas.microsoft.com/office/powerpoint/2010/main" val="27127448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1AAC5E-4190-4BBC-B26C-47798E67B513}"/>
              </a:ext>
            </a:extLst>
          </p:cNvPr>
          <p:cNvSpPr>
            <a:spLocks noGrp="1"/>
          </p:cNvSpPr>
          <p:nvPr>
            <p:ph type="title"/>
          </p:nvPr>
        </p:nvSpPr>
        <p:spPr>
          <a:xfrm>
            <a:off x="572493" y="238539"/>
            <a:ext cx="11018520" cy="1434415"/>
          </a:xfrm>
        </p:spPr>
        <p:txBody>
          <a:bodyPr anchor="b">
            <a:normAutofit/>
          </a:bodyPr>
          <a:lstStyle/>
          <a:p>
            <a:pPr algn="ctr"/>
            <a:r>
              <a:rPr lang="en-US" sz="5400" dirty="0">
                <a:latin typeface="Calibri" panose="020F0502020204030204" pitchFamily="34" charset="0"/>
                <a:cs typeface="Calibri" panose="020F0502020204030204" pitchFamily="34" charset="0"/>
              </a:rPr>
              <a:t>Epigenetics Takeaway</a:t>
            </a:r>
          </a:p>
        </p:txBody>
      </p:sp>
      <p:sp>
        <p:nvSpPr>
          <p:cNvPr id="10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8C10580-7737-44BB-82C7-CEFBE1D0BD0C}"/>
              </a:ext>
            </a:extLst>
          </p:cNvPr>
          <p:cNvSpPr>
            <a:spLocks noGrp="1"/>
          </p:cNvSpPr>
          <p:nvPr>
            <p:ph idx="1"/>
          </p:nvPr>
        </p:nvSpPr>
        <p:spPr>
          <a:xfrm>
            <a:off x="572493" y="2071315"/>
            <a:ext cx="6710809" cy="4548145"/>
          </a:xfrm>
        </p:spPr>
        <p:txBody>
          <a:bodyPr anchor="t">
            <a:normAutofit lnSpcReduction="10000"/>
          </a:bodyPr>
          <a:lstStyle/>
          <a:p>
            <a:pPr marL="0" indent="0">
              <a:buNone/>
            </a:pPr>
            <a:endParaRPr lang="en-US" sz="1700" dirty="0"/>
          </a:p>
          <a:p>
            <a:r>
              <a:rPr lang="en-US" sz="2000" dirty="0">
                <a:latin typeface="Calibri" panose="020F0502020204030204" pitchFamily="34" charset="0"/>
                <a:cs typeface="Calibri" panose="020F0502020204030204" pitchFamily="34" charset="0"/>
              </a:rPr>
              <a:t>Knowing about epigenetics is both scary and amazing at the same time. </a:t>
            </a:r>
          </a:p>
          <a:p>
            <a:r>
              <a:rPr lang="en-US" sz="2000" dirty="0">
                <a:latin typeface="Calibri" panose="020F0502020204030204" pitchFamily="34" charset="0"/>
                <a:cs typeface="Calibri" panose="020F0502020204030204" pitchFamily="34" charset="0"/>
              </a:rPr>
              <a:t>Terrifying in that we know that if we live poorly, paying little attention to how we live, i.e., the impact of poor diet, lack of exercise, living in stress, exposing ourselves to environmental toxins, overreliance on medications, etc.,  our genome will be altered, resulting in poor physical and/or emotional health and that this effect can be passed on to our progeny for generations to come. </a:t>
            </a:r>
          </a:p>
          <a:p>
            <a:r>
              <a:rPr lang="en-US" sz="2000" dirty="0">
                <a:latin typeface="Calibri" panose="020F0502020204030204" pitchFamily="34" charset="0"/>
                <a:cs typeface="Calibri" panose="020F0502020204030204" pitchFamily="34" charset="0"/>
              </a:rPr>
              <a:t>On the other hand, good choices bless us and our future generations. Bearing this in mind, we can appreciate more fully how discussions in the pages ahead about attachment, adverse childhood experiences, Polyvagal Theory, and disconnected living impact us in mind, body, soul, and genome</a:t>
            </a:r>
            <a:r>
              <a:rPr lang="en-US" sz="1700" dirty="0">
                <a:latin typeface="Calibri" panose="020F0502020204030204" pitchFamily="34" charset="0"/>
                <a:cs typeface="Calibri" panose="020F0502020204030204" pitchFamily="34" charset="0"/>
              </a:rPr>
              <a:t>. </a:t>
            </a:r>
          </a:p>
        </p:txBody>
      </p:sp>
      <p:pic>
        <p:nvPicPr>
          <p:cNvPr id="1026" name="Picture 2">
            <a:extLst>
              <a:ext uri="{FF2B5EF4-FFF2-40B4-BE49-F238E27FC236}">
                <a16:creationId xmlns:a16="http://schemas.microsoft.com/office/drawing/2014/main" id="{3DB74DC8-7069-40C9-B433-6FCDA3195A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9" r="3297"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487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007BF-CA81-4FFE-9E8A-5B5AD3E58542}"/>
              </a:ext>
            </a:extLst>
          </p:cNvPr>
          <p:cNvSpPr>
            <a:spLocks noGrp="1"/>
          </p:cNvSpPr>
          <p:nvPr>
            <p:ph type="title"/>
          </p:nvPr>
        </p:nvSpPr>
        <p:spPr>
          <a:xfrm>
            <a:off x="646176" y="223285"/>
            <a:ext cx="11289792" cy="776175"/>
          </a:xfrm>
        </p:spPr>
        <p:txBody>
          <a:bodyPr anchor="b">
            <a:normAutofit/>
          </a:bodyPr>
          <a:lstStyle/>
          <a:p>
            <a:r>
              <a:rPr lang="en-US" sz="4000" b="1" dirty="0">
                <a:latin typeface="Calibri" panose="020F0502020204030204" pitchFamily="34" charset="0"/>
                <a:cs typeface="Calibri" panose="020F0502020204030204" pitchFamily="34" charset="0"/>
              </a:rPr>
              <a:t>   Early Attachment</a:t>
            </a:r>
          </a:p>
        </p:txBody>
      </p:sp>
      <p:pic>
        <p:nvPicPr>
          <p:cNvPr id="6" name="Picture 5">
            <a:extLst>
              <a:ext uri="{FF2B5EF4-FFF2-40B4-BE49-F238E27FC236}">
                <a16:creationId xmlns:a16="http://schemas.microsoft.com/office/drawing/2014/main" id="{99B34D2C-DF8E-460B-B744-1F20867B22A7}"/>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368596" y="1377696"/>
            <a:ext cx="5446988" cy="4547615"/>
          </a:xfrm>
          <a:prstGeom prst="rect">
            <a:avLst/>
          </a:prstGeom>
          <a:noFill/>
        </p:spPr>
      </p:pic>
      <p:sp>
        <p:nvSpPr>
          <p:cNvPr id="3" name="Content Placeholder 2">
            <a:extLst>
              <a:ext uri="{FF2B5EF4-FFF2-40B4-BE49-F238E27FC236}">
                <a16:creationId xmlns:a16="http://schemas.microsoft.com/office/drawing/2014/main" id="{FE297C95-01AC-4B93-8462-BA90D004F820}"/>
              </a:ext>
            </a:extLst>
          </p:cNvPr>
          <p:cNvSpPr>
            <a:spLocks noGrp="1"/>
          </p:cNvSpPr>
          <p:nvPr>
            <p:ph idx="1"/>
          </p:nvPr>
        </p:nvSpPr>
        <p:spPr>
          <a:xfrm>
            <a:off x="5815584" y="223285"/>
            <a:ext cx="6376416" cy="7623141"/>
          </a:xfrm>
        </p:spPr>
        <p:txBody>
          <a:bodyPr>
            <a:normAutofit/>
          </a:bodyPr>
          <a:lstStyle/>
          <a:p>
            <a:pPr marL="0" indent="0">
              <a:lnSpc>
                <a:spcPct val="90000"/>
              </a:lnSpc>
              <a:buNone/>
            </a:pPr>
            <a:r>
              <a:rPr lang="en-US" sz="1100" dirty="0"/>
              <a:t> </a:t>
            </a:r>
          </a:p>
          <a:p>
            <a:pPr>
              <a:lnSpc>
                <a:spcPct val="90000"/>
              </a:lnSpc>
            </a:pPr>
            <a:r>
              <a:rPr lang="en-US" sz="2000" dirty="0">
                <a:latin typeface="Calibri" panose="020F0502020204030204" pitchFamily="34" charset="0"/>
                <a:cs typeface="Calibri" panose="020F0502020204030204" pitchFamily="34" charset="0"/>
              </a:rPr>
              <a:t>Attachment is a really big deal and has lifelong implications for all of us. Safe and secure attachment are absolutely necessary for developing healthy and secure development, emotional health, and the ability to regulate our emotions. </a:t>
            </a:r>
          </a:p>
          <a:p>
            <a:pPr>
              <a:lnSpc>
                <a:spcPct val="90000"/>
              </a:lnSpc>
            </a:pPr>
            <a:endParaRPr lang="en-US" sz="2000" dirty="0">
              <a:latin typeface="Calibri" panose="020F0502020204030204" pitchFamily="34" charset="0"/>
              <a:cs typeface="Calibri" panose="020F0502020204030204" pitchFamily="34" charset="0"/>
            </a:endParaRPr>
          </a:p>
          <a:p>
            <a:pPr>
              <a:lnSpc>
                <a:spcPct val="90000"/>
              </a:lnSpc>
            </a:pPr>
            <a:r>
              <a:rPr lang="en-US" sz="2000" dirty="0">
                <a:latin typeface="Calibri" panose="020F0502020204030204" pitchFamily="34" charset="0"/>
                <a:cs typeface="Calibri" panose="020F0502020204030204" pitchFamily="34" charset="0"/>
              </a:rPr>
              <a:t>Two early pioneers in this field, </a:t>
            </a:r>
            <a:r>
              <a:rPr lang="en-US" sz="2000" b="1" dirty="0">
                <a:solidFill>
                  <a:srgbClr val="FFFF00"/>
                </a:solidFill>
                <a:latin typeface="Calibri" panose="020F0502020204030204" pitchFamily="34" charset="0"/>
                <a:cs typeface="Calibri" panose="020F0502020204030204" pitchFamily="34" charset="0"/>
              </a:rPr>
              <a:t>Dr. John Bowlby </a:t>
            </a:r>
            <a:r>
              <a:rPr lang="en-US" sz="2000" dirty="0">
                <a:latin typeface="Calibri" panose="020F0502020204030204" pitchFamily="34" charset="0"/>
                <a:cs typeface="Calibri" panose="020F0502020204030204" pitchFamily="34" charset="0"/>
              </a:rPr>
              <a:t>(1969) and </a:t>
            </a:r>
            <a:r>
              <a:rPr lang="en-US" sz="2000" b="1" dirty="0">
                <a:solidFill>
                  <a:srgbClr val="FFFF00"/>
                </a:solidFill>
                <a:latin typeface="Calibri" panose="020F0502020204030204" pitchFamily="34" charset="0"/>
                <a:cs typeface="Calibri" panose="020F0502020204030204" pitchFamily="34" charset="0"/>
              </a:rPr>
              <a:t>Dr. Mary Ainsworth </a:t>
            </a:r>
            <a:r>
              <a:rPr lang="en-US" sz="2000" dirty="0">
                <a:latin typeface="Calibri" panose="020F0502020204030204" pitchFamily="34" charset="0"/>
                <a:cs typeface="Calibri" panose="020F0502020204030204" pitchFamily="34" charset="0"/>
              </a:rPr>
              <a:t>(1973) carved the way to our understanding of attachment and child development theory. </a:t>
            </a:r>
          </a:p>
          <a:p>
            <a:pPr>
              <a:lnSpc>
                <a:spcPct val="90000"/>
              </a:lnSpc>
            </a:pPr>
            <a:endParaRPr lang="en-US" sz="2000" dirty="0">
              <a:latin typeface="Calibri" panose="020F0502020204030204" pitchFamily="34" charset="0"/>
              <a:cs typeface="Calibri" panose="020F0502020204030204" pitchFamily="34" charset="0"/>
            </a:endParaRPr>
          </a:p>
          <a:p>
            <a:pPr>
              <a:lnSpc>
                <a:spcPct val="90000"/>
              </a:lnSpc>
            </a:pPr>
            <a:r>
              <a:rPr lang="en-US" sz="2000" dirty="0">
                <a:latin typeface="Calibri" panose="020F0502020204030204" pitchFamily="34" charset="0"/>
                <a:cs typeface="Calibri" panose="020F0502020204030204" pitchFamily="34" charset="0"/>
              </a:rPr>
              <a:t>They </a:t>
            </a:r>
            <a:r>
              <a:rPr lang="en-US" sz="2000" b="1" dirty="0">
                <a:solidFill>
                  <a:srgbClr val="FFFF00"/>
                </a:solidFill>
                <a:latin typeface="Calibri" panose="020F0502020204030204" pitchFamily="34" charset="0"/>
                <a:cs typeface="Calibri" panose="020F0502020204030204" pitchFamily="34" charset="0"/>
              </a:rPr>
              <a:t>defined attachment </a:t>
            </a:r>
            <a:r>
              <a:rPr lang="en-US" sz="2000" dirty="0">
                <a:latin typeface="Calibri" panose="020F0502020204030204" pitchFamily="34" charset="0"/>
                <a:cs typeface="Calibri" panose="020F0502020204030204" pitchFamily="34" charset="0"/>
              </a:rPr>
              <a:t>as a deep and enduring emotional bond that leads to connections between us across time and space. </a:t>
            </a:r>
          </a:p>
          <a:p>
            <a:pPr marL="0" indent="0">
              <a:lnSpc>
                <a:spcPct val="90000"/>
              </a:lnSpc>
              <a:buNone/>
            </a:pPr>
            <a:endParaRPr lang="en-US" sz="2000" dirty="0">
              <a:latin typeface="Calibri" panose="020F0502020204030204" pitchFamily="34" charset="0"/>
              <a:cs typeface="Calibri" panose="020F0502020204030204" pitchFamily="34" charset="0"/>
            </a:endParaRPr>
          </a:p>
          <a:p>
            <a:pPr>
              <a:lnSpc>
                <a:spcPct val="90000"/>
              </a:lnSpc>
            </a:pPr>
            <a:r>
              <a:rPr lang="en-US" sz="2000" dirty="0">
                <a:latin typeface="Calibri" panose="020F0502020204030204" pitchFamily="34" charset="0"/>
                <a:cs typeface="Calibri" panose="020F0502020204030204" pitchFamily="34" charset="0"/>
              </a:rPr>
              <a:t>This attachment is not always mutual and can travel in only one direction. For example, a child can attach to a parent, but the parent does not always attach to the child or vice versa (Kain &amp; Terrell, 2018). </a:t>
            </a:r>
          </a:p>
        </p:txBody>
      </p:sp>
    </p:spTree>
    <p:extLst>
      <p:ext uri="{BB962C8B-B14F-4D97-AF65-F5344CB8AC3E}">
        <p14:creationId xmlns:p14="http://schemas.microsoft.com/office/powerpoint/2010/main" val="1934796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Coloured pins pinned on a calendar">
            <a:extLst>
              <a:ext uri="{FF2B5EF4-FFF2-40B4-BE49-F238E27FC236}">
                <a16:creationId xmlns:a16="http://schemas.microsoft.com/office/drawing/2014/main" id="{8DD44566-A8A7-3DD3-5938-D4926F9C03DE}"/>
              </a:ext>
            </a:extLst>
          </p:cNvPr>
          <p:cNvPicPr>
            <a:picLocks noChangeAspect="1"/>
          </p:cNvPicPr>
          <p:nvPr/>
        </p:nvPicPr>
        <p:blipFill rotWithShape="1">
          <a:blip r:embed="rId2">
            <a:alphaModFix amt="40000"/>
          </a:blip>
          <a:srcRect b="15730"/>
          <a:stretch/>
        </p:blipFill>
        <p:spPr>
          <a:xfrm>
            <a:off x="20" y="10"/>
            <a:ext cx="12191979" cy="6857990"/>
          </a:xfrm>
          <a:prstGeom prst="rect">
            <a:avLst/>
          </a:prstGeom>
        </p:spPr>
      </p:pic>
      <p:sp>
        <p:nvSpPr>
          <p:cNvPr id="2" name="Title 1">
            <a:extLst>
              <a:ext uri="{FF2B5EF4-FFF2-40B4-BE49-F238E27FC236}">
                <a16:creationId xmlns:a16="http://schemas.microsoft.com/office/drawing/2014/main" id="{2FCF2EF1-0E1B-B9E0-9ABF-186C788F13D3}"/>
              </a:ext>
            </a:extLst>
          </p:cNvPr>
          <p:cNvSpPr>
            <a:spLocks noGrp="1"/>
          </p:cNvSpPr>
          <p:nvPr>
            <p:ph type="ctrTitle"/>
          </p:nvPr>
        </p:nvSpPr>
        <p:spPr>
          <a:xfrm>
            <a:off x="838200" y="365125"/>
            <a:ext cx="10515600" cy="1325563"/>
          </a:xfrm>
        </p:spPr>
        <p:txBody>
          <a:bodyPr vert="horz" lIns="91440" tIns="45720" rIns="91440" bIns="45720" rtlCol="0" anchor="ctr">
            <a:normAutofit/>
          </a:bodyPr>
          <a:lstStyle/>
          <a:p>
            <a:r>
              <a:rPr lang="en-US" sz="5400" dirty="0">
                <a:solidFill>
                  <a:schemeClr val="bg1"/>
                </a:solidFill>
              </a:rPr>
              <a:t>Plan for today</a:t>
            </a:r>
          </a:p>
        </p:txBody>
      </p:sp>
      <p:sp>
        <p:nvSpPr>
          <p:cNvPr id="30"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C037D281-2735-D8E8-3ACC-AA95D1A36CD0}"/>
              </a:ext>
            </a:extLst>
          </p:cNvPr>
          <p:cNvSpPr>
            <a:spLocks noGrp="1"/>
          </p:cNvSpPr>
          <p:nvPr>
            <p:ph type="subTitle" idx="1"/>
          </p:nvPr>
        </p:nvSpPr>
        <p:spPr>
          <a:xfrm>
            <a:off x="838200" y="2004446"/>
            <a:ext cx="11091530" cy="4488429"/>
          </a:xfrm>
        </p:spPr>
        <p:txBody>
          <a:bodyPr vert="horz" lIns="91440" tIns="45720" rIns="91440" bIns="45720" rtlCol="0">
            <a:normAutofit/>
          </a:bodyPr>
          <a:lstStyle/>
          <a:p>
            <a:pPr marL="457200" indent="-228600" algn="l">
              <a:buFont typeface="Arial" panose="020B0604020202020204" pitchFamily="34" charset="0"/>
              <a:buChar char="•"/>
            </a:pPr>
            <a:r>
              <a:rPr lang="en-US" sz="2200" dirty="0">
                <a:solidFill>
                  <a:schemeClr val="bg1"/>
                </a:solidFill>
              </a:rPr>
              <a:t>Epigenetics</a:t>
            </a:r>
          </a:p>
          <a:p>
            <a:pPr marL="457200" indent="-228600" algn="l">
              <a:buFont typeface="Arial" panose="020B0604020202020204" pitchFamily="34" charset="0"/>
              <a:buChar char="•"/>
            </a:pPr>
            <a:r>
              <a:rPr lang="en-US" sz="2200" dirty="0">
                <a:solidFill>
                  <a:schemeClr val="bg1"/>
                </a:solidFill>
              </a:rPr>
              <a:t>Attachment</a:t>
            </a:r>
          </a:p>
          <a:p>
            <a:pPr marL="457200" indent="-228600" algn="l">
              <a:buFont typeface="Arial" panose="020B0604020202020204" pitchFamily="34" charset="0"/>
              <a:buChar char="•"/>
            </a:pPr>
            <a:r>
              <a:rPr lang="en-US" sz="2200" dirty="0">
                <a:solidFill>
                  <a:schemeClr val="bg1"/>
                </a:solidFill>
              </a:rPr>
              <a:t>Adverse Child Experiences</a:t>
            </a:r>
          </a:p>
          <a:p>
            <a:pPr marL="457200" indent="-228600" algn="l">
              <a:buFont typeface="Arial" panose="020B0604020202020204" pitchFamily="34" charset="0"/>
              <a:buChar char="•"/>
            </a:pPr>
            <a:r>
              <a:rPr lang="en-US" sz="2200" dirty="0">
                <a:solidFill>
                  <a:schemeClr val="bg1"/>
                </a:solidFill>
              </a:rPr>
              <a:t>Polyvagal Theory</a:t>
            </a:r>
          </a:p>
          <a:p>
            <a:pPr marL="457200" indent="-228600" algn="l">
              <a:buFont typeface="Arial" panose="020B0604020202020204" pitchFamily="34" charset="0"/>
              <a:buChar char="•"/>
            </a:pPr>
            <a:r>
              <a:rPr lang="en-US" sz="2200" dirty="0">
                <a:solidFill>
                  <a:schemeClr val="bg1"/>
                </a:solidFill>
              </a:rPr>
              <a:t>Brain changes in trauma and addiction</a:t>
            </a:r>
          </a:p>
          <a:p>
            <a:pPr marL="457200" indent="-228600" algn="l">
              <a:buFont typeface="Arial" panose="020B0604020202020204" pitchFamily="34" charset="0"/>
              <a:buChar char="•"/>
            </a:pPr>
            <a:r>
              <a:rPr lang="en-US" sz="2200" dirty="0">
                <a:solidFill>
                  <a:schemeClr val="bg1"/>
                </a:solidFill>
              </a:rPr>
              <a:t>What to do about it</a:t>
            </a:r>
          </a:p>
          <a:p>
            <a:pPr marL="457200" indent="-228600" algn="l">
              <a:buFont typeface="Arial" panose="020B0604020202020204" pitchFamily="34" charset="0"/>
              <a:buChar char="•"/>
            </a:pPr>
            <a:endParaRPr lang="en-US" sz="2200" dirty="0">
              <a:solidFill>
                <a:schemeClr val="bg1"/>
              </a:solidFill>
            </a:endParaRPr>
          </a:p>
          <a:p>
            <a:pPr marL="457200" indent="-228600" algn="l">
              <a:buFont typeface="Arial" panose="020B0604020202020204" pitchFamily="34" charset="0"/>
              <a:buChar char="•"/>
            </a:pPr>
            <a:endParaRPr lang="en-US" sz="2200" dirty="0">
              <a:solidFill>
                <a:schemeClr val="bg1"/>
              </a:solidFill>
            </a:endParaRPr>
          </a:p>
        </p:txBody>
      </p:sp>
    </p:spTree>
    <p:extLst>
      <p:ext uri="{BB962C8B-B14F-4D97-AF65-F5344CB8AC3E}">
        <p14:creationId xmlns:p14="http://schemas.microsoft.com/office/powerpoint/2010/main" val="38259633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C2458-BF71-4918-94EF-26C50CB10CFF}"/>
              </a:ext>
            </a:extLst>
          </p:cNvPr>
          <p:cNvSpPr>
            <a:spLocks noGrp="1"/>
          </p:cNvSpPr>
          <p:nvPr>
            <p:ph type="title"/>
          </p:nvPr>
        </p:nvSpPr>
        <p:spPr>
          <a:xfrm>
            <a:off x="1775637" y="624110"/>
            <a:ext cx="9728975" cy="1280890"/>
          </a:xfrm>
        </p:spPr>
        <p:txBody>
          <a:bodyPr/>
          <a:lstStyle/>
          <a:p>
            <a:r>
              <a:rPr lang="en-US" dirty="0">
                <a:solidFill>
                  <a:schemeClr val="tx1"/>
                </a:solidFill>
                <a:latin typeface="Calibri" panose="020F0502020204030204" pitchFamily="34" charset="0"/>
                <a:cs typeface="Calibri" panose="020F0502020204030204" pitchFamily="34" charset="0"/>
              </a:rPr>
              <a:t>Attachment – Dr. John Bowlby </a:t>
            </a:r>
          </a:p>
        </p:txBody>
      </p:sp>
      <p:sp>
        <p:nvSpPr>
          <p:cNvPr id="3" name="Content Placeholder 2">
            <a:extLst>
              <a:ext uri="{FF2B5EF4-FFF2-40B4-BE49-F238E27FC236}">
                <a16:creationId xmlns:a16="http://schemas.microsoft.com/office/drawing/2014/main" id="{EBF4E8F5-41D6-4519-A513-849252C443C8}"/>
              </a:ext>
            </a:extLst>
          </p:cNvPr>
          <p:cNvSpPr>
            <a:spLocks noGrp="1"/>
          </p:cNvSpPr>
          <p:nvPr>
            <p:ph idx="1"/>
          </p:nvPr>
        </p:nvSpPr>
        <p:spPr>
          <a:xfrm>
            <a:off x="880111" y="2171700"/>
            <a:ext cx="10624502" cy="4062190"/>
          </a:xfrm>
          <a:gradFill>
            <a:gsLst>
              <a:gs pos="0">
                <a:srgbClr val="00B0F0"/>
              </a:gs>
              <a:gs pos="100000">
                <a:schemeClr val="bg2">
                  <a:shade val="98000"/>
                  <a:satMod val="120000"/>
                  <a:lumMod val="98000"/>
                </a:schemeClr>
              </a:gs>
            </a:gsLst>
            <a:path path="circle">
              <a:fillToRect l="50000" t="50000" r="100000" b="100000"/>
            </a:path>
          </a:gradFill>
        </p:spPr>
        <p:txBody>
          <a:bodyPr>
            <a:normAutofit fontScale="85000" lnSpcReduction="20000"/>
          </a:bodyPr>
          <a:lstStyle/>
          <a:p>
            <a:r>
              <a:rPr lang="en-US" dirty="0">
                <a:latin typeface="Calibri" panose="020F0502020204030204" pitchFamily="34" charset="0"/>
                <a:cs typeface="Calibri" panose="020F0502020204030204" pitchFamily="34" charset="0"/>
              </a:rPr>
              <a:t>In an interview with Dr. Milton Stenn in 1977, Dr. John Bowlby shared that his career started off in the medical direction. He noted that he was following in his surgeon father's footsteps. His father was a well-known surgeon in London and John explained that his father encouraged him to study medicine at Cambridge. </a:t>
            </a:r>
          </a:p>
          <a:p>
            <a:r>
              <a:rPr lang="en-US" dirty="0">
                <a:latin typeface="Calibri" panose="020F0502020204030204" pitchFamily="34" charset="0"/>
                <a:cs typeface="Calibri" panose="020F0502020204030204" pitchFamily="34" charset="0"/>
              </a:rPr>
              <a:t>Bowlby ended up following his father's suggestion but was not terribly interested in anatomy and natural sciences. However, during his time at Trinity College, he became particularly interested in </a:t>
            </a:r>
            <a:r>
              <a:rPr lang="en-US" dirty="0">
                <a:solidFill>
                  <a:srgbClr val="FF0000"/>
                </a:solidFill>
                <a:latin typeface="Calibri" panose="020F0502020204030204" pitchFamily="34" charset="0"/>
                <a:cs typeface="Calibri" panose="020F0502020204030204" pitchFamily="34" charset="0"/>
              </a:rPr>
              <a:t>developmental psychology </a:t>
            </a:r>
            <a:r>
              <a:rPr lang="en-US" dirty="0">
                <a:latin typeface="Calibri" panose="020F0502020204030204" pitchFamily="34" charset="0"/>
                <a:cs typeface="Calibri" panose="020F0502020204030204" pitchFamily="34" charset="0"/>
              </a:rPr>
              <a:t>which led him to give up medicine by his third year. When John left medicine, he accepted a teaching opportunity at a school called </a:t>
            </a:r>
            <a:r>
              <a:rPr lang="en-US" dirty="0">
                <a:solidFill>
                  <a:srgbClr val="FF0000"/>
                </a:solidFill>
                <a:latin typeface="Calibri" panose="020F0502020204030204" pitchFamily="34" charset="0"/>
                <a:cs typeface="Calibri" panose="020F0502020204030204" pitchFamily="34" charset="0"/>
              </a:rPr>
              <a:t>Priory Gates </a:t>
            </a:r>
            <a:r>
              <a:rPr lang="en-US" dirty="0">
                <a:latin typeface="Calibri" panose="020F0502020204030204" pitchFamily="34" charset="0"/>
                <a:cs typeface="Calibri" panose="020F0502020204030204" pitchFamily="34" charset="0"/>
              </a:rPr>
              <a:t>for six months where he worked with maladjusted children. </a:t>
            </a:r>
          </a:p>
          <a:p>
            <a:r>
              <a:rPr lang="en-US" dirty="0">
                <a:latin typeface="Calibri" panose="020F0502020204030204" pitchFamily="34" charset="0"/>
                <a:cs typeface="Calibri" panose="020F0502020204030204" pitchFamily="34" charset="0"/>
              </a:rPr>
              <a:t>Bowlby stated that the experience at Priory Gates was extremely important to his career in research as he learned that the problems of today should be understood and dealt with at a developmental level (Kanter, 2007).</a:t>
            </a:r>
          </a:p>
          <a:p>
            <a:endParaRPr lang="en-US" dirty="0"/>
          </a:p>
        </p:txBody>
      </p:sp>
      <p:pic>
        <p:nvPicPr>
          <p:cNvPr id="5" name="Picture 4" descr="John Bowlby Books">
            <a:extLst>
              <a:ext uri="{FF2B5EF4-FFF2-40B4-BE49-F238E27FC236}">
                <a16:creationId xmlns:a16="http://schemas.microsoft.com/office/drawing/2014/main" id="{AD99EF85-1195-4147-80B6-E8D5168794E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569664" y="115468"/>
            <a:ext cx="3142276" cy="1882877"/>
          </a:xfrm>
          <a:prstGeom prst="rect">
            <a:avLst/>
          </a:prstGeom>
          <a:noFill/>
          <a:ln>
            <a:noFill/>
          </a:ln>
        </p:spPr>
      </p:pic>
    </p:spTree>
    <p:extLst>
      <p:ext uri="{BB962C8B-B14F-4D97-AF65-F5344CB8AC3E}">
        <p14:creationId xmlns:p14="http://schemas.microsoft.com/office/powerpoint/2010/main" val="17909623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74177B-F418-4589-B318-3CF3EC0DFB66}"/>
              </a:ext>
            </a:extLst>
          </p:cNvPr>
          <p:cNvPicPr/>
          <p:nvPr/>
        </p:nvPicPr>
        <p:blipFill rotWithShape="1">
          <a:blip r:embed="rId2">
            <a:extLst>
              <a:ext uri="{28A0092B-C50C-407E-A947-70E740481C1C}">
                <a14:useLocalDpi xmlns:a14="http://schemas.microsoft.com/office/drawing/2010/main" val="0"/>
              </a:ext>
            </a:extLst>
          </a:blip>
          <a:srcRect l="14009" r="8856" b="1"/>
          <a:stretch/>
        </p:blipFill>
        <p:spPr bwMode="auto">
          <a:xfrm>
            <a:off x="8229598" y="10"/>
            <a:ext cx="3962401" cy="6857990"/>
          </a:xfrm>
          <a:prstGeom prst="rect">
            <a:avLst/>
          </a:prstGeom>
          <a:noFill/>
        </p:spPr>
      </p:pic>
      <p:sp>
        <p:nvSpPr>
          <p:cNvPr id="2" name="Title 1">
            <a:extLst>
              <a:ext uri="{FF2B5EF4-FFF2-40B4-BE49-F238E27FC236}">
                <a16:creationId xmlns:a16="http://schemas.microsoft.com/office/drawing/2014/main" id="{20856426-1FA6-406A-AADC-161043C5F914}"/>
              </a:ext>
            </a:extLst>
          </p:cNvPr>
          <p:cNvSpPr>
            <a:spLocks noGrp="1"/>
          </p:cNvSpPr>
          <p:nvPr>
            <p:ph type="title"/>
          </p:nvPr>
        </p:nvSpPr>
        <p:spPr>
          <a:xfrm>
            <a:off x="1084521" y="361508"/>
            <a:ext cx="6603212" cy="1204826"/>
          </a:xfrm>
          <a:solidFill>
            <a:srgbClr val="92D050"/>
          </a:solidFill>
        </p:spPr>
        <p:txBody>
          <a:bodyPr anchor="ctr">
            <a:normAutofit/>
          </a:bodyPr>
          <a:lstStyle/>
          <a:p>
            <a:r>
              <a:rPr lang="en-US" sz="3200" dirty="0">
                <a:solidFill>
                  <a:srgbClr val="FEFFFF"/>
                </a:solidFill>
              </a:rPr>
              <a:t>Attachment – Dr. Mary Ainsworth</a:t>
            </a:r>
          </a:p>
        </p:txBody>
      </p:sp>
      <p:sp>
        <p:nvSpPr>
          <p:cNvPr id="3" name="Content Placeholder 2">
            <a:extLst>
              <a:ext uri="{FF2B5EF4-FFF2-40B4-BE49-F238E27FC236}">
                <a16:creationId xmlns:a16="http://schemas.microsoft.com/office/drawing/2014/main" id="{C7CB7168-538C-4818-A443-7F10CF55AFCD}"/>
              </a:ext>
            </a:extLst>
          </p:cNvPr>
          <p:cNvSpPr>
            <a:spLocks noGrp="1"/>
          </p:cNvSpPr>
          <p:nvPr>
            <p:ph idx="1"/>
          </p:nvPr>
        </p:nvSpPr>
        <p:spPr>
          <a:xfrm>
            <a:off x="1" y="1694179"/>
            <a:ext cx="8221976" cy="5163821"/>
          </a:xfrm>
          <a:gradFill>
            <a:gsLst>
              <a:gs pos="0">
                <a:schemeClr val="accent1">
                  <a:lumMod val="75000"/>
                </a:schemeClr>
              </a:gs>
              <a:gs pos="100000">
                <a:schemeClr val="bg2">
                  <a:shade val="98000"/>
                  <a:satMod val="120000"/>
                  <a:lumMod val="98000"/>
                </a:schemeClr>
              </a:gs>
            </a:gsLst>
            <a:path path="circle">
              <a:fillToRect l="50000" t="50000" r="100000" b="100000"/>
            </a:path>
          </a:gradFill>
        </p:spPr>
        <p:txBody>
          <a:bodyPr>
            <a:normAutofit/>
          </a:bodyPr>
          <a:lstStyle/>
          <a:p>
            <a:pPr>
              <a:lnSpc>
                <a:spcPct val="90000"/>
              </a:lnSpc>
            </a:pPr>
            <a:endParaRPr lang="en-US" sz="1500" dirty="0"/>
          </a:p>
          <a:p>
            <a:pPr>
              <a:lnSpc>
                <a:spcPct val="90000"/>
              </a:lnSpc>
            </a:pPr>
            <a:r>
              <a:rPr lang="en-US" sz="1800" dirty="0"/>
              <a:t>Bowlby was not the only act in town as he collaborated extensively with Dr. Mary Ainsworth.  </a:t>
            </a:r>
          </a:p>
          <a:p>
            <a:pPr>
              <a:lnSpc>
                <a:spcPct val="90000"/>
              </a:lnSpc>
            </a:pPr>
            <a:r>
              <a:rPr lang="en-US" sz="1800" dirty="0"/>
              <a:t>Mary was born in </a:t>
            </a:r>
            <a:r>
              <a:rPr lang="en-US" sz="1800" b="1" dirty="0"/>
              <a:t>Glendale Ohio. </a:t>
            </a:r>
            <a:r>
              <a:rPr lang="en-US" sz="1800" dirty="0"/>
              <a:t>When she was 15, she read William McDougall's book, </a:t>
            </a:r>
            <a:r>
              <a:rPr lang="en-US" sz="1800" b="1" i="1" dirty="0"/>
              <a:t>Character and the Conduct of Life</a:t>
            </a:r>
            <a:r>
              <a:rPr lang="en-US" sz="1800" b="1" dirty="0"/>
              <a:t>, </a:t>
            </a:r>
            <a:r>
              <a:rPr lang="en-US" sz="1800" dirty="0"/>
              <a:t>which inspired her to pursue psychology. </a:t>
            </a:r>
          </a:p>
          <a:p>
            <a:pPr>
              <a:lnSpc>
                <a:spcPct val="90000"/>
              </a:lnSpc>
            </a:pPr>
            <a:r>
              <a:rPr lang="en-US" sz="1800" dirty="0"/>
              <a:t>While she was teaching at </a:t>
            </a:r>
            <a:r>
              <a:rPr lang="en-US" sz="1800" b="1" dirty="0"/>
              <a:t>John Hopkins, </a:t>
            </a:r>
            <a:r>
              <a:rPr lang="en-US" sz="1800" dirty="0"/>
              <a:t>Mary began working on creating a means to measure attachments between mothers and their children. </a:t>
            </a:r>
          </a:p>
          <a:p>
            <a:pPr>
              <a:lnSpc>
                <a:spcPct val="90000"/>
              </a:lnSpc>
            </a:pPr>
            <a:r>
              <a:rPr lang="en-US" sz="1800" dirty="0"/>
              <a:t>It was this that led her to develop her famous </a:t>
            </a:r>
            <a:r>
              <a:rPr lang="en-US" sz="1800" b="1" dirty="0"/>
              <a:t>"Strange Situation" </a:t>
            </a:r>
            <a:r>
              <a:rPr lang="en-US" sz="1800" dirty="0"/>
              <a:t>assessment, in which a researcher observes a child's reactions after a mother briefly leaves her child alone in an unfamiliar room. </a:t>
            </a:r>
          </a:p>
          <a:p>
            <a:pPr>
              <a:lnSpc>
                <a:spcPct val="90000"/>
              </a:lnSpc>
            </a:pPr>
            <a:r>
              <a:rPr lang="en-US" sz="1800" dirty="0"/>
              <a:t>The child’s reaction after the separation and upon the mother's return, revealed important information about attachment. Based on her observations and research,</a:t>
            </a:r>
          </a:p>
          <a:p>
            <a:pPr>
              <a:lnSpc>
                <a:spcPct val="90000"/>
              </a:lnSpc>
            </a:pPr>
            <a:r>
              <a:rPr lang="en-US" sz="1800" dirty="0"/>
              <a:t>Mary determined that there were </a:t>
            </a:r>
            <a:r>
              <a:rPr lang="en-US" sz="1800" b="1" u="sng" dirty="0"/>
              <a:t>three main styles of attachment</a:t>
            </a:r>
            <a:r>
              <a:rPr lang="en-US" sz="1800" b="1" dirty="0"/>
              <a:t>: </a:t>
            </a:r>
            <a:r>
              <a:rPr lang="en-US" sz="1800" dirty="0"/>
              <a:t>secure, anxious-avoidant, and anxious-resistant. Since these initial findings, her work has spawned numerous studies into the nature of attachment and the different </a:t>
            </a:r>
            <a:r>
              <a:rPr lang="en-US" sz="1800" dirty="0">
                <a:hlinkClick r:id="rId3">
                  <a:extLst>
                    <a:ext uri="{A12FA001-AC4F-418D-AE19-62706E023703}">
                      <ahyp:hlinkClr xmlns:ahyp="http://schemas.microsoft.com/office/drawing/2018/hyperlinkcolor" val="tx"/>
                    </a:ext>
                  </a:extLst>
                </a:hlinkClick>
              </a:rPr>
              <a:t>attachment styles</a:t>
            </a:r>
            <a:r>
              <a:rPr lang="en-US" sz="1800" dirty="0"/>
              <a:t> that exist between children and their caregivers (VeryWellMind, 2019)</a:t>
            </a:r>
          </a:p>
          <a:p>
            <a:pPr>
              <a:lnSpc>
                <a:spcPct val="90000"/>
              </a:lnSpc>
            </a:pPr>
            <a:endParaRPr lang="en-US" sz="1500" dirty="0"/>
          </a:p>
        </p:txBody>
      </p:sp>
    </p:spTree>
    <p:extLst>
      <p:ext uri="{BB962C8B-B14F-4D97-AF65-F5344CB8AC3E}">
        <p14:creationId xmlns:p14="http://schemas.microsoft.com/office/powerpoint/2010/main" val="5668124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A92F1-05F5-47AC-86A2-9DFA81970125}"/>
              </a:ext>
            </a:extLst>
          </p:cNvPr>
          <p:cNvSpPr>
            <a:spLocks noGrp="1"/>
          </p:cNvSpPr>
          <p:nvPr>
            <p:ph type="title"/>
          </p:nvPr>
        </p:nvSpPr>
        <p:spPr>
          <a:xfrm>
            <a:off x="649224" y="645106"/>
            <a:ext cx="3650279" cy="1259894"/>
          </a:xfrm>
        </p:spPr>
        <p:txBody>
          <a:bodyPr>
            <a:normAutofit fontScale="90000"/>
          </a:bodyPr>
          <a:lstStyle/>
          <a:p>
            <a:r>
              <a:rPr lang="en-US" b="1" dirty="0"/>
              <a:t>Four Phases of Attachment </a:t>
            </a:r>
          </a:p>
        </p:txBody>
      </p:sp>
      <p:sp>
        <p:nvSpPr>
          <p:cNvPr id="3" name="Content Placeholder 2">
            <a:extLst>
              <a:ext uri="{FF2B5EF4-FFF2-40B4-BE49-F238E27FC236}">
                <a16:creationId xmlns:a16="http://schemas.microsoft.com/office/drawing/2014/main" id="{6623A0C6-38B9-47D5-988A-BEE0CD46E77B}"/>
              </a:ext>
            </a:extLst>
          </p:cNvPr>
          <p:cNvSpPr>
            <a:spLocks noGrp="1"/>
          </p:cNvSpPr>
          <p:nvPr>
            <p:ph idx="1"/>
          </p:nvPr>
        </p:nvSpPr>
        <p:spPr>
          <a:xfrm>
            <a:off x="649225" y="2133600"/>
            <a:ext cx="3650278" cy="3759253"/>
          </a:xfrm>
        </p:spPr>
        <p:txBody>
          <a:bodyPr>
            <a:normAutofit fontScale="70000" lnSpcReduction="20000"/>
          </a:bodyPr>
          <a:lstStyle/>
          <a:p>
            <a:pPr>
              <a:lnSpc>
                <a:spcPct val="90000"/>
              </a:lnSpc>
            </a:pPr>
            <a:r>
              <a:rPr lang="en-US" dirty="0">
                <a:latin typeface="Calibri" panose="020F0502020204030204" pitchFamily="34" charset="0"/>
                <a:cs typeface="Calibri" panose="020F0502020204030204" pitchFamily="34" charset="0"/>
              </a:rPr>
              <a:t>Rudolph Schaffer and Peggy Emerson (1964) analyzed the number of attachment relationships that infants form in a </a:t>
            </a:r>
            <a:r>
              <a:rPr lang="en-US" dirty="0">
                <a:latin typeface="Calibri" panose="020F0502020204030204" pitchFamily="34" charset="0"/>
                <a:cs typeface="Calibri" panose="020F0502020204030204" pitchFamily="34" charset="0"/>
                <a:hlinkClick r:id="rId2"/>
              </a:rPr>
              <a:t>longitudinal study</a:t>
            </a:r>
            <a:r>
              <a:rPr lang="en-US" dirty="0">
                <a:latin typeface="Calibri" panose="020F0502020204030204" pitchFamily="34" charset="0"/>
                <a:cs typeface="Calibri" panose="020F0502020204030204" pitchFamily="34" charset="0"/>
              </a:rPr>
              <a:t> with 60 infants. </a:t>
            </a:r>
          </a:p>
          <a:p>
            <a:pPr>
              <a:lnSpc>
                <a:spcPct val="90000"/>
              </a:lnSpc>
            </a:pPr>
            <a:r>
              <a:rPr lang="en-US" dirty="0">
                <a:latin typeface="Calibri" panose="020F0502020204030204" pitchFamily="34" charset="0"/>
                <a:cs typeface="Calibri" panose="020F0502020204030204" pitchFamily="34" charset="0"/>
              </a:rPr>
              <a:t>In their study, infants were observed every four weeks during the first year of life, and then once again at 18 months. </a:t>
            </a:r>
          </a:p>
          <a:p>
            <a:pPr>
              <a:lnSpc>
                <a:spcPct val="90000"/>
              </a:lnSpc>
            </a:pPr>
            <a:r>
              <a:rPr lang="en-US" dirty="0">
                <a:latin typeface="Calibri" panose="020F0502020204030204" pitchFamily="34" charset="0"/>
                <a:cs typeface="Calibri" panose="020F0502020204030204" pitchFamily="34" charset="0"/>
              </a:rPr>
              <a:t>Schaffer and Emerson determined that four distinct phases of attachment emerged: ﻿</a:t>
            </a:r>
          </a:p>
          <a:p>
            <a:pPr>
              <a:lnSpc>
                <a:spcPct val="90000"/>
              </a:lnSpc>
            </a:pPr>
            <a:endParaRPr lang="en-US" dirty="0"/>
          </a:p>
        </p:txBody>
      </p:sp>
      <p:pic>
        <p:nvPicPr>
          <p:cNvPr id="4" name="Picture 3">
            <a:extLst>
              <a:ext uri="{FF2B5EF4-FFF2-40B4-BE49-F238E27FC236}">
                <a16:creationId xmlns:a16="http://schemas.microsoft.com/office/drawing/2014/main" id="{23C089B5-36F4-4D6C-9B1C-B77F1E4C893A}"/>
              </a:ext>
            </a:extLst>
          </p:cNvPr>
          <p:cNvPicPr/>
          <p:nvPr/>
        </p:nvPicPr>
        <p:blipFill rotWithShape="1">
          <a:blip r:embed="rId3"/>
          <a:srcRect l="6280" r="5355" b="-2"/>
          <a:stretch/>
        </p:blipFill>
        <p:spPr>
          <a:xfrm>
            <a:off x="4398381" y="640080"/>
            <a:ext cx="7174740" cy="5749145"/>
          </a:xfrm>
          <a:prstGeom prst="rect">
            <a:avLst/>
          </a:prstGeom>
        </p:spPr>
      </p:pic>
      <p:sp>
        <p:nvSpPr>
          <p:cNvPr id="7" name="Rectangle 6">
            <a:extLst>
              <a:ext uri="{FF2B5EF4-FFF2-40B4-BE49-F238E27FC236}">
                <a16:creationId xmlns:a16="http://schemas.microsoft.com/office/drawing/2014/main" id="{17217504-4262-4732-BBD6-3E169CC6C110}"/>
              </a:ext>
            </a:extLst>
          </p:cNvPr>
          <p:cNvSpPr/>
          <p:nvPr/>
        </p:nvSpPr>
        <p:spPr>
          <a:xfrm>
            <a:off x="3970834" y="3244334"/>
            <a:ext cx="5607882" cy="3416320"/>
          </a:xfrm>
          <a:prstGeom prst="rect">
            <a:avLst/>
          </a:prstGeom>
        </p:spPr>
        <p:txBody>
          <a:bodyPr wrap="none">
            <a:spAutoFit/>
          </a:bodyPr>
          <a:lstStyle/>
          <a:p>
            <a:endParaRPr lang="en-US" dirty="0">
              <a:solidFill>
                <a:srgbClr val="000000"/>
              </a:solidFill>
              <a:latin typeface="Times" panose="02020603050405020304" pitchFamily="18" charset="0"/>
              <a:ea typeface="Times New Roman" panose="02020603050405020304" pitchFamily="18" charset="0"/>
            </a:endParaRPr>
          </a:p>
          <a:p>
            <a:endParaRPr lang="en-US" dirty="0">
              <a:solidFill>
                <a:srgbClr val="000000"/>
              </a:solidFill>
              <a:latin typeface="Times" panose="02020603050405020304" pitchFamily="18" charset="0"/>
              <a:ea typeface="Times New Roman" panose="02020603050405020304" pitchFamily="18" charset="0"/>
            </a:endParaRPr>
          </a:p>
          <a:p>
            <a:endParaRPr lang="en-US" dirty="0">
              <a:solidFill>
                <a:srgbClr val="000000"/>
              </a:solidFill>
              <a:latin typeface="Times" panose="02020603050405020304" pitchFamily="18" charset="0"/>
              <a:ea typeface="Times New Roman" panose="02020603050405020304" pitchFamily="18" charset="0"/>
            </a:endParaRPr>
          </a:p>
          <a:p>
            <a:endParaRPr lang="en-US" dirty="0">
              <a:solidFill>
                <a:srgbClr val="000000"/>
              </a:solidFill>
              <a:latin typeface="Times" panose="02020603050405020304" pitchFamily="18" charset="0"/>
              <a:ea typeface="Times New Roman" panose="02020603050405020304" pitchFamily="18" charset="0"/>
            </a:endParaRPr>
          </a:p>
          <a:p>
            <a:endParaRPr lang="en-US" dirty="0">
              <a:solidFill>
                <a:srgbClr val="000000"/>
              </a:solidFill>
              <a:latin typeface="Times" panose="02020603050405020304" pitchFamily="18" charset="0"/>
              <a:ea typeface="Times New Roman" panose="02020603050405020304" pitchFamily="18" charset="0"/>
            </a:endParaRPr>
          </a:p>
          <a:p>
            <a:endParaRPr lang="en-US" dirty="0">
              <a:solidFill>
                <a:srgbClr val="000000"/>
              </a:solidFill>
              <a:latin typeface="Times" panose="02020603050405020304" pitchFamily="18" charset="0"/>
              <a:ea typeface="Times New Roman" panose="02020603050405020304" pitchFamily="18" charset="0"/>
            </a:endParaRPr>
          </a:p>
          <a:p>
            <a:endParaRPr lang="en-US" dirty="0">
              <a:solidFill>
                <a:srgbClr val="000000"/>
              </a:solidFill>
              <a:latin typeface="Times" panose="02020603050405020304" pitchFamily="18" charset="0"/>
              <a:ea typeface="Times New Roman" panose="02020603050405020304" pitchFamily="18" charset="0"/>
            </a:endParaRPr>
          </a:p>
          <a:p>
            <a:endParaRPr lang="en-US" dirty="0">
              <a:solidFill>
                <a:srgbClr val="000000"/>
              </a:solidFill>
              <a:latin typeface="Times" panose="02020603050405020304" pitchFamily="18" charset="0"/>
              <a:ea typeface="Times New Roman" panose="02020603050405020304" pitchFamily="18" charset="0"/>
            </a:endParaRPr>
          </a:p>
          <a:p>
            <a:endParaRPr lang="en-US" dirty="0">
              <a:solidFill>
                <a:srgbClr val="000000"/>
              </a:solidFill>
              <a:latin typeface="Times" panose="02020603050405020304" pitchFamily="18" charset="0"/>
              <a:ea typeface="Times New Roman" panose="02020603050405020304" pitchFamily="18" charset="0"/>
            </a:endParaRPr>
          </a:p>
          <a:p>
            <a:endParaRPr lang="en-US" dirty="0">
              <a:solidFill>
                <a:srgbClr val="000000"/>
              </a:solidFill>
              <a:latin typeface="Times" panose="02020603050405020304" pitchFamily="18" charset="0"/>
              <a:ea typeface="Times New Roman" panose="02020603050405020304" pitchFamily="18" charset="0"/>
            </a:endParaRPr>
          </a:p>
          <a:p>
            <a:endParaRPr lang="en-US" dirty="0">
              <a:solidFill>
                <a:srgbClr val="000000"/>
              </a:solidFill>
              <a:latin typeface="Times" panose="02020603050405020304" pitchFamily="18" charset="0"/>
              <a:ea typeface="Times New Roman" panose="02020603050405020304" pitchFamily="18" charset="0"/>
            </a:endParaRPr>
          </a:p>
          <a:p>
            <a:r>
              <a:rPr lang="en-US" dirty="0">
                <a:solidFill>
                  <a:srgbClr val="000000"/>
                </a:solidFill>
                <a:latin typeface="Times" panose="02020603050405020304" pitchFamily="18" charset="0"/>
                <a:ea typeface="Times New Roman" panose="02020603050405020304" pitchFamily="18" charset="0"/>
              </a:rPr>
              <a:t>                                               </a:t>
            </a:r>
            <a:r>
              <a:rPr lang="en-US" sz="1200" dirty="0">
                <a:solidFill>
                  <a:srgbClr val="000000"/>
                </a:solidFill>
                <a:latin typeface="Times" panose="02020603050405020304" pitchFamily="18" charset="0"/>
                <a:ea typeface="Times New Roman" panose="02020603050405020304" pitchFamily="18" charset="0"/>
              </a:rPr>
              <a:t>Illustration by JR Bee (</a:t>
            </a: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VeryWellMind, 2019</a:t>
            </a:r>
            <a:endParaRPr lang="en-US" sz="1200" dirty="0"/>
          </a:p>
        </p:txBody>
      </p:sp>
    </p:spTree>
    <p:extLst>
      <p:ext uri="{BB962C8B-B14F-4D97-AF65-F5344CB8AC3E}">
        <p14:creationId xmlns:p14="http://schemas.microsoft.com/office/powerpoint/2010/main" val="34794773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960CC-CDB8-41A5-9AF7-C8337377FED9}"/>
              </a:ext>
            </a:extLst>
          </p:cNvPr>
          <p:cNvSpPr>
            <a:spLocks noGrp="1"/>
          </p:cNvSpPr>
          <p:nvPr>
            <p:ph type="title"/>
          </p:nvPr>
        </p:nvSpPr>
        <p:spPr>
          <a:xfrm>
            <a:off x="-1923393" y="-993228"/>
            <a:ext cx="6208631" cy="6146992"/>
          </a:xfrm>
        </p:spPr>
        <p:txBody>
          <a:bodyPr anchor="ctr">
            <a:normAutofit/>
          </a:bodyPr>
          <a:lstStyle/>
          <a:p>
            <a:pPr algn="r"/>
            <a:r>
              <a:rPr lang="en-US" sz="4800" dirty="0">
                <a:latin typeface="Calibri" panose="020F0502020204030204" pitchFamily="34" charset="0"/>
                <a:cs typeface="Calibri" panose="020F0502020204030204" pitchFamily="34" charset="0"/>
              </a:rPr>
              <a:t>Four Phases of Attachment</a:t>
            </a:r>
            <a:br>
              <a:rPr lang="en-US" dirty="0"/>
            </a:br>
            <a:r>
              <a:rPr lang="en-US" sz="1600" dirty="0">
                <a:latin typeface="Calibri" panose="020F0502020204030204" pitchFamily="34" charset="0"/>
                <a:cs typeface="Calibri" panose="020F0502020204030204" pitchFamily="34" charset="0"/>
              </a:rPr>
              <a:t>Rudolph Schaffer and Peggy Emerson (1964)</a:t>
            </a:r>
            <a:r>
              <a:rPr lang="en-US" sz="1600" dirty="0"/>
              <a:t> </a:t>
            </a:r>
          </a:p>
        </p:txBody>
      </p:sp>
      <p:sp>
        <p:nvSpPr>
          <p:cNvPr id="3" name="Content Placeholder 2">
            <a:extLst>
              <a:ext uri="{FF2B5EF4-FFF2-40B4-BE49-F238E27FC236}">
                <a16:creationId xmlns:a16="http://schemas.microsoft.com/office/drawing/2014/main" id="{BF791799-6578-4767-907A-6DB7CCECCDE8}"/>
              </a:ext>
            </a:extLst>
          </p:cNvPr>
          <p:cNvSpPr>
            <a:spLocks noGrp="1"/>
          </p:cNvSpPr>
          <p:nvPr>
            <p:ph idx="1"/>
          </p:nvPr>
        </p:nvSpPr>
        <p:spPr>
          <a:xfrm>
            <a:off x="4795736" y="-553685"/>
            <a:ext cx="7369040" cy="9034272"/>
          </a:xfrm>
        </p:spPr>
        <p:txBody>
          <a:bodyPr anchor="ctr">
            <a:normAutofit/>
          </a:bodyPr>
          <a:lstStyle/>
          <a:p>
            <a:pPr lvl="0">
              <a:lnSpc>
                <a:spcPct val="90000"/>
              </a:lnSpc>
            </a:pPr>
            <a:r>
              <a:rPr lang="en-US" sz="1700" b="1" dirty="0">
                <a:solidFill>
                  <a:srgbClr val="FFFF00"/>
                </a:solidFill>
                <a:latin typeface="Calibri" panose="020F0502020204030204" pitchFamily="34" charset="0"/>
                <a:cs typeface="Calibri" panose="020F0502020204030204" pitchFamily="34" charset="0"/>
              </a:rPr>
              <a:t>Pre-attachment stage:</a:t>
            </a:r>
            <a:r>
              <a:rPr lang="en-US" sz="1700" dirty="0">
                <a:solidFill>
                  <a:srgbClr val="FFFF00"/>
                </a:solidFill>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From birth to three months, infants do not show any particular attachment to a specific caregiver. The infant's signals, such as crying and fussing, naturally attract the attention of the caregiver and the baby's positive responses encourage the caregiver to remain close” (Schaffer &amp; Emerson, 1964).</a:t>
            </a:r>
          </a:p>
          <a:p>
            <a:pPr lvl="0">
              <a:lnSpc>
                <a:spcPct val="90000"/>
              </a:lnSpc>
            </a:pPr>
            <a:r>
              <a:rPr lang="en-US" sz="1700" b="1" dirty="0">
                <a:solidFill>
                  <a:srgbClr val="FFFF00"/>
                </a:solidFill>
                <a:latin typeface="Calibri" panose="020F0502020204030204" pitchFamily="34" charset="0"/>
                <a:cs typeface="Calibri" panose="020F0502020204030204" pitchFamily="34" charset="0"/>
              </a:rPr>
              <a:t>Indiscriminate attachment:</a:t>
            </a:r>
            <a:r>
              <a:rPr lang="en-US" sz="1700" dirty="0">
                <a:solidFill>
                  <a:srgbClr val="FFFF00"/>
                </a:solidFill>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From around six weeks of age to seven months, infants begin to show preferences for primary and secondary caregivers. During this phase, infants begin to develop a feeling of trust that the caregiver will respond to their needs. While they will still accept care from other people, they become better at distinguishing between familiar and unfamiliar people as they approach seven months of age. They also respond more positively to the primary caregiver” (Schaffer &amp; Emerson, 1964).</a:t>
            </a:r>
          </a:p>
          <a:p>
            <a:pPr lvl="0">
              <a:lnSpc>
                <a:spcPct val="90000"/>
              </a:lnSpc>
            </a:pPr>
            <a:r>
              <a:rPr lang="en-US" sz="1700" b="1" dirty="0">
                <a:solidFill>
                  <a:srgbClr val="FFFF00"/>
                </a:solidFill>
                <a:latin typeface="Calibri" panose="020F0502020204030204" pitchFamily="34" charset="0"/>
                <a:cs typeface="Calibri" panose="020F0502020204030204" pitchFamily="34" charset="0"/>
              </a:rPr>
              <a:t>Discriminate attachment:</a:t>
            </a:r>
            <a:r>
              <a:rPr lang="en-US" sz="1700" dirty="0">
                <a:solidFill>
                  <a:srgbClr val="FFFF00"/>
                </a:solidFill>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At this point, from about seven to eleven months of age, infants show a strong attachment and preference for one specific individual. They will protest when separated from the primary attachment figure (</a:t>
            </a:r>
            <a:r>
              <a:rPr lang="en-US" sz="1700" u="sng" dirty="0">
                <a:solidFill>
                  <a:schemeClr val="tx1"/>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separation anxiety</a:t>
            </a:r>
            <a:r>
              <a:rPr lang="en-US" sz="1700" dirty="0">
                <a:solidFill>
                  <a:schemeClr val="tx1"/>
                </a:solidFill>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and begin to display anxiety around strangers (stranger anxiety)” (Schaffer &amp; Emerson, 1964).</a:t>
            </a:r>
          </a:p>
          <a:p>
            <a:pPr lvl="0">
              <a:lnSpc>
                <a:spcPct val="90000"/>
              </a:lnSpc>
            </a:pPr>
            <a:r>
              <a:rPr lang="en-US" sz="1700" b="1" dirty="0">
                <a:solidFill>
                  <a:srgbClr val="FFFF00"/>
                </a:solidFill>
                <a:latin typeface="Calibri" panose="020F0502020204030204" pitchFamily="34" charset="0"/>
                <a:cs typeface="Calibri" panose="020F0502020204030204" pitchFamily="34" charset="0"/>
              </a:rPr>
              <a:t>Multiple attachments:</a:t>
            </a:r>
            <a:r>
              <a:rPr lang="en-US" sz="1700" dirty="0">
                <a:solidFill>
                  <a:srgbClr val="FFFF00"/>
                </a:solidFill>
                <a:latin typeface="Calibri" panose="020F0502020204030204" pitchFamily="34" charset="0"/>
                <a:cs typeface="Calibri" panose="020F0502020204030204" pitchFamily="34" charset="0"/>
              </a:rPr>
              <a:t> </a:t>
            </a:r>
            <a:r>
              <a:rPr lang="en-US" sz="1700" dirty="0">
                <a:latin typeface="Calibri" panose="020F0502020204030204" pitchFamily="34" charset="0"/>
                <a:cs typeface="Calibri" panose="020F0502020204030204" pitchFamily="34" charset="0"/>
              </a:rPr>
              <a:t>After approximately nine months of age, children begin to form strong emotional bonds with other caregivers beyond the primary attachment figure. This often includes the father, older siblings, and grandparents” </a:t>
            </a:r>
            <a:r>
              <a:rPr lang="en-US" sz="1700" u="sng" dirty="0">
                <a:latin typeface="Calibri" panose="020F0502020204030204" pitchFamily="34" charset="0"/>
                <a:cs typeface="Calibri" panose="020F0502020204030204" pitchFamily="34" charset="0"/>
              </a:rPr>
              <a:t>(</a:t>
            </a:r>
            <a:r>
              <a:rPr lang="en-US" sz="1700" dirty="0">
                <a:latin typeface="Calibri" panose="020F0502020204030204" pitchFamily="34" charset="0"/>
                <a:cs typeface="Calibri" panose="020F0502020204030204" pitchFamily="34" charset="0"/>
              </a:rPr>
              <a:t>Schaffer &amp; Emerson, 1964).</a:t>
            </a:r>
          </a:p>
          <a:p>
            <a:pPr marL="0" indent="0">
              <a:lnSpc>
                <a:spcPct val="90000"/>
              </a:lnSpc>
              <a:buNone/>
            </a:pPr>
            <a:endParaRPr lang="en-US" sz="1700" dirty="0">
              <a:latin typeface="Calibri" panose="020F0502020204030204" pitchFamily="34" charset="0"/>
              <a:cs typeface="Calibri" panose="020F0502020204030204" pitchFamily="34" charset="0"/>
            </a:endParaRPr>
          </a:p>
          <a:p>
            <a:pPr>
              <a:lnSpc>
                <a:spcPct val="90000"/>
              </a:lnSpc>
            </a:pPr>
            <a:endParaRPr lang="en-US" sz="1400" dirty="0"/>
          </a:p>
        </p:txBody>
      </p:sp>
      <p:pic>
        <p:nvPicPr>
          <p:cNvPr id="5122" name="Picture 2" descr="Download free photo of Four,4,number,design,collection - from ...">
            <a:extLst>
              <a:ext uri="{FF2B5EF4-FFF2-40B4-BE49-F238E27FC236}">
                <a16:creationId xmlns:a16="http://schemas.microsoft.com/office/drawing/2014/main" id="{93DBAFF2-D596-4014-A0F5-898C8AAEB1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0390" y="4074017"/>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262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FA971-16EB-458D-9A90-58EF204DB3A5}"/>
              </a:ext>
            </a:extLst>
          </p:cNvPr>
          <p:cNvSpPr>
            <a:spLocks noGrp="1"/>
          </p:cNvSpPr>
          <p:nvPr>
            <p:ph type="title"/>
          </p:nvPr>
        </p:nvSpPr>
        <p:spPr>
          <a:xfrm>
            <a:off x="769620" y="249936"/>
            <a:ext cx="10835640" cy="931529"/>
          </a:xfrm>
          <a:gradFill>
            <a:gsLst>
              <a:gs pos="21000">
                <a:srgbClr val="FFC000"/>
              </a:gs>
              <a:gs pos="100000">
                <a:schemeClr val="bg1">
                  <a:shade val="98000"/>
                  <a:satMod val="120000"/>
                  <a:lumMod val="98000"/>
                </a:schemeClr>
              </a:gs>
            </a:gsLst>
            <a:path path="circle">
              <a:fillToRect l="50000" t="50000" r="100000" b="100000"/>
            </a:path>
          </a:gradFill>
        </p:spPr>
        <p:txBody>
          <a:bodyPr vert="horz" lIns="91440" tIns="45720" rIns="91440" bIns="45720" rtlCol="0" anchor="b">
            <a:normAutofit/>
          </a:bodyPr>
          <a:lstStyle/>
          <a:p>
            <a:r>
              <a:rPr lang="en-US" sz="5400" b="1" dirty="0">
                <a:solidFill>
                  <a:srgbClr val="00B0F0"/>
                </a:solidFill>
                <a:latin typeface="Calibri" panose="020F0502020204030204" pitchFamily="34" charset="0"/>
                <a:cs typeface="Calibri" panose="020F0502020204030204" pitchFamily="34" charset="0"/>
              </a:rPr>
              <a:t>                 Attachment Styles</a:t>
            </a:r>
          </a:p>
        </p:txBody>
      </p:sp>
      <p:pic>
        <p:nvPicPr>
          <p:cNvPr id="4" name="Content Placeholder 3" descr="Secure Attachment and Other Attachment Styles">
            <a:extLst>
              <a:ext uri="{FF2B5EF4-FFF2-40B4-BE49-F238E27FC236}">
                <a16:creationId xmlns:a16="http://schemas.microsoft.com/office/drawing/2014/main" id="{2F67FA5F-C317-4198-A7FF-CD77541173AD}"/>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82880" y="1268730"/>
            <a:ext cx="6242304" cy="5499800"/>
          </a:xfrm>
          <a:prstGeom prst="rect">
            <a:avLst/>
          </a:prstGeom>
          <a:noFill/>
        </p:spPr>
      </p:pic>
      <p:sp>
        <p:nvSpPr>
          <p:cNvPr id="5" name="Rectangle 4">
            <a:extLst>
              <a:ext uri="{FF2B5EF4-FFF2-40B4-BE49-F238E27FC236}">
                <a16:creationId xmlns:a16="http://schemas.microsoft.com/office/drawing/2014/main" id="{6096C79E-E0DF-46FF-905C-4F7165A90A17}"/>
              </a:ext>
            </a:extLst>
          </p:cNvPr>
          <p:cNvSpPr/>
          <p:nvPr/>
        </p:nvSpPr>
        <p:spPr>
          <a:xfrm>
            <a:off x="6608064" y="1268730"/>
            <a:ext cx="5498591" cy="5339334"/>
          </a:xfrm>
          <a:prstGeom prst="rect">
            <a:avLst/>
          </a:prstGeom>
        </p:spPr>
        <p:txBody>
          <a:bodyPr vert="horz" lIns="91440" tIns="45720" rIns="91440" bIns="45720" rtlCol="0">
            <a:normAutofit/>
          </a:bodyPr>
          <a:lstStyle/>
          <a:p>
            <a:pPr>
              <a:spcBef>
                <a:spcPts val="1000"/>
              </a:spcBef>
              <a:buClr>
                <a:schemeClr val="accent1"/>
              </a:buClr>
            </a:pPr>
            <a:r>
              <a:rPr lang="en-US" sz="2000" dirty="0">
                <a:solidFill>
                  <a:schemeClr val="tx1">
                    <a:lumMod val="75000"/>
                    <a:lumOff val="25000"/>
                  </a:schemeClr>
                </a:solidFill>
                <a:latin typeface="Calibri" panose="020F0502020204030204" pitchFamily="34" charset="0"/>
                <a:cs typeface="Calibri" panose="020F0502020204030204" pitchFamily="34" charset="0"/>
              </a:rPr>
              <a:t>As nicely summarized by Lyons-Ruth (1996), the basic the attachment styles culminating from John Bowlby’s and Mary Ainsworth’s research and the fourth by </a:t>
            </a:r>
            <a:r>
              <a:rPr lang="en-US" sz="2000" dirty="0">
                <a:solidFill>
                  <a:srgbClr val="00B0F0"/>
                </a:solidFill>
                <a:latin typeface="Calibri" panose="020F0502020204030204" pitchFamily="34" charset="0"/>
                <a:cs typeface="Calibri" panose="020F0502020204030204" pitchFamily="34" charset="0"/>
              </a:rPr>
              <a:t>Drs. Mary Main’s and Judith Solomon’s (Main &amp; Solomon, </a:t>
            </a:r>
            <a:r>
              <a:rPr lang="en-US" sz="2000" dirty="0">
                <a:solidFill>
                  <a:schemeClr val="tx1">
                    <a:lumMod val="75000"/>
                    <a:lumOff val="25000"/>
                  </a:schemeClr>
                </a:solidFill>
                <a:latin typeface="Calibri" panose="020F0502020204030204" pitchFamily="34" charset="0"/>
                <a:cs typeface="Calibri" panose="020F0502020204030204" pitchFamily="34" charset="0"/>
              </a:rPr>
              <a:t>1986) work include:</a:t>
            </a:r>
          </a:p>
          <a:p>
            <a:pPr>
              <a:spcBef>
                <a:spcPts val="1000"/>
              </a:spcBef>
              <a:buClr>
                <a:schemeClr val="accent1"/>
              </a:buClr>
            </a:pP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a:p>
            <a:pPr>
              <a:spcBef>
                <a:spcPts val="1000"/>
              </a:spcBef>
              <a:buClr>
                <a:schemeClr val="accent1"/>
              </a:buClr>
              <a:buFont typeface="Wingdings 3" charset="2"/>
              <a:buChar char=""/>
            </a:pPr>
            <a:r>
              <a:rPr lang="en-US" sz="3200" dirty="0">
                <a:solidFill>
                  <a:schemeClr val="tx1">
                    <a:lumMod val="75000"/>
                    <a:lumOff val="25000"/>
                  </a:schemeClr>
                </a:solidFill>
                <a:latin typeface="Calibri" panose="020F0502020204030204" pitchFamily="34" charset="0"/>
                <a:cs typeface="Calibri" panose="020F0502020204030204" pitchFamily="34" charset="0"/>
              </a:rPr>
              <a:t> </a:t>
            </a:r>
            <a:r>
              <a:rPr lang="en-US" sz="3200" dirty="0">
                <a:solidFill>
                  <a:srgbClr val="92D050"/>
                </a:solidFill>
                <a:latin typeface="Calibri" panose="020F0502020204030204" pitchFamily="34" charset="0"/>
                <a:cs typeface="Calibri" panose="020F0502020204030204" pitchFamily="34" charset="0"/>
              </a:rPr>
              <a:t>Secure </a:t>
            </a:r>
          </a:p>
          <a:p>
            <a:pPr>
              <a:spcBef>
                <a:spcPts val="1000"/>
              </a:spcBef>
              <a:buClr>
                <a:schemeClr val="accent1"/>
              </a:buClr>
              <a:buFont typeface="Wingdings 3" charset="2"/>
              <a:buChar char=""/>
            </a:pPr>
            <a:r>
              <a:rPr lang="en-US" sz="3200" dirty="0">
                <a:solidFill>
                  <a:srgbClr val="FF0000"/>
                </a:solidFill>
                <a:latin typeface="Calibri" panose="020F0502020204030204" pitchFamily="34" charset="0"/>
                <a:cs typeface="Calibri" panose="020F0502020204030204" pitchFamily="34" charset="0"/>
              </a:rPr>
              <a:t>Avoidant</a:t>
            </a:r>
          </a:p>
          <a:p>
            <a:pPr>
              <a:spcBef>
                <a:spcPts val="1000"/>
              </a:spcBef>
              <a:buClr>
                <a:schemeClr val="accent1"/>
              </a:buClr>
              <a:buFont typeface="Wingdings 3" charset="2"/>
              <a:buChar char=""/>
            </a:pPr>
            <a:r>
              <a:rPr lang="en-US" sz="3200" dirty="0">
                <a:solidFill>
                  <a:srgbClr val="00B0F0"/>
                </a:solidFill>
                <a:latin typeface="Calibri" panose="020F0502020204030204" pitchFamily="34" charset="0"/>
                <a:cs typeface="Calibri" panose="020F0502020204030204" pitchFamily="34" charset="0"/>
              </a:rPr>
              <a:t>Ambivalent</a:t>
            </a:r>
          </a:p>
          <a:p>
            <a:pPr>
              <a:spcBef>
                <a:spcPts val="1000"/>
              </a:spcBef>
              <a:buClr>
                <a:schemeClr val="accent1"/>
              </a:buClr>
              <a:buFont typeface="Wingdings 3" charset="2"/>
              <a:buChar char=""/>
            </a:pPr>
            <a:r>
              <a:rPr lang="en-US" sz="3200" dirty="0">
                <a:solidFill>
                  <a:srgbClr val="00B0F0"/>
                </a:solidFill>
                <a:latin typeface="Calibri" panose="020F0502020204030204" pitchFamily="34" charset="0"/>
                <a:cs typeface="Calibri" panose="020F0502020204030204" pitchFamily="34" charset="0"/>
              </a:rPr>
              <a:t>D</a:t>
            </a:r>
            <a:r>
              <a:rPr lang="en-US" sz="3200" dirty="0">
                <a:solidFill>
                  <a:srgbClr val="FF0000"/>
                </a:solidFill>
                <a:latin typeface="Calibri" panose="020F0502020204030204" pitchFamily="34" charset="0"/>
                <a:cs typeface="Calibri" panose="020F0502020204030204" pitchFamily="34" charset="0"/>
              </a:rPr>
              <a:t>i</a:t>
            </a:r>
            <a:r>
              <a:rPr lang="en-US" sz="3200" dirty="0">
                <a:solidFill>
                  <a:srgbClr val="7030A0"/>
                </a:solidFill>
                <a:latin typeface="Calibri" panose="020F0502020204030204" pitchFamily="34" charset="0"/>
                <a:cs typeface="Calibri" panose="020F0502020204030204" pitchFamily="34" charset="0"/>
              </a:rPr>
              <a:t>s</a:t>
            </a:r>
            <a:r>
              <a:rPr lang="en-US" sz="3200" dirty="0">
                <a:solidFill>
                  <a:srgbClr val="0070C0"/>
                </a:solidFill>
                <a:latin typeface="Calibri" panose="020F0502020204030204" pitchFamily="34" charset="0"/>
                <a:cs typeface="Calibri" panose="020F0502020204030204" pitchFamily="34" charset="0"/>
              </a:rPr>
              <a:t>o</a:t>
            </a:r>
            <a:r>
              <a:rPr lang="en-US" sz="3200" dirty="0">
                <a:latin typeface="Calibri" panose="020F0502020204030204" pitchFamily="34" charset="0"/>
                <a:cs typeface="Calibri" panose="020F0502020204030204" pitchFamily="34" charset="0"/>
              </a:rPr>
              <a:t>r</a:t>
            </a:r>
            <a:r>
              <a:rPr lang="en-US" sz="3200" dirty="0">
                <a:solidFill>
                  <a:srgbClr val="00B050"/>
                </a:solidFill>
                <a:latin typeface="Calibri" panose="020F0502020204030204" pitchFamily="34" charset="0"/>
                <a:cs typeface="Calibri" panose="020F0502020204030204" pitchFamily="34" charset="0"/>
              </a:rPr>
              <a:t>d</a:t>
            </a:r>
            <a:r>
              <a:rPr lang="en-US" sz="3200" dirty="0">
                <a:solidFill>
                  <a:schemeClr val="accent1">
                    <a:lumMod val="60000"/>
                    <a:lumOff val="40000"/>
                  </a:schemeClr>
                </a:solidFill>
                <a:latin typeface="Calibri" panose="020F0502020204030204" pitchFamily="34" charset="0"/>
                <a:cs typeface="Calibri" panose="020F0502020204030204" pitchFamily="34" charset="0"/>
              </a:rPr>
              <a:t>e</a:t>
            </a:r>
            <a:r>
              <a:rPr lang="en-US" sz="3200" dirty="0">
                <a:solidFill>
                  <a:schemeClr val="tx1">
                    <a:lumMod val="75000"/>
                    <a:lumOff val="25000"/>
                  </a:schemeClr>
                </a:solidFill>
                <a:latin typeface="Calibri" panose="020F0502020204030204" pitchFamily="34" charset="0"/>
                <a:cs typeface="Calibri" panose="020F0502020204030204" pitchFamily="34" charset="0"/>
              </a:rPr>
              <a:t>r</a:t>
            </a:r>
            <a:r>
              <a:rPr lang="en-US" sz="3200" dirty="0">
                <a:solidFill>
                  <a:srgbClr val="FF0000"/>
                </a:solidFill>
                <a:latin typeface="Calibri" panose="020F0502020204030204" pitchFamily="34" charset="0"/>
                <a:cs typeface="Calibri" panose="020F0502020204030204" pitchFamily="34" charset="0"/>
              </a:rPr>
              <a:t>e</a:t>
            </a:r>
            <a:r>
              <a:rPr lang="en-US" sz="3200" dirty="0">
                <a:solidFill>
                  <a:srgbClr val="FFC000"/>
                </a:solidFill>
                <a:latin typeface="Calibri" panose="020F0502020204030204" pitchFamily="34" charset="0"/>
                <a:cs typeface="Calibri" panose="020F0502020204030204" pitchFamily="34" charset="0"/>
              </a:rPr>
              <a:t>d</a:t>
            </a:r>
          </a:p>
        </p:txBody>
      </p:sp>
    </p:spTree>
    <p:extLst>
      <p:ext uri="{BB962C8B-B14F-4D97-AF65-F5344CB8AC3E}">
        <p14:creationId xmlns:p14="http://schemas.microsoft.com/office/powerpoint/2010/main" val="6707255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B1DD7-87FA-4F1A-B064-349DDC74B295}"/>
              </a:ext>
            </a:extLst>
          </p:cNvPr>
          <p:cNvSpPr>
            <a:spLocks noGrp="1"/>
          </p:cNvSpPr>
          <p:nvPr>
            <p:ph type="title"/>
          </p:nvPr>
        </p:nvSpPr>
        <p:spPr>
          <a:xfrm>
            <a:off x="208183" y="780751"/>
            <a:ext cx="3586623" cy="4655205"/>
          </a:xfrm>
        </p:spPr>
        <p:txBody>
          <a:bodyPr>
            <a:normAutofit/>
          </a:bodyPr>
          <a:lstStyle/>
          <a:p>
            <a:r>
              <a:rPr lang="en-US" dirty="0">
                <a:solidFill>
                  <a:schemeClr val="bg1"/>
                </a:solidFill>
                <a:latin typeface="Calibri" panose="020F0502020204030204" pitchFamily="34" charset="0"/>
                <a:cs typeface="Calibri" panose="020F0502020204030204" pitchFamily="34" charset="0"/>
              </a:rPr>
              <a:t>Attachment Styles</a:t>
            </a:r>
            <a:br>
              <a:rPr lang="en-US" dirty="0">
                <a:solidFill>
                  <a:schemeClr val="bg1"/>
                </a:solidFill>
                <a:latin typeface="Calibri" panose="020F0502020204030204" pitchFamily="34" charset="0"/>
                <a:cs typeface="Calibri" panose="020F0502020204030204" pitchFamily="34" charset="0"/>
              </a:rPr>
            </a:br>
            <a:r>
              <a:rPr lang="en-US" dirty="0">
                <a:solidFill>
                  <a:schemeClr val="bg1"/>
                </a:solidFill>
                <a:latin typeface="Calibri" panose="020F0502020204030204" pitchFamily="34" charset="0"/>
                <a:cs typeface="Calibri" panose="020F0502020204030204" pitchFamily="34" charset="0"/>
              </a:rPr>
              <a:t>Explained </a:t>
            </a:r>
            <a:endParaRPr lang="en-US" dirty="0">
              <a:solidFill>
                <a:schemeClr val="bg1"/>
              </a:solidFill>
            </a:endParaRPr>
          </a:p>
        </p:txBody>
      </p:sp>
      <p:sp>
        <p:nvSpPr>
          <p:cNvPr id="3" name="Content Placeholder 2">
            <a:extLst>
              <a:ext uri="{FF2B5EF4-FFF2-40B4-BE49-F238E27FC236}">
                <a16:creationId xmlns:a16="http://schemas.microsoft.com/office/drawing/2014/main" id="{CFCA5CCA-567C-4586-B817-7D3BF16C51BA}"/>
              </a:ext>
            </a:extLst>
          </p:cNvPr>
          <p:cNvSpPr>
            <a:spLocks noGrp="1"/>
          </p:cNvSpPr>
          <p:nvPr>
            <p:ph idx="1"/>
          </p:nvPr>
        </p:nvSpPr>
        <p:spPr>
          <a:xfrm>
            <a:off x="4364736" y="-499872"/>
            <a:ext cx="7522464" cy="8266176"/>
          </a:xfrm>
        </p:spPr>
        <p:txBody>
          <a:bodyPr anchor="ctr">
            <a:normAutofit/>
          </a:bodyPr>
          <a:lstStyle/>
          <a:p>
            <a:pPr>
              <a:lnSpc>
                <a:spcPct val="90000"/>
              </a:lnSpc>
            </a:pPr>
            <a:r>
              <a:rPr lang="en-US" sz="1600" b="1" dirty="0">
                <a:latin typeface="Calibri" panose="020F0502020204030204" pitchFamily="34" charset="0"/>
                <a:cs typeface="Calibri" panose="020F0502020204030204" pitchFamily="34" charset="0"/>
              </a:rPr>
              <a:t>Secure attachment: </a:t>
            </a:r>
            <a:r>
              <a:rPr lang="en-US" sz="1600" dirty="0">
                <a:latin typeface="Calibri" panose="020F0502020204030204" pitchFamily="34" charset="0"/>
                <a:cs typeface="Calibri" panose="020F0502020204030204" pitchFamily="34" charset="0"/>
              </a:rPr>
              <a:t>Secure attachment is marked by </a:t>
            </a:r>
            <a:r>
              <a:rPr lang="en-US" sz="1600" dirty="0">
                <a:solidFill>
                  <a:srgbClr val="00B0F0"/>
                </a:solidFill>
                <a:latin typeface="Calibri" panose="020F0502020204030204" pitchFamily="34" charset="0"/>
                <a:cs typeface="Calibri" panose="020F0502020204030204" pitchFamily="34" charset="0"/>
              </a:rPr>
              <a:t>distress when separated from caregivers and joy when the caregiver returns. </a:t>
            </a:r>
            <a:r>
              <a:rPr lang="en-US" sz="1600" dirty="0">
                <a:latin typeface="Calibri" panose="020F0502020204030204" pitchFamily="34" charset="0"/>
                <a:cs typeface="Calibri" panose="020F0502020204030204" pitchFamily="34" charset="0"/>
              </a:rPr>
              <a:t>Remember, these children feel secure and are able to depend on their adult caregivers. When the adult leaves, the child may be upset but he or she feels assured that the parent or caregiver will return. When frightened, securely attached children will seek comfort from caregivers. These children know their parent or caregiver will provide comfort and reassurance, so they are comfortable seeking them out in times of need” (Lyons-Ruth, 1996). </a:t>
            </a:r>
          </a:p>
          <a:p>
            <a:pPr>
              <a:lnSpc>
                <a:spcPct val="90000"/>
              </a:lnSpc>
            </a:pPr>
            <a:r>
              <a:rPr lang="en-US" sz="1600" b="1" dirty="0">
                <a:latin typeface="Calibri" panose="020F0502020204030204" pitchFamily="34" charset="0"/>
                <a:cs typeface="Calibri" panose="020F0502020204030204" pitchFamily="34" charset="0"/>
              </a:rPr>
              <a:t>Ambivalent attachment: </a:t>
            </a:r>
            <a:r>
              <a:rPr lang="en-US" sz="1600" dirty="0">
                <a:latin typeface="Calibri" panose="020F0502020204030204" pitchFamily="34" charset="0"/>
                <a:cs typeface="Calibri" panose="020F0502020204030204" pitchFamily="34" charset="0"/>
              </a:rPr>
              <a:t>Ambivalently attached </a:t>
            </a:r>
            <a:r>
              <a:rPr lang="en-US" sz="1600" dirty="0">
                <a:solidFill>
                  <a:srgbClr val="00B0F0"/>
                </a:solidFill>
                <a:latin typeface="Calibri" panose="020F0502020204030204" pitchFamily="34" charset="0"/>
                <a:cs typeface="Calibri" panose="020F0502020204030204" pitchFamily="34" charset="0"/>
              </a:rPr>
              <a:t>children usually don't appear too distressed by the separation, and, upon reunion, actively avoid seeking contact </a:t>
            </a:r>
            <a:r>
              <a:rPr lang="en-US" sz="1600" dirty="0">
                <a:latin typeface="Calibri" panose="020F0502020204030204" pitchFamily="34" charset="0"/>
                <a:cs typeface="Calibri" panose="020F0502020204030204" pitchFamily="34" charset="0"/>
              </a:rPr>
              <a:t>with their parent, sometimes turning their attention to play objects on the laboratory floor. This attachment style is considered relatively uncommon, affecting an estimated 7 percent to 15 percent of U.S. children. Ambivalent attachment maybe a result of poor parental availability. These children cannot depend on their mother (or caregiver) to be there when the child is in need” (Lyons-Ruth, 1996).</a:t>
            </a:r>
          </a:p>
          <a:p>
            <a:pPr>
              <a:lnSpc>
                <a:spcPct val="90000"/>
              </a:lnSpc>
            </a:pPr>
            <a:r>
              <a:rPr lang="en-US" sz="1600" b="1" dirty="0">
                <a:solidFill>
                  <a:schemeClr val="tx1"/>
                </a:solidFill>
                <a:latin typeface="Calibri" panose="020F0502020204030204" pitchFamily="34" charset="0"/>
                <a:cs typeface="Calibri" panose="020F0502020204030204" pitchFamily="34" charset="0"/>
              </a:rPr>
              <a:t>Avoidant attachment: </a:t>
            </a:r>
            <a:r>
              <a:rPr lang="en-US" sz="1600" dirty="0">
                <a:latin typeface="Calibri" panose="020F0502020204030204" pitchFamily="34" charset="0"/>
                <a:cs typeface="Calibri" panose="020F0502020204030204" pitchFamily="34" charset="0"/>
              </a:rPr>
              <a:t>Children with an avoidant attachment tend to </a:t>
            </a:r>
            <a:r>
              <a:rPr lang="en-US" sz="1600" dirty="0">
                <a:solidFill>
                  <a:srgbClr val="00B0F0"/>
                </a:solidFill>
                <a:latin typeface="Calibri" panose="020F0502020204030204" pitchFamily="34" charset="0"/>
                <a:cs typeface="Calibri" panose="020F0502020204030204" pitchFamily="34" charset="0"/>
              </a:rPr>
              <a:t>avoid parents or caregivers. When offered a choice, these children will show no preference between a caregiver and a complete stranger. </a:t>
            </a:r>
            <a:r>
              <a:rPr lang="en-US" sz="1600" dirty="0">
                <a:latin typeface="Calibri" panose="020F0502020204030204" pitchFamily="34" charset="0"/>
                <a:cs typeface="Calibri" panose="020F0502020204030204" pitchFamily="34" charset="0"/>
              </a:rPr>
              <a:t>Research has suggested that this attachment style might be a result of abusive or neglectful caregivers. Children who are punished for relying on a caregiver will learn to avoid seeking help in the future” (Lyons-Ruth, 1996).</a:t>
            </a:r>
          </a:p>
          <a:p>
            <a:pPr>
              <a:lnSpc>
                <a:spcPct val="90000"/>
              </a:lnSpc>
            </a:pPr>
            <a:r>
              <a:rPr lang="en-US" sz="1600" b="1" dirty="0">
                <a:latin typeface="Calibri" panose="020F0502020204030204" pitchFamily="34" charset="0"/>
                <a:cs typeface="Calibri" panose="020F0502020204030204" pitchFamily="34" charset="0"/>
              </a:rPr>
              <a:t>Disorganized attachment: </a:t>
            </a:r>
            <a:r>
              <a:rPr lang="en-US" sz="1600" dirty="0">
                <a:latin typeface="Calibri" panose="020F0502020204030204" pitchFamily="34" charset="0"/>
                <a:cs typeface="Calibri" panose="020F0502020204030204" pitchFamily="34" charset="0"/>
              </a:rPr>
              <a:t>Children with a disorganized attachment often display a </a:t>
            </a:r>
            <a:r>
              <a:rPr lang="en-US" sz="1600" dirty="0">
                <a:solidFill>
                  <a:srgbClr val="00B0F0"/>
                </a:solidFill>
                <a:latin typeface="Calibri" panose="020F0502020204030204" pitchFamily="34" charset="0"/>
                <a:cs typeface="Calibri" panose="020F0502020204030204" pitchFamily="34" charset="0"/>
              </a:rPr>
              <a:t>confusing mix of behavior and may seem disoriented, dazed, or confused. </a:t>
            </a:r>
            <a:r>
              <a:rPr lang="en-US" sz="1600" dirty="0">
                <a:latin typeface="Calibri" panose="020F0502020204030204" pitchFamily="34" charset="0"/>
                <a:cs typeface="Calibri" panose="020F0502020204030204" pitchFamily="34" charset="0"/>
              </a:rPr>
              <a:t>Children may both avoid or resist the parent. Some researchers believe that the lack of a clear attachment pattern is likely linked to inconsistent behavior from caregivers. In such cases, parents may serve as both a source of comfort and a source of fear, leading to disorganized behavior” (Lyons-Ruth, 1996). </a:t>
            </a:r>
          </a:p>
          <a:p>
            <a:pPr>
              <a:lnSpc>
                <a:spcPct val="90000"/>
              </a:lnSpc>
            </a:pPr>
            <a:endParaRPr lang="en-US" sz="1300" dirty="0"/>
          </a:p>
        </p:txBody>
      </p:sp>
      <p:pic>
        <p:nvPicPr>
          <p:cNvPr id="15362" name="Picture 2" descr="Style Word Women Funny Poses — Stock Vector © universehearsus ...">
            <a:extLst>
              <a:ext uri="{FF2B5EF4-FFF2-40B4-BE49-F238E27FC236}">
                <a16:creationId xmlns:a16="http://schemas.microsoft.com/office/drawing/2014/main" id="{6EC3106E-A21E-4B6E-BB57-D4FBB29AB7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065"/>
          <a:stretch/>
        </p:blipFill>
        <p:spPr bwMode="auto">
          <a:xfrm>
            <a:off x="620369" y="4267080"/>
            <a:ext cx="2762250" cy="1473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769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38AAA-9202-42E5-8E89-657695BFE26A}"/>
              </a:ext>
            </a:extLst>
          </p:cNvPr>
          <p:cNvSpPr>
            <a:spLocks noGrp="1"/>
          </p:cNvSpPr>
          <p:nvPr>
            <p:ph type="title"/>
          </p:nvPr>
        </p:nvSpPr>
        <p:spPr>
          <a:xfrm>
            <a:off x="7694513" y="1159566"/>
            <a:ext cx="4497487" cy="4568264"/>
          </a:xfrm>
        </p:spPr>
        <p:txBody>
          <a:bodyPr anchor="ctr">
            <a:normAutofit/>
          </a:bodyPr>
          <a:lstStyle/>
          <a:p>
            <a:r>
              <a:rPr lang="en-US" b="1" dirty="0">
                <a:solidFill>
                  <a:srgbClr val="00B0F0"/>
                </a:solidFill>
              </a:rPr>
              <a:t>Attachment Style Percentages</a:t>
            </a:r>
          </a:p>
        </p:txBody>
      </p:sp>
      <p:sp>
        <p:nvSpPr>
          <p:cNvPr id="3" name="Content Placeholder 2">
            <a:extLst>
              <a:ext uri="{FF2B5EF4-FFF2-40B4-BE49-F238E27FC236}">
                <a16:creationId xmlns:a16="http://schemas.microsoft.com/office/drawing/2014/main" id="{AE0AEC75-EB72-4D94-80D4-DA7C861AF873}"/>
              </a:ext>
            </a:extLst>
          </p:cNvPr>
          <p:cNvSpPr>
            <a:spLocks noGrp="1"/>
          </p:cNvSpPr>
          <p:nvPr>
            <p:ph idx="1"/>
          </p:nvPr>
        </p:nvSpPr>
        <p:spPr>
          <a:xfrm>
            <a:off x="53498" y="-441433"/>
            <a:ext cx="5716681" cy="7709336"/>
          </a:xfrm>
        </p:spPr>
        <p:txBody>
          <a:bodyPr anchor="ctr">
            <a:normAutofit/>
          </a:bodyPr>
          <a:lstStyle/>
          <a:p>
            <a:pPr marL="0" indent="0">
              <a:buNone/>
            </a:pPr>
            <a:endParaRPr lang="en-US" sz="2000" dirty="0">
              <a:solidFill>
                <a:srgbClr val="FFFFFF"/>
              </a:solidFill>
              <a:latin typeface="Calibri" panose="020F0502020204030204" pitchFamily="34" charset="0"/>
              <a:cs typeface="Calibri" panose="020F0502020204030204" pitchFamily="34" charset="0"/>
            </a:endParaRPr>
          </a:p>
          <a:p>
            <a:pPr marL="0" indent="0">
              <a:buNone/>
            </a:pPr>
            <a:endParaRPr lang="en-US" sz="2000" dirty="0">
              <a:solidFill>
                <a:srgbClr val="FFFFFF"/>
              </a:solidFill>
              <a:latin typeface="Calibri" panose="020F0502020204030204" pitchFamily="34" charset="0"/>
              <a:cs typeface="Calibri" panose="020F0502020204030204" pitchFamily="34" charset="0"/>
            </a:endParaRPr>
          </a:p>
          <a:p>
            <a:pPr marL="0" indent="0">
              <a:buNone/>
            </a:pPr>
            <a:r>
              <a:rPr lang="en-US" b="1" dirty="0">
                <a:solidFill>
                  <a:srgbClr val="00B0F0"/>
                </a:solidFill>
                <a:latin typeface="Calibri" panose="020F0502020204030204" pitchFamily="34" charset="0"/>
                <a:cs typeface="Calibri" panose="020F0502020204030204" pitchFamily="34" charset="0"/>
              </a:rPr>
              <a:t>Mary Ainsworth </a:t>
            </a:r>
            <a:r>
              <a:rPr lang="en-US" dirty="0">
                <a:solidFill>
                  <a:srgbClr val="FFFFFF"/>
                </a:solidFill>
                <a:latin typeface="Calibri" panose="020F0502020204030204" pitchFamily="34" charset="0"/>
                <a:cs typeface="Calibri" panose="020F0502020204030204" pitchFamily="34" charset="0"/>
              </a:rPr>
              <a:t>and her colleagues reported in 1978 that studies on the three initial attachment classifications revealed:  </a:t>
            </a:r>
          </a:p>
          <a:p>
            <a:pPr lvl="1">
              <a:buClr>
                <a:srgbClr val="00B050"/>
              </a:buClr>
            </a:pPr>
            <a:r>
              <a:rPr lang="en-US" sz="1800" dirty="0">
                <a:solidFill>
                  <a:srgbClr val="FFFFFF"/>
                </a:solidFill>
                <a:latin typeface="Calibri" panose="020F0502020204030204" pitchFamily="34" charset="0"/>
                <a:cs typeface="Calibri" panose="020F0502020204030204" pitchFamily="34" charset="0"/>
              </a:rPr>
              <a:t>70 percent of American infants have been classified as secure</a:t>
            </a:r>
          </a:p>
          <a:p>
            <a:pPr lvl="1">
              <a:buClr>
                <a:srgbClr val="00B050"/>
              </a:buClr>
            </a:pPr>
            <a:r>
              <a:rPr lang="en-US" sz="1800" dirty="0">
                <a:solidFill>
                  <a:srgbClr val="FFFFFF"/>
                </a:solidFill>
                <a:latin typeface="Calibri" panose="020F0502020204030204" pitchFamily="34" charset="0"/>
                <a:cs typeface="Calibri" panose="020F0502020204030204" pitchFamily="34" charset="0"/>
              </a:rPr>
              <a:t>20 percent as avoidant-insecure</a:t>
            </a:r>
          </a:p>
          <a:p>
            <a:pPr lvl="1">
              <a:buClr>
                <a:srgbClr val="00B050"/>
              </a:buClr>
            </a:pPr>
            <a:r>
              <a:rPr lang="en-US" sz="1800" dirty="0">
                <a:solidFill>
                  <a:srgbClr val="FFFFFF"/>
                </a:solidFill>
                <a:latin typeface="Calibri" panose="020F0502020204030204" pitchFamily="34" charset="0"/>
                <a:cs typeface="Calibri" panose="020F0502020204030204" pitchFamily="34" charset="0"/>
              </a:rPr>
              <a:t>10 percent as resistant-insecure (Ainsworth et al., 1978). </a:t>
            </a:r>
          </a:p>
          <a:p>
            <a:pPr marL="0" indent="0">
              <a:buNone/>
            </a:pPr>
            <a:r>
              <a:rPr lang="en-US" dirty="0">
                <a:solidFill>
                  <a:srgbClr val="FFFFFF"/>
                </a:solidFill>
                <a:latin typeface="Calibri" panose="020F0502020204030204" pitchFamily="34" charset="0"/>
                <a:cs typeface="Calibri" panose="020F0502020204030204" pitchFamily="34" charset="0"/>
              </a:rPr>
              <a:t>Kain and Terrell (2018) warn that there are worrying declines in secure attachment and that in more recent research populations, the percentages of secure attachment have declined by </a:t>
            </a:r>
            <a:r>
              <a:rPr lang="en-US" b="1" dirty="0">
                <a:solidFill>
                  <a:srgbClr val="00B0F0"/>
                </a:solidFill>
                <a:latin typeface="Calibri" panose="020F0502020204030204" pitchFamily="34" charset="0"/>
                <a:cs typeface="Calibri" panose="020F0502020204030204" pitchFamily="34" charset="0"/>
              </a:rPr>
              <a:t>10 percent </a:t>
            </a:r>
            <a:r>
              <a:rPr lang="en-US" dirty="0">
                <a:solidFill>
                  <a:srgbClr val="FFFFFF"/>
                </a:solidFill>
                <a:latin typeface="Calibri" panose="020F0502020204030204" pitchFamily="34" charset="0"/>
                <a:cs typeface="Calibri" panose="020F0502020204030204" pitchFamily="34" charset="0"/>
              </a:rPr>
              <a:t>(Andreassen et al., 2007).</a:t>
            </a:r>
          </a:p>
          <a:p>
            <a:pPr marL="457200" lvl="1" indent="0">
              <a:buNone/>
            </a:pPr>
            <a:endParaRPr lang="en-US" sz="1800" dirty="0">
              <a:solidFill>
                <a:srgbClr val="FFFFFF"/>
              </a:solidFill>
              <a:latin typeface="Calibri" panose="020F0502020204030204" pitchFamily="34" charset="0"/>
              <a:cs typeface="Calibri" panose="020F0502020204030204" pitchFamily="34" charset="0"/>
            </a:endParaRPr>
          </a:p>
          <a:p>
            <a:endParaRPr lang="en-US" b="1" dirty="0">
              <a:solidFill>
                <a:srgbClr val="FFFFFF"/>
              </a:solidFill>
            </a:endParaRPr>
          </a:p>
        </p:txBody>
      </p:sp>
    </p:spTree>
    <p:extLst>
      <p:ext uri="{BB962C8B-B14F-4D97-AF65-F5344CB8AC3E}">
        <p14:creationId xmlns:p14="http://schemas.microsoft.com/office/powerpoint/2010/main" val="15060495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3153B-17A6-4F64-9F63-336C9FE2229B}"/>
              </a:ext>
            </a:extLst>
          </p:cNvPr>
          <p:cNvSpPr>
            <a:spLocks noGrp="1"/>
          </p:cNvSpPr>
          <p:nvPr>
            <p:ph type="title"/>
          </p:nvPr>
        </p:nvSpPr>
        <p:spPr>
          <a:xfrm>
            <a:off x="-159" y="3796495"/>
            <a:ext cx="3714104" cy="2847373"/>
          </a:xfrm>
        </p:spPr>
        <p:txBody>
          <a:bodyPr>
            <a:normAutofit/>
          </a:bodyPr>
          <a:lstStyle/>
          <a:p>
            <a:r>
              <a:rPr lang="en-US" sz="4000" dirty="0">
                <a:solidFill>
                  <a:schemeClr val="bg1"/>
                </a:solidFill>
                <a:latin typeface="Calibri" panose="020F0502020204030204" pitchFamily="34" charset="0"/>
                <a:cs typeface="Calibri" panose="020F0502020204030204" pitchFamily="34" charset="0"/>
              </a:rPr>
              <a:t>   Attachment   </a:t>
            </a:r>
            <a:br>
              <a:rPr lang="en-US" sz="4000" dirty="0">
                <a:solidFill>
                  <a:schemeClr val="bg1"/>
                </a:solidFill>
                <a:latin typeface="Calibri" panose="020F0502020204030204" pitchFamily="34" charset="0"/>
                <a:cs typeface="Calibri" panose="020F0502020204030204" pitchFamily="34" charset="0"/>
              </a:rPr>
            </a:br>
            <a:r>
              <a:rPr lang="en-US" sz="4000" dirty="0">
                <a:solidFill>
                  <a:schemeClr val="bg1"/>
                </a:solidFill>
                <a:latin typeface="Calibri" panose="020F0502020204030204" pitchFamily="34" charset="0"/>
                <a:cs typeface="Calibri" panose="020F0502020204030204" pitchFamily="34" charset="0"/>
              </a:rPr>
              <a:t>   Takeaways</a:t>
            </a:r>
          </a:p>
        </p:txBody>
      </p:sp>
      <p:sp>
        <p:nvSpPr>
          <p:cNvPr id="6" name="Content Placeholder 5">
            <a:extLst>
              <a:ext uri="{FF2B5EF4-FFF2-40B4-BE49-F238E27FC236}">
                <a16:creationId xmlns:a16="http://schemas.microsoft.com/office/drawing/2014/main" id="{7AACB9B4-5257-4562-9F3F-9D39C01820F4}"/>
              </a:ext>
            </a:extLst>
          </p:cNvPr>
          <p:cNvSpPr>
            <a:spLocks noGrp="1"/>
          </p:cNvSpPr>
          <p:nvPr>
            <p:ph idx="1"/>
          </p:nvPr>
        </p:nvSpPr>
        <p:spPr>
          <a:xfrm>
            <a:off x="4317358" y="-1"/>
            <a:ext cx="7187254" cy="7674015"/>
          </a:xfrm>
        </p:spPr>
        <p:txBody>
          <a:bodyPr anchor="ctr">
            <a:normAutofit/>
          </a:bodyPr>
          <a:lstStyle/>
          <a:p>
            <a:pPr>
              <a:lnSpc>
                <a:spcPct val="90000"/>
              </a:lnSpc>
            </a:pPr>
            <a:r>
              <a:rPr lang="en-US" sz="1700" dirty="0">
                <a:latin typeface="Calibri" panose="020F0502020204030204" pitchFamily="34" charset="0"/>
                <a:cs typeface="Calibri" panose="020F0502020204030204" pitchFamily="34" charset="0"/>
              </a:rPr>
              <a:t>Studies reveal that Interactions during the </a:t>
            </a:r>
            <a:r>
              <a:rPr lang="en-US" sz="1700" dirty="0">
                <a:solidFill>
                  <a:srgbClr val="FF0000"/>
                </a:solidFill>
                <a:latin typeface="Calibri" panose="020F0502020204030204" pitchFamily="34" charset="0"/>
                <a:cs typeface="Calibri" panose="020F0502020204030204" pitchFamily="34" charset="0"/>
              </a:rPr>
              <a:t>first three years of life </a:t>
            </a:r>
            <a:r>
              <a:rPr lang="en-US" sz="1700" dirty="0">
                <a:latin typeface="Calibri" panose="020F0502020204030204" pitchFamily="34" charset="0"/>
                <a:cs typeface="Calibri" panose="020F0502020204030204" pitchFamily="34" charset="0"/>
              </a:rPr>
              <a:t>can affect cognitive development and will impact physical, emotional, and mental health of children as they age and develop (Colmer et al., 2011). </a:t>
            </a:r>
          </a:p>
          <a:p>
            <a:pPr>
              <a:lnSpc>
                <a:spcPct val="90000"/>
              </a:lnSpc>
            </a:pPr>
            <a:r>
              <a:rPr lang="en-US" sz="1700" dirty="0">
                <a:latin typeface="Calibri" panose="020F0502020204030204" pitchFamily="34" charset="0"/>
                <a:cs typeface="Calibri" panose="020F0502020204030204" pitchFamily="34" charset="0"/>
              </a:rPr>
              <a:t>Typically, a </a:t>
            </a:r>
            <a:r>
              <a:rPr lang="en-US" sz="1700" dirty="0">
                <a:solidFill>
                  <a:srgbClr val="FF0000"/>
                </a:solidFill>
                <a:latin typeface="Calibri" panose="020F0502020204030204" pitchFamily="34" charset="0"/>
                <a:cs typeface="Calibri" panose="020F0502020204030204" pitchFamily="34" charset="0"/>
              </a:rPr>
              <a:t>parent’s emotional response </a:t>
            </a:r>
            <a:r>
              <a:rPr lang="en-US" sz="1700" dirty="0">
                <a:latin typeface="Calibri" panose="020F0502020204030204" pitchFamily="34" charset="0"/>
                <a:cs typeface="Calibri" panose="020F0502020204030204" pitchFamily="34" charset="0"/>
              </a:rPr>
              <a:t>will serve as a </a:t>
            </a:r>
            <a:r>
              <a:rPr lang="en-US" sz="1700" dirty="0">
                <a:solidFill>
                  <a:srgbClr val="FF0000"/>
                </a:solidFill>
                <a:latin typeface="Calibri" panose="020F0502020204030204" pitchFamily="34" charset="0"/>
                <a:cs typeface="Calibri" panose="020F0502020204030204" pitchFamily="34" charset="0"/>
              </a:rPr>
              <a:t>template</a:t>
            </a:r>
            <a:r>
              <a:rPr lang="en-US" sz="1700" dirty="0">
                <a:latin typeface="Calibri" panose="020F0502020204030204" pitchFamily="34" charset="0"/>
                <a:cs typeface="Calibri" panose="020F0502020204030204" pitchFamily="34" charset="0"/>
              </a:rPr>
              <a:t> for helping their child learn about emotion.  As parents model appropriate emotion regulation through conversations or actions, children learn to control/regulate their emotions. </a:t>
            </a:r>
          </a:p>
          <a:p>
            <a:pPr>
              <a:lnSpc>
                <a:spcPct val="90000"/>
              </a:lnSpc>
            </a:pPr>
            <a:r>
              <a:rPr lang="en-US" sz="1700" dirty="0">
                <a:latin typeface="Calibri" panose="020F0502020204030204" pitchFamily="34" charset="0"/>
                <a:cs typeface="Calibri" panose="020F0502020204030204" pitchFamily="34" charset="0"/>
              </a:rPr>
              <a:t>On the other hand, insecurely attached children may learn to mask their emotional distress or exaggerate them in order to gain the parent’s attention; therefore, making up for a parent who is not consistently responsive (Laible, 2010). </a:t>
            </a:r>
          </a:p>
          <a:p>
            <a:pPr>
              <a:lnSpc>
                <a:spcPct val="90000"/>
              </a:lnSpc>
            </a:pPr>
            <a:r>
              <a:rPr lang="en-US" sz="1700" dirty="0">
                <a:latin typeface="Calibri" panose="020F0502020204030204" pitchFamily="34" charset="0"/>
                <a:cs typeface="Calibri" panose="020F0502020204030204" pitchFamily="34" charset="0"/>
              </a:rPr>
              <a:t>This type of maladaptive behavior has devastating and potentially consequences resulting in poor social skills, emotional dysregulation, depression, anxiety, peer exclusion, social rejection, and/or low self-esteem (Lewis et al, 2015; Newman, 2017). </a:t>
            </a:r>
          </a:p>
          <a:p>
            <a:pPr>
              <a:lnSpc>
                <a:spcPct val="90000"/>
              </a:lnSpc>
            </a:pPr>
            <a:r>
              <a:rPr lang="en-US" sz="1700" dirty="0">
                <a:latin typeface="Calibri" panose="020F0502020204030204" pitchFamily="34" charset="0"/>
                <a:cs typeface="Calibri" panose="020F0502020204030204" pitchFamily="34" charset="0"/>
              </a:rPr>
              <a:t>So, it behooves any of us who are young parents to ensure that we are spending lots and lots of time with our infants and children in healthy, safe, and connected ways, particularly early in life to develop secure attachment so they will be able to have joy, fulfilling relationships, and emotional stability. </a:t>
            </a:r>
          </a:p>
          <a:p>
            <a:pPr>
              <a:lnSpc>
                <a:spcPct val="90000"/>
              </a:lnSpc>
            </a:pPr>
            <a:endParaRPr lang="en-US" sz="1700" dirty="0">
              <a:latin typeface="Calibri" panose="020F0502020204030204" pitchFamily="34" charset="0"/>
              <a:cs typeface="Calibri" panose="020F0502020204030204" pitchFamily="34" charset="0"/>
            </a:endParaRPr>
          </a:p>
          <a:p>
            <a:pPr>
              <a:lnSpc>
                <a:spcPct val="90000"/>
              </a:lnSpc>
            </a:pPr>
            <a:endParaRPr lang="en-US" sz="1700" dirty="0"/>
          </a:p>
        </p:txBody>
      </p:sp>
      <p:pic>
        <p:nvPicPr>
          <p:cNvPr id="6146" name="Picture 2" descr="Takeaways Stock Illustrations – 137 Takeaways Stock Illustrations ...">
            <a:extLst>
              <a:ext uri="{FF2B5EF4-FFF2-40B4-BE49-F238E27FC236}">
                <a16:creationId xmlns:a16="http://schemas.microsoft.com/office/drawing/2014/main" id="{2C99D5DA-98EF-4884-A80F-7AB71DD52E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488" y="414558"/>
            <a:ext cx="3714103" cy="22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4572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282F8-D038-4FB0-9656-C8A21400F4B8}"/>
              </a:ext>
            </a:extLst>
          </p:cNvPr>
          <p:cNvSpPr>
            <a:spLocks noGrp="1"/>
          </p:cNvSpPr>
          <p:nvPr>
            <p:ph type="title"/>
          </p:nvPr>
        </p:nvSpPr>
        <p:spPr>
          <a:xfrm>
            <a:off x="-233916" y="263128"/>
            <a:ext cx="4997302" cy="4077295"/>
          </a:xfrm>
        </p:spPr>
        <p:txBody>
          <a:bodyPr anchor="ctr">
            <a:normAutofit/>
          </a:bodyPr>
          <a:lstStyle/>
          <a:p>
            <a:pPr algn="r"/>
            <a:r>
              <a:rPr lang="en-US" b="1" dirty="0">
                <a:solidFill>
                  <a:srgbClr val="FFFF00"/>
                </a:solidFill>
              </a:rPr>
              <a:t>Trauma and Adverse Childhood Experiences</a:t>
            </a:r>
            <a:br>
              <a:rPr lang="en-US" dirty="0">
                <a:solidFill>
                  <a:srgbClr val="FFFF00"/>
                </a:solidFill>
              </a:rPr>
            </a:br>
            <a:r>
              <a:rPr lang="en-US" dirty="0">
                <a:solidFill>
                  <a:srgbClr val="FFFF00"/>
                </a:solidFill>
              </a:rPr>
              <a:t> </a:t>
            </a:r>
            <a:br>
              <a:rPr lang="en-US" dirty="0">
                <a:solidFill>
                  <a:srgbClr val="FFFF00"/>
                </a:solidFill>
              </a:rPr>
            </a:br>
            <a:endParaRPr lang="en-US" dirty="0">
              <a:solidFill>
                <a:srgbClr val="FFFF00"/>
              </a:solidFill>
            </a:endParaRPr>
          </a:p>
        </p:txBody>
      </p:sp>
      <p:sp>
        <p:nvSpPr>
          <p:cNvPr id="7" name="Content Placeholder 6">
            <a:extLst>
              <a:ext uri="{FF2B5EF4-FFF2-40B4-BE49-F238E27FC236}">
                <a16:creationId xmlns:a16="http://schemas.microsoft.com/office/drawing/2014/main" id="{99D75546-3BD4-4677-BF93-A230403F8B3A}"/>
              </a:ext>
            </a:extLst>
          </p:cNvPr>
          <p:cNvSpPr>
            <a:spLocks noGrp="1"/>
          </p:cNvSpPr>
          <p:nvPr>
            <p:ph idx="1"/>
          </p:nvPr>
        </p:nvSpPr>
        <p:spPr>
          <a:xfrm>
            <a:off x="4914757" y="-347241"/>
            <a:ext cx="7250019" cy="8067555"/>
          </a:xfrm>
        </p:spPr>
        <p:txBody>
          <a:bodyPr anchor="ctr">
            <a:normAutofit/>
          </a:bodyPr>
          <a:lstStyle/>
          <a:p>
            <a:pPr marL="0" indent="0">
              <a:lnSpc>
                <a:spcPct val="90000"/>
              </a:lnSpc>
              <a:spcBef>
                <a:spcPts val="0"/>
              </a:spcBef>
              <a:buNone/>
            </a:pPr>
            <a:r>
              <a:rPr lang="en-US" sz="1600" dirty="0">
                <a:solidFill>
                  <a:srgbClr val="FFFF00"/>
                </a:solidFill>
                <a:latin typeface="Calibri" panose="020F0502020204030204" pitchFamily="34" charset="0"/>
                <a:ea typeface="Times New Roman" panose="02020603050405020304" pitchFamily="18" charset="0"/>
                <a:cs typeface="Calibri" panose="020F0502020204030204" pitchFamily="34" charset="0"/>
              </a:rPr>
              <a:t>Trauma exposure, </a:t>
            </a:r>
            <a:r>
              <a:rPr lang="en-US" sz="1600" dirty="0">
                <a:latin typeface="Calibri" panose="020F0502020204030204" pitchFamily="34" charset="0"/>
                <a:ea typeface="Times New Roman" panose="02020603050405020304" pitchFamily="18" charset="0"/>
                <a:cs typeface="Calibri" panose="020F0502020204030204" pitchFamily="34" charset="0"/>
              </a:rPr>
              <a:t>particularly child maltreatment (e.g., neglect, emotional, physical and sexual abuse), has been established as one of the main determinants of emotional dysregulation and is also a known risk factor for psychiatric disorders, especially depression and PTSD (</a:t>
            </a:r>
            <a:r>
              <a:rPr lang="en-US" sz="1600" dirty="0">
                <a:latin typeface="Calibri" panose="020F0502020204030204" pitchFamily="34" charset="0"/>
                <a:ea typeface="Times New Roman" panose="02020603050405020304" pitchFamily="18" charset="0"/>
                <a:cs typeface="Calibri" panose="020F0502020204030204" pitchFamily="34" charset="0"/>
                <a:hlinkClick r:id="rId2">
                  <a:extLst>
                    <a:ext uri="{A12FA001-AC4F-418D-AE19-62706E023703}">
                      <ahyp:hlinkClr xmlns:ahyp="http://schemas.microsoft.com/office/drawing/2018/hyperlinkcolor" val="tx"/>
                    </a:ext>
                  </a:extLst>
                </a:hlinkClick>
              </a:rPr>
              <a:t>McLaughlin et al.,2012</a:t>
            </a:r>
            <a:r>
              <a:rPr lang="en-US" sz="1600" dirty="0">
                <a:latin typeface="Calibri" panose="020F0502020204030204" pitchFamily="34" charset="0"/>
                <a:ea typeface="Times New Roman" panose="02020603050405020304" pitchFamily="18" charset="0"/>
                <a:cs typeface="Calibri" panose="020F0502020204030204" pitchFamily="34" charset="0"/>
              </a:rPr>
              <a:t>; </a:t>
            </a:r>
            <a:r>
              <a:rPr lang="en-US" sz="1600" dirty="0">
                <a:latin typeface="Calibri" panose="020F0502020204030204" pitchFamily="34" charset="0"/>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 McLaughlin et al., 2013</a:t>
            </a:r>
            <a:r>
              <a:rPr lang="en-US" sz="1600" dirty="0">
                <a:latin typeface="Calibri" panose="020F0502020204030204" pitchFamily="34" charset="0"/>
                <a:ea typeface="Times New Roman" panose="02020603050405020304" pitchFamily="18" charset="0"/>
                <a:cs typeface="Calibri" panose="020F0502020204030204" pitchFamily="34" charset="0"/>
              </a:rPr>
              <a:t>). </a:t>
            </a:r>
          </a:p>
          <a:p>
            <a:pPr marL="0" indent="0">
              <a:lnSpc>
                <a:spcPct val="90000"/>
              </a:lnSpc>
              <a:spcBef>
                <a:spcPts val="0"/>
              </a:spcBef>
              <a:buNone/>
            </a:pPr>
            <a:endParaRPr lang="en-US" sz="1600" dirty="0">
              <a:latin typeface="Calibri" panose="020F0502020204030204" pitchFamily="34" charset="0"/>
              <a:ea typeface="Times New Roman" panose="02020603050405020304" pitchFamily="18" charset="0"/>
              <a:cs typeface="Calibri" panose="020F0502020204030204" pitchFamily="34" charset="0"/>
            </a:endParaRPr>
          </a:p>
          <a:p>
            <a:pPr marL="0" indent="0">
              <a:lnSpc>
                <a:spcPct val="90000"/>
              </a:lnSpc>
              <a:spcBef>
                <a:spcPts val="0"/>
              </a:spcBef>
              <a:buNone/>
            </a:pPr>
            <a:r>
              <a:rPr lang="en-US" sz="1600" dirty="0">
                <a:latin typeface="Calibri" panose="020F0502020204030204" pitchFamily="34" charset="0"/>
                <a:ea typeface="Times New Roman" panose="02020603050405020304" pitchFamily="18" charset="0"/>
                <a:cs typeface="Calibri" panose="020F0502020204030204" pitchFamily="34" charset="0"/>
              </a:rPr>
              <a:t>Moreover, several prior studies have shown that trauma exposure is clearly associated with </a:t>
            </a:r>
            <a:r>
              <a:rPr lang="en-US" sz="1600" dirty="0">
                <a:solidFill>
                  <a:srgbClr val="FFFF00"/>
                </a:solidFill>
                <a:latin typeface="Calibri" panose="020F0502020204030204" pitchFamily="34" charset="0"/>
                <a:ea typeface="Times New Roman" panose="02020603050405020304" pitchFamily="18" charset="0"/>
                <a:cs typeface="Calibri" panose="020F0502020204030204" pitchFamily="34" charset="0"/>
              </a:rPr>
              <a:t>profound deficits in emotional regulation </a:t>
            </a:r>
            <a:r>
              <a:rPr lang="en-US" sz="1600" dirty="0">
                <a:latin typeface="Calibri" panose="020F0502020204030204" pitchFamily="34" charset="0"/>
                <a:ea typeface="Times New Roman" panose="02020603050405020304" pitchFamily="18" charset="0"/>
                <a:cs typeface="Calibri" panose="020F0502020204030204" pitchFamily="34" charset="0"/>
              </a:rPr>
              <a:t>across the entire lifespan, including during preschool (</a:t>
            </a:r>
            <a:r>
              <a:rPr lang="en-US" sz="1600" dirty="0">
                <a:latin typeface="Calibri" panose="020F0502020204030204" pitchFamily="34" charset="0"/>
                <a:ea typeface="Times New Roman" panose="02020603050405020304" pitchFamily="18" charset="0"/>
                <a:cs typeface="Calibri" panose="020F0502020204030204" pitchFamily="34" charset="0"/>
                <a:hlinkClick r:id="rId4">
                  <a:extLst>
                    <a:ext uri="{A12FA001-AC4F-418D-AE19-62706E023703}">
                      <ahyp:hlinkClr xmlns:ahyp="http://schemas.microsoft.com/office/drawing/2018/hyperlinkcolor" val="tx"/>
                    </a:ext>
                  </a:extLst>
                </a:hlinkClick>
              </a:rPr>
              <a:t>Langevin, Hebert, Allard-Dansereau; Bernard-Bonnin, 2016</a:t>
            </a:r>
            <a:r>
              <a:rPr lang="en-US" sz="1600" dirty="0">
                <a:latin typeface="Calibri" panose="020F0502020204030204" pitchFamily="34" charset="0"/>
                <a:ea typeface="Times New Roman" panose="02020603050405020304" pitchFamily="18" charset="0"/>
                <a:cs typeface="Calibri" panose="020F0502020204030204" pitchFamily="34" charset="0"/>
              </a:rPr>
              <a:t>), adolescence (</a:t>
            </a:r>
            <a:r>
              <a:rPr lang="en-US" sz="1600" dirty="0">
                <a:latin typeface="Calibri" panose="020F0502020204030204" pitchFamily="34" charset="0"/>
                <a:ea typeface="Times New Roman" panose="02020603050405020304" pitchFamily="18" charset="0"/>
                <a:cs typeface="Calibri" panose="020F0502020204030204" pitchFamily="34" charset="0"/>
                <a:hlinkClick r:id="rId5">
                  <a:extLst>
                    <a:ext uri="{A12FA001-AC4F-418D-AE19-62706E023703}">
                      <ahyp:hlinkClr xmlns:ahyp="http://schemas.microsoft.com/office/drawing/2018/hyperlinkcolor" val="tx"/>
                    </a:ext>
                  </a:extLst>
                </a:hlinkClick>
              </a:rPr>
              <a:t>Shields &amp; Cicchetti, 1997</a:t>
            </a:r>
            <a:r>
              <a:rPr lang="en-US" sz="1600" dirty="0">
                <a:latin typeface="Calibri" panose="020F0502020204030204" pitchFamily="34" charset="0"/>
                <a:ea typeface="Times New Roman" panose="02020603050405020304" pitchFamily="18" charset="0"/>
                <a:cs typeface="Calibri" panose="020F0502020204030204" pitchFamily="34" charset="0"/>
              </a:rPr>
              <a:t>; </a:t>
            </a:r>
            <a:r>
              <a:rPr lang="en-US" sz="1600" dirty="0">
                <a:latin typeface="Calibri" panose="020F0502020204030204" pitchFamily="34" charset="0"/>
                <a:ea typeface="Times New Roman" panose="02020603050405020304" pitchFamily="18" charset="0"/>
                <a:cs typeface="Calibri" panose="020F0502020204030204" pitchFamily="34" charset="0"/>
                <a:hlinkClick r:id="rId6">
                  <a:extLst>
                    <a:ext uri="{A12FA001-AC4F-418D-AE19-62706E023703}">
                      <ahyp:hlinkClr xmlns:ahyp="http://schemas.microsoft.com/office/drawing/2018/hyperlinkcolor" val="tx"/>
                    </a:ext>
                  </a:extLst>
                </a:hlinkClick>
              </a:rPr>
              <a:t>Vettese, Dyer, Li, &amp; Wekerle, 2011</a:t>
            </a:r>
            <a:r>
              <a:rPr lang="en-US" sz="1600" dirty="0">
                <a:latin typeface="Calibri" panose="020F0502020204030204" pitchFamily="34" charset="0"/>
                <a:ea typeface="Times New Roman" panose="02020603050405020304" pitchFamily="18" charset="0"/>
                <a:cs typeface="Calibri" panose="020F0502020204030204" pitchFamily="34" charset="0"/>
              </a:rPr>
              <a:t>) and even adulthood (</a:t>
            </a:r>
            <a:r>
              <a:rPr lang="en-US" sz="1600" dirty="0">
                <a:latin typeface="Calibri" panose="020F0502020204030204" pitchFamily="34" charset="0"/>
                <a:ea typeface="Times New Roman" panose="02020603050405020304" pitchFamily="18" charset="0"/>
                <a:cs typeface="Calibri" panose="020F0502020204030204" pitchFamily="34" charset="0"/>
                <a:hlinkClick r:id="rId7">
                  <a:extLst>
                    <a:ext uri="{A12FA001-AC4F-418D-AE19-62706E023703}">
                      <ahyp:hlinkClr xmlns:ahyp="http://schemas.microsoft.com/office/drawing/2018/hyperlinkcolor" val="tx"/>
                    </a:ext>
                  </a:extLst>
                </a:hlinkClick>
              </a:rPr>
              <a:t>Briere &amp; Rickards, 2007</a:t>
            </a:r>
            <a:r>
              <a:rPr lang="en-US" sz="1600" dirty="0">
                <a:latin typeface="Calibri" panose="020F0502020204030204" pitchFamily="34" charset="0"/>
                <a:ea typeface="Times New Roman" panose="02020603050405020304" pitchFamily="18" charset="0"/>
                <a:cs typeface="Calibri" panose="020F0502020204030204" pitchFamily="34" charset="0"/>
              </a:rPr>
              <a:t>; </a:t>
            </a:r>
            <a:r>
              <a:rPr lang="en-US" sz="1600" dirty="0">
                <a:latin typeface="Calibri" panose="020F0502020204030204" pitchFamily="34" charset="0"/>
                <a:ea typeface="Times New Roman" panose="02020603050405020304" pitchFamily="18" charset="0"/>
                <a:cs typeface="Calibri" panose="020F0502020204030204" pitchFamily="34" charset="0"/>
                <a:hlinkClick r:id="rId8">
                  <a:extLst>
                    <a:ext uri="{A12FA001-AC4F-418D-AE19-62706E023703}">
                      <ahyp:hlinkClr xmlns:ahyp="http://schemas.microsoft.com/office/drawing/2018/hyperlinkcolor" val="tx"/>
                    </a:ext>
                  </a:extLst>
                </a:hlinkClick>
              </a:rPr>
              <a:t>Thompson, Hannan, &amp; Miron, 2014</a:t>
            </a:r>
            <a:r>
              <a:rPr lang="en-US" sz="1600" dirty="0">
                <a:latin typeface="Calibri" panose="020F0502020204030204" pitchFamily="34" charset="0"/>
                <a:ea typeface="Times New Roman" panose="02020603050405020304" pitchFamily="18" charset="0"/>
                <a:cs typeface="Calibri" panose="020F0502020204030204" pitchFamily="34" charset="0"/>
              </a:rPr>
              <a:t>; Dunn et al., 2018).</a:t>
            </a:r>
          </a:p>
          <a:p>
            <a:pPr marL="0">
              <a:lnSpc>
                <a:spcPct val="90000"/>
              </a:lnSpc>
              <a:spcBef>
                <a:spcPts val="0"/>
              </a:spcBef>
            </a:pPr>
            <a:endParaRPr lang="en-US" sz="1600" dirty="0">
              <a:latin typeface="Calibri" panose="020F0502020204030204" pitchFamily="34" charset="0"/>
              <a:ea typeface="Times New Roman" panose="02020603050405020304" pitchFamily="18" charset="0"/>
              <a:cs typeface="Calibri" panose="020F0502020204030204" pitchFamily="34" charset="0"/>
            </a:endParaRPr>
          </a:p>
          <a:p>
            <a:pPr marL="0" indent="0">
              <a:lnSpc>
                <a:spcPct val="90000"/>
              </a:lnSpc>
              <a:spcBef>
                <a:spcPts val="0"/>
              </a:spcBef>
              <a:buNone/>
            </a:pPr>
            <a:r>
              <a:rPr lang="en-US" sz="1600" dirty="0">
                <a:latin typeface="Calibri" panose="020F0502020204030204" pitchFamily="34" charset="0"/>
                <a:ea typeface="Times New Roman" panose="02020603050405020304" pitchFamily="18" charset="0"/>
                <a:cs typeface="Calibri" panose="020F0502020204030204" pitchFamily="34" charset="0"/>
              </a:rPr>
              <a:t>Trauma occurs when we are faced with an experience that </a:t>
            </a:r>
            <a:r>
              <a:rPr lang="en-US" sz="1600" dirty="0">
                <a:solidFill>
                  <a:srgbClr val="FFFF00"/>
                </a:solidFill>
                <a:latin typeface="Calibri" panose="020F0502020204030204" pitchFamily="34" charset="0"/>
                <a:ea typeface="Times New Roman" panose="02020603050405020304" pitchFamily="18" charset="0"/>
                <a:cs typeface="Calibri" panose="020F0502020204030204" pitchFamily="34" charset="0"/>
              </a:rPr>
              <a:t>overwhelms our ability to process incoming information</a:t>
            </a:r>
            <a:r>
              <a:rPr lang="en-US" sz="160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1600" dirty="0">
                <a:latin typeface="Calibri" panose="020F0502020204030204" pitchFamily="34" charset="0"/>
                <a:ea typeface="Times New Roman" panose="02020603050405020304" pitchFamily="18" charset="0"/>
                <a:cs typeface="Calibri" panose="020F0502020204030204" pitchFamily="34" charset="0"/>
              </a:rPr>
              <a:t>both at the time of that experience and in future situations (Barta, 2018).</a:t>
            </a:r>
          </a:p>
          <a:p>
            <a:pPr marL="0" indent="0">
              <a:lnSpc>
                <a:spcPct val="90000"/>
              </a:lnSpc>
              <a:spcBef>
                <a:spcPts val="0"/>
              </a:spcBef>
              <a:buNone/>
            </a:pPr>
            <a:endParaRPr lang="en-US" sz="1600" dirty="0">
              <a:latin typeface="Calibri" panose="020F0502020204030204" pitchFamily="34" charset="0"/>
              <a:ea typeface="Times New Roman" panose="02020603050405020304" pitchFamily="18" charset="0"/>
              <a:cs typeface="Calibri" panose="020F0502020204030204" pitchFamily="34" charset="0"/>
            </a:endParaRPr>
          </a:p>
          <a:p>
            <a:pPr marL="0" indent="0">
              <a:lnSpc>
                <a:spcPct val="90000"/>
              </a:lnSpc>
              <a:spcBef>
                <a:spcPts val="0"/>
              </a:spcBef>
              <a:buNone/>
            </a:pPr>
            <a:r>
              <a:rPr lang="en-US" sz="1600" dirty="0">
                <a:solidFill>
                  <a:srgbClr val="FFFF00"/>
                </a:solidFill>
                <a:latin typeface="Calibri" panose="020F0502020204030204" pitchFamily="34" charset="0"/>
                <a:ea typeface="Times New Roman" panose="02020603050405020304" pitchFamily="18" charset="0"/>
                <a:cs typeface="Calibri" panose="020F0502020204030204" pitchFamily="34" charset="0"/>
              </a:rPr>
              <a:t>Dr. Michael Barta </a:t>
            </a:r>
            <a:r>
              <a:rPr lang="en-US" sz="1600" dirty="0">
                <a:latin typeface="Calibri" panose="020F0502020204030204" pitchFamily="34" charset="0"/>
                <a:ea typeface="Times New Roman" panose="02020603050405020304" pitchFamily="18" charset="0"/>
                <a:cs typeface="Calibri" panose="020F0502020204030204" pitchFamily="34" charset="0"/>
              </a:rPr>
              <a:t>suffered from trauma himself as a child which led him to addictions that ultimately landed him in jail and almost destroyed his life. In is book, </a:t>
            </a:r>
            <a:r>
              <a:rPr lang="en-US" sz="1600" i="1" dirty="0">
                <a:latin typeface="Calibri" panose="020F0502020204030204" pitchFamily="34" charset="0"/>
                <a:ea typeface="Times New Roman" panose="02020603050405020304" pitchFamily="18" charset="0"/>
                <a:cs typeface="Calibri" panose="020F0502020204030204" pitchFamily="34" charset="0"/>
              </a:rPr>
              <a:t>TINSA</a:t>
            </a:r>
            <a:r>
              <a:rPr lang="en-US" sz="1600" dirty="0">
                <a:latin typeface="Calibri" panose="020F0502020204030204" pitchFamily="34" charset="0"/>
                <a:ea typeface="Times New Roman" panose="02020603050405020304" pitchFamily="18" charset="0"/>
                <a:cs typeface="Calibri" panose="020F0502020204030204" pitchFamily="34" charset="0"/>
              </a:rPr>
              <a:t>, he wrote that trauma occurs when our natural defenses are unable to keep us safe from physical, emotional, or mental threats or harm (Barta, 2018). </a:t>
            </a:r>
          </a:p>
          <a:p>
            <a:pPr>
              <a:lnSpc>
                <a:spcPct val="90000"/>
              </a:lnSpc>
            </a:pPr>
            <a:endParaRPr lang="en-US" sz="1500" dirty="0"/>
          </a:p>
        </p:txBody>
      </p:sp>
      <p:pic>
        <p:nvPicPr>
          <p:cNvPr id="27" name="Picture 26" descr="Can Family Secrets Make you Sick?In the 1980s, Dr. Vincent Felitti, now director of the California Institute of Preventive Medicine in San Diego, discovered something potentially revolutionary about the ripple effects of child sexual abuse.">
            <a:extLst>
              <a:ext uri="{FF2B5EF4-FFF2-40B4-BE49-F238E27FC236}">
                <a16:creationId xmlns:a16="http://schemas.microsoft.com/office/drawing/2014/main" id="{583856D8-38C7-430F-A016-9E3AB50D0729}"/>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7903" y="3943047"/>
            <a:ext cx="4024994" cy="2667693"/>
          </a:xfrm>
          <a:prstGeom prst="rect">
            <a:avLst/>
          </a:prstGeom>
          <a:noFill/>
          <a:ln>
            <a:noFill/>
          </a:ln>
        </p:spPr>
      </p:pic>
    </p:spTree>
    <p:extLst>
      <p:ext uri="{BB962C8B-B14F-4D97-AF65-F5344CB8AC3E}">
        <p14:creationId xmlns:p14="http://schemas.microsoft.com/office/powerpoint/2010/main" val="25236974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FCE779-E872-4F5F-AD81-C15504B27312}"/>
              </a:ext>
            </a:extLst>
          </p:cNvPr>
          <p:cNvSpPr>
            <a:spLocks noGrp="1"/>
          </p:cNvSpPr>
          <p:nvPr>
            <p:ph type="title"/>
          </p:nvPr>
        </p:nvSpPr>
        <p:spPr>
          <a:xfrm>
            <a:off x="572493" y="238539"/>
            <a:ext cx="11018520" cy="1434415"/>
          </a:xfrm>
        </p:spPr>
        <p:txBody>
          <a:bodyPr anchor="b">
            <a:normAutofit/>
          </a:bodyPr>
          <a:lstStyle/>
          <a:p>
            <a:r>
              <a:rPr lang="en-US" sz="5000">
                <a:latin typeface="Calibri" panose="020F0502020204030204" pitchFamily="34" charset="0"/>
                <a:cs typeface="Calibri" panose="020F0502020204030204" pitchFamily="34" charset="0"/>
              </a:rPr>
              <a:t>Trauma -  Adverse Childhood Experiences</a:t>
            </a:r>
          </a:p>
        </p:txBody>
      </p:sp>
      <p:sp>
        <p:nvSpPr>
          <p:cNvPr id="820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C7C7DDB-11C0-4400-B779-9595E93E975C}"/>
              </a:ext>
            </a:extLst>
          </p:cNvPr>
          <p:cNvSpPr>
            <a:spLocks noGrp="1"/>
          </p:cNvSpPr>
          <p:nvPr>
            <p:ph idx="1"/>
          </p:nvPr>
        </p:nvSpPr>
        <p:spPr>
          <a:xfrm>
            <a:off x="572493" y="2071316"/>
            <a:ext cx="6713552" cy="4119172"/>
          </a:xfrm>
        </p:spPr>
        <p:txBody>
          <a:bodyPr anchor="t">
            <a:normAutofit/>
          </a:bodyPr>
          <a:lstStyle/>
          <a:p>
            <a:r>
              <a:rPr lang="en-US" sz="1400">
                <a:latin typeface="Calibri" panose="020F0502020204030204" pitchFamily="34" charset="0"/>
                <a:cs typeface="Calibri" panose="020F0502020204030204" pitchFamily="34" charset="0"/>
              </a:rPr>
              <a:t>In the mid-1980’s, Dr. Vincent Felitti noticed a puzzling and paradoxical trend in the obesity clinic he was heading. </a:t>
            </a:r>
          </a:p>
          <a:p>
            <a:pPr marL="0" indent="0">
              <a:buNone/>
            </a:pPr>
            <a:endParaRPr lang="en-US" sz="1400">
              <a:latin typeface="Calibri" panose="020F0502020204030204" pitchFamily="34" charset="0"/>
              <a:cs typeface="Calibri" panose="020F0502020204030204" pitchFamily="34" charset="0"/>
            </a:endParaRPr>
          </a:p>
          <a:p>
            <a:r>
              <a:rPr lang="en-US" sz="1400">
                <a:latin typeface="Calibri" panose="020F0502020204030204" pitchFamily="34" charset="0"/>
                <a:cs typeface="Calibri" panose="020F0502020204030204" pitchFamily="34" charset="0"/>
              </a:rPr>
              <a:t>Specifically, many of his participants who were having the most success in losing weight were dropping out only to gain the weight back. He interviewed the nearly 300 participants and discovered a surprising pattern: almost all of the dropouts had suffered some form of childhood trauma (Kain &amp; Terrell, 2018). </a:t>
            </a:r>
          </a:p>
          <a:p>
            <a:pPr marL="0" indent="0">
              <a:buNone/>
            </a:pPr>
            <a:endParaRPr lang="en-US" sz="1400">
              <a:latin typeface="Calibri" panose="020F0502020204030204" pitchFamily="34" charset="0"/>
              <a:cs typeface="Calibri" panose="020F0502020204030204" pitchFamily="34" charset="0"/>
            </a:endParaRPr>
          </a:p>
          <a:p>
            <a:r>
              <a:rPr lang="en-US" sz="1400">
                <a:latin typeface="Calibri" panose="020F0502020204030204" pitchFamily="34" charset="0"/>
                <a:cs typeface="Calibri" panose="020F0502020204030204" pitchFamily="34" charset="0"/>
              </a:rPr>
              <a:t>This initial study grew into a major public health study with Dr. Felitti teaming up with Dr. Anda at the Centers for Disease Control (CDC) that continues to this day, involving more than 17,000 individuals. </a:t>
            </a:r>
          </a:p>
          <a:p>
            <a:pPr marL="0" indent="0">
              <a:buNone/>
            </a:pPr>
            <a:endParaRPr lang="en-US" sz="1400">
              <a:latin typeface="Calibri" panose="020F0502020204030204" pitchFamily="34" charset="0"/>
              <a:cs typeface="Calibri" panose="020F0502020204030204" pitchFamily="34" charset="0"/>
            </a:endParaRPr>
          </a:p>
          <a:p>
            <a:r>
              <a:rPr lang="en-US" sz="1400">
                <a:latin typeface="Calibri" panose="020F0502020204030204" pitchFamily="34" charset="0"/>
                <a:cs typeface="Calibri" panose="020F0502020204030204" pitchFamily="34" charset="0"/>
              </a:rPr>
              <a:t>This research came to be known as the Adverse Childhood Experiences (ACE) Study (Felitti et al., 2014). In this study, people were asked about ten different types of traumatic events that happened to them when they were children to include physical and sexual abuse, family problems, and neglect. </a:t>
            </a:r>
          </a:p>
          <a:p>
            <a:pPr marL="0" indent="0">
              <a:buNone/>
            </a:pPr>
            <a:endParaRPr lang="en-US" sz="1400">
              <a:latin typeface="Calibri" panose="020F0502020204030204" pitchFamily="34" charset="0"/>
              <a:cs typeface="Calibri" panose="020F0502020204030204" pitchFamily="34" charset="0"/>
            </a:endParaRPr>
          </a:p>
          <a:p>
            <a:endParaRPr lang="en-US" sz="1400"/>
          </a:p>
        </p:txBody>
      </p:sp>
      <p:pic>
        <p:nvPicPr>
          <p:cNvPr id="8194" name="Picture 2" descr="The Adverse Childhood Experience Study - ppt download">
            <a:extLst>
              <a:ext uri="{FF2B5EF4-FFF2-40B4-BE49-F238E27FC236}">
                <a16:creationId xmlns:a16="http://schemas.microsoft.com/office/drawing/2014/main" id="{AF3FE7E4-38EA-4CFA-9314-063938FC91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939"/>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251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AA129-1983-44E3-8B22-C6CDB8918EBA}"/>
              </a:ext>
            </a:extLst>
          </p:cNvPr>
          <p:cNvSpPr>
            <a:spLocks noGrp="1"/>
          </p:cNvSpPr>
          <p:nvPr>
            <p:ph type="title"/>
          </p:nvPr>
        </p:nvSpPr>
        <p:spPr>
          <a:xfrm>
            <a:off x="228600" y="641551"/>
            <a:ext cx="3485345" cy="5488886"/>
          </a:xfrm>
        </p:spPr>
        <p:txBody>
          <a:bodyPr>
            <a:normAutofit/>
          </a:bodyPr>
          <a:lstStyle/>
          <a:p>
            <a:pPr algn="ctr"/>
            <a:r>
              <a:rPr lang="en-US" sz="4800" dirty="0">
                <a:solidFill>
                  <a:schemeClr val="bg1"/>
                </a:solidFill>
                <a:latin typeface="Calibri" panose="020F0502020204030204" pitchFamily="34" charset="0"/>
                <a:ea typeface="Calibri" panose="020F0502020204030204" pitchFamily="34" charset="0"/>
                <a:cs typeface="Calibri" panose="020F0502020204030204" pitchFamily="34" charset="0"/>
              </a:rPr>
              <a:t>Roots of the word ADDICTION</a:t>
            </a:r>
            <a:b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br>
            <a:b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sz="1600" b="1" dirty="0">
                <a:solidFill>
                  <a:schemeClr val="bg1"/>
                </a:solidFill>
                <a:latin typeface="Calibri" panose="020F0502020204030204" pitchFamily="34" charset="0"/>
                <a:ea typeface="Calibri" panose="020F0502020204030204" pitchFamily="34" charset="0"/>
                <a:cs typeface="Calibri" panose="020F0502020204030204" pitchFamily="34" charset="0"/>
              </a:rPr>
              <a:t>Adam Slater (2018)</a:t>
            </a:r>
            <a:br>
              <a:rPr lang="en-US" sz="1600" b="1"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sz="1600" b="1" i="1" dirty="0">
                <a:solidFill>
                  <a:schemeClr val="bg1"/>
                </a:solidFill>
                <a:latin typeface="Calibri" panose="020F0502020204030204" pitchFamily="34" charset="0"/>
                <a:ea typeface="Calibri" panose="020F0502020204030204" pitchFamily="34" charset="0"/>
                <a:cs typeface="Calibri" panose="020F0502020204030204" pitchFamily="34" charset="0"/>
              </a:rPr>
              <a:t>Irresistible</a:t>
            </a:r>
            <a:endParaRPr lang="en-US" sz="16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5" name="Content Placeholder 2">
            <a:extLst>
              <a:ext uri="{FF2B5EF4-FFF2-40B4-BE49-F238E27FC236}">
                <a16:creationId xmlns:a16="http://schemas.microsoft.com/office/drawing/2014/main" id="{3000F10B-E1B9-44A7-8255-5DFD20191C81}"/>
              </a:ext>
            </a:extLst>
          </p:cNvPr>
          <p:cNvGraphicFramePr>
            <a:graphicFrameLocks noGrp="1"/>
          </p:cNvGraphicFramePr>
          <p:nvPr>
            <p:ph idx="1"/>
          </p:nvPr>
        </p:nvGraphicFramePr>
        <p:xfrm>
          <a:off x="4607750" y="641551"/>
          <a:ext cx="6937606" cy="57592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Image result for picture of someone in jail">
            <a:extLst>
              <a:ext uri="{FF2B5EF4-FFF2-40B4-BE49-F238E27FC236}">
                <a16:creationId xmlns:a16="http://schemas.microsoft.com/office/drawing/2014/main" id="{C92E7498-C49D-43D4-83DA-5119FB3216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7750" y="641551"/>
            <a:ext cx="1839349" cy="16733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image of money">
            <a:extLst>
              <a:ext uri="{FF2B5EF4-FFF2-40B4-BE49-F238E27FC236}">
                <a16:creationId xmlns:a16="http://schemas.microsoft.com/office/drawing/2014/main" id="{1AAA590A-B08C-4BDB-84C8-E1D5750F7B0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449" r="-6449"/>
          <a:stretch/>
        </p:blipFill>
        <p:spPr bwMode="auto">
          <a:xfrm>
            <a:off x="4607750" y="2523997"/>
            <a:ext cx="1955096" cy="18280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image of breaking a bond">
            <a:extLst>
              <a:ext uri="{FF2B5EF4-FFF2-40B4-BE49-F238E27FC236}">
                <a16:creationId xmlns:a16="http://schemas.microsoft.com/office/drawing/2014/main" id="{E7278F4F-5F81-49D5-AA51-D3473FD85DB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66347" y="4406442"/>
            <a:ext cx="1839349" cy="1994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889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CEF6C2F-9906-4F89-9B4F-598E9F344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428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12CD6-A76F-439F-9C98-C0211D8FD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D9DB3EC-63BB-BC55-4D82-B39DCE020329}"/>
              </a:ext>
            </a:extLst>
          </p:cNvPr>
          <p:cNvPicPr>
            <a:picLocks noChangeAspect="1"/>
          </p:cNvPicPr>
          <p:nvPr/>
        </p:nvPicPr>
        <p:blipFill>
          <a:blip r:embed="rId2"/>
          <a:stretch>
            <a:fillRect/>
          </a:stretch>
        </p:blipFill>
        <p:spPr>
          <a:xfrm>
            <a:off x="984250" y="642938"/>
            <a:ext cx="4394200" cy="3275013"/>
          </a:xfrm>
          <a:prstGeom prst="rect">
            <a:avLst/>
          </a:prstGeom>
        </p:spPr>
      </p:pic>
      <p:pic>
        <p:nvPicPr>
          <p:cNvPr id="3" name="Picture 2">
            <a:extLst>
              <a:ext uri="{FF2B5EF4-FFF2-40B4-BE49-F238E27FC236}">
                <a16:creationId xmlns:a16="http://schemas.microsoft.com/office/drawing/2014/main" id="{D1CD3E84-5AAB-CD97-A8BB-75F7E811BF6F}"/>
              </a:ext>
            </a:extLst>
          </p:cNvPr>
          <p:cNvPicPr>
            <a:picLocks noChangeAspect="1"/>
          </p:cNvPicPr>
          <p:nvPr/>
        </p:nvPicPr>
        <p:blipFill rotWithShape="1">
          <a:blip r:embed="rId3"/>
          <a:srcRect l="20714" t="15521" r="18036" b="8160"/>
          <a:stretch/>
        </p:blipFill>
        <p:spPr>
          <a:xfrm>
            <a:off x="5448300" y="642938"/>
            <a:ext cx="5765800" cy="3275013"/>
          </a:xfrm>
          <a:prstGeom prst="rect">
            <a:avLst/>
          </a:prstGeom>
        </p:spPr>
      </p:pic>
      <p:sp>
        <p:nvSpPr>
          <p:cNvPr id="2" name="Title 1">
            <a:extLst>
              <a:ext uri="{FF2B5EF4-FFF2-40B4-BE49-F238E27FC236}">
                <a16:creationId xmlns:a16="http://schemas.microsoft.com/office/drawing/2014/main" id="{F0F769D0-03FE-DAD7-4290-F0A65C0E83B8}"/>
              </a:ext>
            </a:extLst>
          </p:cNvPr>
          <p:cNvSpPr>
            <a:spLocks noGrp="1"/>
          </p:cNvSpPr>
          <p:nvPr>
            <p:ph type="title"/>
          </p:nvPr>
        </p:nvSpPr>
        <p:spPr>
          <a:xfrm>
            <a:off x="838200" y="4636802"/>
            <a:ext cx="10515600" cy="1325563"/>
          </a:xfrm>
        </p:spPr>
        <p:txBody>
          <a:bodyPr vert="horz" lIns="91440" tIns="45720" rIns="91440" bIns="45720" rtlCol="0">
            <a:normAutofit/>
          </a:bodyPr>
          <a:lstStyle/>
          <a:p>
            <a:pPr algn="ctr"/>
            <a:r>
              <a:rPr lang="en-US" sz="3100">
                <a:latin typeface="Calibri" panose="020F0502020204030204" pitchFamily="34" charset="0"/>
                <a:ea typeface="Calibri" panose="020F0502020204030204" pitchFamily="34" charset="0"/>
                <a:cs typeface="Calibri" panose="020F0502020204030204" pitchFamily="34" charset="0"/>
              </a:rPr>
              <a:t>Trauma is almost always at the core of serious addiction which leads way to mental illness and then addiction to mask it. </a:t>
            </a:r>
          </a:p>
        </p:txBody>
      </p:sp>
    </p:spTree>
    <p:extLst>
      <p:ext uri="{BB962C8B-B14F-4D97-AF65-F5344CB8AC3E}">
        <p14:creationId xmlns:p14="http://schemas.microsoft.com/office/powerpoint/2010/main" val="41346474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useBgFill="1">
        <p:nvSpPr>
          <p:cNvPr id="2069" name="Rectangle 2068">
            <a:extLst>
              <a:ext uri="{FF2B5EF4-FFF2-40B4-BE49-F238E27FC236}">
                <a16:creationId xmlns:a16="http://schemas.microsoft.com/office/drawing/2014/main" id="{8C4161AE-11A2-4436-A7FB-44334586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0" name="Rectangle 2069">
            <a:extLst>
              <a:ext uri="{FF2B5EF4-FFF2-40B4-BE49-F238E27FC236}">
                <a16:creationId xmlns:a16="http://schemas.microsoft.com/office/drawing/2014/main" id="{178229D1-C16F-4EBF-AA2C-B7ECDCC851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2ED2DB-1E7E-4355-B76B-95CF4A900F4D}"/>
              </a:ext>
            </a:extLst>
          </p:cNvPr>
          <p:cNvSpPr>
            <a:spLocks noGrp="1"/>
          </p:cNvSpPr>
          <p:nvPr>
            <p:ph type="title"/>
          </p:nvPr>
        </p:nvSpPr>
        <p:spPr>
          <a:xfrm>
            <a:off x="1137037" y="85060"/>
            <a:ext cx="6650303" cy="1105787"/>
          </a:xfrm>
        </p:spPr>
        <p:txBody>
          <a:bodyPr>
            <a:normAutofit/>
          </a:bodyPr>
          <a:lstStyle/>
          <a:p>
            <a:r>
              <a:rPr lang="en-US" b="1" dirty="0"/>
              <a:t>   The Four Cs of Addiction</a:t>
            </a:r>
          </a:p>
        </p:txBody>
      </p:sp>
      <p:pic>
        <p:nvPicPr>
          <p:cNvPr id="2054" name="Picture 6" descr="Image result for image o negative consequences">
            <a:extLst>
              <a:ext uri="{FF2B5EF4-FFF2-40B4-BE49-F238E27FC236}">
                <a16:creationId xmlns:a16="http://schemas.microsoft.com/office/drawing/2014/main" id="{A139E308-3268-431B-8691-C82023C8EF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408" r="1" b="22375"/>
          <a:stretch/>
        </p:blipFill>
        <p:spPr bwMode="auto">
          <a:xfrm>
            <a:off x="8610600" y="10"/>
            <a:ext cx="3581400" cy="1677587"/>
          </a:xfrm>
          <a:custGeom>
            <a:avLst/>
            <a:gdLst/>
            <a:ahLst/>
            <a:cxnLst/>
            <a:rect l="l" t="t" r="r" b="b"/>
            <a:pathLst>
              <a:path w="3581400" h="1677597">
                <a:moveTo>
                  <a:pt x="161395" y="0"/>
                </a:moveTo>
                <a:lnTo>
                  <a:pt x="3581400" y="0"/>
                </a:lnTo>
                <a:lnTo>
                  <a:pt x="3581400" y="1677597"/>
                </a:lnTo>
                <a:lnTo>
                  <a:pt x="16028" y="1677597"/>
                </a:lnTo>
                <a:lnTo>
                  <a:pt x="14520" y="1674742"/>
                </a:lnTo>
                <a:cubicBezTo>
                  <a:pt x="19077" y="1661158"/>
                  <a:pt x="13236" y="1655969"/>
                  <a:pt x="11870" y="1634532"/>
                </a:cubicBezTo>
                <a:cubicBezTo>
                  <a:pt x="15960" y="1627315"/>
                  <a:pt x="14857" y="1619871"/>
                  <a:pt x="12123" y="1611974"/>
                </a:cubicBezTo>
                <a:cubicBezTo>
                  <a:pt x="14601" y="1592532"/>
                  <a:pt x="11088" y="1572641"/>
                  <a:pt x="10881" y="1549670"/>
                </a:cubicBezTo>
                <a:lnTo>
                  <a:pt x="1421" y="1487568"/>
                </a:lnTo>
                <a:lnTo>
                  <a:pt x="2231" y="1428268"/>
                </a:lnTo>
                <a:cubicBezTo>
                  <a:pt x="3846" y="1420887"/>
                  <a:pt x="5650" y="1413843"/>
                  <a:pt x="7559" y="1407245"/>
                </a:cubicBezTo>
                <a:cubicBezTo>
                  <a:pt x="2335" y="1397680"/>
                  <a:pt x="12971" y="1375400"/>
                  <a:pt x="1223" y="1371658"/>
                </a:cubicBezTo>
                <a:cubicBezTo>
                  <a:pt x="3461" y="1362565"/>
                  <a:pt x="8956" y="1359484"/>
                  <a:pt x="1070" y="1358381"/>
                </a:cubicBezTo>
                <a:cubicBezTo>
                  <a:pt x="1593" y="1355266"/>
                  <a:pt x="1218" y="1352935"/>
                  <a:pt x="412" y="1350955"/>
                </a:cubicBezTo>
                <a:lnTo>
                  <a:pt x="0" y="1350276"/>
                </a:lnTo>
                <a:lnTo>
                  <a:pt x="5162" y="1330155"/>
                </a:lnTo>
                <a:lnTo>
                  <a:pt x="4981" y="1326976"/>
                </a:lnTo>
                <a:lnTo>
                  <a:pt x="9454" y="1314508"/>
                </a:lnTo>
                <a:lnTo>
                  <a:pt x="17855" y="1287115"/>
                </a:lnTo>
                <a:cubicBezTo>
                  <a:pt x="19212" y="1284856"/>
                  <a:pt x="26250" y="1256761"/>
                  <a:pt x="28140" y="1255674"/>
                </a:cubicBezTo>
                <a:cubicBezTo>
                  <a:pt x="23472" y="1220662"/>
                  <a:pt x="37878" y="1249642"/>
                  <a:pt x="40706" y="1216246"/>
                </a:cubicBezTo>
                <a:cubicBezTo>
                  <a:pt x="29115" y="1194325"/>
                  <a:pt x="44888" y="1197089"/>
                  <a:pt x="48102" y="1147300"/>
                </a:cubicBezTo>
                <a:cubicBezTo>
                  <a:pt x="54707" y="1121708"/>
                  <a:pt x="50727" y="1107942"/>
                  <a:pt x="63890" y="1070753"/>
                </a:cubicBezTo>
                <a:cubicBezTo>
                  <a:pt x="68816" y="1034410"/>
                  <a:pt x="75171" y="958324"/>
                  <a:pt x="77661" y="929239"/>
                </a:cubicBezTo>
                <a:cubicBezTo>
                  <a:pt x="69046" y="901681"/>
                  <a:pt x="78084" y="919168"/>
                  <a:pt x="78834" y="896242"/>
                </a:cubicBezTo>
                <a:cubicBezTo>
                  <a:pt x="88537" y="908295"/>
                  <a:pt x="76451" y="866480"/>
                  <a:pt x="88448" y="872205"/>
                </a:cubicBezTo>
                <a:cubicBezTo>
                  <a:pt x="88206" y="867852"/>
                  <a:pt x="87591" y="863453"/>
                  <a:pt x="86885" y="858997"/>
                </a:cubicBezTo>
                <a:cubicBezTo>
                  <a:pt x="86765" y="858219"/>
                  <a:pt x="86642" y="857442"/>
                  <a:pt x="86522" y="856664"/>
                </a:cubicBezTo>
                <a:lnTo>
                  <a:pt x="87113" y="848522"/>
                </a:lnTo>
                <a:lnTo>
                  <a:pt x="84722" y="844735"/>
                </a:lnTo>
                <a:lnTo>
                  <a:pt x="83780" y="831413"/>
                </a:lnTo>
                <a:cubicBezTo>
                  <a:pt x="83822" y="826652"/>
                  <a:pt x="84330" y="821802"/>
                  <a:pt x="85585" y="816845"/>
                </a:cubicBezTo>
                <a:cubicBezTo>
                  <a:pt x="94144" y="803184"/>
                  <a:pt x="85848" y="765821"/>
                  <a:pt x="97019" y="749378"/>
                </a:cubicBezTo>
                <a:cubicBezTo>
                  <a:pt x="100233" y="742498"/>
                  <a:pt x="104715" y="716106"/>
                  <a:pt x="102234" y="708014"/>
                </a:cubicBezTo>
                <a:cubicBezTo>
                  <a:pt x="102481" y="701872"/>
                  <a:pt x="104818" y="696611"/>
                  <a:pt x="101661" y="690731"/>
                </a:cubicBezTo>
                <a:cubicBezTo>
                  <a:pt x="98063" y="682521"/>
                  <a:pt x="108190" y="669704"/>
                  <a:pt x="102578" y="667652"/>
                </a:cubicBezTo>
                <a:cubicBezTo>
                  <a:pt x="105340" y="642306"/>
                  <a:pt x="115874" y="560911"/>
                  <a:pt x="118234" y="538657"/>
                </a:cubicBezTo>
                <a:cubicBezTo>
                  <a:pt x="117638" y="537302"/>
                  <a:pt x="117131" y="535775"/>
                  <a:pt x="116730" y="534128"/>
                </a:cubicBezTo>
                <a:cubicBezTo>
                  <a:pt x="114402" y="524544"/>
                  <a:pt x="116056" y="512942"/>
                  <a:pt x="120423" y="508217"/>
                </a:cubicBezTo>
                <a:cubicBezTo>
                  <a:pt x="135842" y="482476"/>
                  <a:pt x="140032" y="452305"/>
                  <a:pt x="146490" y="425691"/>
                </a:cubicBezTo>
                <a:cubicBezTo>
                  <a:pt x="152632" y="394798"/>
                  <a:pt x="137378" y="407838"/>
                  <a:pt x="153347" y="374828"/>
                </a:cubicBezTo>
                <a:cubicBezTo>
                  <a:pt x="149818" y="367784"/>
                  <a:pt x="150382" y="362614"/>
                  <a:pt x="153662" y="355448"/>
                </a:cubicBezTo>
                <a:cubicBezTo>
                  <a:pt x="156334" y="340231"/>
                  <a:pt x="145653" y="334489"/>
                  <a:pt x="154323" y="323061"/>
                </a:cubicBezTo>
                <a:cubicBezTo>
                  <a:pt x="148259" y="322134"/>
                  <a:pt x="156546" y="292315"/>
                  <a:pt x="149604" y="295584"/>
                </a:cubicBezTo>
                <a:cubicBezTo>
                  <a:pt x="145978" y="282129"/>
                  <a:pt x="155190" y="282737"/>
                  <a:pt x="152223" y="269800"/>
                </a:cubicBezTo>
                <a:cubicBezTo>
                  <a:pt x="152875" y="257840"/>
                  <a:pt x="157283" y="280242"/>
                  <a:pt x="159574" y="268040"/>
                </a:cubicBezTo>
                <a:cubicBezTo>
                  <a:pt x="161332" y="252572"/>
                  <a:pt x="171677" y="259420"/>
                  <a:pt x="160187" y="239084"/>
                </a:cubicBezTo>
                <a:cubicBezTo>
                  <a:pt x="165715" y="225322"/>
                  <a:pt x="160228" y="218349"/>
                  <a:pt x="160377" y="194696"/>
                </a:cubicBezTo>
                <a:lnTo>
                  <a:pt x="162286" y="188429"/>
                </a:lnTo>
                <a:lnTo>
                  <a:pt x="156932" y="180431"/>
                </a:lnTo>
                <a:cubicBezTo>
                  <a:pt x="154788" y="175986"/>
                  <a:pt x="153490" y="170658"/>
                  <a:pt x="154246" y="163556"/>
                </a:cubicBezTo>
                <a:cubicBezTo>
                  <a:pt x="168756" y="121106"/>
                  <a:pt x="144558" y="160910"/>
                  <a:pt x="153818" y="90171"/>
                </a:cubicBezTo>
                <a:cubicBezTo>
                  <a:pt x="155960" y="86805"/>
                  <a:pt x="154719" y="77320"/>
                  <a:pt x="152128" y="77275"/>
                </a:cubicBezTo>
                <a:cubicBezTo>
                  <a:pt x="153243" y="72994"/>
                  <a:pt x="158878" y="63894"/>
                  <a:pt x="154912" y="61293"/>
                </a:cubicBezTo>
                <a:cubicBezTo>
                  <a:pt x="155507" y="49699"/>
                  <a:pt x="156808" y="38400"/>
                  <a:pt x="158770" y="27665"/>
                </a:cubicBezTo>
                <a:lnTo>
                  <a:pt x="164401" y="5871"/>
                </a:lnTo>
                <a:lnTo>
                  <a:pt x="161421" y="241"/>
                </a:lnTo>
                <a:cubicBezTo>
                  <a:pt x="161412" y="161"/>
                  <a:pt x="161403" y="80"/>
                  <a:pt x="161395" y="0"/>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EFB3196-5A83-4376-8C1E-ED4F790DA2E2}"/>
              </a:ext>
            </a:extLst>
          </p:cNvPr>
          <p:cNvSpPr>
            <a:spLocks noGrp="1"/>
          </p:cNvSpPr>
          <p:nvPr>
            <p:ph idx="1"/>
          </p:nvPr>
        </p:nvSpPr>
        <p:spPr>
          <a:xfrm>
            <a:off x="457201" y="1233377"/>
            <a:ext cx="7634176" cy="5539563"/>
          </a:xfrm>
        </p:spPr>
        <p:txBody>
          <a:bodyPr>
            <a:noAutofit/>
          </a:bodyPr>
          <a:lstStyle/>
          <a:p>
            <a:pPr marL="0" indent="0">
              <a:spcBef>
                <a:spcPts val="0"/>
              </a:spcBef>
              <a:buNone/>
            </a:pPr>
            <a:r>
              <a:rPr lang="en-US" sz="1800" dirty="0">
                <a:latin typeface="Calibri" panose="020F0502020204030204" pitchFamily="34" charset="0"/>
                <a:ea typeface="Calibri" panose="020F0502020204030204" pitchFamily="34" charset="0"/>
                <a:cs typeface="Times New Roman" panose="02020603050405020304" pitchFamily="18" charset="0"/>
              </a:rPr>
              <a:t>Wilson (2014) notes that all addictions, regardless of their differences, result in an established set of </a:t>
            </a:r>
            <a:r>
              <a:rPr lang="en-US" sz="1800" b="1" dirty="0">
                <a:latin typeface="Calibri" panose="020F0502020204030204" pitchFamily="34" charset="0"/>
                <a:ea typeface="Calibri" panose="020F0502020204030204" pitchFamily="34" charset="0"/>
                <a:cs typeface="Times New Roman" panose="02020603050405020304" pitchFamily="18" charset="0"/>
              </a:rPr>
              <a:t>“core brain changes” </a:t>
            </a:r>
            <a:r>
              <a:rPr lang="en-US" sz="1800" dirty="0">
                <a:latin typeface="Calibri" panose="020F0502020204030204" pitchFamily="34" charset="0"/>
                <a:ea typeface="Calibri" panose="020F0502020204030204" pitchFamily="34" charset="0"/>
                <a:cs typeface="Times New Roman" panose="02020603050405020304" pitchFamily="18" charset="0"/>
              </a:rPr>
              <a:t>which, in turn, present as recognized signs, symptoms, and behaviors such as those listed in the </a:t>
            </a:r>
            <a:r>
              <a:rPr lang="en-US" sz="1800" b="1" dirty="0">
                <a:latin typeface="Calibri" panose="020F0502020204030204" pitchFamily="34" charset="0"/>
                <a:ea typeface="Calibri" panose="020F0502020204030204" pitchFamily="34" charset="0"/>
                <a:cs typeface="Times New Roman" panose="02020603050405020304" pitchFamily="18" charset="0"/>
              </a:rPr>
              <a:t>Four C’s:</a:t>
            </a:r>
          </a:p>
          <a:p>
            <a:pPr marL="0">
              <a:spcBef>
                <a:spcPts val="0"/>
              </a:spcBef>
            </a:pPr>
            <a:endParaRPr lang="en-US" sz="1800" b="1" dirty="0">
              <a:latin typeface="Calibri" panose="020F0502020204030204" pitchFamily="34" charset="0"/>
              <a:ea typeface="Calibri" panose="020F0502020204030204" pitchFamily="34" charset="0"/>
              <a:cs typeface="Times New Roman" panose="02020603050405020304" pitchFamily="18" charset="0"/>
            </a:endParaRPr>
          </a:p>
          <a:p>
            <a:pPr marL="0">
              <a:spcBef>
                <a:spcPts val="0"/>
              </a:spcBef>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buFont typeface="+mj-lt"/>
              <a:buAutoNum type="arabicPeriod"/>
            </a:pPr>
            <a:r>
              <a:rPr lang="en-US" sz="1800" b="1" i="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C</a:t>
            </a:r>
            <a:r>
              <a:rPr lang="en-US" sz="1800" b="1" i="1" dirty="0">
                <a:latin typeface="Calibri" panose="020F0502020204030204" pitchFamily="34" charset="0"/>
                <a:ea typeface="Calibri" panose="020F0502020204030204" pitchFamily="34" charset="0"/>
                <a:cs typeface="Times New Roman" panose="02020603050405020304" pitchFamily="18" charset="0"/>
              </a:rPr>
              <a:t>raving and Preoccupation</a:t>
            </a:r>
            <a:r>
              <a:rPr lang="en-US" sz="1800" b="1" dirty="0">
                <a:latin typeface="Calibri" panose="020F0502020204030204" pitchFamily="34" charset="0"/>
                <a:ea typeface="Calibri" panose="020F0502020204030204" pitchFamily="34" charset="0"/>
                <a:cs typeface="Times New Roman" panose="02020603050405020304" pitchFamily="18" charset="0"/>
              </a:rPr>
              <a:t> </a:t>
            </a:r>
            <a:r>
              <a:rPr lang="en-US" sz="1800" dirty="0">
                <a:latin typeface="Calibri" panose="020F0502020204030204" pitchFamily="34" charset="0"/>
                <a:ea typeface="Calibri" panose="020F0502020204030204" pitchFamily="34" charset="0"/>
                <a:cs typeface="Times New Roman" panose="02020603050405020304" pitchFamily="18" charset="0"/>
              </a:rPr>
              <a:t>with obtaining, engaging in or recovering from the use of the substance or behaviors in question.</a:t>
            </a:r>
          </a:p>
          <a:p>
            <a:pPr lvl="0">
              <a:spcBef>
                <a:spcPts val="0"/>
              </a:spcBef>
              <a:buFont typeface="+mj-lt"/>
              <a:buAutoNum type="arabicPeriod"/>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buFont typeface="+mj-lt"/>
              <a:buAutoNum type="arabicPeriod"/>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spcBef>
                <a:spcPts val="0"/>
              </a:spcBef>
              <a:buFont typeface="+mj-lt"/>
              <a:buAutoNum type="arabicPeriod"/>
            </a:pPr>
            <a:r>
              <a:rPr lang="en-US" sz="1800" b="1" i="1" dirty="0">
                <a:latin typeface="Calibri" panose="020F0502020204030204" pitchFamily="34" charset="0"/>
                <a:ea typeface="Calibri" panose="020F0502020204030204" pitchFamily="34" charset="0"/>
                <a:cs typeface="Times New Roman" panose="02020603050405020304" pitchFamily="18" charset="0"/>
              </a:rPr>
              <a:t>Loss of </a:t>
            </a:r>
            <a:r>
              <a:rPr lang="en-US" sz="1800" b="1" i="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C</a:t>
            </a:r>
            <a:r>
              <a:rPr lang="en-US" sz="1800" b="1" i="1" dirty="0">
                <a:latin typeface="Calibri" panose="020F0502020204030204" pitchFamily="34" charset="0"/>
                <a:ea typeface="Calibri" panose="020F0502020204030204" pitchFamily="34" charset="0"/>
                <a:cs typeface="Times New Roman" panose="02020603050405020304" pitchFamily="18" charset="0"/>
              </a:rPr>
              <a:t>ontrol </a:t>
            </a:r>
            <a:r>
              <a:rPr lang="en-US" sz="1800" dirty="0">
                <a:latin typeface="Calibri" panose="020F0502020204030204" pitchFamily="34" charset="0"/>
                <a:ea typeface="Calibri" panose="020F0502020204030204" pitchFamily="34" charset="0"/>
                <a:cs typeface="Times New Roman" panose="02020603050405020304" pitchFamily="18" charset="0"/>
              </a:rPr>
              <a:t>in using the substance or of engaging in the behavior and noted by increasing frequency or duration, larger amounts or intensity, and/or increasing the risk and behavior in an effort to obtain the desired effect.</a:t>
            </a:r>
          </a:p>
          <a:p>
            <a:pPr lvl="0">
              <a:spcBef>
                <a:spcPts val="0"/>
              </a:spcBef>
              <a:buFont typeface="+mj-lt"/>
              <a:buAutoNum type="arabicPeriod"/>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buFont typeface="+mj-lt"/>
              <a:buAutoNum type="arabicPeriod"/>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buFont typeface="+mj-lt"/>
              <a:buAutoNum type="arabicPeriod"/>
            </a:pPr>
            <a:r>
              <a:rPr lang="en-US" sz="1800" b="1" i="1" dirty="0">
                <a:latin typeface="Calibri" panose="020F0502020204030204" pitchFamily="34" charset="0"/>
                <a:ea typeface="Calibri" panose="020F0502020204030204" pitchFamily="34" charset="0"/>
                <a:cs typeface="Times New Roman" panose="02020603050405020304" pitchFamily="18" charset="0"/>
              </a:rPr>
              <a:t>Negative </a:t>
            </a:r>
            <a:r>
              <a:rPr lang="en-US" sz="1800" b="1" i="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C</a:t>
            </a:r>
            <a:r>
              <a:rPr lang="en-US" sz="1800" b="1" i="1" dirty="0">
                <a:latin typeface="Calibri" panose="020F0502020204030204" pitchFamily="34" charset="0"/>
                <a:ea typeface="Calibri" panose="020F0502020204030204" pitchFamily="34" charset="0"/>
                <a:cs typeface="Times New Roman" panose="02020603050405020304" pitchFamily="18" charset="0"/>
              </a:rPr>
              <a:t>onsequences </a:t>
            </a:r>
            <a:r>
              <a:rPr lang="en-US" sz="1800" dirty="0">
                <a:latin typeface="Calibri" panose="020F0502020204030204" pitchFamily="34" charset="0"/>
                <a:ea typeface="Calibri" panose="020F0502020204030204" pitchFamily="34" charset="0"/>
                <a:cs typeface="Times New Roman" panose="02020603050405020304" pitchFamily="18" charset="0"/>
              </a:rPr>
              <a:t>in physical, social, occupational, financial, or psychological areas. </a:t>
            </a:r>
          </a:p>
          <a:p>
            <a:pPr lvl="0">
              <a:spcBef>
                <a:spcPts val="0"/>
              </a:spcBef>
              <a:buFont typeface="+mj-lt"/>
              <a:buAutoNum type="arabicPeriod"/>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buFont typeface="+mj-lt"/>
              <a:buAutoNum type="arabicPeriod"/>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buFont typeface="+mj-lt"/>
              <a:buAutoNum type="arabicPeriod"/>
            </a:pPr>
            <a:r>
              <a:rPr lang="en-US" sz="1800" b="1" dirty="0">
                <a:latin typeface="Calibri" panose="020F0502020204030204" pitchFamily="34" charset="0"/>
                <a:ea typeface="Calibri" panose="020F0502020204030204" pitchFamily="34" charset="0"/>
                <a:cs typeface="Times New Roman" panose="02020603050405020304" pitchFamily="18" charset="0"/>
              </a:rPr>
              <a:t> </a:t>
            </a:r>
            <a:r>
              <a:rPr lang="en-US" sz="1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C</a:t>
            </a:r>
            <a:r>
              <a:rPr lang="en-US" sz="1800" b="1" i="1" dirty="0">
                <a:latin typeface="Calibri" panose="020F0502020204030204" pitchFamily="34" charset="0"/>
                <a:ea typeface="Calibri" panose="020F0502020204030204" pitchFamily="34" charset="0"/>
                <a:cs typeface="Times New Roman" panose="02020603050405020304" pitchFamily="18" charset="0"/>
              </a:rPr>
              <a:t>ompulsive </a:t>
            </a:r>
            <a:r>
              <a:rPr lang="en-US" sz="1800" i="1" dirty="0">
                <a:latin typeface="Calibri" panose="020F0502020204030204" pitchFamily="34" charset="0"/>
                <a:ea typeface="Calibri" panose="020F0502020204030204" pitchFamily="34" charset="0"/>
                <a:cs typeface="Times New Roman" panose="02020603050405020304" pitchFamily="18" charset="0"/>
              </a:rPr>
              <a:t>in nature</a:t>
            </a:r>
          </a:p>
          <a:p>
            <a:pPr lvl="0">
              <a:spcBef>
                <a:spcPts val="0"/>
              </a:spcBef>
              <a:buFont typeface="+mj-lt"/>
              <a:buAutoNum type="arabicPeriod"/>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buNone/>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sz="1800" dirty="0"/>
          </a:p>
        </p:txBody>
      </p:sp>
      <p:pic>
        <p:nvPicPr>
          <p:cNvPr id="2052" name="Picture 4" descr="Image result for image of loss of control">
            <a:extLst>
              <a:ext uri="{FF2B5EF4-FFF2-40B4-BE49-F238E27FC236}">
                <a16:creationId xmlns:a16="http://schemas.microsoft.com/office/drawing/2014/main" id="{3A873E92-04A4-4B84-B98A-E6FAD5E847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029" r="-3" b="17208"/>
          <a:stretch/>
        </p:blipFill>
        <p:spPr bwMode="auto">
          <a:xfrm>
            <a:off x="8617346" y="1657844"/>
            <a:ext cx="3574654" cy="1752443"/>
          </a:xfrm>
          <a:custGeom>
            <a:avLst/>
            <a:gdLst/>
            <a:ahLst/>
            <a:cxnLst/>
            <a:rect l="l" t="t" r="r" b="b"/>
            <a:pathLst>
              <a:path w="3574654" h="1752443">
                <a:moveTo>
                  <a:pt x="8656" y="0"/>
                </a:moveTo>
                <a:lnTo>
                  <a:pt x="3574654" y="0"/>
                </a:lnTo>
                <a:lnTo>
                  <a:pt x="3574654" y="1752443"/>
                </a:lnTo>
                <a:lnTo>
                  <a:pt x="174206" y="1752443"/>
                </a:lnTo>
                <a:lnTo>
                  <a:pt x="173520" y="1742722"/>
                </a:lnTo>
                <a:cubicBezTo>
                  <a:pt x="166693" y="1740806"/>
                  <a:pt x="168850" y="1709464"/>
                  <a:pt x="158494" y="1720158"/>
                </a:cubicBezTo>
                <a:cubicBezTo>
                  <a:pt x="157707" y="1709842"/>
                  <a:pt x="161192" y="1700765"/>
                  <a:pt x="154638" y="1709133"/>
                </a:cubicBezTo>
                <a:cubicBezTo>
                  <a:pt x="154175" y="1705884"/>
                  <a:pt x="153224" y="1704360"/>
                  <a:pt x="152028" y="1703639"/>
                </a:cubicBezTo>
                <a:lnTo>
                  <a:pt x="151510" y="1703552"/>
                </a:lnTo>
                <a:lnTo>
                  <a:pt x="149939" y="1680484"/>
                </a:lnTo>
                <a:lnTo>
                  <a:pt x="148900" y="1678015"/>
                </a:lnTo>
                <a:cubicBezTo>
                  <a:pt x="148913" y="1672749"/>
                  <a:pt x="148924" y="1667484"/>
                  <a:pt x="148936" y="1662218"/>
                </a:cubicBezTo>
                <a:lnTo>
                  <a:pt x="148390" y="1654463"/>
                </a:lnTo>
                <a:lnTo>
                  <a:pt x="149402" y="1651435"/>
                </a:lnTo>
                <a:cubicBezTo>
                  <a:pt x="149846" y="1648628"/>
                  <a:pt x="149650" y="1645207"/>
                  <a:pt x="148002" y="1640413"/>
                </a:cubicBezTo>
                <a:lnTo>
                  <a:pt x="147401" y="1639463"/>
                </a:lnTo>
                <a:lnTo>
                  <a:pt x="147883" y="1629196"/>
                </a:lnTo>
                <a:cubicBezTo>
                  <a:pt x="148324" y="1625687"/>
                  <a:pt x="149076" y="1622319"/>
                  <a:pt x="150267" y="1619175"/>
                </a:cubicBezTo>
                <a:cubicBezTo>
                  <a:pt x="136723" y="1595128"/>
                  <a:pt x="139317" y="1561402"/>
                  <a:pt x="132165" y="1529881"/>
                </a:cubicBezTo>
                <a:cubicBezTo>
                  <a:pt x="133186" y="1488865"/>
                  <a:pt x="141785" y="1480519"/>
                  <a:pt x="131022" y="1453616"/>
                </a:cubicBezTo>
                <a:cubicBezTo>
                  <a:pt x="127310" y="1440813"/>
                  <a:pt x="129541" y="1421555"/>
                  <a:pt x="120754" y="1389024"/>
                </a:cubicBezTo>
                <a:cubicBezTo>
                  <a:pt x="114227" y="1358388"/>
                  <a:pt x="111705" y="1330175"/>
                  <a:pt x="105496" y="1302691"/>
                </a:cubicBezTo>
                <a:cubicBezTo>
                  <a:pt x="99430" y="1269937"/>
                  <a:pt x="99163" y="1277652"/>
                  <a:pt x="95268" y="1258284"/>
                </a:cubicBezTo>
                <a:cubicBezTo>
                  <a:pt x="93851" y="1254897"/>
                  <a:pt x="86672" y="1222305"/>
                  <a:pt x="84858" y="1219376"/>
                </a:cubicBezTo>
                <a:cubicBezTo>
                  <a:pt x="80520" y="1201736"/>
                  <a:pt x="73502" y="1179721"/>
                  <a:pt x="69245" y="1152443"/>
                </a:cubicBezTo>
                <a:cubicBezTo>
                  <a:pt x="72181" y="1130820"/>
                  <a:pt x="55102" y="1109065"/>
                  <a:pt x="59323" y="1082021"/>
                </a:cubicBezTo>
                <a:cubicBezTo>
                  <a:pt x="59933" y="1072426"/>
                  <a:pt x="56059" y="1044866"/>
                  <a:pt x="51817" y="1040962"/>
                </a:cubicBezTo>
                <a:cubicBezTo>
                  <a:pt x="50286" y="1035485"/>
                  <a:pt x="50657" y="1028293"/>
                  <a:pt x="46503" y="1027051"/>
                </a:cubicBezTo>
                <a:cubicBezTo>
                  <a:pt x="41346" y="1024363"/>
                  <a:pt x="45759" y="1001606"/>
                  <a:pt x="40736" y="1006491"/>
                </a:cubicBezTo>
                <a:cubicBezTo>
                  <a:pt x="43694" y="990397"/>
                  <a:pt x="32609" y="982630"/>
                  <a:pt x="28654" y="971512"/>
                </a:cubicBezTo>
                <a:cubicBezTo>
                  <a:pt x="30316" y="964989"/>
                  <a:pt x="28253" y="959112"/>
                  <a:pt x="25191" y="951644"/>
                </a:cubicBezTo>
                <a:lnTo>
                  <a:pt x="21142" y="941381"/>
                </a:lnTo>
                <a:cubicBezTo>
                  <a:pt x="21020" y="939810"/>
                  <a:pt x="20896" y="938238"/>
                  <a:pt x="20773" y="936667"/>
                </a:cubicBezTo>
                <a:cubicBezTo>
                  <a:pt x="19874" y="928278"/>
                  <a:pt x="16398" y="900629"/>
                  <a:pt x="15745" y="891045"/>
                </a:cubicBezTo>
                <a:lnTo>
                  <a:pt x="16852" y="879166"/>
                </a:lnTo>
                <a:cubicBezTo>
                  <a:pt x="16064" y="875445"/>
                  <a:pt x="11752" y="871879"/>
                  <a:pt x="11024" y="868721"/>
                </a:cubicBezTo>
                <a:lnTo>
                  <a:pt x="12485" y="860219"/>
                </a:lnTo>
                <a:cubicBezTo>
                  <a:pt x="8271" y="861111"/>
                  <a:pt x="11740" y="851094"/>
                  <a:pt x="11850" y="843525"/>
                </a:cubicBezTo>
                <a:cubicBezTo>
                  <a:pt x="11730" y="828022"/>
                  <a:pt x="11612" y="812518"/>
                  <a:pt x="11493" y="797015"/>
                </a:cubicBezTo>
                <a:lnTo>
                  <a:pt x="9000" y="768303"/>
                </a:lnTo>
                <a:lnTo>
                  <a:pt x="10494" y="759507"/>
                </a:lnTo>
                <a:cubicBezTo>
                  <a:pt x="10852" y="740351"/>
                  <a:pt x="4936" y="719172"/>
                  <a:pt x="9764" y="705570"/>
                </a:cubicBezTo>
                <a:cubicBezTo>
                  <a:pt x="10332" y="700041"/>
                  <a:pt x="10202" y="695038"/>
                  <a:pt x="9638" y="690388"/>
                </a:cubicBezTo>
                <a:lnTo>
                  <a:pt x="7047" y="677974"/>
                </a:lnTo>
                <a:lnTo>
                  <a:pt x="0" y="653388"/>
                </a:lnTo>
                <a:cubicBezTo>
                  <a:pt x="12182" y="652146"/>
                  <a:pt x="-4668" y="595337"/>
                  <a:pt x="6127" y="601549"/>
                </a:cubicBezTo>
                <a:cubicBezTo>
                  <a:pt x="3933" y="578838"/>
                  <a:pt x="25694" y="557816"/>
                  <a:pt x="13968" y="535919"/>
                </a:cubicBezTo>
                <a:cubicBezTo>
                  <a:pt x="14926" y="501851"/>
                  <a:pt x="11016" y="453329"/>
                  <a:pt x="11875" y="420166"/>
                </a:cubicBezTo>
                <a:cubicBezTo>
                  <a:pt x="6938" y="426282"/>
                  <a:pt x="8070" y="396529"/>
                  <a:pt x="8209" y="392858"/>
                </a:cubicBezTo>
                <a:cubicBezTo>
                  <a:pt x="10678" y="370586"/>
                  <a:pt x="9897" y="351343"/>
                  <a:pt x="13049" y="312846"/>
                </a:cubicBezTo>
                <a:cubicBezTo>
                  <a:pt x="11510" y="278783"/>
                  <a:pt x="19654" y="249172"/>
                  <a:pt x="10752" y="217790"/>
                </a:cubicBezTo>
                <a:cubicBezTo>
                  <a:pt x="12418" y="215662"/>
                  <a:pt x="13704" y="213034"/>
                  <a:pt x="14712" y="210066"/>
                </a:cubicBezTo>
                <a:lnTo>
                  <a:pt x="16900" y="200849"/>
                </a:lnTo>
                <a:lnTo>
                  <a:pt x="16484" y="199564"/>
                </a:lnTo>
                <a:cubicBezTo>
                  <a:pt x="15715" y="194009"/>
                  <a:pt x="16101" y="190699"/>
                  <a:pt x="16998" y="188389"/>
                </a:cubicBezTo>
                <a:lnTo>
                  <a:pt x="18474" y="186250"/>
                </a:lnTo>
                <a:lnTo>
                  <a:pt x="19253" y="178676"/>
                </a:lnTo>
                <a:lnTo>
                  <a:pt x="23738" y="138548"/>
                </a:lnTo>
                <a:lnTo>
                  <a:pt x="23258" y="138123"/>
                </a:lnTo>
                <a:cubicBezTo>
                  <a:pt x="22237" y="136655"/>
                  <a:pt x="21585" y="134605"/>
                  <a:pt x="21688" y="131277"/>
                </a:cubicBezTo>
                <a:cubicBezTo>
                  <a:pt x="14019" y="134681"/>
                  <a:pt x="18874" y="128568"/>
                  <a:pt x="19855" y="118460"/>
                </a:cubicBezTo>
                <a:cubicBezTo>
                  <a:pt x="8164" y="121490"/>
                  <a:pt x="15490" y="93803"/>
                  <a:pt x="9287" y="87467"/>
                </a:cubicBezTo>
                <a:cubicBezTo>
                  <a:pt x="10272" y="79974"/>
                  <a:pt x="11100" y="72101"/>
                  <a:pt x="11706" y="64012"/>
                </a:cubicBezTo>
                <a:cubicBezTo>
                  <a:pt x="11774" y="62414"/>
                  <a:pt x="11844" y="60817"/>
                  <a:pt x="11913" y="59219"/>
                </a:cubicBezTo>
                <a:lnTo>
                  <a:pt x="11800" y="59091"/>
                </a:lnTo>
                <a:cubicBezTo>
                  <a:pt x="11601" y="57983"/>
                  <a:pt x="11577" y="56382"/>
                  <a:pt x="11792" y="53973"/>
                </a:cubicBezTo>
                <a:lnTo>
                  <a:pt x="12291" y="50475"/>
                </a:lnTo>
                <a:lnTo>
                  <a:pt x="12694" y="41175"/>
                </a:lnTo>
                <a:lnTo>
                  <a:pt x="12068" y="37768"/>
                </a:lnTo>
                <a:lnTo>
                  <a:pt x="10718" y="36122"/>
                </a:lnTo>
                <a:cubicBezTo>
                  <a:pt x="10782" y="35853"/>
                  <a:pt x="10846" y="35583"/>
                  <a:pt x="10911" y="35314"/>
                </a:cubicBezTo>
                <a:cubicBezTo>
                  <a:pt x="13618" y="29654"/>
                  <a:pt x="17224" y="28942"/>
                  <a:pt x="7774" y="16898"/>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6874F7D-4BE7-ADB2-183D-E0DD13FD23E4}"/>
              </a:ext>
            </a:extLst>
          </p:cNvPr>
          <p:cNvPicPr>
            <a:picLocks noChangeAspect="1"/>
          </p:cNvPicPr>
          <p:nvPr/>
        </p:nvPicPr>
        <p:blipFill rotWithShape="1">
          <a:blip r:embed="rId5"/>
          <a:srcRect t="15278" r="-2" b="-2"/>
          <a:stretch/>
        </p:blipFill>
        <p:spPr>
          <a:xfrm>
            <a:off x="8786988" y="3390534"/>
            <a:ext cx="3405012" cy="1752443"/>
          </a:xfrm>
          <a:custGeom>
            <a:avLst/>
            <a:gdLst/>
            <a:ahLst/>
            <a:cxnLst/>
            <a:rect l="l" t="t" r="r" b="b"/>
            <a:pathLst>
              <a:path w="3405012" h="1752443">
                <a:moveTo>
                  <a:pt x="0" y="0"/>
                </a:moveTo>
                <a:lnTo>
                  <a:pt x="3405012" y="0"/>
                </a:lnTo>
                <a:lnTo>
                  <a:pt x="3405012" y="1752443"/>
                </a:lnTo>
                <a:lnTo>
                  <a:pt x="150701" y="1752443"/>
                </a:lnTo>
                <a:lnTo>
                  <a:pt x="151133" y="1747002"/>
                </a:lnTo>
                <a:cubicBezTo>
                  <a:pt x="148082" y="1720397"/>
                  <a:pt x="138162" y="1706976"/>
                  <a:pt x="141124" y="1679782"/>
                </a:cubicBezTo>
                <a:cubicBezTo>
                  <a:pt x="138233" y="1654888"/>
                  <a:pt x="132497" y="1634841"/>
                  <a:pt x="132620" y="1612573"/>
                </a:cubicBezTo>
                <a:cubicBezTo>
                  <a:pt x="129044" y="1605219"/>
                  <a:pt x="127104" y="1597620"/>
                  <a:pt x="130223" y="1587920"/>
                </a:cubicBezTo>
                <a:lnTo>
                  <a:pt x="118649" y="1517306"/>
                </a:lnTo>
                <a:cubicBezTo>
                  <a:pt x="118727" y="1504116"/>
                  <a:pt x="126587" y="1522582"/>
                  <a:pt x="125184" y="1510721"/>
                </a:cubicBezTo>
                <a:cubicBezTo>
                  <a:pt x="120254" y="1500337"/>
                  <a:pt x="128918" y="1494774"/>
                  <a:pt x="123286" y="1484337"/>
                </a:cubicBezTo>
                <a:cubicBezTo>
                  <a:pt x="117384" y="1492089"/>
                  <a:pt x="120076" y="1448204"/>
                  <a:pt x="114286" y="1451361"/>
                </a:cubicBezTo>
                <a:cubicBezTo>
                  <a:pt x="120422" y="1434659"/>
                  <a:pt x="109532" y="1426428"/>
                  <a:pt x="109458" y="1410107"/>
                </a:cubicBezTo>
                <a:cubicBezTo>
                  <a:pt x="111304" y="1401070"/>
                  <a:pt x="116414" y="1379312"/>
                  <a:pt x="111952" y="1374933"/>
                </a:cubicBezTo>
                <a:cubicBezTo>
                  <a:pt x="121247" y="1332742"/>
                  <a:pt x="111990" y="1355376"/>
                  <a:pt x="112507" y="1321763"/>
                </a:cubicBezTo>
                <a:cubicBezTo>
                  <a:pt x="114038" y="1292024"/>
                  <a:pt x="104680" y="1296583"/>
                  <a:pt x="114684" y="1261703"/>
                </a:cubicBezTo>
                <a:cubicBezTo>
                  <a:pt x="117951" y="1254272"/>
                  <a:pt x="117538" y="1242085"/>
                  <a:pt x="113764" y="1234482"/>
                </a:cubicBezTo>
                <a:cubicBezTo>
                  <a:pt x="113115" y="1233173"/>
                  <a:pt x="112388" y="1232054"/>
                  <a:pt x="111607" y="1231156"/>
                </a:cubicBezTo>
                <a:cubicBezTo>
                  <a:pt x="119170" y="1209268"/>
                  <a:pt x="112520" y="1202536"/>
                  <a:pt x="118230" y="1191103"/>
                </a:cubicBezTo>
                <a:cubicBezTo>
                  <a:pt x="116952" y="1164152"/>
                  <a:pt x="106928" y="1147748"/>
                  <a:pt x="111866" y="1137301"/>
                </a:cubicBezTo>
                <a:cubicBezTo>
                  <a:pt x="109070" y="1117917"/>
                  <a:pt x="103766" y="1087902"/>
                  <a:pt x="101461" y="1074796"/>
                </a:cubicBezTo>
                <a:cubicBezTo>
                  <a:pt x="97539" y="1071283"/>
                  <a:pt x="98827" y="1064698"/>
                  <a:pt x="98024" y="1058665"/>
                </a:cubicBezTo>
                <a:cubicBezTo>
                  <a:pt x="94360" y="1052587"/>
                  <a:pt x="94092" y="1024379"/>
                  <a:pt x="95922" y="1015662"/>
                </a:cubicBezTo>
                <a:lnTo>
                  <a:pt x="91333" y="988711"/>
                </a:lnTo>
                <a:cubicBezTo>
                  <a:pt x="98562" y="941987"/>
                  <a:pt x="70330" y="921576"/>
                  <a:pt x="96654" y="884719"/>
                </a:cubicBezTo>
                <a:cubicBezTo>
                  <a:pt x="96548" y="867680"/>
                  <a:pt x="88256" y="880245"/>
                  <a:pt x="88150" y="863206"/>
                </a:cubicBezTo>
                <a:cubicBezTo>
                  <a:pt x="84996" y="840798"/>
                  <a:pt x="96332" y="851480"/>
                  <a:pt x="83698" y="830894"/>
                </a:cubicBezTo>
                <a:cubicBezTo>
                  <a:pt x="86835" y="790339"/>
                  <a:pt x="74016" y="769075"/>
                  <a:pt x="83164" y="732509"/>
                </a:cubicBezTo>
                <a:cubicBezTo>
                  <a:pt x="78466" y="739607"/>
                  <a:pt x="78936" y="653434"/>
                  <a:pt x="79811" y="641624"/>
                </a:cubicBezTo>
                <a:cubicBezTo>
                  <a:pt x="79592" y="616474"/>
                  <a:pt x="81385" y="589914"/>
                  <a:pt x="81852" y="551694"/>
                </a:cubicBezTo>
                <a:cubicBezTo>
                  <a:pt x="78871" y="517898"/>
                  <a:pt x="88476" y="533562"/>
                  <a:pt x="78257" y="503221"/>
                </a:cubicBezTo>
                <a:cubicBezTo>
                  <a:pt x="78107" y="484544"/>
                  <a:pt x="80125" y="442761"/>
                  <a:pt x="80950" y="439631"/>
                </a:cubicBezTo>
                <a:lnTo>
                  <a:pt x="80482" y="438394"/>
                </a:lnTo>
                <a:cubicBezTo>
                  <a:pt x="79478" y="432938"/>
                  <a:pt x="79723" y="429594"/>
                  <a:pt x="80521" y="427195"/>
                </a:cubicBezTo>
                <a:lnTo>
                  <a:pt x="81904" y="424907"/>
                </a:lnTo>
                <a:cubicBezTo>
                  <a:pt x="82057" y="422363"/>
                  <a:pt x="82210" y="419819"/>
                  <a:pt x="82363" y="417275"/>
                </a:cubicBezTo>
                <a:lnTo>
                  <a:pt x="84426" y="402379"/>
                </a:lnTo>
                <a:lnTo>
                  <a:pt x="83723" y="399462"/>
                </a:lnTo>
                <a:lnTo>
                  <a:pt x="85140" y="376794"/>
                </a:lnTo>
                <a:lnTo>
                  <a:pt x="84643" y="376419"/>
                </a:lnTo>
                <a:cubicBezTo>
                  <a:pt x="83560" y="375065"/>
                  <a:pt x="82822" y="373090"/>
                  <a:pt x="82783" y="369762"/>
                </a:cubicBezTo>
                <a:cubicBezTo>
                  <a:pt x="75270" y="373969"/>
                  <a:pt x="79859" y="367360"/>
                  <a:pt x="80411" y="357178"/>
                </a:cubicBezTo>
                <a:cubicBezTo>
                  <a:pt x="68864" y="361439"/>
                  <a:pt x="75006" y="333058"/>
                  <a:pt x="68544" y="327402"/>
                </a:cubicBezTo>
                <a:cubicBezTo>
                  <a:pt x="69211" y="319824"/>
                  <a:pt x="69703" y="311889"/>
                  <a:pt x="69965" y="303760"/>
                </a:cubicBezTo>
                <a:cubicBezTo>
                  <a:pt x="69966" y="302159"/>
                  <a:pt x="69968" y="300559"/>
                  <a:pt x="69969" y="298958"/>
                </a:cubicBezTo>
                <a:lnTo>
                  <a:pt x="69852" y="298844"/>
                </a:lnTo>
                <a:cubicBezTo>
                  <a:pt x="69606" y="297762"/>
                  <a:pt x="69513" y="296167"/>
                  <a:pt x="69626" y="293743"/>
                </a:cubicBezTo>
                <a:lnTo>
                  <a:pt x="69977" y="290202"/>
                </a:lnTo>
                <a:lnTo>
                  <a:pt x="69984" y="280887"/>
                </a:lnTo>
                <a:lnTo>
                  <a:pt x="69214" y="277557"/>
                </a:lnTo>
                <a:cubicBezTo>
                  <a:pt x="64253" y="266466"/>
                  <a:pt x="49047" y="274944"/>
                  <a:pt x="54630" y="251845"/>
                </a:cubicBezTo>
                <a:cubicBezTo>
                  <a:pt x="50339" y="228523"/>
                  <a:pt x="39950" y="218978"/>
                  <a:pt x="41532" y="193531"/>
                </a:cubicBezTo>
                <a:cubicBezTo>
                  <a:pt x="37482" y="171719"/>
                  <a:pt x="30875" y="155057"/>
                  <a:pt x="29911" y="134827"/>
                </a:cubicBezTo>
                <a:cubicBezTo>
                  <a:pt x="26044" y="129106"/>
                  <a:pt x="23769" y="122729"/>
                  <a:pt x="26358" y="113105"/>
                </a:cubicBezTo>
                <a:cubicBezTo>
                  <a:pt x="21488" y="93532"/>
                  <a:pt x="15187" y="92470"/>
                  <a:pt x="17140" y="76451"/>
                </a:cubicBezTo>
                <a:cubicBezTo>
                  <a:pt x="6336" y="71246"/>
                  <a:pt x="9567" y="68160"/>
                  <a:pt x="11130" y="60946"/>
                </a:cubicBezTo>
                <a:cubicBezTo>
                  <a:pt x="11146" y="60646"/>
                  <a:pt x="11160" y="60347"/>
                  <a:pt x="11175" y="60047"/>
                </a:cubicBezTo>
                <a:lnTo>
                  <a:pt x="9643" y="59374"/>
                </a:lnTo>
                <a:lnTo>
                  <a:pt x="8490" y="56536"/>
                </a:lnTo>
                <a:lnTo>
                  <a:pt x="7301" y="47381"/>
                </a:lnTo>
                <a:cubicBezTo>
                  <a:pt x="7260" y="46156"/>
                  <a:pt x="7219" y="44931"/>
                  <a:pt x="7178" y="43706"/>
                </a:cubicBezTo>
                <a:cubicBezTo>
                  <a:pt x="6973" y="41260"/>
                  <a:pt x="6682" y="39746"/>
                  <a:pt x="6309" y="38823"/>
                </a:cubicBezTo>
                <a:cubicBezTo>
                  <a:pt x="6268" y="38807"/>
                  <a:pt x="6228" y="38790"/>
                  <a:pt x="6186" y="38775"/>
                </a:cubicBezTo>
                <a:lnTo>
                  <a:pt x="5573" y="34055"/>
                </a:lnTo>
                <a:cubicBezTo>
                  <a:pt x="4775" y="25924"/>
                  <a:pt x="4222" y="17849"/>
                  <a:pt x="3878" y="10032"/>
                </a:cubicBezTo>
                <a:close/>
              </a:path>
            </a:pathLst>
          </a:custGeom>
        </p:spPr>
      </p:pic>
      <p:pic>
        <p:nvPicPr>
          <p:cNvPr id="2050" name="Picture 2" descr="Image result for image of craving">
            <a:extLst>
              <a:ext uri="{FF2B5EF4-FFF2-40B4-BE49-F238E27FC236}">
                <a16:creationId xmlns:a16="http://schemas.microsoft.com/office/drawing/2014/main" id="{E421B802-F494-486D-A888-5879F0D8CE2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5901" r="-2" b="21410"/>
          <a:stretch/>
        </p:blipFill>
        <p:spPr bwMode="auto">
          <a:xfrm>
            <a:off x="8936986" y="5142978"/>
            <a:ext cx="3255014" cy="1715021"/>
          </a:xfrm>
          <a:custGeom>
            <a:avLst/>
            <a:gdLst/>
            <a:ahLst/>
            <a:cxnLst/>
            <a:rect l="l" t="t" r="r" b="b"/>
            <a:pathLst>
              <a:path w="3255014" h="1715021">
                <a:moveTo>
                  <a:pt x="703" y="0"/>
                </a:moveTo>
                <a:lnTo>
                  <a:pt x="3255014" y="0"/>
                </a:lnTo>
                <a:lnTo>
                  <a:pt x="3255014" y="1715021"/>
                </a:lnTo>
                <a:lnTo>
                  <a:pt x="20680" y="1715021"/>
                </a:lnTo>
                <a:lnTo>
                  <a:pt x="27488" y="1676166"/>
                </a:lnTo>
                <a:cubicBezTo>
                  <a:pt x="30060" y="1660248"/>
                  <a:pt x="32104" y="1646802"/>
                  <a:pt x="33656" y="1637755"/>
                </a:cubicBezTo>
                <a:cubicBezTo>
                  <a:pt x="39029" y="1635240"/>
                  <a:pt x="39060" y="1630227"/>
                  <a:pt x="36785" y="1620849"/>
                </a:cubicBezTo>
                <a:cubicBezTo>
                  <a:pt x="38105" y="1551256"/>
                  <a:pt x="100227" y="1472104"/>
                  <a:pt x="76656" y="1455842"/>
                </a:cubicBezTo>
                <a:cubicBezTo>
                  <a:pt x="77016" y="1439452"/>
                  <a:pt x="56490" y="1383714"/>
                  <a:pt x="62616" y="1345149"/>
                </a:cubicBezTo>
                <a:cubicBezTo>
                  <a:pt x="75519" y="1331119"/>
                  <a:pt x="65286" y="1248289"/>
                  <a:pt x="66967" y="1229214"/>
                </a:cubicBezTo>
                <a:cubicBezTo>
                  <a:pt x="75027" y="1226771"/>
                  <a:pt x="69197" y="1193906"/>
                  <a:pt x="80884" y="1198474"/>
                </a:cubicBezTo>
                <a:cubicBezTo>
                  <a:pt x="85953" y="1195255"/>
                  <a:pt x="86179" y="1185792"/>
                  <a:pt x="81857" y="1180728"/>
                </a:cubicBezTo>
                <a:cubicBezTo>
                  <a:pt x="83204" y="1169547"/>
                  <a:pt x="89262" y="1163440"/>
                  <a:pt x="82257" y="1151133"/>
                </a:cubicBezTo>
                <a:cubicBezTo>
                  <a:pt x="83837" y="1135715"/>
                  <a:pt x="101636" y="1122513"/>
                  <a:pt x="90618" y="1108407"/>
                </a:cubicBezTo>
                <a:cubicBezTo>
                  <a:pt x="108621" y="1097725"/>
                  <a:pt x="92049" y="1049300"/>
                  <a:pt x="95940" y="1018477"/>
                </a:cubicBezTo>
                <a:cubicBezTo>
                  <a:pt x="114997" y="965378"/>
                  <a:pt x="94883" y="900337"/>
                  <a:pt x="128252" y="875323"/>
                </a:cubicBezTo>
                <a:cubicBezTo>
                  <a:pt x="120042" y="819830"/>
                  <a:pt x="132154" y="777393"/>
                  <a:pt x="134499" y="734639"/>
                </a:cubicBezTo>
                <a:cubicBezTo>
                  <a:pt x="138830" y="715422"/>
                  <a:pt x="127012" y="702516"/>
                  <a:pt x="137671" y="686595"/>
                </a:cubicBezTo>
                <a:cubicBezTo>
                  <a:pt x="135031" y="648181"/>
                  <a:pt x="154500" y="566929"/>
                  <a:pt x="118662" y="504151"/>
                </a:cubicBezTo>
                <a:lnTo>
                  <a:pt x="70076" y="334867"/>
                </a:lnTo>
                <a:cubicBezTo>
                  <a:pt x="53138" y="284991"/>
                  <a:pt x="46242" y="268345"/>
                  <a:pt x="38295" y="239789"/>
                </a:cubicBezTo>
                <a:cubicBezTo>
                  <a:pt x="35440" y="214890"/>
                  <a:pt x="43757" y="197719"/>
                  <a:pt x="36565" y="163529"/>
                </a:cubicBezTo>
                <a:cubicBezTo>
                  <a:pt x="37934" y="145766"/>
                  <a:pt x="25190" y="110716"/>
                  <a:pt x="25258" y="98318"/>
                </a:cubicBezTo>
                <a:cubicBezTo>
                  <a:pt x="23374" y="99154"/>
                  <a:pt x="21566" y="92403"/>
                  <a:pt x="22800" y="89141"/>
                </a:cubicBezTo>
                <a:cubicBezTo>
                  <a:pt x="22768" y="32571"/>
                  <a:pt x="9002" y="70779"/>
                  <a:pt x="15482" y="33826"/>
                </a:cubicBezTo>
                <a:cubicBezTo>
                  <a:pt x="15094" y="16959"/>
                  <a:pt x="2812" y="18391"/>
                  <a:pt x="0" y="8846"/>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99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useBgFill="1">
        <p:nvSpPr>
          <p:cNvPr id="9238" name="Rectangle 9237">
            <a:extLst>
              <a:ext uri="{FF2B5EF4-FFF2-40B4-BE49-F238E27FC236}">
                <a16:creationId xmlns:a16="http://schemas.microsoft.com/office/drawing/2014/main" id="{D93394DA-E684-47C2-9020-13225823F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DFCD88-07D7-46BD-ABDC-D7017573124E}"/>
              </a:ext>
            </a:extLst>
          </p:cNvPr>
          <p:cNvSpPr>
            <a:spLocks noGrp="1"/>
          </p:cNvSpPr>
          <p:nvPr>
            <p:ph type="title"/>
          </p:nvPr>
        </p:nvSpPr>
        <p:spPr>
          <a:xfrm>
            <a:off x="838200" y="138223"/>
            <a:ext cx="10515600" cy="701749"/>
          </a:xfrm>
        </p:spPr>
        <p:txBody>
          <a:bodyPr>
            <a:normAutofit/>
          </a:bodyPr>
          <a:lstStyle/>
          <a:p>
            <a:pPr algn="ctr"/>
            <a:r>
              <a:rPr lang="en-US" sz="4000" dirty="0">
                <a:latin typeface="Calibri" panose="020F0502020204030204" pitchFamily="34" charset="0"/>
                <a:cs typeface="Calibri" panose="020F0502020204030204" pitchFamily="34" charset="0"/>
              </a:rPr>
              <a:t>Trauma -  Adverse Childhood Experiences</a:t>
            </a:r>
            <a:endParaRPr lang="en-US" sz="4000" dirty="0"/>
          </a:p>
        </p:txBody>
      </p:sp>
      <p:sp>
        <p:nvSpPr>
          <p:cNvPr id="3" name="Content Placeholder 2">
            <a:extLst>
              <a:ext uri="{FF2B5EF4-FFF2-40B4-BE49-F238E27FC236}">
                <a16:creationId xmlns:a16="http://schemas.microsoft.com/office/drawing/2014/main" id="{54F653FE-CAEE-4A5C-B74C-C6547B9DAFA9}"/>
              </a:ext>
            </a:extLst>
          </p:cNvPr>
          <p:cNvSpPr>
            <a:spLocks noGrp="1"/>
          </p:cNvSpPr>
          <p:nvPr>
            <p:ph idx="1"/>
          </p:nvPr>
        </p:nvSpPr>
        <p:spPr>
          <a:xfrm>
            <a:off x="276446" y="988829"/>
            <a:ext cx="7878725" cy="5730948"/>
          </a:xfrm>
        </p:spPr>
        <p:txBody>
          <a:bodyPr>
            <a:noAutofit/>
          </a:bodyPr>
          <a:lstStyle/>
          <a:p>
            <a:pPr marL="400050" lvl="1" indent="0">
              <a:spcBef>
                <a:spcPts val="0"/>
              </a:spcBef>
              <a:spcAft>
                <a:spcPts val="600"/>
              </a:spcAft>
              <a:buNone/>
            </a:pPr>
            <a:r>
              <a:rPr lang="en-US" sz="1800" dirty="0">
                <a:latin typeface="Calibri" panose="020F0502020204030204" pitchFamily="34" charset="0"/>
                <a:ea typeface="Times New Roman" panose="02020603050405020304" pitchFamily="18" charset="0"/>
                <a:cs typeface="Times New Roman" panose="02020603050405020304" pitchFamily="18" charset="0"/>
              </a:rPr>
              <a:t>The ten reference categories experienced during childhood or adolescence are as below, with their prevalence in parentheses (Felitti and Anda, 2009):</a:t>
            </a:r>
          </a:p>
          <a:p>
            <a:pPr marL="400050" lvl="1" indent="0">
              <a:spcBef>
                <a:spcPts val="0"/>
              </a:spcBef>
              <a:spcAft>
                <a:spcPts val="600"/>
              </a:spcAft>
              <a:buNone/>
            </a:pPr>
            <a:r>
              <a:rPr lang="en-US" sz="1600" dirty="0">
                <a:latin typeface="Calibri" panose="020F0502020204030204" pitchFamily="34" charset="0"/>
                <a:ea typeface="Times New Roman" panose="02020603050405020304" pitchFamily="18" charset="0"/>
                <a:cs typeface="Times New Roman" panose="02020603050405020304" pitchFamily="18" charset="0"/>
              </a:rPr>
              <a:t> </a:t>
            </a:r>
          </a:p>
          <a:p>
            <a:pPr marL="400050" lvl="1" indent="0">
              <a:spcBef>
                <a:spcPts val="0"/>
              </a:spcBef>
              <a:spcAft>
                <a:spcPts val="600"/>
              </a:spcAft>
              <a:buNone/>
            </a:pPr>
            <a:r>
              <a:rPr lang="en-US" sz="1600" i="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Abuse </a:t>
            </a:r>
            <a:endParaRPr lang="en-US" sz="1600"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lvl="2">
              <a:spcBef>
                <a:spcPts val="0"/>
              </a:spcBef>
              <a:spcAft>
                <a:spcPts val="600"/>
              </a:spcAft>
              <a:buSzPct val="64000"/>
              <a:buFont typeface="Wingdings" panose="05000000000000000000" pitchFamily="2" charset="2"/>
              <a:buChar char="Ø"/>
            </a:pPr>
            <a:r>
              <a:rPr lang="en-US" sz="1600" dirty="0">
                <a:latin typeface="Calibri" panose="020F0502020204030204" pitchFamily="34" charset="0"/>
                <a:ea typeface="Times New Roman" panose="02020603050405020304" pitchFamily="18" charset="0"/>
                <a:cs typeface="Times New Roman" panose="02020603050405020304" pitchFamily="18" charset="0"/>
              </a:rPr>
              <a:t>Emotional – recurrent threats, humiliation (11%) </a:t>
            </a:r>
          </a:p>
          <a:p>
            <a:pPr lvl="2">
              <a:spcBef>
                <a:spcPts val="0"/>
              </a:spcBef>
              <a:spcAft>
                <a:spcPts val="600"/>
              </a:spcAft>
              <a:buSzPct val="64000"/>
              <a:buFont typeface="Wingdings" panose="05000000000000000000" pitchFamily="2" charset="2"/>
              <a:buChar char="Ø"/>
            </a:pPr>
            <a:r>
              <a:rPr lang="en-US" sz="1600" dirty="0">
                <a:latin typeface="Calibri" panose="020F0502020204030204" pitchFamily="34" charset="0"/>
                <a:ea typeface="Times New Roman" panose="02020603050405020304" pitchFamily="18" charset="0"/>
                <a:cs typeface="Times New Roman" panose="02020603050405020304" pitchFamily="18" charset="0"/>
              </a:rPr>
              <a:t>Physical - beating, not spanking (28%)</a:t>
            </a:r>
          </a:p>
          <a:p>
            <a:pPr lvl="2">
              <a:spcBef>
                <a:spcPts val="0"/>
              </a:spcBef>
              <a:spcAft>
                <a:spcPts val="600"/>
              </a:spcAft>
              <a:buSzPct val="64000"/>
              <a:buFont typeface="Wingdings" panose="05000000000000000000" pitchFamily="2" charset="2"/>
              <a:buChar char="Ø"/>
            </a:pPr>
            <a:r>
              <a:rPr lang="en-US" sz="1600" dirty="0">
                <a:latin typeface="Calibri" panose="020F0502020204030204" pitchFamily="34" charset="0"/>
                <a:ea typeface="Times New Roman" panose="02020603050405020304" pitchFamily="18" charset="0"/>
                <a:cs typeface="Times New Roman" panose="02020603050405020304" pitchFamily="18" charset="0"/>
              </a:rPr>
              <a:t>Contact sexual abuse (28% women, 16% men, 22% overall) •</a:t>
            </a:r>
          </a:p>
          <a:p>
            <a:pPr marL="400050" lvl="1" indent="0">
              <a:spcBef>
                <a:spcPts val="0"/>
              </a:spcBef>
              <a:spcAft>
                <a:spcPts val="600"/>
              </a:spcAft>
              <a:buNone/>
            </a:pPr>
            <a:r>
              <a:rPr lang="en-US" sz="1600" dirty="0">
                <a:latin typeface="Calibri" panose="020F0502020204030204" pitchFamily="34" charset="0"/>
                <a:ea typeface="Times New Roman" panose="02020603050405020304" pitchFamily="18" charset="0"/>
                <a:cs typeface="Times New Roman" panose="02020603050405020304" pitchFamily="18" charset="0"/>
              </a:rPr>
              <a:t> </a:t>
            </a:r>
          </a:p>
          <a:p>
            <a:pPr marL="400050" lvl="1" indent="0">
              <a:spcBef>
                <a:spcPts val="0"/>
              </a:spcBef>
              <a:spcAft>
                <a:spcPts val="600"/>
              </a:spcAft>
              <a:buNone/>
            </a:pPr>
            <a:r>
              <a:rPr lang="en-US" sz="1600" dirty="0">
                <a:latin typeface="Calibri" panose="020F0502020204030204" pitchFamily="34" charset="0"/>
                <a:ea typeface="Times New Roman" panose="02020603050405020304" pitchFamily="18" charset="0"/>
                <a:cs typeface="Times New Roman" panose="02020603050405020304" pitchFamily="18" charset="0"/>
              </a:rPr>
              <a:t> </a:t>
            </a:r>
            <a:r>
              <a:rPr lang="en-US" sz="1800" i="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Household dysfunction </a:t>
            </a:r>
            <a:endParaRPr lang="en-US" sz="1600"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lvl="2">
              <a:spcBef>
                <a:spcPts val="0"/>
              </a:spcBef>
              <a:spcAft>
                <a:spcPts val="600"/>
              </a:spcAft>
              <a:buSzPct val="65000"/>
              <a:buFont typeface="Wingdings" panose="05000000000000000000" pitchFamily="2" charset="2"/>
              <a:buChar char="Ø"/>
            </a:pPr>
            <a:r>
              <a:rPr lang="en-US" sz="1600" dirty="0">
                <a:latin typeface="Calibri" panose="020F0502020204030204" pitchFamily="34" charset="0"/>
                <a:ea typeface="Times New Roman" panose="02020603050405020304" pitchFamily="18" charset="0"/>
                <a:cs typeface="Times New Roman" panose="02020603050405020304" pitchFamily="18" charset="0"/>
              </a:rPr>
              <a:t>Mother treated violently (13%)</a:t>
            </a:r>
          </a:p>
          <a:p>
            <a:pPr lvl="2">
              <a:spcBef>
                <a:spcPts val="0"/>
              </a:spcBef>
              <a:spcAft>
                <a:spcPts val="600"/>
              </a:spcAft>
              <a:buSzPct val="65000"/>
              <a:buFont typeface="Wingdings" panose="05000000000000000000" pitchFamily="2" charset="2"/>
              <a:buChar char="Ø"/>
            </a:pPr>
            <a:r>
              <a:rPr lang="en-US" sz="1600" dirty="0">
                <a:latin typeface="Calibri" panose="020F0502020204030204" pitchFamily="34" charset="0"/>
                <a:ea typeface="Times New Roman" panose="02020603050405020304" pitchFamily="18" charset="0"/>
                <a:cs typeface="Times New Roman" panose="02020603050405020304" pitchFamily="18" charset="0"/>
              </a:rPr>
              <a:t>Household member was alcoholic or drug user (27%) </a:t>
            </a:r>
          </a:p>
          <a:p>
            <a:pPr lvl="2">
              <a:spcBef>
                <a:spcPts val="0"/>
              </a:spcBef>
              <a:spcAft>
                <a:spcPts val="600"/>
              </a:spcAft>
              <a:buSzPct val="65000"/>
              <a:buFont typeface="Wingdings" panose="05000000000000000000" pitchFamily="2" charset="2"/>
              <a:buChar char="Ø"/>
            </a:pPr>
            <a:r>
              <a:rPr lang="en-US" sz="1600" dirty="0">
                <a:latin typeface="Calibri" panose="020F0502020204030204" pitchFamily="34" charset="0"/>
                <a:ea typeface="Times New Roman" panose="02020603050405020304" pitchFamily="18" charset="0"/>
                <a:cs typeface="Times New Roman" panose="02020603050405020304" pitchFamily="18" charset="0"/>
              </a:rPr>
              <a:t>Household member was imprisoned (6%) </a:t>
            </a:r>
          </a:p>
          <a:p>
            <a:pPr lvl="2">
              <a:spcBef>
                <a:spcPts val="0"/>
              </a:spcBef>
              <a:spcAft>
                <a:spcPts val="600"/>
              </a:spcAft>
              <a:buSzPct val="65000"/>
              <a:buFont typeface="Wingdings" panose="05000000000000000000" pitchFamily="2" charset="2"/>
              <a:buChar char="Ø"/>
            </a:pPr>
            <a:r>
              <a:rPr lang="en-US" sz="1600" dirty="0">
                <a:latin typeface="Calibri" panose="020F0502020204030204" pitchFamily="34" charset="0"/>
                <a:ea typeface="Times New Roman" panose="02020603050405020304" pitchFamily="18" charset="0"/>
                <a:cs typeface="Times New Roman" panose="02020603050405020304" pitchFamily="18" charset="0"/>
              </a:rPr>
              <a:t>Household member was chronically depressed, suicidal, mentally ill, or in psychiatric hospital (17%) </a:t>
            </a:r>
          </a:p>
          <a:p>
            <a:pPr lvl="2">
              <a:spcBef>
                <a:spcPts val="0"/>
              </a:spcBef>
              <a:spcAft>
                <a:spcPts val="600"/>
              </a:spcAft>
              <a:buSzPct val="65000"/>
              <a:buFont typeface="Wingdings" panose="05000000000000000000" pitchFamily="2" charset="2"/>
              <a:buChar char="Ø"/>
            </a:pPr>
            <a:r>
              <a:rPr lang="en-US" sz="1600" dirty="0">
                <a:latin typeface="Calibri" panose="020F0502020204030204" pitchFamily="34" charset="0"/>
                <a:ea typeface="Times New Roman" panose="02020603050405020304" pitchFamily="18" charset="0"/>
                <a:cs typeface="Times New Roman" panose="02020603050405020304" pitchFamily="18" charset="0"/>
              </a:rPr>
              <a:t>Not raised by both biological parents (23%) </a:t>
            </a:r>
          </a:p>
          <a:p>
            <a:pPr marL="857250" lvl="1" indent="-457200">
              <a:spcBef>
                <a:spcPts val="0"/>
              </a:spcBef>
              <a:spcAft>
                <a:spcPts val="600"/>
              </a:spcAft>
              <a:buSzPct val="65000"/>
              <a:buFont typeface="+mj-lt"/>
              <a:buAutoNum type="arabicPeriod"/>
            </a:pPr>
            <a:endParaRPr lang="en-US" sz="1600" dirty="0">
              <a:latin typeface="Calibri" panose="020F0502020204030204" pitchFamily="34" charset="0"/>
              <a:ea typeface="Times New Roman" panose="02020603050405020304" pitchFamily="18" charset="0"/>
              <a:cs typeface="Times New Roman" panose="02020603050405020304" pitchFamily="18" charset="0"/>
            </a:endParaRPr>
          </a:p>
          <a:p>
            <a:pPr marL="400050" lvl="1" indent="0">
              <a:spcBef>
                <a:spcPts val="0"/>
              </a:spcBef>
              <a:spcAft>
                <a:spcPts val="600"/>
              </a:spcAft>
              <a:buNone/>
            </a:pPr>
            <a:r>
              <a:rPr lang="en-US" sz="1600" i="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Neglect </a:t>
            </a:r>
            <a:endParaRPr lang="en-US" sz="1600" dirty="0">
              <a:solidFill>
                <a:srgbClr val="FF0000"/>
              </a:solidFill>
              <a:latin typeface="Calibri" panose="020F0502020204030204" pitchFamily="34" charset="0"/>
              <a:ea typeface="Times New Roman" panose="02020603050405020304" pitchFamily="18" charset="0"/>
              <a:cs typeface="Times New Roman" panose="02020603050405020304" pitchFamily="18" charset="0"/>
            </a:endParaRPr>
          </a:p>
          <a:p>
            <a:pPr lvl="2">
              <a:spcBef>
                <a:spcPts val="0"/>
              </a:spcBef>
              <a:spcAft>
                <a:spcPts val="600"/>
              </a:spcAft>
              <a:buSzPct val="65000"/>
              <a:buFont typeface="Wingdings" panose="05000000000000000000" pitchFamily="2" charset="2"/>
              <a:buChar char="Ø"/>
            </a:pPr>
            <a:r>
              <a:rPr lang="en-US" sz="1600" dirty="0">
                <a:latin typeface="Calibri" panose="020F0502020204030204" pitchFamily="34" charset="0"/>
                <a:ea typeface="Times New Roman" panose="02020603050405020304" pitchFamily="18" charset="0"/>
                <a:cs typeface="Times New Roman" panose="02020603050405020304" pitchFamily="18" charset="0"/>
              </a:rPr>
              <a:t>Physical (10%) </a:t>
            </a:r>
          </a:p>
          <a:p>
            <a:pPr lvl="2">
              <a:spcBef>
                <a:spcPts val="0"/>
              </a:spcBef>
              <a:spcAft>
                <a:spcPts val="600"/>
              </a:spcAft>
              <a:buSzPct val="65000"/>
              <a:buFont typeface="Wingdings" panose="05000000000000000000" pitchFamily="2" charset="2"/>
              <a:buChar char="Ø"/>
            </a:pPr>
            <a:r>
              <a:rPr lang="en-US" sz="1600" dirty="0">
                <a:latin typeface="Calibri" panose="020F0502020204030204" pitchFamily="34" charset="0"/>
                <a:ea typeface="Times New Roman" panose="02020603050405020304" pitchFamily="18" charset="0"/>
                <a:cs typeface="Times New Roman" panose="02020603050405020304" pitchFamily="18" charset="0"/>
              </a:rPr>
              <a:t>Emotional (15%)</a:t>
            </a:r>
          </a:p>
          <a:p>
            <a:pPr marL="400050" lvl="1" indent="0">
              <a:spcBef>
                <a:spcPts val="0"/>
              </a:spcBef>
              <a:spcAft>
                <a:spcPts val="600"/>
              </a:spcAft>
              <a:buNone/>
            </a:pPr>
            <a:r>
              <a:rPr lang="en-US" sz="1600" dirty="0">
                <a:latin typeface="Calibri" panose="020F0502020204030204" pitchFamily="34" charset="0"/>
                <a:ea typeface="Times New Roman" panose="02020603050405020304" pitchFamily="18" charset="0"/>
                <a:cs typeface="Times New Roman" panose="02020603050405020304" pitchFamily="18" charset="0"/>
              </a:rPr>
              <a:t> </a:t>
            </a:r>
          </a:p>
        </p:txBody>
      </p:sp>
      <p:pic>
        <p:nvPicPr>
          <p:cNvPr id="9218" name="Picture 2" descr="Categories">
            <a:extLst>
              <a:ext uri="{FF2B5EF4-FFF2-40B4-BE49-F238E27FC236}">
                <a16:creationId xmlns:a16="http://schemas.microsoft.com/office/drawing/2014/main" id="{3B779974-E2CE-465B-B665-31AB740563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612" r="25662" b="1"/>
          <a:stretch/>
        </p:blipFill>
        <p:spPr bwMode="auto">
          <a:xfrm>
            <a:off x="8492461" y="1720633"/>
            <a:ext cx="3423093" cy="4224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4423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BEBCF-6D64-43DD-897E-1ED4D0216C8B}"/>
              </a:ext>
            </a:extLst>
          </p:cNvPr>
          <p:cNvSpPr>
            <a:spLocks noGrp="1"/>
          </p:cNvSpPr>
          <p:nvPr>
            <p:ph type="title"/>
          </p:nvPr>
        </p:nvSpPr>
        <p:spPr>
          <a:xfrm>
            <a:off x="541867" y="787136"/>
            <a:ext cx="10643584" cy="778933"/>
          </a:xfrm>
        </p:spPr>
        <p:txBody>
          <a:bodyPr anchor="ctr">
            <a:normAutofit/>
          </a:bodyPr>
          <a:lstStyle/>
          <a:p>
            <a:pPr algn="ctr"/>
            <a:r>
              <a:rPr lang="en-US" dirty="0">
                <a:solidFill>
                  <a:srgbClr val="FEFFFF"/>
                </a:solidFill>
                <a:latin typeface="Calibri" panose="020F0502020204030204" pitchFamily="34" charset="0"/>
                <a:cs typeface="Calibri" panose="020F0502020204030204" pitchFamily="34" charset="0"/>
              </a:rPr>
              <a:t>Trauma -  Adverse Childhood Experiences</a:t>
            </a:r>
            <a:endParaRPr lang="en-US" dirty="0">
              <a:solidFill>
                <a:srgbClr val="FEFFFF"/>
              </a:solidFill>
            </a:endParaRPr>
          </a:p>
        </p:txBody>
      </p:sp>
      <p:sp>
        <p:nvSpPr>
          <p:cNvPr id="3" name="Content Placeholder 2">
            <a:extLst>
              <a:ext uri="{FF2B5EF4-FFF2-40B4-BE49-F238E27FC236}">
                <a16:creationId xmlns:a16="http://schemas.microsoft.com/office/drawing/2014/main" id="{DB6BC5C7-0550-4E42-8164-CA19AC563DBC}"/>
              </a:ext>
            </a:extLst>
          </p:cNvPr>
          <p:cNvSpPr>
            <a:spLocks noGrp="1"/>
          </p:cNvSpPr>
          <p:nvPr>
            <p:ph idx="1"/>
          </p:nvPr>
        </p:nvSpPr>
        <p:spPr>
          <a:xfrm>
            <a:off x="541866" y="2353206"/>
            <a:ext cx="7145867" cy="4090124"/>
          </a:xfrm>
        </p:spPr>
        <p:txBody>
          <a:bodyPr>
            <a:normAutofit fontScale="92500" lnSpcReduction="10000"/>
          </a:bodyPr>
          <a:lstStyle/>
          <a:p>
            <a:r>
              <a:rPr lang="en-US" dirty="0">
                <a:solidFill>
                  <a:srgbClr val="FEFFFF"/>
                </a:solidFill>
                <a:latin typeface="Calibri" panose="020F0502020204030204" pitchFamily="34" charset="0"/>
                <a:cs typeface="Calibri" panose="020F0502020204030204" pitchFamily="34" charset="0"/>
              </a:rPr>
              <a:t>Somewhat surprising in the Felitti studies was that </a:t>
            </a:r>
            <a:r>
              <a:rPr lang="en-US" dirty="0">
                <a:solidFill>
                  <a:srgbClr val="FFFF00"/>
                </a:solidFill>
                <a:latin typeface="Calibri" panose="020F0502020204030204" pitchFamily="34" charset="0"/>
                <a:cs typeface="Calibri" panose="020F0502020204030204" pitchFamily="34" charset="0"/>
              </a:rPr>
              <a:t>emotional abuse </a:t>
            </a:r>
            <a:r>
              <a:rPr lang="en-US" dirty="0">
                <a:solidFill>
                  <a:srgbClr val="FEFFFF"/>
                </a:solidFill>
                <a:latin typeface="Calibri" panose="020F0502020204030204" pitchFamily="34" charset="0"/>
                <a:cs typeface="Calibri" panose="020F0502020204030204" pitchFamily="34" charset="0"/>
              </a:rPr>
              <a:t>was more likely to cause depression than any other kind of trauma – even sexual abuse.  </a:t>
            </a:r>
          </a:p>
          <a:p>
            <a:pPr marL="0" indent="0">
              <a:buNone/>
            </a:pPr>
            <a:endParaRPr lang="en-US" dirty="0">
              <a:solidFill>
                <a:srgbClr val="FEFFFF"/>
              </a:solidFill>
              <a:latin typeface="Calibri" panose="020F0502020204030204" pitchFamily="34" charset="0"/>
              <a:cs typeface="Calibri" panose="020F0502020204030204" pitchFamily="34" charset="0"/>
            </a:endParaRPr>
          </a:p>
          <a:p>
            <a:pPr marL="0" indent="0">
              <a:buNone/>
            </a:pPr>
            <a:endParaRPr lang="en-US" dirty="0">
              <a:solidFill>
                <a:srgbClr val="FEFFFF"/>
              </a:solidFill>
              <a:latin typeface="Calibri" panose="020F0502020204030204" pitchFamily="34" charset="0"/>
              <a:cs typeface="Calibri" panose="020F0502020204030204" pitchFamily="34" charset="0"/>
            </a:endParaRPr>
          </a:p>
          <a:p>
            <a:r>
              <a:rPr lang="en-US" dirty="0">
                <a:solidFill>
                  <a:srgbClr val="FEFFFF"/>
                </a:solidFill>
                <a:latin typeface="Calibri" panose="020F0502020204030204" pitchFamily="34" charset="0"/>
                <a:cs typeface="Calibri" panose="020F0502020204030204" pitchFamily="34" charset="0"/>
              </a:rPr>
              <a:t>This suggests that the kind of treatment children receive from parents is a tremendously powerful </a:t>
            </a:r>
            <a:r>
              <a:rPr lang="en-US" dirty="0">
                <a:solidFill>
                  <a:srgbClr val="FFFF00"/>
                </a:solidFill>
                <a:latin typeface="Calibri" panose="020F0502020204030204" pitchFamily="34" charset="0"/>
                <a:cs typeface="Calibri" panose="020F0502020204030204" pitchFamily="34" charset="0"/>
              </a:rPr>
              <a:t>predictor of positive outcome </a:t>
            </a:r>
            <a:r>
              <a:rPr lang="en-US" dirty="0">
                <a:solidFill>
                  <a:srgbClr val="FEFFFF"/>
                </a:solidFill>
                <a:latin typeface="Calibri" panose="020F0502020204030204" pitchFamily="34" charset="0"/>
                <a:cs typeface="Calibri" panose="020F0502020204030204" pitchFamily="34" charset="0"/>
              </a:rPr>
              <a:t>and when that </a:t>
            </a:r>
            <a:r>
              <a:rPr lang="en-US" dirty="0">
                <a:solidFill>
                  <a:srgbClr val="FFFF00"/>
                </a:solidFill>
                <a:latin typeface="Calibri" panose="020F0502020204030204" pitchFamily="34" charset="0"/>
                <a:cs typeface="Calibri" panose="020F0502020204030204" pitchFamily="34" charset="0"/>
              </a:rPr>
              <a:t>trust is broken, </a:t>
            </a:r>
            <a:r>
              <a:rPr lang="en-US" dirty="0">
                <a:solidFill>
                  <a:srgbClr val="FEFFFF"/>
                </a:solidFill>
                <a:latin typeface="Calibri" panose="020F0502020204030204" pitchFamily="34" charset="0"/>
                <a:cs typeface="Calibri" panose="020F0502020204030204" pitchFamily="34" charset="0"/>
              </a:rPr>
              <a:t>devastation surely ensues.</a:t>
            </a:r>
          </a:p>
          <a:p>
            <a:pPr marL="0" indent="0">
              <a:buNone/>
            </a:pPr>
            <a:r>
              <a:rPr lang="en-US" dirty="0">
                <a:solidFill>
                  <a:srgbClr val="FEFFFF"/>
                </a:solidFill>
                <a:latin typeface="Calibri" panose="020F0502020204030204" pitchFamily="34" charset="0"/>
                <a:cs typeface="Calibri" panose="020F0502020204030204" pitchFamily="34" charset="0"/>
              </a:rPr>
              <a:t> </a:t>
            </a:r>
          </a:p>
          <a:p>
            <a:endParaRPr lang="en-US" dirty="0">
              <a:solidFill>
                <a:srgbClr val="FEFFFF"/>
              </a:solidFill>
            </a:endParaRPr>
          </a:p>
        </p:txBody>
      </p:sp>
      <p:pic>
        <p:nvPicPr>
          <p:cNvPr id="10242" name="Picture 2" descr="8,088 Surprised Black Man Photos - Free &amp; Royalty-Free Stock ...">
            <a:extLst>
              <a:ext uri="{FF2B5EF4-FFF2-40B4-BE49-F238E27FC236}">
                <a16:creationId xmlns:a16="http://schemas.microsoft.com/office/drawing/2014/main" id="{4E183FE2-5543-492B-BA9B-0B69D54605A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442252" y="2583712"/>
            <a:ext cx="3498112" cy="2445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861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3C202-A738-44F0-8F32-1CF398DC40AA}"/>
              </a:ext>
            </a:extLst>
          </p:cNvPr>
          <p:cNvSpPr>
            <a:spLocks noGrp="1"/>
          </p:cNvSpPr>
          <p:nvPr>
            <p:ph type="title"/>
          </p:nvPr>
        </p:nvSpPr>
        <p:spPr>
          <a:xfrm>
            <a:off x="541867" y="787400"/>
            <a:ext cx="8171190" cy="778933"/>
          </a:xfrm>
        </p:spPr>
        <p:txBody>
          <a:bodyPr anchor="ctr">
            <a:normAutofit fontScale="90000"/>
          </a:bodyPr>
          <a:lstStyle/>
          <a:p>
            <a:r>
              <a:rPr lang="en-US" sz="3200" dirty="0">
                <a:solidFill>
                  <a:srgbClr val="FEFFFF"/>
                </a:solidFill>
                <a:latin typeface="Calibri" panose="020F0502020204030204" pitchFamily="34" charset="0"/>
                <a:cs typeface="Calibri" panose="020F0502020204030204" pitchFamily="34" charset="0"/>
              </a:rPr>
              <a:t>Dr. Michael Barta’s Adverse Childhood Experiences</a:t>
            </a:r>
            <a:endParaRPr lang="en-US" sz="3200" dirty="0">
              <a:solidFill>
                <a:srgbClr val="FEFFFF"/>
              </a:solidFill>
            </a:endParaRPr>
          </a:p>
        </p:txBody>
      </p:sp>
      <p:sp>
        <p:nvSpPr>
          <p:cNvPr id="3" name="Content Placeholder 2">
            <a:extLst>
              <a:ext uri="{FF2B5EF4-FFF2-40B4-BE49-F238E27FC236}">
                <a16:creationId xmlns:a16="http://schemas.microsoft.com/office/drawing/2014/main" id="{0445A06D-080E-427B-88F9-987F3ABF8451}"/>
              </a:ext>
            </a:extLst>
          </p:cNvPr>
          <p:cNvSpPr>
            <a:spLocks noGrp="1"/>
          </p:cNvSpPr>
          <p:nvPr>
            <p:ph idx="1"/>
          </p:nvPr>
        </p:nvSpPr>
        <p:spPr>
          <a:xfrm>
            <a:off x="541866" y="2031999"/>
            <a:ext cx="7145867" cy="4826001"/>
          </a:xfrm>
        </p:spPr>
        <p:txBody>
          <a:bodyPr>
            <a:normAutofit/>
          </a:bodyPr>
          <a:lstStyle/>
          <a:p>
            <a:pPr marL="0" indent="0">
              <a:spcBef>
                <a:spcPts val="0"/>
              </a:spcBef>
              <a:buNone/>
            </a:pPr>
            <a:r>
              <a:rPr lang="en-US" sz="2000" dirty="0">
                <a:solidFill>
                  <a:srgbClr val="FEFFFF"/>
                </a:solidFill>
                <a:latin typeface="Calibri" panose="020F0502020204030204" pitchFamily="34" charset="0"/>
                <a:ea typeface="Times New Roman" panose="02020603050405020304" pitchFamily="18" charset="0"/>
                <a:cs typeface="Times New Roman" panose="02020603050405020304" pitchFamily="18" charset="0"/>
              </a:rPr>
              <a:t>Barta (2018) in his book, </a:t>
            </a:r>
            <a:r>
              <a:rPr lang="en-US" sz="2000" i="1" dirty="0">
                <a:solidFill>
                  <a:srgbClr val="FFFF00"/>
                </a:solidFill>
                <a:latin typeface="Calibri" panose="020F0502020204030204" pitchFamily="34" charset="0"/>
                <a:ea typeface="Times New Roman" panose="02020603050405020304" pitchFamily="18" charset="0"/>
                <a:cs typeface="Times New Roman" panose="02020603050405020304" pitchFamily="18" charset="0"/>
              </a:rPr>
              <a:t>TINSA,</a:t>
            </a:r>
            <a:r>
              <a:rPr lang="en-US" sz="2000" i="1" dirty="0">
                <a:solidFill>
                  <a:srgbClr val="FEFFFF"/>
                </a:solidFill>
                <a:latin typeface="Calibri" panose="020F0502020204030204" pitchFamily="34" charset="0"/>
                <a:ea typeface="Times New Roman" panose="02020603050405020304" pitchFamily="18" charset="0"/>
                <a:cs typeface="Times New Roman" panose="02020603050405020304" pitchFamily="18" charset="0"/>
              </a:rPr>
              <a:t> </a:t>
            </a:r>
            <a:r>
              <a:rPr lang="en-US" sz="2000" dirty="0">
                <a:solidFill>
                  <a:srgbClr val="FEFFFF"/>
                </a:solidFill>
                <a:latin typeface="Calibri" panose="020F0502020204030204" pitchFamily="34" charset="0"/>
                <a:ea typeface="Times New Roman" panose="02020603050405020304" pitchFamily="18" charset="0"/>
                <a:cs typeface="Times New Roman" panose="02020603050405020304" pitchFamily="18" charset="0"/>
              </a:rPr>
              <a:t>defines ACEs a little differently as summarized below:</a:t>
            </a:r>
          </a:p>
          <a:p>
            <a:pPr marL="0" indent="0">
              <a:spcBef>
                <a:spcPts val="0"/>
              </a:spcBef>
              <a:buNone/>
            </a:pPr>
            <a:r>
              <a:rPr lang="en-US" sz="2000" dirty="0">
                <a:solidFill>
                  <a:srgbClr val="FEFFFF"/>
                </a:solidFill>
                <a:latin typeface="Calibri" panose="020F0502020204030204" pitchFamily="34" charset="0"/>
                <a:ea typeface="Times New Roman" panose="02020603050405020304" pitchFamily="18" charset="0"/>
                <a:cs typeface="Times New Roman" panose="02020603050405020304" pitchFamily="18" charset="0"/>
              </a:rPr>
              <a:t> </a:t>
            </a:r>
          </a:p>
          <a:p>
            <a:pPr lvl="1">
              <a:spcBef>
                <a:spcPts val="0"/>
              </a:spcBef>
              <a:buSzPct val="56000"/>
              <a:buFont typeface="Wingdings" panose="05000000000000000000" pitchFamily="2" charset="2"/>
              <a:buChar char="Ø"/>
            </a:pPr>
            <a:r>
              <a:rPr lang="en-US" sz="2000" dirty="0">
                <a:solidFill>
                  <a:srgbClr val="FEFFFF"/>
                </a:solidFill>
                <a:latin typeface="Calibri" panose="020F0502020204030204" pitchFamily="34" charset="0"/>
                <a:ea typeface="Times New Roman" panose="02020603050405020304" pitchFamily="18" charset="0"/>
                <a:cs typeface="Times New Roman" panose="02020603050405020304" pitchFamily="18" charset="0"/>
              </a:rPr>
              <a:t>Sexual assault or abuse</a:t>
            </a:r>
          </a:p>
          <a:p>
            <a:pPr lvl="1">
              <a:spcBef>
                <a:spcPts val="0"/>
              </a:spcBef>
              <a:buSzPct val="56000"/>
              <a:buFont typeface="Wingdings" panose="05000000000000000000" pitchFamily="2" charset="2"/>
              <a:buChar char="Ø"/>
            </a:pPr>
            <a:r>
              <a:rPr lang="en-US" sz="2000" dirty="0">
                <a:solidFill>
                  <a:srgbClr val="FEFFFF"/>
                </a:solidFill>
                <a:latin typeface="Calibri" panose="020F0502020204030204" pitchFamily="34" charset="0"/>
                <a:ea typeface="Times New Roman" panose="02020603050405020304" pitchFamily="18" charset="0"/>
                <a:cs typeface="Times New Roman" panose="02020603050405020304" pitchFamily="18" charset="0"/>
              </a:rPr>
              <a:t>Physical assault or abuse</a:t>
            </a:r>
          </a:p>
          <a:p>
            <a:pPr lvl="1">
              <a:spcBef>
                <a:spcPts val="0"/>
              </a:spcBef>
              <a:buSzPct val="56000"/>
              <a:buFont typeface="Wingdings" panose="05000000000000000000" pitchFamily="2" charset="2"/>
              <a:buChar char="Ø"/>
            </a:pPr>
            <a:r>
              <a:rPr lang="en-US" sz="2000" dirty="0">
                <a:solidFill>
                  <a:srgbClr val="FEFFFF"/>
                </a:solidFill>
                <a:latin typeface="Calibri" panose="020F0502020204030204" pitchFamily="34" charset="0"/>
                <a:ea typeface="Times New Roman" panose="02020603050405020304" pitchFamily="18" charset="0"/>
                <a:cs typeface="Times New Roman" panose="02020603050405020304" pitchFamily="18" charset="0"/>
              </a:rPr>
              <a:t>Psychological or emotional trauma</a:t>
            </a:r>
          </a:p>
          <a:p>
            <a:pPr lvl="1">
              <a:spcBef>
                <a:spcPts val="0"/>
              </a:spcBef>
              <a:buSzPct val="56000"/>
              <a:buFont typeface="Wingdings" panose="05000000000000000000" pitchFamily="2" charset="2"/>
              <a:buChar char="Ø"/>
            </a:pPr>
            <a:r>
              <a:rPr lang="en-US" sz="2000" dirty="0">
                <a:solidFill>
                  <a:srgbClr val="FEFFFF"/>
                </a:solidFill>
                <a:latin typeface="Calibri" panose="020F0502020204030204" pitchFamily="34" charset="0"/>
                <a:ea typeface="Times New Roman" panose="02020603050405020304" pitchFamily="18" charset="0"/>
                <a:cs typeface="Times New Roman" panose="02020603050405020304" pitchFamily="18" charset="0"/>
              </a:rPr>
              <a:t>Serious accidents, medical procedures, or illnesses</a:t>
            </a:r>
          </a:p>
          <a:p>
            <a:pPr lvl="1">
              <a:spcBef>
                <a:spcPts val="0"/>
              </a:spcBef>
              <a:buSzPct val="56000"/>
              <a:buFont typeface="Wingdings" panose="05000000000000000000" pitchFamily="2" charset="2"/>
              <a:buChar char="Ø"/>
            </a:pPr>
            <a:r>
              <a:rPr lang="en-US" sz="2000" dirty="0">
                <a:solidFill>
                  <a:srgbClr val="FEFFFF"/>
                </a:solidFill>
                <a:latin typeface="Calibri" panose="020F0502020204030204" pitchFamily="34" charset="0"/>
                <a:ea typeface="Times New Roman" panose="02020603050405020304" pitchFamily="18" charset="0"/>
                <a:cs typeface="Times New Roman" panose="02020603050405020304" pitchFamily="18" charset="0"/>
              </a:rPr>
              <a:t>Manmade or natural disasters</a:t>
            </a:r>
          </a:p>
          <a:p>
            <a:pPr lvl="1">
              <a:spcBef>
                <a:spcPts val="0"/>
              </a:spcBef>
              <a:buSzPct val="56000"/>
              <a:buFont typeface="Wingdings" panose="05000000000000000000" pitchFamily="2" charset="2"/>
              <a:buChar char="Ø"/>
            </a:pPr>
            <a:r>
              <a:rPr lang="en-US" sz="2000" dirty="0">
                <a:solidFill>
                  <a:srgbClr val="FEFFFF"/>
                </a:solidFill>
                <a:latin typeface="Calibri" panose="020F0502020204030204" pitchFamily="34" charset="0"/>
                <a:ea typeface="Times New Roman" panose="02020603050405020304" pitchFamily="18" charset="0"/>
                <a:cs typeface="Times New Roman" panose="02020603050405020304" pitchFamily="18" charset="0"/>
              </a:rPr>
              <a:t>Witnessing violence to include domestic abuse</a:t>
            </a:r>
          </a:p>
          <a:p>
            <a:pPr lvl="1">
              <a:spcBef>
                <a:spcPts val="0"/>
              </a:spcBef>
              <a:buSzPct val="56000"/>
              <a:buFont typeface="Wingdings" panose="05000000000000000000" pitchFamily="2" charset="2"/>
              <a:buChar char="Ø"/>
            </a:pPr>
            <a:r>
              <a:rPr lang="en-US" sz="2000" dirty="0">
                <a:solidFill>
                  <a:srgbClr val="FEFFFF"/>
                </a:solidFill>
                <a:latin typeface="Calibri" panose="020F0502020204030204" pitchFamily="34" charset="0"/>
                <a:ea typeface="Times New Roman" panose="02020603050405020304" pitchFamily="18" charset="0"/>
                <a:cs typeface="Times New Roman" panose="02020603050405020304" pitchFamily="18" charset="0"/>
              </a:rPr>
              <a:t>School violence to include bullying</a:t>
            </a:r>
          </a:p>
          <a:p>
            <a:pPr lvl="1">
              <a:spcBef>
                <a:spcPts val="0"/>
              </a:spcBef>
              <a:buSzPct val="56000"/>
              <a:buFont typeface="Wingdings" panose="05000000000000000000" pitchFamily="2" charset="2"/>
              <a:buChar char="Ø"/>
            </a:pPr>
            <a:r>
              <a:rPr lang="en-US" sz="2000" dirty="0">
                <a:solidFill>
                  <a:srgbClr val="FEFFFF"/>
                </a:solidFill>
                <a:latin typeface="Calibri" panose="020F0502020204030204" pitchFamily="34" charset="0"/>
                <a:ea typeface="Times New Roman" panose="02020603050405020304" pitchFamily="18" charset="0"/>
                <a:cs typeface="Times New Roman" panose="02020603050405020304" pitchFamily="18" charset="0"/>
              </a:rPr>
              <a:t>Traumatic grief or unwanted separation</a:t>
            </a:r>
          </a:p>
          <a:p>
            <a:pPr lvl="1">
              <a:spcBef>
                <a:spcPts val="0"/>
              </a:spcBef>
              <a:buSzPct val="56000"/>
              <a:buFont typeface="Wingdings" panose="05000000000000000000" pitchFamily="2" charset="2"/>
              <a:buChar char="Ø"/>
            </a:pPr>
            <a:r>
              <a:rPr lang="en-US" sz="2000" dirty="0">
                <a:solidFill>
                  <a:srgbClr val="FEFFFF"/>
                </a:solidFill>
                <a:latin typeface="Calibri" panose="020F0502020204030204" pitchFamily="34" charset="0"/>
                <a:ea typeface="Times New Roman" panose="02020603050405020304" pitchFamily="18" charset="0"/>
                <a:cs typeface="Times New Roman" panose="02020603050405020304" pitchFamily="18" charset="0"/>
              </a:rPr>
              <a:t>Terrorism or war</a:t>
            </a:r>
          </a:p>
          <a:p>
            <a:pPr lvl="1">
              <a:spcBef>
                <a:spcPts val="0"/>
              </a:spcBef>
              <a:buSzPct val="56000"/>
              <a:buFont typeface="Wingdings" panose="05000000000000000000" pitchFamily="2" charset="2"/>
              <a:buChar char="Ø"/>
            </a:pPr>
            <a:r>
              <a:rPr lang="en-US" sz="2000" dirty="0">
                <a:solidFill>
                  <a:srgbClr val="FEFFFF"/>
                </a:solidFill>
                <a:latin typeface="Calibri" panose="020F0502020204030204" pitchFamily="34" charset="0"/>
                <a:ea typeface="Times New Roman" panose="02020603050405020304" pitchFamily="18" charset="0"/>
                <a:cs typeface="Times New Roman" panose="02020603050405020304" pitchFamily="18" charset="0"/>
              </a:rPr>
              <a:t>Betrayal by others to include relational trauma</a:t>
            </a:r>
          </a:p>
          <a:p>
            <a:pPr marL="457200" lvl="1" indent="0">
              <a:spcBef>
                <a:spcPts val="0"/>
              </a:spcBef>
              <a:buSzPct val="56000"/>
              <a:buNone/>
            </a:pPr>
            <a:r>
              <a:rPr lang="en-US" sz="2000" dirty="0">
                <a:solidFill>
                  <a:srgbClr val="FEFFFF"/>
                </a:solidFill>
                <a:latin typeface="Calibri" panose="020F0502020204030204" pitchFamily="34" charset="0"/>
                <a:ea typeface="Times New Roman" panose="02020603050405020304" pitchFamily="18" charset="0"/>
                <a:cs typeface="Times New Roman" panose="02020603050405020304" pitchFamily="18" charset="0"/>
              </a:rPr>
              <a:t> </a:t>
            </a:r>
          </a:p>
          <a:p>
            <a:endParaRPr lang="en-US" dirty="0">
              <a:solidFill>
                <a:srgbClr val="FEFFFF"/>
              </a:solidFill>
            </a:endParaRPr>
          </a:p>
        </p:txBody>
      </p:sp>
      <p:pic>
        <p:nvPicPr>
          <p:cNvPr id="11266" name="Picture 2" descr="Photo of Michael Barta, PhD, CSAT-S, EMDR, Licensed Professional Counselor in Boulder">
            <a:extLst>
              <a:ext uri="{FF2B5EF4-FFF2-40B4-BE49-F238E27FC236}">
                <a16:creationId xmlns:a16="http://schemas.microsoft.com/office/drawing/2014/main" id="{F7A16CE2-FA20-4A37-8210-7D5F8EE8FF9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713057" y="2087041"/>
            <a:ext cx="3001931" cy="3752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32842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C342A-E085-4C95-8D8E-40F761960908}"/>
              </a:ext>
            </a:extLst>
          </p:cNvPr>
          <p:cNvSpPr>
            <a:spLocks noGrp="1"/>
          </p:cNvSpPr>
          <p:nvPr>
            <p:ph type="title"/>
          </p:nvPr>
        </p:nvSpPr>
        <p:spPr>
          <a:xfrm>
            <a:off x="541866" y="787400"/>
            <a:ext cx="8176831" cy="778933"/>
          </a:xfrm>
        </p:spPr>
        <p:txBody>
          <a:bodyPr anchor="ctr">
            <a:noAutofit/>
          </a:bodyPr>
          <a:lstStyle/>
          <a:p>
            <a:r>
              <a:rPr lang="en-US" dirty="0">
                <a:solidFill>
                  <a:srgbClr val="FEFFFF"/>
                </a:solidFill>
              </a:rPr>
              <a:t>Big T Trauma and Little t Trauma</a:t>
            </a:r>
          </a:p>
        </p:txBody>
      </p:sp>
      <p:sp>
        <p:nvSpPr>
          <p:cNvPr id="3" name="Content Placeholder 2">
            <a:extLst>
              <a:ext uri="{FF2B5EF4-FFF2-40B4-BE49-F238E27FC236}">
                <a16:creationId xmlns:a16="http://schemas.microsoft.com/office/drawing/2014/main" id="{BA175EC7-8256-4188-8A0F-CA92EECBF3D3}"/>
              </a:ext>
            </a:extLst>
          </p:cNvPr>
          <p:cNvSpPr>
            <a:spLocks noGrp="1"/>
          </p:cNvSpPr>
          <p:nvPr>
            <p:ph idx="1"/>
          </p:nvPr>
        </p:nvSpPr>
        <p:spPr>
          <a:xfrm>
            <a:off x="541866" y="2031999"/>
            <a:ext cx="7347492" cy="4379433"/>
          </a:xfrm>
        </p:spPr>
        <p:txBody>
          <a:bodyPr>
            <a:normAutofit/>
          </a:bodyPr>
          <a:lstStyle/>
          <a:p>
            <a:pPr marL="0" indent="0">
              <a:buNone/>
            </a:pPr>
            <a:r>
              <a:rPr lang="en-US" sz="2400" dirty="0">
                <a:solidFill>
                  <a:srgbClr val="FEFFFF"/>
                </a:solidFill>
                <a:latin typeface="Calibri" panose="020F0502020204030204" pitchFamily="34" charset="0"/>
                <a:cs typeface="Calibri" panose="020F0502020204030204" pitchFamily="34" charset="0"/>
              </a:rPr>
              <a:t>The experts in the field divide trauma into two categories:</a:t>
            </a:r>
          </a:p>
          <a:p>
            <a:pPr marL="400050" lvl="1" indent="0">
              <a:buNone/>
            </a:pPr>
            <a:r>
              <a:rPr lang="en-US" sz="2400" u="sng" dirty="0">
                <a:solidFill>
                  <a:srgbClr val="FFFF00"/>
                </a:solidFill>
                <a:latin typeface="Calibri" panose="020F0502020204030204" pitchFamily="34" charset="0"/>
                <a:cs typeface="Calibri" panose="020F0502020204030204" pitchFamily="34" charset="0"/>
              </a:rPr>
              <a:t>Big T trauma</a:t>
            </a:r>
            <a:r>
              <a:rPr lang="en-US" sz="2400" dirty="0">
                <a:solidFill>
                  <a:srgbClr val="FFFF00"/>
                </a:solidFill>
                <a:latin typeface="Calibri" panose="020F0502020204030204" pitchFamily="34" charset="0"/>
                <a:cs typeface="Calibri" panose="020F0502020204030204" pitchFamily="34" charset="0"/>
              </a:rPr>
              <a:t>: </a:t>
            </a:r>
            <a:r>
              <a:rPr lang="en-US" sz="2400" dirty="0">
                <a:solidFill>
                  <a:srgbClr val="FEFFFF"/>
                </a:solidFill>
                <a:latin typeface="Calibri" panose="020F0502020204030204" pitchFamily="34" charset="0"/>
                <a:cs typeface="Calibri" panose="020F0502020204030204" pitchFamily="34" charset="0"/>
              </a:rPr>
              <a:t>Traumas that are associated with horrific single events such as natural disasters, terrorism, and war.</a:t>
            </a:r>
          </a:p>
          <a:p>
            <a:pPr marL="400050" lvl="1" indent="0">
              <a:buNone/>
            </a:pPr>
            <a:r>
              <a:rPr lang="en-US" sz="2400" u="sng" dirty="0">
                <a:solidFill>
                  <a:srgbClr val="FFFF00"/>
                </a:solidFill>
                <a:latin typeface="Calibri" panose="020F0502020204030204" pitchFamily="34" charset="0"/>
                <a:cs typeface="Calibri" panose="020F0502020204030204" pitchFamily="34" charset="0"/>
              </a:rPr>
              <a:t>Little t trauma</a:t>
            </a:r>
            <a:r>
              <a:rPr lang="en-US" sz="2400" dirty="0">
                <a:solidFill>
                  <a:srgbClr val="FFFF00"/>
                </a:solidFill>
                <a:latin typeface="Calibri" panose="020F0502020204030204" pitchFamily="34" charset="0"/>
                <a:cs typeface="Calibri" panose="020F0502020204030204" pitchFamily="34" charset="0"/>
              </a:rPr>
              <a:t>: </a:t>
            </a:r>
            <a:r>
              <a:rPr lang="en-US" sz="2400" dirty="0">
                <a:solidFill>
                  <a:srgbClr val="FEFFFF"/>
                </a:solidFill>
                <a:latin typeface="Calibri" panose="020F0502020204030204" pitchFamily="34" charset="0"/>
                <a:cs typeface="Calibri" panose="020F0502020204030204" pitchFamily="34" charset="0"/>
              </a:rPr>
              <a:t>Trauma that are smaller in nature such as bullying, neglect, and betrayal.</a:t>
            </a:r>
          </a:p>
          <a:p>
            <a:pPr marL="0" indent="0">
              <a:buNone/>
            </a:pPr>
            <a:endParaRPr lang="en-US" dirty="0">
              <a:solidFill>
                <a:srgbClr val="FEFFFF"/>
              </a:solidFill>
            </a:endParaRPr>
          </a:p>
        </p:txBody>
      </p:sp>
      <p:pic>
        <p:nvPicPr>
          <p:cNvPr id="5" name="Picture 4" descr="Big T &amp; Little t - Doug In A Pub">
            <a:extLst>
              <a:ext uri="{FF2B5EF4-FFF2-40B4-BE49-F238E27FC236}">
                <a16:creationId xmlns:a16="http://schemas.microsoft.com/office/drawing/2014/main" id="{FFA5C4CE-B57C-4648-BED7-F4BF0361164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163290" y="324318"/>
            <a:ext cx="2095018" cy="31019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Jeff Hansen\AppData\Local\Microsoft\Windows\Temporary Internet Files\Content.MSO\CD549138.tmp">
            <a:extLst>
              <a:ext uri="{FF2B5EF4-FFF2-40B4-BE49-F238E27FC236}">
                <a16:creationId xmlns:a16="http://schemas.microsoft.com/office/drawing/2014/main" id="{21B6588D-0480-4B7A-AFC4-FD8D9AB72892}"/>
              </a:ext>
            </a:extLst>
          </p:cNvPr>
          <p:cNvPicPr/>
          <p:nvPr/>
        </p:nvPicPr>
        <p:blipFill rotWithShape="1">
          <a:blip r:embed="rId3">
            <a:extLst>
              <a:ext uri="{28A0092B-C50C-407E-A947-70E740481C1C}">
                <a14:useLocalDpi xmlns:a14="http://schemas.microsoft.com/office/drawing/2010/main" val="0"/>
              </a:ext>
            </a:extLst>
          </a:blip>
          <a:srcRect r="-1" b="1961"/>
          <a:stretch/>
        </p:blipFill>
        <p:spPr bwMode="auto">
          <a:xfrm>
            <a:off x="8229599" y="4070633"/>
            <a:ext cx="3962401" cy="2787367"/>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19658329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7B006-C485-413C-924E-72776A5F5050}"/>
              </a:ext>
            </a:extLst>
          </p:cNvPr>
          <p:cNvSpPr>
            <a:spLocks noGrp="1"/>
          </p:cNvSpPr>
          <p:nvPr>
            <p:ph type="title"/>
          </p:nvPr>
        </p:nvSpPr>
        <p:spPr>
          <a:xfrm>
            <a:off x="315962" y="3537859"/>
            <a:ext cx="3527872" cy="2660921"/>
          </a:xfrm>
        </p:spPr>
        <p:txBody>
          <a:bodyPr>
            <a:normAutofit/>
          </a:bodyPr>
          <a:lstStyle/>
          <a:p>
            <a:r>
              <a:rPr lang="en-US" dirty="0">
                <a:solidFill>
                  <a:srgbClr val="FF0000"/>
                </a:solidFill>
                <a:latin typeface="Calibri" panose="020F0502020204030204" pitchFamily="34" charset="0"/>
                <a:cs typeface="Calibri" panose="020F0502020204030204" pitchFamily="34" charset="0"/>
              </a:rPr>
              <a:t>Big T </a:t>
            </a:r>
            <a:r>
              <a:rPr lang="en-US" dirty="0">
                <a:solidFill>
                  <a:schemeClr val="bg1"/>
                </a:solidFill>
                <a:latin typeface="Calibri" panose="020F0502020204030204" pitchFamily="34" charset="0"/>
                <a:cs typeface="Calibri" panose="020F0502020204030204" pitchFamily="34" charset="0"/>
              </a:rPr>
              <a:t>Trauma and </a:t>
            </a:r>
            <a:br>
              <a:rPr lang="en-US" dirty="0">
                <a:solidFill>
                  <a:schemeClr val="bg1"/>
                </a:solidFill>
                <a:latin typeface="Calibri" panose="020F0502020204030204" pitchFamily="34" charset="0"/>
                <a:cs typeface="Calibri" panose="020F0502020204030204" pitchFamily="34" charset="0"/>
              </a:rPr>
            </a:br>
            <a:r>
              <a:rPr lang="en-US" dirty="0">
                <a:solidFill>
                  <a:srgbClr val="FF0000"/>
                </a:solidFill>
                <a:latin typeface="Calibri" panose="020F0502020204030204" pitchFamily="34" charset="0"/>
                <a:cs typeface="Calibri" panose="020F0502020204030204" pitchFamily="34" charset="0"/>
              </a:rPr>
              <a:t>Little t </a:t>
            </a:r>
            <a:r>
              <a:rPr lang="en-US" dirty="0">
                <a:solidFill>
                  <a:schemeClr val="bg1"/>
                </a:solidFill>
                <a:latin typeface="Calibri" panose="020F0502020204030204" pitchFamily="34" charset="0"/>
                <a:cs typeface="Calibri" panose="020F0502020204030204" pitchFamily="34" charset="0"/>
              </a:rPr>
              <a:t>Trauma</a:t>
            </a:r>
          </a:p>
        </p:txBody>
      </p:sp>
      <p:sp>
        <p:nvSpPr>
          <p:cNvPr id="3" name="Content Placeholder 2">
            <a:extLst>
              <a:ext uri="{FF2B5EF4-FFF2-40B4-BE49-F238E27FC236}">
                <a16:creationId xmlns:a16="http://schemas.microsoft.com/office/drawing/2014/main" id="{104B2B0E-2D9B-463E-BF89-B3F5422155A4}"/>
              </a:ext>
            </a:extLst>
          </p:cNvPr>
          <p:cNvSpPr>
            <a:spLocks noGrp="1"/>
          </p:cNvSpPr>
          <p:nvPr>
            <p:ph idx="1"/>
          </p:nvPr>
        </p:nvSpPr>
        <p:spPr>
          <a:xfrm>
            <a:off x="4327451" y="1233377"/>
            <a:ext cx="7252129" cy="5624623"/>
          </a:xfrm>
        </p:spPr>
        <p:txBody>
          <a:bodyPr anchor="ctr">
            <a:normAutofit lnSpcReduction="10000"/>
          </a:bodyPr>
          <a:lstStyle/>
          <a:p>
            <a:pPr>
              <a:buSzPct val="152000"/>
              <a:buFont typeface="Arial" panose="020B0604020202020204" pitchFamily="34" charset="0"/>
              <a:buChar char="•"/>
            </a:pPr>
            <a:r>
              <a:rPr lang="en-US" sz="2000" dirty="0">
                <a:latin typeface="Calibri" panose="020F0502020204030204" pitchFamily="34" charset="0"/>
                <a:cs typeface="Calibri" panose="020F0502020204030204" pitchFamily="34" charset="0"/>
              </a:rPr>
              <a:t>In my personal experience as a pediatric psychologist, far more of my patients have been subjected to </a:t>
            </a:r>
            <a:r>
              <a:rPr lang="en-US" sz="2000" dirty="0">
                <a:solidFill>
                  <a:srgbClr val="FF0000"/>
                </a:solidFill>
                <a:latin typeface="Calibri" panose="020F0502020204030204" pitchFamily="34" charset="0"/>
                <a:cs typeface="Calibri" panose="020F0502020204030204" pitchFamily="34" charset="0"/>
              </a:rPr>
              <a:t>“little t” traumas </a:t>
            </a:r>
            <a:r>
              <a:rPr lang="en-US" sz="2000" dirty="0">
                <a:latin typeface="Calibri" panose="020F0502020204030204" pitchFamily="34" charset="0"/>
                <a:cs typeface="Calibri" panose="020F0502020204030204" pitchFamily="34" charset="0"/>
              </a:rPr>
              <a:t>and I agree with Barta that these experiences have a tremendous impact on how children view themselves, their relationships, and their place in the world. </a:t>
            </a:r>
          </a:p>
          <a:p>
            <a:pPr>
              <a:buSzPct val="152000"/>
              <a:buFont typeface="Arial" panose="020B0604020202020204" pitchFamily="34" charset="0"/>
              <a:buChar char="•"/>
            </a:pPr>
            <a:r>
              <a:rPr lang="en-US" sz="2000" dirty="0">
                <a:latin typeface="Calibri" panose="020F0502020204030204" pitchFamily="34" charset="0"/>
                <a:cs typeface="Calibri" panose="020F0502020204030204" pitchFamily="34" charset="0"/>
              </a:rPr>
              <a:t>Moreover, the long-term consequences of these traumas are tremendous and often lead to </a:t>
            </a:r>
            <a:r>
              <a:rPr lang="en-US" sz="2000" dirty="0">
                <a:solidFill>
                  <a:srgbClr val="FF0000"/>
                </a:solidFill>
                <a:latin typeface="Calibri" panose="020F0502020204030204" pitchFamily="34" charset="0"/>
                <a:cs typeface="Calibri" panose="020F0502020204030204" pitchFamily="34" charset="0"/>
              </a:rPr>
              <a:t>a total inability or impaired ability to access appropriate responses to threatening events </a:t>
            </a:r>
            <a:r>
              <a:rPr lang="en-US" sz="2000" dirty="0">
                <a:latin typeface="Calibri" panose="020F0502020204030204" pitchFamily="34" charset="0"/>
                <a:cs typeface="Calibri" panose="020F0502020204030204" pitchFamily="34" charset="0"/>
              </a:rPr>
              <a:t>and can lead to chronic hyperarousal, intense anxiety, panic, mood instability, poor emotional/behavioral regulation, feelings of powerlessness, helplessness, shame, and even immobility. </a:t>
            </a:r>
          </a:p>
          <a:p>
            <a:pPr>
              <a:buSzPct val="152000"/>
              <a:buFont typeface="Arial" panose="020B0604020202020204" pitchFamily="34" charset="0"/>
              <a:buChar char="•"/>
            </a:pPr>
            <a:r>
              <a:rPr lang="en-US" sz="2000" dirty="0">
                <a:latin typeface="Calibri" panose="020F0502020204030204" pitchFamily="34" charset="0"/>
                <a:cs typeface="Calibri" panose="020F0502020204030204" pitchFamily="34" charset="0"/>
              </a:rPr>
              <a:t>Of all traumas, </a:t>
            </a:r>
            <a:r>
              <a:rPr lang="en-US" sz="2000" dirty="0">
                <a:solidFill>
                  <a:srgbClr val="FF0000"/>
                </a:solidFill>
                <a:latin typeface="Calibri" panose="020F0502020204030204" pitchFamily="34" charset="0"/>
                <a:cs typeface="Calibri" panose="020F0502020204030204" pitchFamily="34" charset="0"/>
              </a:rPr>
              <a:t>relational (or loss of connection) trauma </a:t>
            </a:r>
            <a:r>
              <a:rPr lang="en-US" sz="2000" dirty="0">
                <a:latin typeface="Calibri" panose="020F0502020204030204" pitchFamily="34" charset="0"/>
                <a:cs typeface="Calibri" panose="020F0502020204030204" pitchFamily="34" charset="0"/>
              </a:rPr>
              <a:t>is particularly devastating. </a:t>
            </a:r>
          </a:p>
          <a:p>
            <a:pPr>
              <a:buSzPct val="152000"/>
              <a:buFont typeface="Arial" panose="020B0604020202020204" pitchFamily="34" charset="0"/>
              <a:buChar char="•"/>
            </a:pPr>
            <a:r>
              <a:rPr lang="en-US" sz="2000" dirty="0">
                <a:latin typeface="Calibri" panose="020F0502020204030204" pitchFamily="34" charset="0"/>
                <a:cs typeface="Calibri" panose="020F0502020204030204" pitchFamily="34" charset="0"/>
              </a:rPr>
              <a:t>The implications here are enormous. Specifically, in order to </a:t>
            </a:r>
            <a:r>
              <a:rPr lang="en-US" sz="2000" dirty="0">
                <a:solidFill>
                  <a:srgbClr val="FF0000"/>
                </a:solidFill>
                <a:latin typeface="Calibri" panose="020F0502020204030204" pitchFamily="34" charset="0"/>
                <a:cs typeface="Calibri" panose="020F0502020204030204" pitchFamily="34" charset="0"/>
              </a:rPr>
              <a:t>promote safe and healthy emotional regulation</a:t>
            </a:r>
            <a:r>
              <a:rPr lang="en-US" sz="2000" dirty="0">
                <a:latin typeface="Calibri" panose="020F0502020204030204" pitchFamily="34" charset="0"/>
                <a:cs typeface="Calibri" panose="020F0502020204030204" pitchFamily="34" charset="0"/>
              </a:rPr>
              <a:t>, we must be able to pinpoint where in the lifespan people hurt us physically, emotionally, mentally, or spiritually, whether intentionally or accidentally. </a:t>
            </a:r>
          </a:p>
          <a:p>
            <a:pPr>
              <a:buSzPct val="152000"/>
              <a:buFont typeface="Arial" panose="020B0604020202020204" pitchFamily="34" charset="0"/>
              <a:buChar char="•"/>
            </a:pPr>
            <a:r>
              <a:rPr lang="en-US" sz="2000" dirty="0">
                <a:latin typeface="Calibri" panose="020F0502020204030204" pitchFamily="34" charset="0"/>
                <a:cs typeface="Calibri" panose="020F0502020204030204" pitchFamily="34" charset="0"/>
              </a:rPr>
              <a:t>If we can </a:t>
            </a:r>
            <a:r>
              <a:rPr lang="en-US" sz="2000" dirty="0">
                <a:solidFill>
                  <a:srgbClr val="FF0000"/>
                </a:solidFill>
                <a:latin typeface="Calibri" panose="020F0502020204030204" pitchFamily="34" charset="0"/>
                <a:cs typeface="Calibri" panose="020F0502020204030204" pitchFamily="34" charset="0"/>
              </a:rPr>
              <a:t>resolve our developmental wounds</a:t>
            </a:r>
            <a:r>
              <a:rPr lang="en-US" sz="2000" dirty="0">
                <a:latin typeface="Calibri" panose="020F0502020204030204" pitchFamily="34" charset="0"/>
                <a:cs typeface="Calibri" panose="020F0502020204030204" pitchFamily="34" charset="0"/>
              </a:rPr>
              <a:t>, we can move on and experience a more fulfilling life. </a:t>
            </a:r>
          </a:p>
          <a:p>
            <a:pPr marL="0" indent="0">
              <a:buSzPct val="152000"/>
              <a:buNone/>
            </a:pPr>
            <a:endParaRPr lang="en-US" sz="2000" dirty="0">
              <a:latin typeface="Calibri" panose="020F0502020204030204" pitchFamily="34" charset="0"/>
              <a:cs typeface="Calibri" panose="020F0502020204030204" pitchFamily="34" charset="0"/>
            </a:endParaRPr>
          </a:p>
          <a:p>
            <a:pPr marL="0" indent="0">
              <a:buSzPct val="152000"/>
              <a:buNone/>
            </a:pPr>
            <a:endParaRPr lang="en-US" sz="2000" dirty="0">
              <a:latin typeface="Calibri" panose="020F0502020204030204" pitchFamily="34" charset="0"/>
              <a:cs typeface="Calibri" panose="020F0502020204030204" pitchFamily="34" charset="0"/>
            </a:endParaRPr>
          </a:p>
          <a:p>
            <a:endParaRPr lang="en-US" sz="2000" dirty="0"/>
          </a:p>
        </p:txBody>
      </p:sp>
      <p:pic>
        <p:nvPicPr>
          <p:cNvPr id="13314" name="Picture 2" descr="Personal Experience – Part 1 – Religion Refuted">
            <a:extLst>
              <a:ext uri="{FF2B5EF4-FFF2-40B4-BE49-F238E27FC236}">
                <a16:creationId xmlns:a16="http://schemas.microsoft.com/office/drawing/2014/main" id="{41FDC64C-92F7-4C86-9636-22FFCD7753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961" y="233917"/>
            <a:ext cx="3527872" cy="2660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1947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B31A7-716C-4A8F-BDA4-0C515B040CDA}"/>
              </a:ext>
            </a:extLst>
          </p:cNvPr>
          <p:cNvSpPr>
            <a:spLocks noGrp="1"/>
          </p:cNvSpPr>
          <p:nvPr>
            <p:ph type="title"/>
          </p:nvPr>
        </p:nvSpPr>
        <p:spPr>
          <a:xfrm>
            <a:off x="2851516" y="29565"/>
            <a:ext cx="9362849" cy="1069374"/>
          </a:xfrm>
          <a:gradFill>
            <a:gsLst>
              <a:gs pos="0">
                <a:srgbClr val="FF0000"/>
              </a:gs>
              <a:gs pos="100000">
                <a:schemeClr val="bg2">
                  <a:shade val="98000"/>
                  <a:satMod val="120000"/>
                  <a:lumMod val="98000"/>
                </a:schemeClr>
              </a:gs>
            </a:gsLst>
            <a:path path="circle">
              <a:fillToRect l="50000" t="50000" r="100000" b="100000"/>
            </a:path>
          </a:gradFill>
        </p:spPr>
        <p:txBody>
          <a:bodyPr>
            <a:normAutofit/>
          </a:bodyPr>
          <a:lstStyle/>
          <a:p>
            <a:r>
              <a:rPr lang="en-US" dirty="0">
                <a:latin typeface="Calibri" panose="020F0502020204030204" pitchFamily="34" charset="0"/>
                <a:cs typeface="Calibri" panose="020F0502020204030204" pitchFamily="34" charset="0"/>
              </a:rPr>
              <a:t>              ACE Scores and Outcomes</a:t>
            </a:r>
          </a:p>
        </p:txBody>
      </p:sp>
      <p:sp>
        <p:nvSpPr>
          <p:cNvPr id="3" name="Content Placeholder 2">
            <a:extLst>
              <a:ext uri="{FF2B5EF4-FFF2-40B4-BE49-F238E27FC236}">
                <a16:creationId xmlns:a16="http://schemas.microsoft.com/office/drawing/2014/main" id="{5ABD5F77-0C6F-4689-AEAD-549FD37AF055}"/>
              </a:ext>
            </a:extLst>
          </p:cNvPr>
          <p:cNvSpPr>
            <a:spLocks noGrp="1"/>
          </p:cNvSpPr>
          <p:nvPr>
            <p:ph idx="1"/>
          </p:nvPr>
        </p:nvSpPr>
        <p:spPr>
          <a:xfrm>
            <a:off x="2851516" y="1098939"/>
            <a:ext cx="9354374" cy="5759061"/>
          </a:xfrm>
          <a:gradFill>
            <a:gsLst>
              <a:gs pos="0">
                <a:srgbClr val="FFC000"/>
              </a:gs>
              <a:gs pos="100000">
                <a:schemeClr val="bg2">
                  <a:shade val="98000"/>
                  <a:satMod val="120000"/>
                  <a:lumMod val="98000"/>
                </a:schemeClr>
              </a:gs>
            </a:gsLst>
            <a:path path="circle">
              <a:fillToRect l="50000" t="50000" r="100000" b="100000"/>
            </a:path>
          </a:gradFill>
        </p:spPr>
        <p:txBody>
          <a:bodyPr>
            <a:normAutofit fontScale="92500" lnSpcReduction="20000"/>
          </a:bodyPr>
          <a:lstStyle/>
          <a:p>
            <a:pPr marL="0" indent="0">
              <a:lnSpc>
                <a:spcPct val="90000"/>
              </a:lnSpc>
              <a:buNone/>
            </a:pPr>
            <a:endParaRPr lang="en-US" sz="1600" dirty="0">
              <a:latin typeface="Calibri" panose="020F0502020204030204" pitchFamily="34" charset="0"/>
              <a:cs typeface="Calibri" panose="020F0502020204030204" pitchFamily="34" charset="0"/>
            </a:endParaRPr>
          </a:p>
          <a:p>
            <a:pPr marL="0" indent="0">
              <a:lnSpc>
                <a:spcPct val="90000"/>
              </a:lnSpc>
              <a:buNone/>
            </a:pPr>
            <a:endParaRPr lang="en-US" sz="1600" dirty="0">
              <a:latin typeface="Calibri" panose="020F0502020204030204" pitchFamily="34" charset="0"/>
              <a:cs typeface="Calibri" panose="020F0502020204030204" pitchFamily="34" charset="0"/>
            </a:endParaRPr>
          </a:p>
          <a:p>
            <a:pPr marL="0" indent="0">
              <a:lnSpc>
                <a:spcPct val="90000"/>
              </a:lnSpc>
              <a:buNone/>
            </a:pPr>
            <a:r>
              <a:rPr lang="en-US" sz="1700" dirty="0">
                <a:latin typeface="Calibri" panose="020F0502020204030204" pitchFamily="34" charset="0"/>
                <a:cs typeface="Calibri" panose="020F0502020204030204" pitchFamily="34" charset="0"/>
              </a:rPr>
              <a:t>As Dr. Felitti in a 2009 lecture points out, studies reveal many shocking long-term horrible outcomes when we are exposed to ACEs and this raises exponentially according to how many of them, we have been exposed to.  </a:t>
            </a:r>
          </a:p>
          <a:p>
            <a:pPr marL="0" indent="0">
              <a:lnSpc>
                <a:spcPct val="90000"/>
              </a:lnSpc>
              <a:buNone/>
            </a:pPr>
            <a:r>
              <a:rPr lang="en-US" sz="1700" dirty="0">
                <a:latin typeface="Calibri" panose="020F0502020204030204" pitchFamily="34" charset="0"/>
                <a:cs typeface="Calibri" panose="020F0502020204030204" pitchFamily="34" charset="0"/>
              </a:rPr>
              <a:t>The results indicate that for every category of traumatic experience we have had as a child, we are dramatically more likely to be depressed as an adult. </a:t>
            </a:r>
          </a:p>
          <a:p>
            <a:pPr marL="0" indent="0">
              <a:lnSpc>
                <a:spcPct val="90000"/>
              </a:lnSpc>
              <a:buNone/>
            </a:pPr>
            <a:r>
              <a:rPr lang="en-US" sz="1600" u="sng" dirty="0">
                <a:latin typeface="Calibri" panose="020F0502020204030204" pitchFamily="34" charset="0"/>
                <a:cs typeface="Calibri" panose="020F0502020204030204" pitchFamily="34" charset="0"/>
              </a:rPr>
              <a:t>If we have ACE scores of        , we are:</a:t>
            </a:r>
          </a:p>
          <a:p>
            <a:pPr lvl="1">
              <a:lnSpc>
                <a:spcPct val="90000"/>
              </a:lnSpc>
              <a:buFont typeface="Wingdings" panose="05000000000000000000" pitchFamily="2" charset="2"/>
              <a:buChar char="§"/>
            </a:pPr>
            <a:r>
              <a:rPr lang="en-US" dirty="0">
                <a:latin typeface="Calibri" panose="020F0502020204030204" pitchFamily="34" charset="0"/>
                <a:cs typeface="Calibri" panose="020F0502020204030204" pitchFamily="34" charset="0"/>
              </a:rPr>
              <a:t>260% more likely to have chronic obstructive pulmonary disease than someone with a score of 0</a:t>
            </a:r>
          </a:p>
          <a:p>
            <a:pPr lvl="1">
              <a:lnSpc>
                <a:spcPct val="90000"/>
              </a:lnSpc>
              <a:buFont typeface="Wingdings" panose="05000000000000000000" pitchFamily="2" charset="2"/>
              <a:buChar char="§"/>
            </a:pPr>
            <a:r>
              <a:rPr lang="en-US" dirty="0">
                <a:latin typeface="Calibri" panose="020F0502020204030204" pitchFamily="34" charset="0"/>
                <a:cs typeface="Calibri" panose="020F0502020204030204" pitchFamily="34" charset="0"/>
              </a:rPr>
              <a:t>240% more likely to contract hepatitis, 460% more likely to experience depression</a:t>
            </a:r>
          </a:p>
          <a:p>
            <a:pPr lvl="1">
              <a:lnSpc>
                <a:spcPct val="90000"/>
              </a:lnSpc>
              <a:buFont typeface="Wingdings" panose="05000000000000000000" pitchFamily="2" charset="2"/>
              <a:buChar char="§"/>
            </a:pPr>
            <a:r>
              <a:rPr lang="en-US" dirty="0">
                <a:latin typeface="Calibri" panose="020F0502020204030204" pitchFamily="34" charset="0"/>
                <a:cs typeface="Calibri" panose="020F0502020204030204" pitchFamily="34" charset="0"/>
              </a:rPr>
              <a:t>1,220% more likely to attempt suicide</a:t>
            </a:r>
          </a:p>
          <a:p>
            <a:pPr marL="0" indent="0">
              <a:lnSpc>
                <a:spcPct val="90000"/>
              </a:lnSpc>
              <a:buNone/>
            </a:pPr>
            <a:r>
              <a:rPr lang="en-US" sz="1600" u="sng" dirty="0">
                <a:latin typeface="Calibri" panose="020F0502020204030204" pitchFamily="34" charset="0"/>
                <a:cs typeface="Calibri" panose="020F0502020204030204" pitchFamily="34" charset="0"/>
              </a:rPr>
              <a:t>If we have ACE scores of          ,  we are:</a:t>
            </a:r>
          </a:p>
          <a:p>
            <a:pPr lvl="1">
              <a:lnSpc>
                <a:spcPct val="90000"/>
              </a:lnSpc>
              <a:buFont typeface="Wingdings" panose="05000000000000000000" pitchFamily="2" charset="2"/>
              <a:buChar char="§"/>
            </a:pPr>
            <a:r>
              <a:rPr lang="en-US" dirty="0">
                <a:latin typeface="Calibri" panose="020F0502020204030204" pitchFamily="34" charset="0"/>
                <a:cs typeface="Calibri" panose="020F0502020204030204" pitchFamily="34" charset="0"/>
              </a:rPr>
              <a:t>Five times more likely to become depressed as an adult and if we have had </a:t>
            </a:r>
          </a:p>
          <a:p>
            <a:pPr marL="0" indent="0">
              <a:lnSpc>
                <a:spcPct val="90000"/>
              </a:lnSpc>
              <a:buNone/>
            </a:pPr>
            <a:r>
              <a:rPr lang="en-US" sz="1600" u="sng" dirty="0">
                <a:latin typeface="Calibri" panose="020F0502020204030204" pitchFamily="34" charset="0"/>
                <a:cs typeface="Calibri" panose="020F0502020204030204" pitchFamily="34" charset="0"/>
              </a:rPr>
              <a:t>If we have ACE scores of             we are</a:t>
            </a:r>
            <a:r>
              <a:rPr lang="en-US" sz="1600" dirty="0">
                <a:latin typeface="Calibri" panose="020F0502020204030204" pitchFamily="34" charset="0"/>
                <a:cs typeface="Calibri" panose="020F0502020204030204" pitchFamily="34" charset="0"/>
              </a:rPr>
              <a:t>:</a:t>
            </a:r>
          </a:p>
          <a:p>
            <a:pPr lvl="1">
              <a:lnSpc>
                <a:spcPct val="90000"/>
              </a:lnSpc>
              <a:buFont typeface="Wingdings" panose="05000000000000000000" pitchFamily="2" charset="2"/>
              <a:buChar char="§"/>
            </a:pPr>
            <a:r>
              <a:rPr lang="en-US" dirty="0">
                <a:latin typeface="Calibri" panose="020F0502020204030204" pitchFamily="34" charset="0"/>
                <a:cs typeface="Calibri" panose="020F0502020204030204" pitchFamily="34" charset="0"/>
              </a:rPr>
              <a:t>3,100 percent more likely to attempt suicide as an adult (Felitti et al., 2014; Felitti 2004; Felitti and Anda, 2009; Felitti et al., 1998).</a:t>
            </a:r>
          </a:p>
          <a:p>
            <a:pPr marL="457200" lvl="1" indent="0">
              <a:lnSpc>
                <a:spcPct val="90000"/>
              </a:lnSpc>
              <a:buNone/>
            </a:pPr>
            <a:endParaRPr lang="en-US" dirty="0">
              <a:latin typeface="Calibri" panose="020F0502020204030204" pitchFamily="34" charset="0"/>
              <a:cs typeface="Calibri" panose="020F0502020204030204" pitchFamily="34" charset="0"/>
            </a:endParaRPr>
          </a:p>
          <a:p>
            <a:pPr marL="0" indent="0">
              <a:buNone/>
            </a:pPr>
            <a:r>
              <a:rPr lang="en-US" sz="1600" dirty="0">
                <a:latin typeface="Calibri" panose="020F0502020204030204" pitchFamily="34" charset="0"/>
                <a:cs typeface="Calibri" panose="020F0502020204030204" pitchFamily="34" charset="0"/>
              </a:rPr>
              <a:t>Dr. Felitti offered the following graphs which nicely detail the dramatic impact that ACEs have on our society:</a:t>
            </a:r>
          </a:p>
          <a:p>
            <a:pPr marL="0" indent="0">
              <a:buNone/>
            </a:pPr>
            <a:r>
              <a:rPr lang="en-US" dirty="0">
                <a:latin typeface="Calibri" panose="020F0502020204030204" pitchFamily="34" charset="0"/>
                <a:cs typeface="Calibri" panose="020F0502020204030204" pitchFamily="34" charset="0"/>
              </a:rPr>
              <a:t> </a:t>
            </a:r>
          </a:p>
          <a:p>
            <a:pPr>
              <a:lnSpc>
                <a:spcPct val="90000"/>
              </a:lnSpc>
              <a:buFont typeface="Wingdings" panose="05000000000000000000" pitchFamily="2" charset="2"/>
              <a:buChar char="§"/>
            </a:pPr>
            <a:endParaRPr lang="en-US" dirty="0">
              <a:latin typeface="Calibri" panose="020F0502020204030204" pitchFamily="34" charset="0"/>
              <a:cs typeface="Calibri" panose="020F0502020204030204" pitchFamily="34" charset="0"/>
            </a:endParaRPr>
          </a:p>
        </p:txBody>
      </p:sp>
      <p:pic>
        <p:nvPicPr>
          <p:cNvPr id="14340" name="Picture 4" descr="SG Astrologer &amp; Numerologist">
            <a:extLst>
              <a:ext uri="{FF2B5EF4-FFF2-40B4-BE49-F238E27FC236}">
                <a16:creationId xmlns:a16="http://schemas.microsoft.com/office/drawing/2014/main" id="{CEA333C0-23D2-4923-B616-6242CEED49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855541" y="2676989"/>
            <a:ext cx="390955" cy="382349"/>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Number 6 Coloring Page - Get Coloring Pages">
            <a:extLst>
              <a:ext uri="{FF2B5EF4-FFF2-40B4-BE49-F238E27FC236}">
                <a16:creationId xmlns:a16="http://schemas.microsoft.com/office/drawing/2014/main" id="{B9CA2E94-6AD9-496C-BCAA-D62FFE9D0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7065" y="4521476"/>
            <a:ext cx="390957" cy="351048"/>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Numerology: Secrets of Your Birthday 7th, 16th, 25th - Number 7 ...">
            <a:extLst>
              <a:ext uri="{FF2B5EF4-FFF2-40B4-BE49-F238E27FC236}">
                <a16:creationId xmlns:a16="http://schemas.microsoft.com/office/drawing/2014/main" id="{319F6D03-1694-467B-A19D-F2D59B9E0F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5541" y="5159603"/>
            <a:ext cx="390957" cy="400788"/>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Managing to outcomes: what, why and how? - Social Ventures Australia">
            <a:extLst>
              <a:ext uri="{FF2B5EF4-FFF2-40B4-BE49-F238E27FC236}">
                <a16:creationId xmlns:a16="http://schemas.microsoft.com/office/drawing/2014/main" id="{8943FC4C-3BD1-4A01-B661-CE3D38AD90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99" y="2567909"/>
            <a:ext cx="2897815" cy="2044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2578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Content Placeholder 4" descr="A picture containing screenshot&#10;&#10;Description automatically generated">
            <a:extLst>
              <a:ext uri="{FF2B5EF4-FFF2-40B4-BE49-F238E27FC236}">
                <a16:creationId xmlns:a16="http://schemas.microsoft.com/office/drawing/2014/main" id="{F2D9C654-54FB-47F7-9B9A-8F34EC71C6E4}"/>
              </a:ext>
            </a:extLst>
          </p:cNvPr>
          <p:cNvPicPr/>
          <p:nvPr/>
        </p:nvPicPr>
        <p:blipFill rotWithShape="1">
          <a:blip r:embed="rId2">
            <a:extLst>
              <a:ext uri="{28A0092B-C50C-407E-A947-70E740481C1C}">
                <a14:useLocalDpi xmlns:a14="http://schemas.microsoft.com/office/drawing/2010/main" val="0"/>
              </a:ext>
            </a:extLst>
          </a:blip>
          <a:srcRect l="17202" t="1843" r="18050" b="4305"/>
          <a:stretch/>
        </p:blipFill>
        <p:spPr>
          <a:xfrm>
            <a:off x="684028" y="308344"/>
            <a:ext cx="10823944" cy="5879805"/>
          </a:xfrm>
          <a:prstGeom prst="rect">
            <a:avLst/>
          </a:prstGeom>
        </p:spPr>
      </p:pic>
      <p:sp>
        <p:nvSpPr>
          <p:cNvPr id="4" name="Rectangle 3">
            <a:extLst>
              <a:ext uri="{FF2B5EF4-FFF2-40B4-BE49-F238E27FC236}">
                <a16:creationId xmlns:a16="http://schemas.microsoft.com/office/drawing/2014/main" id="{5E28DC02-6871-40D1-9D4A-48A3AE9B8E3E}"/>
              </a:ext>
            </a:extLst>
          </p:cNvPr>
          <p:cNvSpPr/>
          <p:nvPr/>
        </p:nvSpPr>
        <p:spPr>
          <a:xfrm>
            <a:off x="2371061" y="2692069"/>
            <a:ext cx="8277648" cy="4017076"/>
          </a:xfrm>
          <a:prstGeom prst="rect">
            <a:avLst/>
          </a:prstGeom>
        </p:spPr>
        <p:txBody>
          <a:bodyPr wrap="square">
            <a:spAutoFit/>
          </a:bodyPr>
          <a:lstStyle/>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Dr Vincent Felitti (2009) </a:t>
            </a:r>
            <a:r>
              <a:rPr lang="en-US" sz="1200"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3"/>
              </a:rPr>
              <a:t>https://www.youtube.com/watch?v=KEFfThbAYnQ</a:t>
            </a: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(Accessed February 17, 2020)</a:t>
            </a:r>
            <a:endParaRPr lang="en-US" sz="1200" dirty="0">
              <a:latin typeface="Calibri" panose="020F0502020204030204" pitchFamily="34" charset="0"/>
              <a:ea typeface="Times New Roman" panose="02020603050405020304" pitchFamily="18" charset="0"/>
              <a:cs typeface="Times New Roman" panose="02020603050405020304" pitchFamily="18" charset="0"/>
            </a:endParaRPr>
          </a:p>
          <a:p>
            <a:r>
              <a:rPr lang="en-US" sz="1200" dirty="0">
                <a:latin typeface="Calibri" panose="020F050202020403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16726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28DC02-6871-40D1-9D4A-48A3AE9B8E3E}"/>
              </a:ext>
            </a:extLst>
          </p:cNvPr>
          <p:cNvSpPr/>
          <p:nvPr/>
        </p:nvSpPr>
        <p:spPr>
          <a:xfrm>
            <a:off x="2275367" y="2692069"/>
            <a:ext cx="8373341" cy="4030975"/>
          </a:xfrm>
          <a:prstGeom prst="rect">
            <a:avLst/>
          </a:prstGeom>
        </p:spPr>
        <p:txBody>
          <a:bodyPr wrap="square">
            <a:spAutoFit/>
          </a:bodyPr>
          <a:lstStyle/>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Dr Vincent Felitti (2009) </a:t>
            </a:r>
            <a:r>
              <a:rPr lang="en-US" sz="1200"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2"/>
              </a:rPr>
              <a:t>https://www.youtube.com/watch?v=KEFfThbAYnQ</a:t>
            </a: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(Accessed February 17, 2020)</a:t>
            </a:r>
            <a:endParaRPr lang="en-US" sz="1200" dirty="0">
              <a:latin typeface="Calibri" panose="020F0502020204030204" pitchFamily="34" charset="0"/>
              <a:ea typeface="Times New Roman" panose="02020603050405020304" pitchFamily="18" charset="0"/>
              <a:cs typeface="Times New Roman" panose="02020603050405020304" pitchFamily="18" charset="0"/>
            </a:endParaRPr>
          </a:p>
          <a:p>
            <a:r>
              <a:rPr lang="en-US" sz="1200" dirty="0">
                <a:latin typeface="Calibri" panose="020F050202020403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B640F72A-299A-46F4-9345-B0E02D65FC85}"/>
              </a:ext>
            </a:extLst>
          </p:cNvPr>
          <p:cNvPicPr/>
          <p:nvPr/>
        </p:nvPicPr>
        <p:blipFill rotWithShape="1">
          <a:blip r:embed="rId3">
            <a:extLst>
              <a:ext uri="{28A0092B-C50C-407E-A947-70E740481C1C}">
                <a14:useLocalDpi xmlns:a14="http://schemas.microsoft.com/office/drawing/2010/main" val="0"/>
              </a:ext>
            </a:extLst>
          </a:blip>
          <a:srcRect l="16985" t="1810" r="18175" b="4346"/>
          <a:stretch/>
        </p:blipFill>
        <p:spPr>
          <a:xfrm>
            <a:off x="1190846" y="193436"/>
            <a:ext cx="9994605" cy="5858540"/>
          </a:xfrm>
          <a:prstGeom prst="rect">
            <a:avLst/>
          </a:prstGeom>
        </p:spPr>
      </p:pic>
    </p:spTree>
    <p:extLst>
      <p:ext uri="{BB962C8B-B14F-4D97-AF65-F5344CB8AC3E}">
        <p14:creationId xmlns:p14="http://schemas.microsoft.com/office/powerpoint/2010/main" val="3613032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grpSp>
        <p:nvGrpSpPr>
          <p:cNvPr id="180" name="Group 179">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81"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182"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183"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184"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185"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186"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187"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188"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189"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190"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191"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192"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194" name="Group 193">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95"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196"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197"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98"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99"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200"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201"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202"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203"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204"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205"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206"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208" name="Rectangle 207">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0" name="Freeform 11">
            <a:extLst>
              <a:ext uri="{FF2B5EF4-FFF2-40B4-BE49-F238E27FC236}">
                <a16:creationId xmlns:a16="http://schemas.microsoft.com/office/drawing/2014/main" id="{A57352BE-A213-4040-BE8E-D4A925AD9D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pic>
        <p:nvPicPr>
          <p:cNvPr id="85" name="Picture 84" descr="Computer Generated Lights">
            <a:extLst>
              <a:ext uri="{FF2B5EF4-FFF2-40B4-BE49-F238E27FC236}">
                <a16:creationId xmlns:a16="http://schemas.microsoft.com/office/drawing/2014/main" id="{D38B8A23-A082-FEF0-1656-21298A7A083A}"/>
              </a:ext>
            </a:extLst>
          </p:cNvPr>
          <p:cNvPicPr>
            <a:picLocks noChangeAspect="1"/>
          </p:cNvPicPr>
          <p:nvPr/>
        </p:nvPicPr>
        <p:blipFill rotWithShape="1">
          <a:blip r:embed="rId3"/>
          <a:srcRect l="2765" r="14080"/>
          <a:stretch/>
        </p:blipFill>
        <p:spPr>
          <a:xfrm>
            <a:off x="4485557" y="10"/>
            <a:ext cx="7706443" cy="6857990"/>
          </a:xfrm>
          <a:prstGeom prst="rect">
            <a:avLst/>
          </a:prstGeom>
        </p:spPr>
      </p:pic>
      <p:sp useBgFill="1">
        <p:nvSpPr>
          <p:cNvPr id="212" name="Freeform: Shape 211">
            <a:extLst>
              <a:ext uri="{FF2B5EF4-FFF2-40B4-BE49-F238E27FC236}">
                <a16:creationId xmlns:a16="http://schemas.microsoft.com/office/drawing/2014/main" id="{23C7736A-5A08-4021-9AB6-390DFF50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8170246" cy="6858000"/>
          </a:xfrm>
          <a:custGeom>
            <a:avLst/>
            <a:gdLst>
              <a:gd name="connsiteX0" fmla="*/ 4738960 w 8170246"/>
              <a:gd name="connsiteY0" fmla="*/ 0 h 6858000"/>
              <a:gd name="connsiteX1" fmla="*/ 4862151 w 8170246"/>
              <a:gd name="connsiteY1" fmla="*/ 0 h 6858000"/>
              <a:gd name="connsiteX2" fmla="*/ 8088169 w 8170246"/>
              <a:gd name="connsiteY2" fmla="*/ 3226735 h 6858000"/>
              <a:gd name="connsiteX3" fmla="*/ 8088169 w 8170246"/>
              <a:gd name="connsiteY3" fmla="*/ 3626507 h 6858000"/>
              <a:gd name="connsiteX4" fmla="*/ 4857393 w 8170246"/>
              <a:gd name="connsiteY4" fmla="*/ 6858000 h 6858000"/>
              <a:gd name="connsiteX5" fmla="*/ 4783581 w 8170246"/>
              <a:gd name="connsiteY5" fmla="*/ 6858000 h 6858000"/>
              <a:gd name="connsiteX6" fmla="*/ 4734202 w 8170246"/>
              <a:gd name="connsiteY6" fmla="*/ 6858000 h 6858000"/>
              <a:gd name="connsiteX7" fmla="*/ 7964978 w 8170246"/>
              <a:gd name="connsiteY7" fmla="*/ 3626507 h 6858000"/>
              <a:gd name="connsiteX8" fmla="*/ 7964978 w 8170246"/>
              <a:gd name="connsiteY8" fmla="*/ 3226735 h 6858000"/>
              <a:gd name="connsiteX9" fmla="*/ 4738960 w 8170246"/>
              <a:gd name="connsiteY9" fmla="*/ 0 h 6858000"/>
              <a:gd name="connsiteX10" fmla="*/ 0 w 8170246"/>
              <a:gd name="connsiteY10" fmla="*/ 0 h 6858000"/>
              <a:gd name="connsiteX11" fmla="*/ 98791 w 8170246"/>
              <a:gd name="connsiteY11" fmla="*/ 0 h 6858000"/>
              <a:gd name="connsiteX12" fmla="*/ 4456718 w 8170246"/>
              <a:gd name="connsiteY12" fmla="*/ 0 h 6858000"/>
              <a:gd name="connsiteX13" fmla="*/ 4603489 w 8170246"/>
              <a:gd name="connsiteY13" fmla="*/ 0 h 6858000"/>
              <a:gd name="connsiteX14" fmla="*/ 7829507 w 8170246"/>
              <a:gd name="connsiteY14" fmla="*/ 3226735 h 6858000"/>
              <a:gd name="connsiteX15" fmla="*/ 7829507 w 8170246"/>
              <a:gd name="connsiteY15" fmla="*/ 3626507 h 6858000"/>
              <a:gd name="connsiteX16" fmla="*/ 4598731 w 8170246"/>
              <a:gd name="connsiteY16" fmla="*/ 6858000 h 6858000"/>
              <a:gd name="connsiteX17" fmla="*/ 4540663 w 8170246"/>
              <a:gd name="connsiteY17" fmla="*/ 6858000 h 6858000"/>
              <a:gd name="connsiteX18" fmla="*/ 133398 w 8170246"/>
              <a:gd name="connsiteY18" fmla="*/ 6858000 h 6858000"/>
              <a:gd name="connsiteX19" fmla="*/ 0 w 8170246"/>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70246" h="6858000">
                <a:moveTo>
                  <a:pt x="4738960" y="0"/>
                </a:moveTo>
                <a:lnTo>
                  <a:pt x="4862151" y="0"/>
                </a:ln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4783581" y="6858000"/>
                </a:cubicBezTo>
                <a:lnTo>
                  <a:pt x="4734202" y="6858000"/>
                </a:lnTo>
                <a:cubicBezTo>
                  <a:pt x="7964978" y="3626507"/>
                  <a:pt x="7964978" y="3626507"/>
                  <a:pt x="7964978" y="3626507"/>
                </a:cubicBezTo>
                <a:cubicBezTo>
                  <a:pt x="8074415" y="3517045"/>
                  <a:pt x="8074415" y="3336196"/>
                  <a:pt x="7964978" y="3226735"/>
                </a:cubicBezTo>
                <a:cubicBezTo>
                  <a:pt x="4738960" y="0"/>
                  <a:pt x="4738960" y="0"/>
                  <a:pt x="4738960" y="0"/>
                </a:cubicBezTo>
                <a:close/>
                <a:moveTo>
                  <a:pt x="0" y="0"/>
                </a:moveTo>
                <a:lnTo>
                  <a:pt x="98791" y="0"/>
                </a:lnTo>
                <a:cubicBezTo>
                  <a:pt x="1075904" y="0"/>
                  <a:pt x="2469401" y="0"/>
                  <a:pt x="4456718" y="0"/>
                </a:cubicBezTo>
                <a:lnTo>
                  <a:pt x="4603489" y="0"/>
                </a:lnTo>
                <a:cubicBezTo>
                  <a:pt x="4603489" y="0"/>
                  <a:pt x="4603489" y="0"/>
                  <a:pt x="7829507" y="3226735"/>
                </a:cubicBezTo>
                <a:cubicBezTo>
                  <a:pt x="7938944" y="3336196"/>
                  <a:pt x="7938944" y="3517045"/>
                  <a:pt x="7829507" y="3626507"/>
                </a:cubicBezTo>
                <a:cubicBezTo>
                  <a:pt x="7829507" y="3626507"/>
                  <a:pt x="7829507" y="3626507"/>
                  <a:pt x="4598731" y="6858000"/>
                </a:cubicBezTo>
                <a:lnTo>
                  <a:pt x="4540663" y="6858000"/>
                </a:lnTo>
                <a:cubicBezTo>
                  <a:pt x="4077749" y="6858000"/>
                  <a:pt x="2938270" y="6858000"/>
                  <a:pt x="133398" y="6858000"/>
                </a:cubicBezTo>
                <a:lnTo>
                  <a:pt x="0" y="6858000"/>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dirty="0"/>
          </a:p>
        </p:txBody>
      </p:sp>
      <p:sp>
        <p:nvSpPr>
          <p:cNvPr id="2" name="Title 1">
            <a:extLst>
              <a:ext uri="{FF2B5EF4-FFF2-40B4-BE49-F238E27FC236}">
                <a16:creationId xmlns:a16="http://schemas.microsoft.com/office/drawing/2014/main" id="{1AEFD497-BF1B-E927-7FC9-F0592AC81660}"/>
              </a:ext>
            </a:extLst>
          </p:cNvPr>
          <p:cNvSpPr>
            <a:spLocks noGrp="1"/>
          </p:cNvSpPr>
          <p:nvPr>
            <p:ph type="title"/>
          </p:nvPr>
        </p:nvSpPr>
        <p:spPr>
          <a:xfrm>
            <a:off x="535525" y="624110"/>
            <a:ext cx="4623955" cy="1280890"/>
          </a:xfrm>
        </p:spPr>
        <p:txBody>
          <a:bodyPr vert="horz" lIns="91440" tIns="45720" rIns="91440" bIns="45720" rtlCol="0" anchor="t">
            <a:normAutofit/>
          </a:bodyPr>
          <a:lstStyle/>
          <a:p>
            <a:r>
              <a:rPr lang="en-US"/>
              <a:t>ASAM Definition of Addiction (2011)</a:t>
            </a:r>
          </a:p>
        </p:txBody>
      </p:sp>
      <p:sp>
        <p:nvSpPr>
          <p:cNvPr id="214" name="Rectangle 213">
            <a:extLst>
              <a:ext uri="{FF2B5EF4-FFF2-40B4-BE49-F238E27FC236}">
                <a16:creationId xmlns:a16="http://schemas.microsoft.com/office/drawing/2014/main" id="{433DF4D3-8A35-461A-ABE0-F56B78A13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TextBox 4">
            <a:extLst>
              <a:ext uri="{FF2B5EF4-FFF2-40B4-BE49-F238E27FC236}">
                <a16:creationId xmlns:a16="http://schemas.microsoft.com/office/drawing/2014/main" id="{A53AB1FD-B28F-E346-2E8E-02BD43E16794}"/>
              </a:ext>
            </a:extLst>
          </p:cNvPr>
          <p:cNvSpPr txBox="1"/>
          <p:nvPr/>
        </p:nvSpPr>
        <p:spPr>
          <a:xfrm>
            <a:off x="531812" y="2133599"/>
            <a:ext cx="4976622" cy="4188921"/>
          </a:xfrm>
          <a:prstGeom prst="rect">
            <a:avLst/>
          </a:prstGeom>
        </p:spPr>
        <p:txBody>
          <a:bodyPr vert="horz" lIns="91440" tIns="45720" rIns="91440" bIns="45720" rtlCol="0">
            <a:noAutofit/>
          </a:bodyPr>
          <a:lstStyle/>
          <a:p>
            <a:pPr defTabSz="457200">
              <a:spcBef>
                <a:spcPts val="1000"/>
              </a:spcBef>
              <a:buClr>
                <a:schemeClr val="accent1"/>
              </a:buClr>
              <a:buFont typeface="Wingdings 3" charset="2"/>
              <a:buChar char=""/>
            </a:pPr>
            <a:r>
              <a:rPr lang="en-US" sz="2800" b="0" i="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Addiction is a treatable, </a:t>
            </a:r>
            <a:r>
              <a:rPr lang="en-US" sz="2800" b="0" i="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chronic medical disease </a:t>
            </a:r>
            <a:r>
              <a:rPr lang="en-US" sz="2800" b="0" i="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involving complex interactions among brain circuits, genetics, the environment, and an individual’s life experiences. People with addiction use substances or engage in behaviors that become compulsive and often continue despite harmful consequences. </a:t>
            </a:r>
            <a:endParaRPr lang="en-US" sz="28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34690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28DC02-6871-40D1-9D4A-48A3AE9B8E3E}"/>
              </a:ext>
            </a:extLst>
          </p:cNvPr>
          <p:cNvSpPr/>
          <p:nvPr/>
        </p:nvSpPr>
        <p:spPr>
          <a:xfrm>
            <a:off x="2551815" y="2692068"/>
            <a:ext cx="8096894" cy="4030975"/>
          </a:xfrm>
          <a:prstGeom prst="rect">
            <a:avLst/>
          </a:prstGeom>
        </p:spPr>
        <p:txBody>
          <a:bodyPr wrap="square">
            <a:spAutoFit/>
          </a:bodyPr>
          <a:lstStyle/>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Dr Vincent Felitti (2009) </a:t>
            </a:r>
            <a:r>
              <a:rPr lang="en-US" sz="1200"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2"/>
              </a:rPr>
              <a:t>https://www.youtube.com/watch?v=KEFfThbAYnQ</a:t>
            </a: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(Accessed February 17, 2020)</a:t>
            </a:r>
            <a:endParaRPr lang="en-US" sz="1200" dirty="0">
              <a:latin typeface="Calibri" panose="020F0502020204030204" pitchFamily="34" charset="0"/>
              <a:ea typeface="Times New Roman" panose="02020603050405020304" pitchFamily="18" charset="0"/>
              <a:cs typeface="Times New Roman" panose="02020603050405020304" pitchFamily="18" charset="0"/>
            </a:endParaRPr>
          </a:p>
          <a:p>
            <a:r>
              <a:rPr lang="en-US" sz="1200" dirty="0">
                <a:latin typeface="Calibri" panose="020F050202020403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6" name="Content Placeholder 4" descr="A screenshot of a cell phone&#10;&#10;Description automatically generated">
            <a:extLst>
              <a:ext uri="{FF2B5EF4-FFF2-40B4-BE49-F238E27FC236}">
                <a16:creationId xmlns:a16="http://schemas.microsoft.com/office/drawing/2014/main" id="{1D473528-FE01-4272-88CE-0F09AF4EEB9D}"/>
              </a:ext>
            </a:extLst>
          </p:cNvPr>
          <p:cNvPicPr/>
          <p:nvPr/>
        </p:nvPicPr>
        <p:blipFill rotWithShape="1">
          <a:blip r:embed="rId3">
            <a:extLst>
              <a:ext uri="{28A0092B-C50C-407E-A947-70E740481C1C}">
                <a14:useLocalDpi xmlns:a14="http://schemas.microsoft.com/office/drawing/2010/main" val="0"/>
              </a:ext>
            </a:extLst>
          </a:blip>
          <a:srcRect l="17042" t="2305" r="19451" b="4593"/>
          <a:stretch/>
        </p:blipFill>
        <p:spPr>
          <a:xfrm>
            <a:off x="1082748" y="212651"/>
            <a:ext cx="10026503" cy="5826641"/>
          </a:xfrm>
          <a:prstGeom prst="rect">
            <a:avLst/>
          </a:prstGeom>
        </p:spPr>
      </p:pic>
    </p:spTree>
    <p:extLst>
      <p:ext uri="{BB962C8B-B14F-4D97-AF65-F5344CB8AC3E}">
        <p14:creationId xmlns:p14="http://schemas.microsoft.com/office/powerpoint/2010/main" val="32658393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28DC02-6871-40D1-9D4A-48A3AE9B8E3E}"/>
              </a:ext>
            </a:extLst>
          </p:cNvPr>
          <p:cNvSpPr/>
          <p:nvPr/>
        </p:nvSpPr>
        <p:spPr>
          <a:xfrm>
            <a:off x="2190307" y="2692068"/>
            <a:ext cx="8458402" cy="4030975"/>
          </a:xfrm>
          <a:prstGeom prst="rect">
            <a:avLst/>
          </a:prstGeom>
        </p:spPr>
        <p:txBody>
          <a:bodyPr wrap="square">
            <a:spAutoFit/>
          </a:bodyPr>
          <a:lstStyle/>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Dr Vincent Felitti (2009) </a:t>
            </a:r>
            <a:r>
              <a:rPr lang="en-US" sz="1200"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2"/>
              </a:rPr>
              <a:t>https://www.youtube.com/watch?v=KEFfThbAYnQ</a:t>
            </a: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(Accessed February 17, 2020)</a:t>
            </a:r>
            <a:endParaRPr lang="en-US" sz="1200" dirty="0">
              <a:latin typeface="Calibri" panose="020F0502020204030204" pitchFamily="34" charset="0"/>
              <a:ea typeface="Times New Roman" panose="02020603050405020304" pitchFamily="18" charset="0"/>
              <a:cs typeface="Times New Roman" panose="02020603050405020304" pitchFamily="18" charset="0"/>
            </a:endParaRPr>
          </a:p>
          <a:p>
            <a:r>
              <a:rPr lang="en-US" sz="1200" dirty="0">
                <a:latin typeface="Calibri" panose="020F050202020403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5" name="Content Placeholder 4" descr="A screenshot of a video game&#10;&#10;Description automatically generated">
            <a:extLst>
              <a:ext uri="{FF2B5EF4-FFF2-40B4-BE49-F238E27FC236}">
                <a16:creationId xmlns:a16="http://schemas.microsoft.com/office/drawing/2014/main" id="{07763EBC-D091-4D08-8222-92A23BCBA02B}"/>
              </a:ext>
            </a:extLst>
          </p:cNvPr>
          <p:cNvPicPr/>
          <p:nvPr/>
        </p:nvPicPr>
        <p:blipFill rotWithShape="1">
          <a:blip r:embed="rId3">
            <a:extLst>
              <a:ext uri="{28A0092B-C50C-407E-A947-70E740481C1C}">
                <a14:useLocalDpi xmlns:a14="http://schemas.microsoft.com/office/drawing/2010/main" val="0"/>
              </a:ext>
            </a:extLst>
          </a:blip>
          <a:srcRect l="17254" t="2680" r="17005" b="3015"/>
          <a:stretch/>
        </p:blipFill>
        <p:spPr>
          <a:xfrm>
            <a:off x="956931" y="134957"/>
            <a:ext cx="10154092" cy="6010662"/>
          </a:xfrm>
          <a:prstGeom prst="rect">
            <a:avLst/>
          </a:prstGeom>
        </p:spPr>
      </p:pic>
    </p:spTree>
    <p:extLst>
      <p:ext uri="{BB962C8B-B14F-4D97-AF65-F5344CB8AC3E}">
        <p14:creationId xmlns:p14="http://schemas.microsoft.com/office/powerpoint/2010/main" val="10106515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28DC02-6871-40D1-9D4A-48A3AE9B8E3E}"/>
              </a:ext>
            </a:extLst>
          </p:cNvPr>
          <p:cNvSpPr/>
          <p:nvPr/>
        </p:nvSpPr>
        <p:spPr>
          <a:xfrm>
            <a:off x="2647507" y="2692069"/>
            <a:ext cx="8001201" cy="4006444"/>
          </a:xfrm>
          <a:prstGeom prst="rect">
            <a:avLst/>
          </a:prstGeom>
        </p:spPr>
        <p:txBody>
          <a:bodyPr wrap="square">
            <a:spAutoFit/>
          </a:bodyPr>
          <a:lstStyle/>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Dr Vincent Felitti (2009) </a:t>
            </a:r>
            <a:r>
              <a:rPr lang="en-US" sz="1200"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2"/>
              </a:rPr>
              <a:t>https://www.youtube.com/watch?v=KEFfThbAYnQ</a:t>
            </a: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(Accessed February 17, 2020)</a:t>
            </a:r>
            <a:endParaRPr lang="en-US" sz="1200" dirty="0">
              <a:latin typeface="Calibri" panose="020F0502020204030204" pitchFamily="34" charset="0"/>
              <a:ea typeface="Times New Roman" panose="02020603050405020304" pitchFamily="18" charset="0"/>
              <a:cs typeface="Times New Roman" panose="02020603050405020304" pitchFamily="18" charset="0"/>
            </a:endParaRPr>
          </a:p>
          <a:p>
            <a:r>
              <a:rPr lang="en-US" sz="1200" dirty="0">
                <a:latin typeface="Calibri" panose="020F050202020403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6" name="Content Placeholder 4" descr="A screenshot of a cell phone&#10;&#10;Description automatically generated">
            <a:extLst>
              <a:ext uri="{FF2B5EF4-FFF2-40B4-BE49-F238E27FC236}">
                <a16:creationId xmlns:a16="http://schemas.microsoft.com/office/drawing/2014/main" id="{4737E36A-1303-4B91-BA90-B3D1CD07743D}"/>
              </a:ext>
            </a:extLst>
          </p:cNvPr>
          <p:cNvPicPr/>
          <p:nvPr/>
        </p:nvPicPr>
        <p:blipFill rotWithShape="1">
          <a:blip r:embed="rId3">
            <a:extLst>
              <a:ext uri="{28A0092B-C50C-407E-A947-70E740481C1C}">
                <a14:useLocalDpi xmlns:a14="http://schemas.microsoft.com/office/drawing/2010/main" val="0"/>
              </a:ext>
            </a:extLst>
          </a:blip>
          <a:srcRect l="17462" t="3599" r="17552" b="2737"/>
          <a:stretch/>
        </p:blipFill>
        <p:spPr>
          <a:xfrm>
            <a:off x="1137684" y="276446"/>
            <a:ext cx="10111563" cy="5816009"/>
          </a:xfrm>
          <a:prstGeom prst="rect">
            <a:avLst/>
          </a:prstGeom>
        </p:spPr>
      </p:pic>
    </p:spTree>
    <p:extLst>
      <p:ext uri="{BB962C8B-B14F-4D97-AF65-F5344CB8AC3E}">
        <p14:creationId xmlns:p14="http://schemas.microsoft.com/office/powerpoint/2010/main" val="34583199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28DC02-6871-40D1-9D4A-48A3AE9B8E3E}"/>
              </a:ext>
            </a:extLst>
          </p:cNvPr>
          <p:cNvSpPr/>
          <p:nvPr/>
        </p:nvSpPr>
        <p:spPr>
          <a:xfrm>
            <a:off x="1988289" y="2692068"/>
            <a:ext cx="8660420" cy="4030975"/>
          </a:xfrm>
          <a:prstGeom prst="rect">
            <a:avLst/>
          </a:prstGeom>
        </p:spPr>
        <p:txBody>
          <a:bodyPr wrap="square">
            <a:spAutoFit/>
          </a:bodyPr>
          <a:lstStyle/>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endParaRPr lang="en-US"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07000"/>
              </a:lnSpc>
            </a:pP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Dr Vincent Felitti (2009) </a:t>
            </a:r>
            <a:r>
              <a:rPr lang="en-US" sz="1200"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2"/>
              </a:rPr>
              <a:t>https://www.youtube.com/watch?v=KEFfThbAYnQ</a:t>
            </a:r>
            <a:r>
              <a:rPr lang="en-US" sz="12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(Accessed February 17, 2020)</a:t>
            </a:r>
            <a:endParaRPr lang="en-US" sz="1200" dirty="0">
              <a:latin typeface="Calibri" panose="020F0502020204030204" pitchFamily="34" charset="0"/>
              <a:ea typeface="Times New Roman" panose="02020603050405020304" pitchFamily="18" charset="0"/>
              <a:cs typeface="Times New Roman" panose="02020603050405020304" pitchFamily="18" charset="0"/>
            </a:endParaRPr>
          </a:p>
          <a:p>
            <a:r>
              <a:rPr lang="en-US" sz="1200" dirty="0">
                <a:latin typeface="Calibri" panose="020F0502020204030204" pitchFamily="34"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5" name="Content Placeholder 4" descr="A screenshot of a cell phone&#10;&#10;Description automatically generated">
            <a:extLst>
              <a:ext uri="{FF2B5EF4-FFF2-40B4-BE49-F238E27FC236}">
                <a16:creationId xmlns:a16="http://schemas.microsoft.com/office/drawing/2014/main" id="{3553F333-00FF-4176-9732-BA7E264337CD}"/>
              </a:ext>
            </a:extLst>
          </p:cNvPr>
          <p:cNvPicPr/>
          <p:nvPr/>
        </p:nvPicPr>
        <p:blipFill rotWithShape="1">
          <a:blip r:embed="rId3">
            <a:extLst>
              <a:ext uri="{28A0092B-C50C-407E-A947-70E740481C1C}">
                <a14:useLocalDpi xmlns:a14="http://schemas.microsoft.com/office/drawing/2010/main" val="0"/>
              </a:ext>
            </a:extLst>
          </a:blip>
          <a:srcRect l="16976" t="1957" r="17254" b="2501"/>
          <a:stretch/>
        </p:blipFill>
        <p:spPr>
          <a:xfrm>
            <a:off x="1190847" y="209385"/>
            <a:ext cx="10015869" cy="5943600"/>
          </a:xfrm>
          <a:prstGeom prst="rect">
            <a:avLst/>
          </a:prstGeom>
        </p:spPr>
      </p:pic>
    </p:spTree>
    <p:extLst>
      <p:ext uri="{BB962C8B-B14F-4D97-AF65-F5344CB8AC3E}">
        <p14:creationId xmlns:p14="http://schemas.microsoft.com/office/powerpoint/2010/main" val="7924617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useBgFill="1">
        <p:nvSpPr>
          <p:cNvPr id="2064" name="Slide Background">
            <a:extLst>
              <a:ext uri="{FF2B5EF4-FFF2-40B4-BE49-F238E27FC236}">
                <a16:creationId xmlns:a16="http://schemas.microsoft.com/office/drawing/2014/main" id="{BCF92F73-95F2-405A-B97D-D85BFA2A1A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066" name="Rectangle 2065">
            <a:extLst>
              <a:ext uri="{FF2B5EF4-FFF2-40B4-BE49-F238E27FC236}">
                <a16:creationId xmlns:a16="http://schemas.microsoft.com/office/drawing/2014/main" id="{E18AC0D4-F32D-4067-9F63-E553F4AFF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3431932"/>
          </a:xfrm>
          <a:prstGeom prst="rect">
            <a:avLst/>
          </a:prstGeom>
          <a:ln>
            <a:noFill/>
          </a:ln>
          <a:effectLst>
            <a:outerShdw blurRad="596900" dist="330200" dir="7140000" sx="87000" sy="87000" algn="t" rotWithShape="0">
              <a:srgbClr val="000000">
                <a:alpha val="2666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E5596E-E3D3-FDD1-1226-0D820D202C0B}"/>
              </a:ext>
            </a:extLst>
          </p:cNvPr>
          <p:cNvSpPr>
            <a:spLocks noGrp="1"/>
          </p:cNvSpPr>
          <p:nvPr>
            <p:ph type="ctrTitle"/>
          </p:nvPr>
        </p:nvSpPr>
        <p:spPr>
          <a:xfrm>
            <a:off x="432393" y="287080"/>
            <a:ext cx="4781104" cy="2165174"/>
          </a:xfrm>
        </p:spPr>
        <p:txBody>
          <a:bodyPr vert="horz" lIns="91440" tIns="45720" rIns="91440" bIns="45720" rtlCol="0" anchor="ctr">
            <a:normAutofit/>
          </a:bodyPr>
          <a:lstStyle/>
          <a:p>
            <a:pPr marL="0" marR="0" lvl="0" indent="0" algn="l" fontAlgn="auto">
              <a:spcAft>
                <a:spcPts val="0"/>
              </a:spcAft>
              <a:buClrTx/>
              <a:buSzTx/>
              <a:tabLst/>
              <a:defRPr/>
            </a:pPr>
            <a:r>
              <a:rPr lang="en-US" sz="2800" kern="1200" dirty="0">
                <a:solidFill>
                  <a:schemeClr val="tx1"/>
                </a:solidFill>
                <a:latin typeface="+mj-lt"/>
                <a:ea typeface="+mj-ea"/>
                <a:cs typeface="+mj-cs"/>
              </a:rPr>
              <a:t>Special appreciation to</a:t>
            </a:r>
            <a:r>
              <a:rPr kumimoji="0" lang="en-US" sz="2800" b="0" i="0" u="none" strike="noStrike" kern="1200" cap="none" spc="0" normalizeH="0" baseline="0" noProof="0" dirty="0">
                <a:ln>
                  <a:noFill/>
                </a:ln>
                <a:solidFill>
                  <a:schemeClr val="tx1"/>
                </a:solidFill>
                <a:effectLst/>
                <a:uLnTx/>
                <a:uFillTx/>
                <a:latin typeface="+mj-lt"/>
                <a:ea typeface="+mj-ea"/>
                <a:cs typeface="+mj-cs"/>
              </a:rPr>
              <a:t> Dr. Kevin McCauley and Dr. Georg Koob whose brilliant work inspired important content for this presentation,</a:t>
            </a:r>
            <a:endParaRPr lang="en-US" sz="2800" kern="1200" dirty="0">
              <a:solidFill>
                <a:schemeClr val="tx1"/>
              </a:solidFill>
              <a:latin typeface="+mj-lt"/>
              <a:ea typeface="+mj-ea"/>
              <a:cs typeface="+mj-cs"/>
            </a:endParaRPr>
          </a:p>
        </p:txBody>
      </p:sp>
      <p:sp useBgFill="1">
        <p:nvSpPr>
          <p:cNvPr id="2068" name="Rectangle 2067">
            <a:extLst>
              <a:ext uri="{FF2B5EF4-FFF2-40B4-BE49-F238E27FC236}">
                <a16:creationId xmlns:a16="http://schemas.microsoft.com/office/drawing/2014/main" id="{6232B9A1-CC28-AC65-104D-DD87F5151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1" y="0"/>
            <a:ext cx="6781799" cy="6857999"/>
          </a:xfrm>
          <a:prstGeom prst="rect">
            <a:avLst/>
          </a:prstGeom>
          <a:ln>
            <a:noFill/>
          </a:ln>
          <a:effectLst>
            <a:outerShdw blurRad="635000" dist="254000" dir="72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9496C980-CCDB-C185-7705-0FD9C709529C}"/>
              </a:ext>
            </a:extLst>
          </p:cNvPr>
          <p:cNvSpPr>
            <a:spLocks noGrp="1"/>
          </p:cNvSpPr>
          <p:nvPr>
            <p:ph type="subTitle" idx="1"/>
          </p:nvPr>
        </p:nvSpPr>
        <p:spPr>
          <a:xfrm>
            <a:off x="5645887" y="287079"/>
            <a:ext cx="6113721" cy="2165175"/>
          </a:xfrm>
        </p:spPr>
        <p:txBody>
          <a:bodyPr vert="horz" lIns="91440" tIns="45720" rIns="91440" bIns="45720" rtlCol="0" anchor="ctr">
            <a:noAutofit/>
          </a:bodyPr>
          <a:lstStyle/>
          <a:p>
            <a:pPr indent="-228600" algn="l">
              <a:buFont typeface="Arial" panose="020B0604020202020204" pitchFamily="34" charset="0"/>
              <a:buChar char="•"/>
            </a:pPr>
            <a:endParaRPr lang="en-US" sz="1400" dirty="0"/>
          </a:p>
          <a:p>
            <a:pPr algn="l"/>
            <a:r>
              <a:rPr lang="en-US" sz="2000" dirty="0"/>
              <a:t>Please click the links below to access their brilliant lectures</a:t>
            </a:r>
            <a:r>
              <a:rPr lang="en-US" sz="1400" dirty="0"/>
              <a:t>:</a:t>
            </a:r>
          </a:p>
          <a:p>
            <a:pPr algn="l"/>
            <a:r>
              <a:rPr lang="en-US" sz="1400" dirty="0"/>
              <a:t>Dr. Kevin McCauley</a:t>
            </a:r>
          </a:p>
          <a:p>
            <a:pPr algn="l"/>
            <a:r>
              <a:rPr lang="en-US" sz="1400" dirty="0">
                <a:hlinkClick r:id="rId2"/>
              </a:rPr>
              <a:t>https://www.youtube.com/watch?v=zYphZvRHm6Y&amp;list=PLvpkbo8ssyriex9eUKI6JGaR1UX2NGdtn&amp;ab_channel=KTOO360TV</a:t>
            </a:r>
            <a:endParaRPr lang="en-US" sz="1400" dirty="0"/>
          </a:p>
          <a:p>
            <a:pPr algn="l"/>
            <a:r>
              <a:rPr lang="en-US" sz="1400" dirty="0"/>
              <a:t>Dr. Georg Koob:</a:t>
            </a:r>
          </a:p>
          <a:p>
            <a:pPr algn="l"/>
            <a:r>
              <a:rPr lang="en-US" sz="1400" dirty="0">
                <a:hlinkClick r:id="rId3"/>
              </a:rPr>
              <a:t>https://www.youtube.com/watch?v=mGqBN72sSz4&amp;ab_channel=AddictionPolicyForum</a:t>
            </a:r>
            <a:endParaRPr lang="en-US" sz="1400" dirty="0"/>
          </a:p>
          <a:p>
            <a:pPr indent="-228600" algn="l">
              <a:buFont typeface="Arial" panose="020B0604020202020204" pitchFamily="34" charset="0"/>
              <a:buChar char="•"/>
            </a:pPr>
            <a:endParaRPr lang="en-US" sz="1400" dirty="0"/>
          </a:p>
        </p:txBody>
      </p:sp>
      <p:pic>
        <p:nvPicPr>
          <p:cNvPr id="6" name="Picture 5">
            <a:extLst>
              <a:ext uri="{FF2B5EF4-FFF2-40B4-BE49-F238E27FC236}">
                <a16:creationId xmlns:a16="http://schemas.microsoft.com/office/drawing/2014/main" id="{44BF381A-2025-F491-A75C-71A3D849A760}"/>
              </a:ext>
            </a:extLst>
          </p:cNvPr>
          <p:cNvPicPr>
            <a:picLocks noChangeAspect="1"/>
          </p:cNvPicPr>
          <p:nvPr/>
        </p:nvPicPr>
        <p:blipFill rotWithShape="1">
          <a:blip r:embed="rId4"/>
          <a:srcRect t="6148" r="1" b="43240"/>
          <a:stretch/>
        </p:blipFill>
        <p:spPr>
          <a:xfrm>
            <a:off x="6775331" y="2743200"/>
            <a:ext cx="5410180" cy="4114800"/>
          </a:xfrm>
          <a:prstGeom prst="rect">
            <a:avLst/>
          </a:prstGeom>
        </p:spPr>
      </p:pic>
      <p:pic>
        <p:nvPicPr>
          <p:cNvPr id="2050" name="Picture 2" descr="Is Addiction Really a Disease? Dr. Kevin McCauley - With You &amp; For You  Online Recovery and Treatment">
            <a:extLst>
              <a:ext uri="{FF2B5EF4-FFF2-40B4-BE49-F238E27FC236}">
                <a16:creationId xmlns:a16="http://schemas.microsoft.com/office/drawing/2014/main" id="{E966865F-FC94-22DF-C2F4-D8ED52AD1CC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396" b="1"/>
          <a:stretch/>
        </p:blipFill>
        <p:spPr bwMode="auto">
          <a:xfrm>
            <a:off x="6489" y="2743200"/>
            <a:ext cx="6781796" cy="4114800"/>
          </a:xfrm>
          <a:prstGeom prst="rect">
            <a:avLst/>
          </a:prstGeom>
          <a:effectLst>
            <a:outerShdw blurRad="228600" dist="63500" dir="10800000" sx="98000" sy="98000" algn="r" rotWithShape="0">
              <a:prstClr val="black">
                <a:alpha val="38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3819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00" name="Rectangle 20499">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99A77F-5FFB-4CCE-AF06-2F0D7BE9DC46}"/>
              </a:ext>
            </a:extLst>
          </p:cNvPr>
          <p:cNvSpPr>
            <a:spLocks noGrp="1"/>
          </p:cNvSpPr>
          <p:nvPr>
            <p:ph type="title"/>
          </p:nvPr>
        </p:nvSpPr>
        <p:spPr>
          <a:xfrm>
            <a:off x="4369981" y="510893"/>
            <a:ext cx="7612912" cy="1020195"/>
          </a:xfrm>
        </p:spPr>
        <p:style>
          <a:lnRef idx="3">
            <a:schemeClr val="lt1"/>
          </a:lnRef>
          <a:fillRef idx="1">
            <a:schemeClr val="accent4"/>
          </a:fillRef>
          <a:effectRef idx="1">
            <a:schemeClr val="accent4"/>
          </a:effectRef>
          <a:fontRef idx="minor">
            <a:schemeClr val="lt1"/>
          </a:fontRef>
        </p:style>
        <p:txBody>
          <a:bodyPr anchor="t">
            <a:noAutofit/>
          </a:bodyPr>
          <a:lstStyle/>
          <a:p>
            <a:r>
              <a:rPr lang="en-US" sz="3400" dirty="0">
                <a:solidFill>
                  <a:schemeClr val="bg1"/>
                </a:solidFill>
                <a:latin typeface="Calibri" panose="020F0502020204030204" pitchFamily="34" charset="0"/>
                <a:cs typeface="Calibri" panose="020F0502020204030204" pitchFamily="34" charset="0"/>
              </a:rPr>
              <a:t>A Few Trauma Takeaways to Think About</a:t>
            </a:r>
          </a:p>
        </p:txBody>
      </p:sp>
      <p:grpSp>
        <p:nvGrpSpPr>
          <p:cNvPr id="20489" name="Group 20488">
            <a:extLst>
              <a:ext uri="{FF2B5EF4-FFF2-40B4-BE49-F238E27FC236}">
                <a16:creationId xmlns:a16="http://schemas.microsoft.com/office/drawing/2014/main" id="{36AB285A-81F9-42F0-A9FD-0058EB46EFD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grpSp>
          <p:nvGrpSpPr>
            <p:cNvPr id="20490" name="Group 20489">
              <a:extLst>
                <a:ext uri="{FF2B5EF4-FFF2-40B4-BE49-F238E27FC236}">
                  <a16:creationId xmlns:a16="http://schemas.microsoft.com/office/drawing/2014/main" id="{A08FF3E0-ABFD-4639-B6D5-59DC3C50432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 y="-1"/>
              <a:ext cx="4572002" cy="6858002"/>
              <a:chOff x="-2" y="-1"/>
              <a:chExt cx="4572002" cy="6858002"/>
            </a:xfrm>
            <a:effectLst/>
          </p:grpSpPr>
          <p:sp>
            <p:nvSpPr>
              <p:cNvPr id="20498" name="Freeform: Shape 20497">
                <a:extLst>
                  <a:ext uri="{FF2B5EF4-FFF2-40B4-BE49-F238E27FC236}">
                    <a16:creationId xmlns:a16="http://schemas.microsoft.com/office/drawing/2014/main" id="{05F28668-2B20-456B-B40F-9496D0A01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499" name="Freeform: Shape 20498">
                <a:extLst>
                  <a:ext uri="{FF2B5EF4-FFF2-40B4-BE49-F238E27FC236}">
                    <a16:creationId xmlns:a16="http://schemas.microsoft.com/office/drawing/2014/main" id="{345261A6-F525-4DE2-99D5-BD04602D3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20491" name="Group 20490">
              <a:extLst>
                <a:ext uri="{FF2B5EF4-FFF2-40B4-BE49-F238E27FC236}">
                  <a16:creationId xmlns:a16="http://schemas.microsoft.com/office/drawing/2014/main" id="{5726B9BC-5A36-4E2B-ACA8-E750DAF63CB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20492" name="Group 20491">
                <a:extLst>
                  <a:ext uri="{FF2B5EF4-FFF2-40B4-BE49-F238E27FC236}">
                    <a16:creationId xmlns:a16="http://schemas.microsoft.com/office/drawing/2014/main" id="{D3D8668E-61B9-48EF-9EBA-555647BA6D4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20496" name="Freeform: Shape 20495">
                  <a:extLst>
                    <a:ext uri="{FF2B5EF4-FFF2-40B4-BE49-F238E27FC236}">
                      <a16:creationId xmlns:a16="http://schemas.microsoft.com/office/drawing/2014/main" id="{3B5CB98A-8493-4791-B351-0BC590BB9A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497" name="Freeform: Shape 20496">
                  <a:extLst>
                    <a:ext uri="{FF2B5EF4-FFF2-40B4-BE49-F238E27FC236}">
                      <a16:creationId xmlns:a16="http://schemas.microsoft.com/office/drawing/2014/main" id="{4CA2FB47-60A5-434E-9BA4-1FF65518A1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0493" name="Group 20492">
                <a:extLst>
                  <a:ext uri="{FF2B5EF4-FFF2-40B4-BE49-F238E27FC236}">
                    <a16:creationId xmlns:a16="http://schemas.microsoft.com/office/drawing/2014/main" id="{406D9D90-1212-40FF-BAB0-8A661FC855E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20494" name="Freeform: Shape 20493">
                  <a:extLst>
                    <a:ext uri="{FF2B5EF4-FFF2-40B4-BE49-F238E27FC236}">
                      <a16:creationId xmlns:a16="http://schemas.microsoft.com/office/drawing/2014/main" id="{903898C6-CE98-4636-8CE5-5172BD2B9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495" name="Freeform: Shape 20494">
                  <a:extLst>
                    <a:ext uri="{FF2B5EF4-FFF2-40B4-BE49-F238E27FC236}">
                      <a16:creationId xmlns:a16="http://schemas.microsoft.com/office/drawing/2014/main" id="{F5326F39-37DB-4935-9AD9-746655D5DD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grpSp>
      <p:pic>
        <p:nvPicPr>
          <p:cNvPr id="20482" name="Picture 2" descr="Takeaway Concept Here Inspirational message written on vintage ...">
            <a:extLst>
              <a:ext uri="{FF2B5EF4-FFF2-40B4-BE49-F238E27FC236}">
                <a16:creationId xmlns:a16="http://schemas.microsoft.com/office/drawing/2014/main" id="{141D68C7-C65B-4475-994E-F63FF2061E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3890"/>
          <a:stretch/>
        </p:blipFill>
        <p:spPr bwMode="auto">
          <a:xfrm>
            <a:off x="835024" y="2878605"/>
            <a:ext cx="2663825" cy="1680966"/>
          </a:xfrm>
          <a:prstGeom prst="rect">
            <a:avLst/>
          </a:prstGeom>
        </p:spPr>
        <p:style>
          <a:lnRef idx="3">
            <a:schemeClr val="lt1"/>
          </a:lnRef>
          <a:fillRef idx="1">
            <a:schemeClr val="accent4"/>
          </a:fillRef>
          <a:effectRef idx="1">
            <a:schemeClr val="accent4"/>
          </a:effectRef>
          <a:fontRef idx="minor">
            <a:schemeClr val="lt1"/>
          </a:fontRef>
        </p:style>
      </p:pic>
      <p:sp>
        <p:nvSpPr>
          <p:cNvPr id="3" name="Content Placeholder 2">
            <a:extLst>
              <a:ext uri="{FF2B5EF4-FFF2-40B4-BE49-F238E27FC236}">
                <a16:creationId xmlns:a16="http://schemas.microsoft.com/office/drawing/2014/main" id="{C2B2CA32-0C74-49C5-81A4-5F6AB20BC505}"/>
              </a:ext>
            </a:extLst>
          </p:cNvPr>
          <p:cNvSpPr>
            <a:spLocks noGrp="1"/>
          </p:cNvSpPr>
          <p:nvPr>
            <p:ph idx="1"/>
          </p:nvPr>
        </p:nvSpPr>
        <p:spPr>
          <a:xfrm>
            <a:off x="4770435" y="2211571"/>
            <a:ext cx="6989174" cy="4327451"/>
          </a:xfrm>
        </p:spPr>
        <p:txBody>
          <a:bodyPr>
            <a:normAutofit/>
          </a:bodyPr>
          <a:lstStyle/>
          <a:p>
            <a:r>
              <a:rPr lang="en-US" sz="1600" dirty="0">
                <a:solidFill>
                  <a:schemeClr val="bg1">
                    <a:alpha val="80000"/>
                  </a:schemeClr>
                </a:solidFill>
                <a:latin typeface="Calibri" panose="020F0502020204030204" pitchFamily="34" charset="0"/>
                <a:cs typeface="Calibri" panose="020F0502020204030204" pitchFamily="34" charset="0"/>
              </a:rPr>
              <a:t>Most of us will have a least one ACEs in our developmental years, and, if not extreme, this will not necessarily harm us. However, if any one ACE is extreme or if there are too many, we can be marked for problems in life. </a:t>
            </a:r>
          </a:p>
          <a:p>
            <a:r>
              <a:rPr lang="en-US" sz="1600" dirty="0">
                <a:solidFill>
                  <a:schemeClr val="bg1">
                    <a:alpha val="80000"/>
                  </a:schemeClr>
                </a:solidFill>
                <a:latin typeface="Calibri" panose="020F0502020204030204" pitchFamily="34" charset="0"/>
                <a:cs typeface="Calibri" panose="020F0502020204030204" pitchFamily="34" charset="0"/>
              </a:rPr>
              <a:t>It is essential that we do not sweep our traumas under the rug but, rather, deal with them before they deal with us. I admit that I minimized my ACEs and naively prided myself in my ability to manage them.  In hindsight, I would now have chosen to seek good therapy earlier in my life by a trauma-informed therapist. This would have improved my capacity to deal with the stressors that eventually unhinged me. </a:t>
            </a:r>
          </a:p>
          <a:p>
            <a:r>
              <a:rPr lang="en-US" sz="1600" dirty="0">
                <a:solidFill>
                  <a:schemeClr val="bg1">
                    <a:alpha val="80000"/>
                  </a:schemeClr>
                </a:solidFill>
                <a:latin typeface="Calibri" panose="020F0502020204030204" pitchFamily="34" charset="0"/>
                <a:cs typeface="Calibri" panose="020F0502020204030204" pitchFamily="34" charset="0"/>
              </a:rPr>
              <a:t>I respectfully and lovingly urge any of us who are raising children to be ever so mindful of the impact of excessive adversity on our children. We parents should not assume that, even though our children appear to be doing well, that they are necessarily internally well if they have been exposed to excessive ACEs.</a:t>
            </a:r>
          </a:p>
          <a:p>
            <a:r>
              <a:rPr lang="en-US" sz="1600" dirty="0">
                <a:solidFill>
                  <a:schemeClr val="bg1">
                    <a:alpha val="80000"/>
                  </a:schemeClr>
                </a:solidFill>
                <a:latin typeface="Calibri" panose="020F0502020204030204" pitchFamily="34" charset="0"/>
                <a:cs typeface="Calibri" panose="020F0502020204030204" pitchFamily="34" charset="0"/>
              </a:rPr>
              <a:t>We do our children right by getting the help to heal the dysfunction in our lives, in our marriages, and/or in our family dynamics and, in so doing, freeing our children from having to pay the price in their own lives and in their progeny for possibly generations to come. </a:t>
            </a:r>
          </a:p>
          <a:p>
            <a:pPr marL="0" indent="0">
              <a:buNone/>
            </a:pPr>
            <a:endParaRPr lang="en-US" sz="1600" dirty="0">
              <a:solidFill>
                <a:schemeClr val="bg1">
                  <a:alpha val="80000"/>
                </a:schemeClr>
              </a:solidFill>
              <a:latin typeface="Calibri" panose="020F0502020204030204" pitchFamily="34" charset="0"/>
              <a:cs typeface="Calibri" panose="020F0502020204030204" pitchFamily="34" charset="0"/>
            </a:endParaRPr>
          </a:p>
          <a:p>
            <a:endParaRPr lang="en-US" sz="1000" dirty="0">
              <a:solidFill>
                <a:schemeClr val="bg1">
                  <a:alpha val="80000"/>
                </a:schemeClr>
              </a:solidFill>
            </a:endParaRPr>
          </a:p>
        </p:txBody>
      </p:sp>
    </p:spTree>
    <p:extLst>
      <p:ext uri="{BB962C8B-B14F-4D97-AF65-F5344CB8AC3E}">
        <p14:creationId xmlns:p14="http://schemas.microsoft.com/office/powerpoint/2010/main" val="32988722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1" name="Rectangle 16390">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691FED-AE1B-4B07-8DD1-A7FC037F2AD5}"/>
              </a:ext>
            </a:extLst>
          </p:cNvPr>
          <p:cNvSpPr>
            <a:spLocks noGrp="1"/>
          </p:cNvSpPr>
          <p:nvPr>
            <p:ph type="title"/>
          </p:nvPr>
        </p:nvSpPr>
        <p:spPr>
          <a:xfrm>
            <a:off x="4912242" y="297712"/>
            <a:ext cx="6460607" cy="1467293"/>
          </a:xfrm>
        </p:spPr>
        <p:txBody>
          <a:bodyPr anchor="t">
            <a:normAutofit/>
          </a:bodyPr>
          <a:lstStyle/>
          <a:p>
            <a:r>
              <a:rPr lang="en-US" sz="2800" dirty="0">
                <a:solidFill>
                  <a:schemeClr val="bg1"/>
                </a:solidFill>
                <a:latin typeface="Calibri" panose="020F0502020204030204" pitchFamily="34" charset="0"/>
                <a:cs typeface="Calibri" panose="020F0502020204030204" pitchFamily="34" charset="0"/>
              </a:rPr>
              <a:t>Trauma’s Impact on Social Engagement and Emotional Regulation</a:t>
            </a:r>
          </a:p>
        </p:txBody>
      </p:sp>
      <p:grpSp>
        <p:nvGrpSpPr>
          <p:cNvPr id="16393" name="Group 16392">
            <a:extLst>
              <a:ext uri="{FF2B5EF4-FFF2-40B4-BE49-F238E27FC236}">
                <a16:creationId xmlns:a16="http://schemas.microsoft.com/office/drawing/2014/main" id="{36AB285A-81F9-42F0-A9FD-0058EB46EFD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grpSp>
          <p:nvGrpSpPr>
            <p:cNvPr id="16394" name="Group 16393">
              <a:extLst>
                <a:ext uri="{FF2B5EF4-FFF2-40B4-BE49-F238E27FC236}">
                  <a16:creationId xmlns:a16="http://schemas.microsoft.com/office/drawing/2014/main" id="{A08FF3E0-ABFD-4639-B6D5-59DC3C50432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 y="-1"/>
              <a:ext cx="4572002" cy="6858002"/>
              <a:chOff x="-2" y="-1"/>
              <a:chExt cx="4572002" cy="6858002"/>
            </a:xfrm>
            <a:effectLst/>
          </p:grpSpPr>
          <p:sp>
            <p:nvSpPr>
              <p:cNvPr id="16402" name="Freeform: Shape 16401">
                <a:extLst>
                  <a:ext uri="{FF2B5EF4-FFF2-40B4-BE49-F238E27FC236}">
                    <a16:creationId xmlns:a16="http://schemas.microsoft.com/office/drawing/2014/main" id="{05F28668-2B20-456B-B40F-9496D0A01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403" name="Freeform: Shape 16402">
                <a:extLst>
                  <a:ext uri="{FF2B5EF4-FFF2-40B4-BE49-F238E27FC236}">
                    <a16:creationId xmlns:a16="http://schemas.microsoft.com/office/drawing/2014/main" id="{345261A6-F525-4DE2-99D5-BD04602D3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6395" name="Group 16394">
              <a:extLst>
                <a:ext uri="{FF2B5EF4-FFF2-40B4-BE49-F238E27FC236}">
                  <a16:creationId xmlns:a16="http://schemas.microsoft.com/office/drawing/2014/main" id="{5726B9BC-5A36-4E2B-ACA8-E750DAF63CB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6396" name="Group 16395">
                <a:extLst>
                  <a:ext uri="{FF2B5EF4-FFF2-40B4-BE49-F238E27FC236}">
                    <a16:creationId xmlns:a16="http://schemas.microsoft.com/office/drawing/2014/main" id="{D3D8668E-61B9-48EF-9EBA-555647BA6D4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6400" name="Freeform: Shape 16399">
                  <a:extLst>
                    <a:ext uri="{FF2B5EF4-FFF2-40B4-BE49-F238E27FC236}">
                      <a16:creationId xmlns:a16="http://schemas.microsoft.com/office/drawing/2014/main" id="{3B5CB98A-8493-4791-B351-0BC590BB9A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401" name="Freeform: Shape 16400">
                  <a:extLst>
                    <a:ext uri="{FF2B5EF4-FFF2-40B4-BE49-F238E27FC236}">
                      <a16:creationId xmlns:a16="http://schemas.microsoft.com/office/drawing/2014/main" id="{4CA2FB47-60A5-434E-9BA4-1FF65518A1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6397" name="Group 16396">
                <a:extLst>
                  <a:ext uri="{FF2B5EF4-FFF2-40B4-BE49-F238E27FC236}">
                    <a16:creationId xmlns:a16="http://schemas.microsoft.com/office/drawing/2014/main" id="{406D9D90-1212-40FF-BAB0-8A661FC855E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16398" name="Freeform: Shape 16397">
                  <a:extLst>
                    <a:ext uri="{FF2B5EF4-FFF2-40B4-BE49-F238E27FC236}">
                      <a16:creationId xmlns:a16="http://schemas.microsoft.com/office/drawing/2014/main" id="{903898C6-CE98-4636-8CE5-5172BD2B9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399" name="Freeform: Shape 16398">
                  <a:extLst>
                    <a:ext uri="{FF2B5EF4-FFF2-40B4-BE49-F238E27FC236}">
                      <a16:creationId xmlns:a16="http://schemas.microsoft.com/office/drawing/2014/main" id="{F5326F39-37DB-4935-9AD9-746655D5DD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grpSp>
      <p:pic>
        <p:nvPicPr>
          <p:cNvPr id="16386" name="Picture 2" descr="Five approaches for creating trauma-informed classrooms - Monash ...">
            <a:extLst>
              <a:ext uri="{FF2B5EF4-FFF2-40B4-BE49-F238E27FC236}">
                <a16:creationId xmlns:a16="http://schemas.microsoft.com/office/drawing/2014/main" id="{6CF5F9CF-3575-4D7D-A534-484AC153B25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5024" y="3053132"/>
            <a:ext cx="2663825" cy="133191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BECC5B1-09C1-465F-9E6A-FDF716A658C8}"/>
              </a:ext>
            </a:extLst>
          </p:cNvPr>
          <p:cNvSpPr>
            <a:spLocks noGrp="1"/>
          </p:cNvSpPr>
          <p:nvPr>
            <p:ph idx="1"/>
          </p:nvPr>
        </p:nvSpPr>
        <p:spPr>
          <a:xfrm>
            <a:off x="4591050" y="1424763"/>
            <a:ext cx="7370577" cy="5050465"/>
          </a:xfrm>
        </p:spPr>
        <p:txBody>
          <a:bodyPr>
            <a:noAutofit/>
          </a:bodyPr>
          <a:lstStyle/>
          <a:p>
            <a:r>
              <a:rPr lang="en-US" sz="1600" dirty="0">
                <a:solidFill>
                  <a:schemeClr val="bg1">
                    <a:alpha val="80000"/>
                  </a:schemeClr>
                </a:solidFill>
                <a:latin typeface="Calibri" panose="020F0502020204030204" pitchFamily="34" charset="0"/>
                <a:cs typeface="Calibri" panose="020F0502020204030204" pitchFamily="34" charset="0"/>
              </a:rPr>
              <a:t>My own clinical experience suggests that the most common forms of trauma are due to a lack of attunement or connection with parental or adult figures while growing up. </a:t>
            </a:r>
          </a:p>
          <a:p>
            <a:pPr marL="0" indent="0">
              <a:buNone/>
            </a:pPr>
            <a:endParaRPr lang="en-US" sz="1600" dirty="0">
              <a:solidFill>
                <a:schemeClr val="bg1">
                  <a:alpha val="80000"/>
                </a:schemeClr>
              </a:solidFill>
              <a:latin typeface="Calibri" panose="020F0502020204030204" pitchFamily="34" charset="0"/>
              <a:cs typeface="Calibri" panose="020F0502020204030204" pitchFamily="34" charset="0"/>
            </a:endParaRPr>
          </a:p>
          <a:p>
            <a:r>
              <a:rPr lang="en-US" sz="1600" dirty="0">
                <a:solidFill>
                  <a:schemeClr val="bg1">
                    <a:alpha val="80000"/>
                  </a:schemeClr>
                </a:solidFill>
                <a:latin typeface="Calibri" panose="020F0502020204030204" pitchFamily="34" charset="0"/>
                <a:cs typeface="Calibri" panose="020F0502020204030204" pitchFamily="34" charset="0"/>
              </a:rPr>
              <a:t>As Barta (2015) writes, “These deficiencies are not about bad parenting but about a parent’s inability or diminished ability to respond to the child’s emotional needs. Most parents are doing the best they can with the tools they have, but whether deliberately or inadvertently, the traumas of our childhood can have tremendous impact on our lives (Barta, 2018, p. 17)</a:t>
            </a:r>
          </a:p>
          <a:p>
            <a:pPr marL="0" indent="0">
              <a:buNone/>
            </a:pPr>
            <a:endParaRPr lang="en-US" sz="1600" dirty="0">
              <a:solidFill>
                <a:schemeClr val="bg1">
                  <a:alpha val="80000"/>
                </a:schemeClr>
              </a:solidFill>
              <a:latin typeface="Calibri" panose="020F0502020204030204" pitchFamily="34" charset="0"/>
              <a:cs typeface="Calibri" panose="020F0502020204030204" pitchFamily="34" charset="0"/>
            </a:endParaRPr>
          </a:p>
          <a:p>
            <a:r>
              <a:rPr lang="en-US" sz="1600" dirty="0">
                <a:solidFill>
                  <a:schemeClr val="bg1">
                    <a:alpha val="80000"/>
                  </a:schemeClr>
                </a:solidFill>
                <a:latin typeface="Calibri" panose="020F0502020204030204" pitchFamily="34" charset="0"/>
                <a:cs typeface="Calibri" panose="020F0502020204030204" pitchFamily="34" charset="0"/>
              </a:rPr>
              <a:t>As trauma expert, Dr. Peter Levine notes in his book, </a:t>
            </a:r>
            <a:r>
              <a:rPr lang="en-US" sz="1600" i="1" dirty="0">
                <a:solidFill>
                  <a:schemeClr val="bg1">
                    <a:alpha val="80000"/>
                  </a:schemeClr>
                </a:solidFill>
                <a:latin typeface="Calibri" panose="020F0502020204030204" pitchFamily="34" charset="0"/>
                <a:cs typeface="Calibri" panose="020F0502020204030204" pitchFamily="34" charset="0"/>
              </a:rPr>
              <a:t>Healing Trauma</a:t>
            </a:r>
            <a:r>
              <a:rPr lang="en-US" sz="1600" dirty="0">
                <a:solidFill>
                  <a:schemeClr val="bg1">
                    <a:alpha val="80000"/>
                  </a:schemeClr>
                </a:solidFill>
                <a:latin typeface="Calibri" panose="020F0502020204030204" pitchFamily="34" charset="0"/>
                <a:cs typeface="Calibri" panose="020F0502020204030204" pitchFamily="34" charset="0"/>
              </a:rPr>
              <a:t>, “Trauma is much about loss of connection – to ourselves, to our bodies, to our families, to others, and to the world around us. This loss of connection is often hard to recognize because it doesn’t happen all at once. It can happen slowly over time, and we adapt to these subtle changes sometimes without even noticing them.</a:t>
            </a:r>
          </a:p>
          <a:p>
            <a:pPr marL="0" indent="0">
              <a:buNone/>
            </a:pPr>
            <a:endParaRPr lang="en-US" sz="1600" dirty="0">
              <a:solidFill>
                <a:schemeClr val="bg1">
                  <a:alpha val="80000"/>
                </a:schemeClr>
              </a:solidFill>
              <a:latin typeface="Calibri" panose="020F0502020204030204" pitchFamily="34" charset="0"/>
              <a:cs typeface="Calibri" panose="020F0502020204030204" pitchFamily="34" charset="0"/>
            </a:endParaRPr>
          </a:p>
          <a:p>
            <a:r>
              <a:rPr lang="en-US" sz="1600" dirty="0">
                <a:solidFill>
                  <a:schemeClr val="bg1">
                    <a:alpha val="80000"/>
                  </a:schemeClr>
                </a:solidFill>
                <a:latin typeface="Calibri" panose="020F0502020204030204" pitchFamily="34" charset="0"/>
                <a:cs typeface="Calibri" panose="020F0502020204030204" pitchFamily="34" charset="0"/>
              </a:rPr>
              <a:t>These are the hidden effects of trauma, the ones most of us keep to ourselves...Our choices become limited as we avoid certain, feelings, people, and situations. The result of a gradual constriction of freedom is the loss of vitality and potential for the fulfilment of our dreams” (Levine, 2008, p. 9).</a:t>
            </a:r>
          </a:p>
          <a:p>
            <a:endParaRPr lang="en-US" sz="1600" dirty="0">
              <a:solidFill>
                <a:schemeClr val="bg1">
                  <a:alpha val="80000"/>
                </a:schemeClr>
              </a:solidFill>
            </a:endParaRPr>
          </a:p>
        </p:txBody>
      </p:sp>
    </p:spTree>
    <p:extLst>
      <p:ext uri="{BB962C8B-B14F-4D97-AF65-F5344CB8AC3E}">
        <p14:creationId xmlns:p14="http://schemas.microsoft.com/office/powerpoint/2010/main" val="1106763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59AB4C8-9178-4F7A-8404-6890510B59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A5306DC-89FF-2D3D-B95A-D227E91E65EC}"/>
              </a:ext>
            </a:extLst>
          </p:cNvPr>
          <p:cNvSpPr>
            <a:spLocks noGrp="1"/>
          </p:cNvSpPr>
          <p:nvPr>
            <p:ph type="title"/>
          </p:nvPr>
        </p:nvSpPr>
        <p:spPr>
          <a:xfrm>
            <a:off x="638881" y="457201"/>
            <a:ext cx="10909640" cy="1832654"/>
          </a:xfrm>
        </p:spPr>
        <p:txBody>
          <a:bodyPr vert="horz" lIns="91440" tIns="45720" rIns="91440" bIns="45720" rtlCol="0" anchor="b">
            <a:normAutofit/>
          </a:bodyPr>
          <a:lstStyle/>
          <a:p>
            <a:pPr algn="ctr"/>
            <a:r>
              <a:rPr lang="en-US" sz="5600" kern="1200" dirty="0">
                <a:solidFill>
                  <a:srgbClr val="FFFF00"/>
                </a:solidFill>
                <a:latin typeface="+mj-lt"/>
                <a:ea typeface="+mj-ea"/>
                <a:cs typeface="+mj-cs"/>
              </a:rPr>
              <a:t>How does the brain become addicted to substances or behaviors?</a:t>
            </a:r>
          </a:p>
        </p:txBody>
      </p:sp>
      <p:sp>
        <p:nvSpPr>
          <p:cNvPr id="10" name="sketch line">
            <a:extLst>
              <a:ext uri="{FF2B5EF4-FFF2-40B4-BE49-F238E27FC236}">
                <a16:creationId xmlns:a16="http://schemas.microsoft.com/office/drawing/2014/main" id="{4CFDFB37-4BC7-42C6-915D-A6609139B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2343912"/>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AE9C411-16CC-5893-1233-E8772B643F60}"/>
              </a:ext>
            </a:extLst>
          </p:cNvPr>
          <p:cNvPicPr>
            <a:picLocks noChangeAspect="1"/>
          </p:cNvPicPr>
          <p:nvPr/>
        </p:nvPicPr>
        <p:blipFill>
          <a:blip r:embed="rId2"/>
          <a:stretch>
            <a:fillRect/>
          </a:stretch>
        </p:blipFill>
        <p:spPr>
          <a:xfrm>
            <a:off x="975166" y="2836391"/>
            <a:ext cx="10241667" cy="3318819"/>
          </a:xfrm>
          <a:prstGeom prst="rect">
            <a:avLst/>
          </a:prstGeom>
        </p:spPr>
      </p:pic>
    </p:spTree>
    <p:extLst>
      <p:ext uri="{BB962C8B-B14F-4D97-AF65-F5344CB8AC3E}">
        <p14:creationId xmlns:p14="http://schemas.microsoft.com/office/powerpoint/2010/main" val="1762403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F3F76-5C7D-B1D8-E06C-989428A4FCC1}"/>
              </a:ext>
            </a:extLst>
          </p:cNvPr>
          <p:cNvSpPr>
            <a:spLocks noGrp="1"/>
          </p:cNvSpPr>
          <p:nvPr>
            <p:ph type="title"/>
          </p:nvPr>
        </p:nvSpPr>
        <p:spPr>
          <a:xfrm>
            <a:off x="794657" y="0"/>
            <a:ext cx="10439400" cy="837283"/>
          </a:xfrm>
        </p:spPr>
        <p:txBody>
          <a:bodyPr>
            <a:normAutofit/>
          </a:bodyPr>
          <a:lstStyle/>
          <a:p>
            <a:pPr algn="ctr"/>
            <a:r>
              <a:rPr lang="en-US" sz="4000" dirty="0">
                <a:latin typeface="Calibri" panose="020F0502020204030204" pitchFamily="34" charset="0"/>
                <a:ea typeface="Calibri" panose="020F0502020204030204" pitchFamily="34" charset="0"/>
                <a:cs typeface="Calibri" panose="020F0502020204030204" pitchFamily="34" charset="0"/>
              </a:rPr>
              <a:t>  Dr. McCauley’s model is brilliantly integrative</a:t>
            </a:r>
          </a:p>
        </p:txBody>
      </p:sp>
      <p:pic>
        <p:nvPicPr>
          <p:cNvPr id="4" name="Picture 3">
            <a:extLst>
              <a:ext uri="{FF2B5EF4-FFF2-40B4-BE49-F238E27FC236}">
                <a16:creationId xmlns:a16="http://schemas.microsoft.com/office/drawing/2014/main" id="{2C2864FC-09EE-CA2D-41EA-8193377B33F8}"/>
              </a:ext>
            </a:extLst>
          </p:cNvPr>
          <p:cNvPicPr>
            <a:picLocks noChangeAspect="1"/>
          </p:cNvPicPr>
          <p:nvPr/>
        </p:nvPicPr>
        <p:blipFill rotWithShape="1">
          <a:blip r:embed="rId2"/>
          <a:srcRect l="8751" t="12969" r="21964" b="9761"/>
          <a:stretch/>
        </p:blipFill>
        <p:spPr>
          <a:xfrm>
            <a:off x="684457" y="837283"/>
            <a:ext cx="11039457" cy="5690443"/>
          </a:xfrm>
          <a:prstGeom prst="rect">
            <a:avLst/>
          </a:prstGeom>
        </p:spPr>
      </p:pic>
    </p:spTree>
    <p:extLst>
      <p:ext uri="{BB962C8B-B14F-4D97-AF65-F5344CB8AC3E}">
        <p14:creationId xmlns:p14="http://schemas.microsoft.com/office/powerpoint/2010/main" val="1408234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0DCC097-1DB8-4B6D-85D0-6FBA0E1CA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E0B58608-23C8-4441-994D-C6823EEE1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2083506"/>
          </a:xfrm>
          <a:custGeom>
            <a:avLst/>
            <a:gdLst>
              <a:gd name="connsiteX0" fmla="*/ 0 w 12191999"/>
              <a:gd name="connsiteY0" fmla="*/ 0 h 2083506"/>
              <a:gd name="connsiteX1" fmla="*/ 9429748 w 12191999"/>
              <a:gd name="connsiteY1" fmla="*/ 0 h 2083506"/>
              <a:gd name="connsiteX2" fmla="*/ 9429748 w 12191999"/>
              <a:gd name="connsiteY2" fmla="*/ 1 h 2083506"/>
              <a:gd name="connsiteX3" fmla="*/ 12191999 w 12191999"/>
              <a:gd name="connsiteY3" fmla="*/ 1 h 2083506"/>
              <a:gd name="connsiteX4" fmla="*/ 12191999 w 12191999"/>
              <a:gd name="connsiteY4" fmla="*/ 1164372 h 2083506"/>
              <a:gd name="connsiteX5" fmla="*/ 12147852 w 12191999"/>
              <a:gd name="connsiteY5" fmla="*/ 1163783 h 2083506"/>
              <a:gd name="connsiteX6" fmla="*/ 11993604 w 12191999"/>
              <a:gd name="connsiteY6" fmla="*/ 1153496 h 2083506"/>
              <a:gd name="connsiteX7" fmla="*/ 11865319 w 12191999"/>
              <a:gd name="connsiteY7" fmla="*/ 1176624 h 2083506"/>
              <a:gd name="connsiteX8" fmla="*/ 11718353 w 12191999"/>
              <a:gd name="connsiteY8" fmla="*/ 1209136 h 2083506"/>
              <a:gd name="connsiteX9" fmla="*/ 11609067 w 12191999"/>
              <a:gd name="connsiteY9" fmla="*/ 1218512 h 2083506"/>
              <a:gd name="connsiteX10" fmla="*/ 11545958 w 12191999"/>
              <a:gd name="connsiteY10" fmla="*/ 1240430 h 2083506"/>
              <a:gd name="connsiteX11" fmla="*/ 11445770 w 12191999"/>
              <a:gd name="connsiteY11" fmla="*/ 1225780 h 2083506"/>
              <a:gd name="connsiteX12" fmla="*/ 11398842 w 12191999"/>
              <a:gd name="connsiteY12" fmla="*/ 1227250 h 2083506"/>
              <a:gd name="connsiteX13" fmla="*/ 11240093 w 12191999"/>
              <a:gd name="connsiteY13" fmla="*/ 1266797 h 2083506"/>
              <a:gd name="connsiteX14" fmla="*/ 11141364 w 12191999"/>
              <a:gd name="connsiteY14" fmla="*/ 1288059 h 2083506"/>
              <a:gd name="connsiteX15" fmla="*/ 11015396 w 12191999"/>
              <a:gd name="connsiteY15" fmla="*/ 1353104 h 2083506"/>
              <a:gd name="connsiteX16" fmla="*/ 10973905 w 12191999"/>
              <a:gd name="connsiteY16" fmla="*/ 1365109 h 2083506"/>
              <a:gd name="connsiteX17" fmla="*/ 10904858 w 12191999"/>
              <a:gd name="connsiteY17" fmla="*/ 1371966 h 2083506"/>
              <a:gd name="connsiteX18" fmla="*/ 10827883 w 12191999"/>
              <a:gd name="connsiteY18" fmla="*/ 1410270 h 2083506"/>
              <a:gd name="connsiteX19" fmla="*/ 10690996 w 12191999"/>
              <a:gd name="connsiteY19" fmla="*/ 1426394 h 2083506"/>
              <a:gd name="connsiteX20" fmla="*/ 10624461 w 12191999"/>
              <a:gd name="connsiteY20" fmla="*/ 1444283 h 2083506"/>
              <a:gd name="connsiteX21" fmla="*/ 10517208 w 12191999"/>
              <a:gd name="connsiteY21" fmla="*/ 1478947 h 2083506"/>
              <a:gd name="connsiteX22" fmla="*/ 10497937 w 12191999"/>
              <a:gd name="connsiteY22" fmla="*/ 1469831 h 2083506"/>
              <a:gd name="connsiteX23" fmla="*/ 10471201 w 12191999"/>
              <a:gd name="connsiteY23" fmla="*/ 1486037 h 2083506"/>
              <a:gd name="connsiteX24" fmla="*/ 10448263 w 12191999"/>
              <a:gd name="connsiteY24" fmla="*/ 1478223 h 2083506"/>
              <a:gd name="connsiteX25" fmla="*/ 10388089 w 12191999"/>
              <a:gd name="connsiteY25" fmla="*/ 1507175 h 2083506"/>
              <a:gd name="connsiteX26" fmla="*/ 10333720 w 12191999"/>
              <a:gd name="connsiteY26" fmla="*/ 1515848 h 2083506"/>
              <a:gd name="connsiteX27" fmla="*/ 10104338 w 12191999"/>
              <a:gd name="connsiteY27" fmla="*/ 1569424 h 2083506"/>
              <a:gd name="connsiteX28" fmla="*/ 9910445 w 12191999"/>
              <a:gd name="connsiteY28" fmla="*/ 1632275 h 2083506"/>
              <a:gd name="connsiteX29" fmla="*/ 9770872 w 12191999"/>
              <a:gd name="connsiteY29" fmla="*/ 1688088 h 2083506"/>
              <a:gd name="connsiteX30" fmla="*/ 9733849 w 12191999"/>
              <a:gd name="connsiteY30" fmla="*/ 1700034 h 2083506"/>
              <a:gd name="connsiteX31" fmla="*/ 9703714 w 12191999"/>
              <a:gd name="connsiteY31" fmla="*/ 1730093 h 2083506"/>
              <a:gd name="connsiteX32" fmla="*/ 9698351 w 12191999"/>
              <a:gd name="connsiteY32" fmla="*/ 1730377 h 2083506"/>
              <a:gd name="connsiteX33" fmla="*/ 9632895 w 12191999"/>
              <a:gd name="connsiteY33" fmla="*/ 1736363 h 2083506"/>
              <a:gd name="connsiteX34" fmla="*/ 9569107 w 12191999"/>
              <a:gd name="connsiteY34" fmla="*/ 1741010 h 2083506"/>
              <a:gd name="connsiteX35" fmla="*/ 9536451 w 12191999"/>
              <a:gd name="connsiteY35" fmla="*/ 1755120 h 2083506"/>
              <a:gd name="connsiteX36" fmla="*/ 9529385 w 12191999"/>
              <a:gd name="connsiteY36" fmla="*/ 1757515 h 2083506"/>
              <a:gd name="connsiteX37" fmla="*/ 9498527 w 12191999"/>
              <a:gd name="connsiteY37" fmla="*/ 1753117 h 2083506"/>
              <a:gd name="connsiteX38" fmla="*/ 9436642 w 12191999"/>
              <a:gd name="connsiteY38" fmla="*/ 1755478 h 2083506"/>
              <a:gd name="connsiteX39" fmla="*/ 9429748 w 12191999"/>
              <a:gd name="connsiteY39" fmla="*/ 1756317 h 2083506"/>
              <a:gd name="connsiteX40" fmla="*/ 9429748 w 12191999"/>
              <a:gd name="connsiteY40" fmla="*/ 1768745 h 2083506"/>
              <a:gd name="connsiteX41" fmla="*/ 9425802 w 12191999"/>
              <a:gd name="connsiteY41" fmla="*/ 1769273 h 2083506"/>
              <a:gd name="connsiteX42" fmla="*/ 9349763 w 12191999"/>
              <a:gd name="connsiteY42" fmla="*/ 1776107 h 2083506"/>
              <a:gd name="connsiteX43" fmla="*/ 9256503 w 12191999"/>
              <a:gd name="connsiteY43" fmla="*/ 1800699 h 2083506"/>
              <a:gd name="connsiteX44" fmla="*/ 9222873 w 12191999"/>
              <a:gd name="connsiteY44" fmla="*/ 1803003 h 2083506"/>
              <a:gd name="connsiteX45" fmla="*/ 9224095 w 12191999"/>
              <a:gd name="connsiteY45" fmla="*/ 1807355 h 2083506"/>
              <a:gd name="connsiteX46" fmla="*/ 9211603 w 12191999"/>
              <a:gd name="connsiteY46" fmla="*/ 1807675 h 2083506"/>
              <a:gd name="connsiteX47" fmla="*/ 9183719 w 12191999"/>
              <a:gd name="connsiteY47" fmla="*/ 1807781 h 2083506"/>
              <a:gd name="connsiteX48" fmla="*/ 9100221 w 12191999"/>
              <a:gd name="connsiteY48" fmla="*/ 1808989 h 2083506"/>
              <a:gd name="connsiteX49" fmla="*/ 9077439 w 12191999"/>
              <a:gd name="connsiteY49" fmla="*/ 1817333 h 2083506"/>
              <a:gd name="connsiteX50" fmla="*/ 9055889 w 12191999"/>
              <a:gd name="connsiteY50" fmla="*/ 1817464 h 2083506"/>
              <a:gd name="connsiteX51" fmla="*/ 8930912 w 12191999"/>
              <a:gd name="connsiteY51" fmla="*/ 1828648 h 2083506"/>
              <a:gd name="connsiteX52" fmla="*/ 8913729 w 12191999"/>
              <a:gd name="connsiteY52" fmla="*/ 1829483 h 2083506"/>
              <a:gd name="connsiteX53" fmla="*/ 8904423 w 12191999"/>
              <a:gd name="connsiteY53" fmla="*/ 1833234 h 2083506"/>
              <a:gd name="connsiteX54" fmla="*/ 8871099 w 12191999"/>
              <a:gd name="connsiteY54" fmla="*/ 1833979 h 2083506"/>
              <a:gd name="connsiteX55" fmla="*/ 8869557 w 12191999"/>
              <a:gd name="connsiteY55" fmla="*/ 1836113 h 2083506"/>
              <a:gd name="connsiteX56" fmla="*/ 8760021 w 12191999"/>
              <a:gd name="connsiteY56" fmla="*/ 1854442 h 2083506"/>
              <a:gd name="connsiteX57" fmla="*/ 8741254 w 12191999"/>
              <a:gd name="connsiteY57" fmla="*/ 1857469 h 2083506"/>
              <a:gd name="connsiteX58" fmla="*/ 8725039 w 12191999"/>
              <a:gd name="connsiteY58" fmla="*/ 1856552 h 2083506"/>
              <a:gd name="connsiteX59" fmla="*/ 8635265 w 12191999"/>
              <a:gd name="connsiteY59" fmla="*/ 1859168 h 2083506"/>
              <a:gd name="connsiteX60" fmla="*/ 8613911 w 12191999"/>
              <a:gd name="connsiteY60" fmla="*/ 1857561 h 2083506"/>
              <a:gd name="connsiteX61" fmla="*/ 8604931 w 12191999"/>
              <a:gd name="connsiteY61" fmla="*/ 1854170 h 2083506"/>
              <a:gd name="connsiteX62" fmla="*/ 8570171 w 12191999"/>
              <a:gd name="connsiteY62" fmla="*/ 1860579 h 2083506"/>
              <a:gd name="connsiteX63" fmla="*/ 8516537 w 12191999"/>
              <a:gd name="connsiteY63" fmla="*/ 1864971 h 2083506"/>
              <a:gd name="connsiteX64" fmla="*/ 8491046 w 12191999"/>
              <a:gd name="connsiteY64" fmla="*/ 1868141 h 2083506"/>
              <a:gd name="connsiteX65" fmla="*/ 8470478 w 12191999"/>
              <a:gd name="connsiteY65" fmla="*/ 1866216 h 2083506"/>
              <a:gd name="connsiteX66" fmla="*/ 8353433 w 12191999"/>
              <a:gd name="connsiteY66" fmla="*/ 1865729 h 2083506"/>
              <a:gd name="connsiteX67" fmla="*/ 8347675 w 12191999"/>
              <a:gd name="connsiteY67" fmla="*/ 1865075 h 2083506"/>
              <a:gd name="connsiteX68" fmla="*/ 8343939 w 12191999"/>
              <a:gd name="connsiteY68" fmla="*/ 1865677 h 2083506"/>
              <a:gd name="connsiteX69" fmla="*/ 8221566 w 12191999"/>
              <a:gd name="connsiteY69" fmla="*/ 1881148 h 2083506"/>
              <a:gd name="connsiteX70" fmla="*/ 8066095 w 12191999"/>
              <a:gd name="connsiteY70" fmla="*/ 1919902 h 2083506"/>
              <a:gd name="connsiteX71" fmla="*/ 8044849 w 12191999"/>
              <a:gd name="connsiteY71" fmla="*/ 1916308 h 2083506"/>
              <a:gd name="connsiteX72" fmla="*/ 8041142 w 12191999"/>
              <a:gd name="connsiteY72" fmla="*/ 1915506 h 2083506"/>
              <a:gd name="connsiteX73" fmla="*/ 8022159 w 12191999"/>
              <a:gd name="connsiteY73" fmla="*/ 1911521 h 2083506"/>
              <a:gd name="connsiteX74" fmla="*/ 7944932 w 12191999"/>
              <a:gd name="connsiteY74" fmla="*/ 1917265 h 2083506"/>
              <a:gd name="connsiteX75" fmla="*/ 7879011 w 12191999"/>
              <a:gd name="connsiteY75" fmla="*/ 1928570 h 2083506"/>
              <a:gd name="connsiteX76" fmla="*/ 7865529 w 12191999"/>
              <a:gd name="connsiteY76" fmla="*/ 1934399 h 2083506"/>
              <a:gd name="connsiteX77" fmla="*/ 7774801 w 12191999"/>
              <a:gd name="connsiteY77" fmla="*/ 1947969 h 2083506"/>
              <a:gd name="connsiteX78" fmla="*/ 7748398 w 12191999"/>
              <a:gd name="connsiteY78" fmla="*/ 1955982 h 2083506"/>
              <a:gd name="connsiteX79" fmla="*/ 7740684 w 12191999"/>
              <a:gd name="connsiteY79" fmla="*/ 1955717 h 2083506"/>
              <a:gd name="connsiteX80" fmla="*/ 7712976 w 12191999"/>
              <a:gd name="connsiteY80" fmla="*/ 1960442 h 2083506"/>
              <a:gd name="connsiteX81" fmla="*/ 7699956 w 12191999"/>
              <a:gd name="connsiteY81" fmla="*/ 1966104 h 2083506"/>
              <a:gd name="connsiteX82" fmla="*/ 7684158 w 12191999"/>
              <a:gd name="connsiteY82" fmla="*/ 1962927 h 2083506"/>
              <a:gd name="connsiteX83" fmla="*/ 7643109 w 12191999"/>
              <a:gd name="connsiteY83" fmla="*/ 1964400 h 2083506"/>
              <a:gd name="connsiteX84" fmla="*/ 7630180 w 12191999"/>
              <a:gd name="connsiteY84" fmla="*/ 1970266 h 2083506"/>
              <a:gd name="connsiteX85" fmla="*/ 7609131 w 12191999"/>
              <a:gd name="connsiteY85" fmla="*/ 1971774 h 2083506"/>
              <a:gd name="connsiteX86" fmla="*/ 7555555 w 12191999"/>
              <a:gd name="connsiteY86" fmla="*/ 1969491 h 2083506"/>
              <a:gd name="connsiteX87" fmla="*/ 7520919 w 12191999"/>
              <a:gd name="connsiteY87" fmla="*/ 1970177 h 2083506"/>
              <a:gd name="connsiteX88" fmla="*/ 7456258 w 12191999"/>
              <a:gd name="connsiteY88" fmla="*/ 1960468 h 2083506"/>
              <a:gd name="connsiteX89" fmla="*/ 7393047 w 12191999"/>
              <a:gd name="connsiteY89" fmla="*/ 1952408 h 2083506"/>
              <a:gd name="connsiteX90" fmla="*/ 7199912 w 12191999"/>
              <a:gd name="connsiteY90" fmla="*/ 1959913 h 2083506"/>
              <a:gd name="connsiteX91" fmla="*/ 7146774 w 12191999"/>
              <a:gd name="connsiteY91" fmla="*/ 1956641 h 2083506"/>
              <a:gd name="connsiteX92" fmla="*/ 7122244 w 12191999"/>
              <a:gd name="connsiteY92" fmla="*/ 1953891 h 2083506"/>
              <a:gd name="connsiteX93" fmla="*/ 7032241 w 12191999"/>
              <a:gd name="connsiteY93" fmla="*/ 1962723 h 2083506"/>
              <a:gd name="connsiteX94" fmla="*/ 6941492 w 12191999"/>
              <a:gd name="connsiteY94" fmla="*/ 1976868 h 2083506"/>
              <a:gd name="connsiteX95" fmla="*/ 6906514 w 12191999"/>
              <a:gd name="connsiteY95" fmla="*/ 1968589 h 2083506"/>
              <a:gd name="connsiteX96" fmla="*/ 6826395 w 12191999"/>
              <a:gd name="connsiteY96" fmla="*/ 1974141 h 2083506"/>
              <a:gd name="connsiteX97" fmla="*/ 6716431 w 12191999"/>
              <a:gd name="connsiteY97" fmla="*/ 2004297 h 2083506"/>
              <a:gd name="connsiteX98" fmla="*/ 6569607 w 12191999"/>
              <a:gd name="connsiteY98" fmla="*/ 2015496 h 2083506"/>
              <a:gd name="connsiteX99" fmla="*/ 6561430 w 12191999"/>
              <a:gd name="connsiteY99" fmla="*/ 2020996 h 2083506"/>
              <a:gd name="connsiteX100" fmla="*/ 6549371 w 12191999"/>
              <a:gd name="connsiteY100" fmla="*/ 2024747 h 2083506"/>
              <a:gd name="connsiteX101" fmla="*/ 6547040 w 12191999"/>
              <a:gd name="connsiteY101" fmla="*/ 2024474 h 2083506"/>
              <a:gd name="connsiteX102" fmla="*/ 6530482 w 12191999"/>
              <a:gd name="connsiteY102" fmla="*/ 2026659 h 2083506"/>
              <a:gd name="connsiteX103" fmla="*/ 6528565 w 12191999"/>
              <a:gd name="connsiteY103" fmla="*/ 2028600 h 2083506"/>
              <a:gd name="connsiteX104" fmla="*/ 6517741 w 12191999"/>
              <a:gd name="connsiteY104" fmla="*/ 2030558 h 2083506"/>
              <a:gd name="connsiteX105" fmla="*/ 6497855 w 12191999"/>
              <a:gd name="connsiteY105" fmla="*/ 2035650 h 2083506"/>
              <a:gd name="connsiteX106" fmla="*/ 6492785 w 12191999"/>
              <a:gd name="connsiteY106" fmla="*/ 2035444 h 2083506"/>
              <a:gd name="connsiteX107" fmla="*/ 6460692 w 12191999"/>
              <a:gd name="connsiteY107" fmla="*/ 2041321 h 2083506"/>
              <a:gd name="connsiteX108" fmla="*/ 6459609 w 12191999"/>
              <a:gd name="connsiteY108" fmla="*/ 2040851 h 2083506"/>
              <a:gd name="connsiteX109" fmla="*/ 6447765 w 12191999"/>
              <a:gd name="connsiteY109" fmla="*/ 2040102 h 2083506"/>
              <a:gd name="connsiteX110" fmla="*/ 6426590 w 12191999"/>
              <a:gd name="connsiteY110" fmla="*/ 2039928 h 2083506"/>
              <a:gd name="connsiteX111" fmla="*/ 6401693 w 12191999"/>
              <a:gd name="connsiteY111" fmla="*/ 2033537 h 2083506"/>
              <a:gd name="connsiteX112" fmla="*/ 6387141 w 12191999"/>
              <a:gd name="connsiteY112" fmla="*/ 2033161 h 2083506"/>
              <a:gd name="connsiteX113" fmla="*/ 6357846 w 12191999"/>
              <a:gd name="connsiteY113" fmla="*/ 2036782 h 2083506"/>
              <a:gd name="connsiteX114" fmla="*/ 6342914 w 12191999"/>
              <a:gd name="connsiteY114" fmla="*/ 2037585 h 2083506"/>
              <a:gd name="connsiteX115" fmla="*/ 6336300 w 12191999"/>
              <a:gd name="connsiteY115" fmla="*/ 2038781 h 2083506"/>
              <a:gd name="connsiteX116" fmla="*/ 6317178 w 12191999"/>
              <a:gd name="connsiteY116" fmla="*/ 2038968 h 2083506"/>
              <a:gd name="connsiteX117" fmla="*/ 6161427 w 12191999"/>
              <a:gd name="connsiteY117" fmla="*/ 2047338 h 2083506"/>
              <a:gd name="connsiteX118" fmla="*/ 6097339 w 12191999"/>
              <a:gd name="connsiteY118" fmla="*/ 2082438 h 2083506"/>
              <a:gd name="connsiteX119" fmla="*/ 6079059 w 12191999"/>
              <a:gd name="connsiteY119" fmla="*/ 2081299 h 2083506"/>
              <a:gd name="connsiteX120" fmla="*/ 5998439 w 12191999"/>
              <a:gd name="connsiteY120" fmla="*/ 2070958 h 2083506"/>
              <a:gd name="connsiteX121" fmla="*/ 5904290 w 12191999"/>
              <a:gd name="connsiteY121" fmla="*/ 2070255 h 2083506"/>
              <a:gd name="connsiteX122" fmla="*/ 5814867 w 12191999"/>
              <a:gd name="connsiteY122" fmla="*/ 2079032 h 2083506"/>
              <a:gd name="connsiteX123" fmla="*/ 5725743 w 12191999"/>
              <a:gd name="connsiteY123" fmla="*/ 2070558 h 2083506"/>
              <a:gd name="connsiteX124" fmla="*/ 5650546 w 12191999"/>
              <a:gd name="connsiteY124" fmla="*/ 2052412 h 2083506"/>
              <a:gd name="connsiteX125" fmla="*/ 5581284 w 12191999"/>
              <a:gd name="connsiteY125" fmla="*/ 2023175 h 2083506"/>
              <a:gd name="connsiteX126" fmla="*/ 5572593 w 12191999"/>
              <a:gd name="connsiteY126" fmla="*/ 2018391 h 2083506"/>
              <a:gd name="connsiteX127" fmla="*/ 5548580 w 12191999"/>
              <a:gd name="connsiteY127" fmla="*/ 2016951 h 2083506"/>
              <a:gd name="connsiteX128" fmla="*/ 5471173 w 12191999"/>
              <a:gd name="connsiteY128" fmla="*/ 2018786 h 2083506"/>
              <a:gd name="connsiteX129" fmla="*/ 5340320 w 12191999"/>
              <a:gd name="connsiteY129" fmla="*/ 2037611 h 2083506"/>
              <a:gd name="connsiteX130" fmla="*/ 5254376 w 12191999"/>
              <a:gd name="connsiteY130" fmla="*/ 2042928 h 2083506"/>
              <a:gd name="connsiteX131" fmla="*/ 5258035 w 12191999"/>
              <a:gd name="connsiteY131" fmla="*/ 2035649 h 2083506"/>
              <a:gd name="connsiteX132" fmla="*/ 5230622 w 12191999"/>
              <a:gd name="connsiteY132" fmla="*/ 2024576 h 2083506"/>
              <a:gd name="connsiteX133" fmla="*/ 5026203 w 12191999"/>
              <a:gd name="connsiteY133" fmla="*/ 2030162 h 2083506"/>
              <a:gd name="connsiteX134" fmla="*/ 4973988 w 12191999"/>
              <a:gd name="connsiteY134" fmla="*/ 2026668 h 2083506"/>
              <a:gd name="connsiteX135" fmla="*/ 4928030 w 12191999"/>
              <a:gd name="connsiteY135" fmla="*/ 2033642 h 2083506"/>
              <a:gd name="connsiteX136" fmla="*/ 4908970 w 12191999"/>
              <a:gd name="connsiteY136" fmla="*/ 2030033 h 2083506"/>
              <a:gd name="connsiteX137" fmla="*/ 4905679 w 12191999"/>
              <a:gd name="connsiteY137" fmla="*/ 2029300 h 2083506"/>
              <a:gd name="connsiteX138" fmla="*/ 4892525 w 12191999"/>
              <a:gd name="connsiteY138" fmla="*/ 2028768 h 2083506"/>
              <a:gd name="connsiteX139" fmla="*/ 4888818 w 12191999"/>
              <a:gd name="connsiteY139" fmla="*/ 2025619 h 2083506"/>
              <a:gd name="connsiteX140" fmla="*/ 4869018 w 12191999"/>
              <a:gd name="connsiteY140" fmla="*/ 2022668 h 2083506"/>
              <a:gd name="connsiteX141" fmla="*/ 4844804 w 12191999"/>
              <a:gd name="connsiteY141" fmla="*/ 2022527 h 2083506"/>
              <a:gd name="connsiteX142" fmla="*/ 4758778 w 12191999"/>
              <a:gd name="connsiteY142" fmla="*/ 2021694 h 2083506"/>
              <a:gd name="connsiteX143" fmla="*/ 4744748 w 12191999"/>
              <a:gd name="connsiteY143" fmla="*/ 2023396 h 2083506"/>
              <a:gd name="connsiteX144" fmla="*/ 4698956 w 12191999"/>
              <a:gd name="connsiteY144" fmla="*/ 2020558 h 2083506"/>
              <a:gd name="connsiteX145" fmla="*/ 4658147 w 12191999"/>
              <a:gd name="connsiteY145" fmla="*/ 2019920 h 2083506"/>
              <a:gd name="connsiteX146" fmla="*/ 4631706 w 12191999"/>
              <a:gd name="connsiteY146" fmla="*/ 2021274 h 2083506"/>
              <a:gd name="connsiteX147" fmla="*/ 4624776 w 12191999"/>
              <a:gd name="connsiteY147" fmla="*/ 2020152 h 2083506"/>
              <a:gd name="connsiteX148" fmla="*/ 4598150 w 12191999"/>
              <a:gd name="connsiteY148" fmla="*/ 2019429 h 2083506"/>
              <a:gd name="connsiteX149" fmla="*/ 4584588 w 12191999"/>
              <a:gd name="connsiteY149" fmla="*/ 2021092 h 2083506"/>
              <a:gd name="connsiteX150" fmla="*/ 4571203 w 12191999"/>
              <a:gd name="connsiteY150" fmla="*/ 2017263 h 2083506"/>
              <a:gd name="connsiteX151" fmla="*/ 4567930 w 12191999"/>
              <a:gd name="connsiteY151" fmla="*/ 2014458 h 2083506"/>
              <a:gd name="connsiteX152" fmla="*/ 4548984 w 12191999"/>
              <a:gd name="connsiteY152" fmla="*/ 2015717 h 2083506"/>
              <a:gd name="connsiteX153" fmla="*/ 4533451 w 12191999"/>
              <a:gd name="connsiteY153" fmla="*/ 2012976 h 2083506"/>
              <a:gd name="connsiteX154" fmla="*/ 4519910 w 12191999"/>
              <a:gd name="connsiteY154" fmla="*/ 2014768 h 2083506"/>
              <a:gd name="connsiteX155" fmla="*/ 4514290 w 12191999"/>
              <a:gd name="connsiteY155" fmla="*/ 2014364 h 2083506"/>
              <a:gd name="connsiteX156" fmla="*/ 4500320 w 12191999"/>
              <a:gd name="connsiteY156" fmla="*/ 2013007 h 2083506"/>
              <a:gd name="connsiteX157" fmla="*/ 4476219 w 12191999"/>
              <a:gd name="connsiteY157" fmla="*/ 2009993 h 2083506"/>
              <a:gd name="connsiteX158" fmla="*/ 4468701 w 12191999"/>
              <a:gd name="connsiteY158" fmla="*/ 2009574 h 2083506"/>
              <a:gd name="connsiteX159" fmla="*/ 4452333 w 12191999"/>
              <a:gd name="connsiteY159" fmla="*/ 2004964 h 2083506"/>
              <a:gd name="connsiteX160" fmla="*/ 4420644 w 12191999"/>
              <a:gd name="connsiteY160" fmla="*/ 2001021 h 2083506"/>
              <a:gd name="connsiteX161" fmla="*/ 4364856 w 12191999"/>
              <a:gd name="connsiteY161" fmla="*/ 1987267 h 2083506"/>
              <a:gd name="connsiteX162" fmla="*/ 4332062 w 12191999"/>
              <a:gd name="connsiteY162" fmla="*/ 1980703 h 2083506"/>
              <a:gd name="connsiteX163" fmla="*/ 4309876 w 12191999"/>
              <a:gd name="connsiteY163" fmla="*/ 1974653 h 2083506"/>
              <a:gd name="connsiteX164" fmla="*/ 4244391 w 12191999"/>
              <a:gd name="connsiteY164" fmla="*/ 1966109 h 2083506"/>
              <a:gd name="connsiteX165" fmla="*/ 4132071 w 12191999"/>
              <a:gd name="connsiteY165" fmla="*/ 1954813 h 2083506"/>
              <a:gd name="connsiteX166" fmla="*/ 4109069 w 12191999"/>
              <a:gd name="connsiteY166" fmla="*/ 1951778 h 2083506"/>
              <a:gd name="connsiteX167" fmla="*/ 4092908 w 12191999"/>
              <a:gd name="connsiteY167" fmla="*/ 1946662 h 2083506"/>
              <a:gd name="connsiteX168" fmla="*/ 4092306 w 12191999"/>
              <a:gd name="connsiteY168" fmla="*/ 1943291 h 2083506"/>
              <a:gd name="connsiteX169" fmla="*/ 4080234 w 12191999"/>
              <a:gd name="connsiteY169" fmla="*/ 1941219 h 2083506"/>
              <a:gd name="connsiteX170" fmla="*/ 4077778 w 12191999"/>
              <a:gd name="connsiteY170" fmla="*/ 1940145 h 2083506"/>
              <a:gd name="connsiteX171" fmla="*/ 4062936 w 12191999"/>
              <a:gd name="connsiteY171" fmla="*/ 1934506 h 2083506"/>
              <a:gd name="connsiteX172" fmla="*/ 4012506 w 12191999"/>
              <a:gd name="connsiteY172" fmla="*/ 1935475 h 2083506"/>
              <a:gd name="connsiteX173" fmla="*/ 3965880 w 12191999"/>
              <a:gd name="connsiteY173" fmla="*/ 1925968 h 2083506"/>
              <a:gd name="connsiteX174" fmla="*/ 3765338 w 12191999"/>
              <a:gd name="connsiteY174" fmla="*/ 1906649 h 2083506"/>
              <a:gd name="connsiteX175" fmla="*/ 3749493 w 12191999"/>
              <a:gd name="connsiteY175" fmla="*/ 1893071 h 2083506"/>
              <a:gd name="connsiteX176" fmla="*/ 3672704 w 12191999"/>
              <a:gd name="connsiteY176" fmla="*/ 1881383 h 2083506"/>
              <a:gd name="connsiteX177" fmla="*/ 3530082 w 12191999"/>
              <a:gd name="connsiteY177" fmla="*/ 1883187 h 2083506"/>
              <a:gd name="connsiteX178" fmla="*/ 3387664 w 12191999"/>
              <a:gd name="connsiteY178" fmla="*/ 1862579 h 2083506"/>
              <a:gd name="connsiteX179" fmla="*/ 3371681 w 12191999"/>
              <a:gd name="connsiteY179" fmla="*/ 1865293 h 2083506"/>
              <a:gd name="connsiteX180" fmla="*/ 3355305 w 12191999"/>
              <a:gd name="connsiteY180" fmla="*/ 1865842 h 2083506"/>
              <a:gd name="connsiteX181" fmla="*/ 3353790 w 12191999"/>
              <a:gd name="connsiteY181" fmla="*/ 1865158 h 2083506"/>
              <a:gd name="connsiteX182" fmla="*/ 3336210 w 12191999"/>
              <a:gd name="connsiteY182" fmla="*/ 1863564 h 2083506"/>
              <a:gd name="connsiteX183" fmla="*/ 3331381 w 12191999"/>
              <a:gd name="connsiteY183" fmla="*/ 1864716 h 2083506"/>
              <a:gd name="connsiteX184" fmla="*/ 3319012 w 12191999"/>
              <a:gd name="connsiteY184" fmla="*/ 1864093 h 2083506"/>
              <a:gd name="connsiteX185" fmla="*/ 3293818 w 12191999"/>
              <a:gd name="connsiteY185" fmla="*/ 1864135 h 2083506"/>
              <a:gd name="connsiteX186" fmla="*/ 3289881 w 12191999"/>
              <a:gd name="connsiteY186" fmla="*/ 1862954 h 2083506"/>
              <a:gd name="connsiteX187" fmla="*/ 3253090 w 12191999"/>
              <a:gd name="connsiteY187" fmla="*/ 1861164 h 2083506"/>
              <a:gd name="connsiteX188" fmla="*/ 3252949 w 12191999"/>
              <a:gd name="connsiteY188" fmla="*/ 1860574 h 2083506"/>
              <a:gd name="connsiteX189" fmla="*/ 3244187 w 12191999"/>
              <a:gd name="connsiteY189" fmla="*/ 1857604 h 2083506"/>
              <a:gd name="connsiteX190" fmla="*/ 3246570 w 12191999"/>
              <a:gd name="connsiteY190" fmla="*/ 1852946 h 2083506"/>
              <a:gd name="connsiteX191" fmla="*/ 3237810 w 12191999"/>
              <a:gd name="connsiteY191" fmla="*/ 1853064 h 2083506"/>
              <a:gd name="connsiteX192" fmla="*/ 3230822 w 12191999"/>
              <a:gd name="connsiteY192" fmla="*/ 1855474 h 2083506"/>
              <a:gd name="connsiteX193" fmla="*/ 3136549 w 12191999"/>
              <a:gd name="connsiteY193" fmla="*/ 1874037 h 2083506"/>
              <a:gd name="connsiteX194" fmla="*/ 2845754 w 12191999"/>
              <a:gd name="connsiteY194" fmla="*/ 1910932 h 2083506"/>
              <a:gd name="connsiteX195" fmla="*/ 2786878 w 12191999"/>
              <a:gd name="connsiteY195" fmla="*/ 1917162 h 2083506"/>
              <a:gd name="connsiteX196" fmla="*/ 2725298 w 12191999"/>
              <a:gd name="connsiteY196" fmla="*/ 1912340 h 2083506"/>
              <a:gd name="connsiteX197" fmla="*/ 2697754 w 12191999"/>
              <a:gd name="connsiteY197" fmla="*/ 1914863 h 2083506"/>
              <a:gd name="connsiteX198" fmla="*/ 2568063 w 12191999"/>
              <a:gd name="connsiteY198" fmla="*/ 1936283 h 2083506"/>
              <a:gd name="connsiteX199" fmla="*/ 2489784 w 12191999"/>
              <a:gd name="connsiteY199" fmla="*/ 1943720 h 2083506"/>
              <a:gd name="connsiteX200" fmla="*/ 2458978 w 12191999"/>
              <a:gd name="connsiteY200" fmla="*/ 1938095 h 2083506"/>
              <a:gd name="connsiteX201" fmla="*/ 2318712 w 12191999"/>
              <a:gd name="connsiteY201" fmla="*/ 1934474 h 2083506"/>
              <a:gd name="connsiteX202" fmla="*/ 2268709 w 12191999"/>
              <a:gd name="connsiteY202" fmla="*/ 1940521 h 2083506"/>
              <a:gd name="connsiteX203" fmla="*/ 2264080 w 12191999"/>
              <a:gd name="connsiteY203" fmla="*/ 1941232 h 2083506"/>
              <a:gd name="connsiteX204" fmla="*/ 2254684 w 12191999"/>
              <a:gd name="connsiteY204" fmla="*/ 1943524 h 2083506"/>
              <a:gd name="connsiteX205" fmla="*/ 2252523 w 12191999"/>
              <a:gd name="connsiteY205" fmla="*/ 1943004 h 2083506"/>
              <a:gd name="connsiteX206" fmla="*/ 2173350 w 12191999"/>
              <a:gd name="connsiteY206" fmla="*/ 1929202 h 2083506"/>
              <a:gd name="connsiteX207" fmla="*/ 2155266 w 12191999"/>
              <a:gd name="connsiteY207" fmla="*/ 1920267 h 2083506"/>
              <a:gd name="connsiteX208" fmla="*/ 2091013 w 12191999"/>
              <a:gd name="connsiteY208" fmla="*/ 1914631 h 2083506"/>
              <a:gd name="connsiteX209" fmla="*/ 2030712 w 12191999"/>
              <a:gd name="connsiteY209" fmla="*/ 1897690 h 2083506"/>
              <a:gd name="connsiteX210" fmla="*/ 1908838 w 12191999"/>
              <a:gd name="connsiteY210" fmla="*/ 1892222 h 2083506"/>
              <a:gd name="connsiteX211" fmla="*/ 1877796 w 12191999"/>
              <a:gd name="connsiteY211" fmla="*/ 1883887 h 2083506"/>
              <a:gd name="connsiteX212" fmla="*/ 1875824 w 12191999"/>
              <a:gd name="connsiteY212" fmla="*/ 1879265 h 2083506"/>
              <a:gd name="connsiteX213" fmla="*/ 1823048 w 12191999"/>
              <a:gd name="connsiteY213" fmla="*/ 1881064 h 2083506"/>
              <a:gd name="connsiteX214" fmla="*/ 1765736 w 12191999"/>
              <a:gd name="connsiteY214" fmla="*/ 1856578 h 2083506"/>
              <a:gd name="connsiteX215" fmla="*/ 1725669 w 12191999"/>
              <a:gd name="connsiteY215" fmla="*/ 1833744 h 2083506"/>
              <a:gd name="connsiteX216" fmla="*/ 1725216 w 12191999"/>
              <a:gd name="connsiteY216" fmla="*/ 1829447 h 2083506"/>
              <a:gd name="connsiteX217" fmla="*/ 1721485 w 12191999"/>
              <a:gd name="connsiteY217" fmla="*/ 1828960 h 2083506"/>
              <a:gd name="connsiteX218" fmla="*/ 1717786 w 12191999"/>
              <a:gd name="connsiteY218" fmla="*/ 1832224 h 2083506"/>
              <a:gd name="connsiteX219" fmla="*/ 1689907 w 12191999"/>
              <a:gd name="connsiteY219" fmla="*/ 1825425 h 2083506"/>
              <a:gd name="connsiteX220" fmla="*/ 1688093 w 12191999"/>
              <a:gd name="connsiteY220" fmla="*/ 1817391 h 2083506"/>
              <a:gd name="connsiteX221" fmla="*/ 1496789 w 12191999"/>
              <a:gd name="connsiteY221" fmla="*/ 1805297 h 2083506"/>
              <a:gd name="connsiteX222" fmla="*/ 1392839 w 12191999"/>
              <a:gd name="connsiteY222" fmla="*/ 1758649 h 2083506"/>
              <a:gd name="connsiteX223" fmla="*/ 1360872 w 12191999"/>
              <a:gd name="connsiteY223" fmla="*/ 1752441 h 2083506"/>
              <a:gd name="connsiteX224" fmla="*/ 1313885 w 12191999"/>
              <a:gd name="connsiteY224" fmla="*/ 1731785 h 2083506"/>
              <a:gd name="connsiteX225" fmla="*/ 1247665 w 12191999"/>
              <a:gd name="connsiteY225" fmla="*/ 1727765 h 2083506"/>
              <a:gd name="connsiteX226" fmla="*/ 1196850 w 12191999"/>
              <a:gd name="connsiteY226" fmla="*/ 1729622 h 2083506"/>
              <a:gd name="connsiteX227" fmla="*/ 1168728 w 12191999"/>
              <a:gd name="connsiteY227" fmla="*/ 1728550 h 2083506"/>
              <a:gd name="connsiteX228" fmla="*/ 1096918 w 12191999"/>
              <a:gd name="connsiteY228" fmla="*/ 1721485 h 2083506"/>
              <a:gd name="connsiteX229" fmla="*/ 1094082 w 12191999"/>
              <a:gd name="connsiteY229" fmla="*/ 1720113 h 2083506"/>
              <a:gd name="connsiteX230" fmla="*/ 1040782 w 12191999"/>
              <a:gd name="connsiteY230" fmla="*/ 1721762 h 2083506"/>
              <a:gd name="connsiteX231" fmla="*/ 955980 w 12191999"/>
              <a:gd name="connsiteY231" fmla="*/ 1719289 h 2083506"/>
              <a:gd name="connsiteX232" fmla="*/ 926108 w 12191999"/>
              <a:gd name="connsiteY232" fmla="*/ 1715917 h 2083506"/>
              <a:gd name="connsiteX233" fmla="*/ 876049 w 12191999"/>
              <a:gd name="connsiteY233" fmla="*/ 1710422 h 2083506"/>
              <a:gd name="connsiteX234" fmla="*/ 839194 w 12191999"/>
              <a:gd name="connsiteY234" fmla="*/ 1700176 h 2083506"/>
              <a:gd name="connsiteX235" fmla="*/ 797112 w 12191999"/>
              <a:gd name="connsiteY235" fmla="*/ 1698014 h 2083506"/>
              <a:gd name="connsiteX236" fmla="*/ 786610 w 12191999"/>
              <a:gd name="connsiteY236" fmla="*/ 1705455 h 2083506"/>
              <a:gd name="connsiteX237" fmla="*/ 741833 w 12191999"/>
              <a:gd name="connsiteY237" fmla="*/ 1700566 h 2083506"/>
              <a:gd name="connsiteX238" fmla="*/ 673985 w 12191999"/>
              <a:gd name="connsiteY238" fmla="*/ 1692278 h 2083506"/>
              <a:gd name="connsiteX239" fmla="*/ 634665 w 12191999"/>
              <a:gd name="connsiteY239" fmla="*/ 1689550 h 2083506"/>
              <a:gd name="connsiteX240" fmla="*/ 527471 w 12191999"/>
              <a:gd name="connsiteY240" fmla="*/ 1679869 h 2083506"/>
              <a:gd name="connsiteX241" fmla="*/ 420260 w 12191999"/>
              <a:gd name="connsiteY241" fmla="*/ 1668475 h 2083506"/>
              <a:gd name="connsiteX242" fmla="*/ 357630 w 12191999"/>
              <a:gd name="connsiteY242" fmla="*/ 1652142 h 2083506"/>
              <a:gd name="connsiteX243" fmla="*/ 269407 w 12191999"/>
              <a:gd name="connsiteY243" fmla="*/ 1643812 h 2083506"/>
              <a:gd name="connsiteX244" fmla="*/ 254769 w 12191999"/>
              <a:gd name="connsiteY244" fmla="*/ 1641013 h 2083506"/>
              <a:gd name="connsiteX245" fmla="*/ 150763 w 12191999"/>
              <a:gd name="connsiteY245" fmla="*/ 1628143 h 2083506"/>
              <a:gd name="connsiteX246" fmla="*/ 29133 w 12191999"/>
              <a:gd name="connsiteY246" fmla="*/ 1626172 h 2083506"/>
              <a:gd name="connsiteX247" fmla="*/ 0 w 12191999"/>
              <a:gd name="connsiteY247" fmla="*/ 1619589 h 20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1999" h="2083506">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0E62A-0CF5-1187-4666-CAA6D29CD01D}"/>
              </a:ext>
            </a:extLst>
          </p:cNvPr>
          <p:cNvSpPr>
            <a:spLocks noGrp="1"/>
          </p:cNvSpPr>
          <p:nvPr>
            <p:ph type="title"/>
          </p:nvPr>
        </p:nvSpPr>
        <p:spPr>
          <a:xfrm>
            <a:off x="828675" y="494414"/>
            <a:ext cx="10534650" cy="817403"/>
          </a:xfrm>
        </p:spPr>
        <p:txBody>
          <a:bodyPr vert="horz" lIns="91440" tIns="45720" rIns="91440" bIns="45720" rtlCol="0" anchor="b">
            <a:normAutofit/>
          </a:bodyPr>
          <a:lstStyle/>
          <a:p>
            <a:pPr algn="ctr"/>
            <a:r>
              <a:rPr lang="en-US" sz="3600" kern="1200">
                <a:solidFill>
                  <a:schemeClr val="tx1"/>
                </a:solidFill>
                <a:latin typeface="+mj-lt"/>
                <a:ea typeface="+mj-ea"/>
                <a:cs typeface="+mj-cs"/>
              </a:rPr>
              <a:t>The “Brain Reward Cascade” (Blum)</a:t>
            </a:r>
          </a:p>
        </p:txBody>
      </p:sp>
      <p:pic>
        <p:nvPicPr>
          <p:cNvPr id="3" name="Picture 2">
            <a:extLst>
              <a:ext uri="{FF2B5EF4-FFF2-40B4-BE49-F238E27FC236}">
                <a16:creationId xmlns:a16="http://schemas.microsoft.com/office/drawing/2014/main" id="{98939C24-4D1B-CB2D-DD33-81F134097CC6}"/>
              </a:ext>
            </a:extLst>
          </p:cNvPr>
          <p:cNvPicPr>
            <a:picLocks noChangeAspect="1"/>
          </p:cNvPicPr>
          <p:nvPr/>
        </p:nvPicPr>
        <p:blipFill rotWithShape="1">
          <a:blip r:embed="rId2"/>
          <a:srcRect l="11657" t="23167" r="22380" b="2737"/>
          <a:stretch/>
        </p:blipFill>
        <p:spPr>
          <a:xfrm>
            <a:off x="1371601" y="1574725"/>
            <a:ext cx="9646514" cy="5011601"/>
          </a:xfrm>
          <a:prstGeom prst="rect">
            <a:avLst/>
          </a:prstGeom>
        </p:spPr>
      </p:pic>
    </p:spTree>
    <p:extLst>
      <p:ext uri="{BB962C8B-B14F-4D97-AF65-F5344CB8AC3E}">
        <p14:creationId xmlns:p14="http://schemas.microsoft.com/office/powerpoint/2010/main" val="2244971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6906711-0AFB-47DD-A4B6-4E94B38B8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A91F649-894C-41F6-A21D-3D1AC558E9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877832"/>
          </a:xfrm>
          <a:custGeom>
            <a:avLst/>
            <a:gdLst>
              <a:gd name="connsiteX0" fmla="*/ 6789701 w 12192000"/>
              <a:gd name="connsiteY0" fmla="*/ 2809623 h 2877832"/>
              <a:gd name="connsiteX1" fmla="*/ 6788702 w 12192000"/>
              <a:gd name="connsiteY1" fmla="*/ 2809701 h 2877832"/>
              <a:gd name="connsiteX2" fmla="*/ 6788476 w 12192000"/>
              <a:gd name="connsiteY2" fmla="*/ 2810235 h 2877832"/>
              <a:gd name="connsiteX3" fmla="*/ 0 w 12192000"/>
              <a:gd name="connsiteY3" fmla="*/ 0 h 2877832"/>
              <a:gd name="connsiteX4" fmla="*/ 12192000 w 12192000"/>
              <a:gd name="connsiteY4" fmla="*/ 0 h 2877832"/>
              <a:gd name="connsiteX5" fmla="*/ 12192000 w 12192000"/>
              <a:gd name="connsiteY5" fmla="*/ 1915388 h 2877832"/>
              <a:gd name="connsiteX6" fmla="*/ 12061096 w 12192000"/>
              <a:gd name="connsiteY6" fmla="*/ 1954428 h 2877832"/>
              <a:gd name="connsiteX7" fmla="*/ 11676800 w 12192000"/>
              <a:gd name="connsiteY7" fmla="*/ 2058003 h 2877832"/>
              <a:gd name="connsiteX8" fmla="*/ 10425355 w 12192000"/>
              <a:gd name="connsiteY8" fmla="*/ 2341542 h 2877832"/>
              <a:gd name="connsiteX9" fmla="*/ 9424022 w 12192000"/>
              <a:gd name="connsiteY9" fmla="*/ 2516704 h 2877832"/>
              <a:gd name="connsiteX10" fmla="*/ 8458419 w 12192000"/>
              <a:gd name="connsiteY10" fmla="*/ 2650405 h 2877832"/>
              <a:gd name="connsiteX11" fmla="*/ 7715970 w 12192000"/>
              <a:gd name="connsiteY11" fmla="*/ 2730352 h 2877832"/>
              <a:gd name="connsiteX12" fmla="*/ 6951716 w 12192000"/>
              <a:gd name="connsiteY12" fmla="*/ 2796132 h 2877832"/>
              <a:gd name="connsiteX13" fmla="*/ 6936303 w 12192000"/>
              <a:gd name="connsiteY13" fmla="*/ 2798203 h 2877832"/>
              <a:gd name="connsiteX14" fmla="*/ 6790448 w 12192000"/>
              <a:gd name="connsiteY14" fmla="*/ 2809564 h 2877832"/>
              <a:gd name="connsiteX15" fmla="*/ 6799941 w 12192000"/>
              <a:gd name="connsiteY15" fmla="*/ 2811384 h 2877832"/>
              <a:gd name="connsiteX16" fmla="*/ 6835432 w 12192000"/>
              <a:gd name="connsiteY16" fmla="*/ 2809677 h 2877832"/>
              <a:gd name="connsiteX17" fmla="*/ 6884003 w 12192000"/>
              <a:gd name="connsiteY17" fmla="*/ 2806699 h 2877832"/>
              <a:gd name="connsiteX18" fmla="*/ 7578771 w 12192000"/>
              <a:gd name="connsiteY18" fmla="*/ 2774172 h 2877832"/>
              <a:gd name="connsiteX19" fmla="*/ 8623845 w 12192000"/>
              <a:gd name="connsiteY19" fmla="*/ 2687275 h 2877832"/>
              <a:gd name="connsiteX20" fmla="*/ 9479970 w 12192000"/>
              <a:gd name="connsiteY20" fmla="*/ 2583369 h 2877832"/>
              <a:gd name="connsiteX21" fmla="*/ 10629308 w 12192000"/>
              <a:gd name="connsiteY21" fmla="*/ 2389212 h 2877832"/>
              <a:gd name="connsiteX22" fmla="*/ 11998498 w 12192000"/>
              <a:gd name="connsiteY22" fmla="*/ 2063218 h 2877832"/>
              <a:gd name="connsiteX23" fmla="*/ 12192000 w 12192000"/>
              <a:gd name="connsiteY23" fmla="*/ 2006219 h 2877832"/>
              <a:gd name="connsiteX24" fmla="*/ 12192000 w 12192000"/>
              <a:gd name="connsiteY24" fmla="*/ 2060956 h 2877832"/>
              <a:gd name="connsiteX25" fmla="*/ 11829257 w 12192000"/>
              <a:gd name="connsiteY25" fmla="*/ 2166255 h 2877832"/>
              <a:gd name="connsiteX26" fmla="*/ 10939183 w 12192000"/>
              <a:gd name="connsiteY26" fmla="*/ 2380770 h 2877832"/>
              <a:gd name="connsiteX27" fmla="*/ 9985530 w 12192000"/>
              <a:gd name="connsiteY27" fmla="*/ 2560775 h 2877832"/>
              <a:gd name="connsiteX28" fmla="*/ 9186882 w 12192000"/>
              <a:gd name="connsiteY28" fmla="*/ 2676722 h 2877832"/>
              <a:gd name="connsiteX29" fmla="*/ 8578198 w 12192000"/>
              <a:gd name="connsiteY29" fmla="*/ 2746241 h 2877832"/>
              <a:gd name="connsiteX30" fmla="*/ 7864358 w 12192000"/>
              <a:gd name="connsiteY30" fmla="*/ 2807692 h 2877832"/>
              <a:gd name="connsiteX31" fmla="*/ 6935502 w 12192000"/>
              <a:gd name="connsiteY31" fmla="*/ 2859086 h 2877832"/>
              <a:gd name="connsiteX32" fmla="*/ 6477750 w 12192000"/>
              <a:gd name="connsiteY32" fmla="*/ 2872989 h 2877832"/>
              <a:gd name="connsiteX33" fmla="*/ 6362294 w 12192000"/>
              <a:gd name="connsiteY33" fmla="*/ 2877832 h 2877832"/>
              <a:gd name="connsiteX34" fmla="*/ 6057129 w 12192000"/>
              <a:gd name="connsiteY34" fmla="*/ 2877832 h 2877832"/>
              <a:gd name="connsiteX35" fmla="*/ 5977784 w 12192000"/>
              <a:gd name="connsiteY35" fmla="*/ 2873238 h 2877832"/>
              <a:gd name="connsiteX36" fmla="*/ 5265087 w 12192000"/>
              <a:gd name="connsiteY36" fmla="*/ 2836989 h 2877832"/>
              <a:gd name="connsiteX37" fmla="*/ 4346277 w 12192000"/>
              <a:gd name="connsiteY37" fmla="*/ 2774919 h 2877832"/>
              <a:gd name="connsiteX38" fmla="*/ 3373045 w 12192000"/>
              <a:gd name="connsiteY38" fmla="*/ 2676350 h 2877832"/>
              <a:gd name="connsiteX39" fmla="*/ 2362173 w 12192000"/>
              <a:gd name="connsiteY39" fmla="*/ 2557423 h 2877832"/>
              <a:gd name="connsiteX40" fmla="*/ 1233178 w 12192000"/>
              <a:gd name="connsiteY40" fmla="*/ 2384247 h 2877832"/>
              <a:gd name="connsiteX41" fmla="*/ 68500 w 12192000"/>
              <a:gd name="connsiteY41" fmla="*/ 2144540 h 2877832"/>
              <a:gd name="connsiteX42" fmla="*/ 0 w 12192000"/>
              <a:gd name="connsiteY42" fmla="*/ 2127185 h 2877832"/>
              <a:gd name="connsiteX43" fmla="*/ 0 w 12192000"/>
              <a:gd name="connsiteY43" fmla="*/ 2070696 h 2877832"/>
              <a:gd name="connsiteX44" fmla="*/ 72441 w 12192000"/>
              <a:gd name="connsiteY44" fmla="*/ 2089473 h 2877832"/>
              <a:gd name="connsiteX45" fmla="*/ 600716 w 12192000"/>
              <a:gd name="connsiteY45" fmla="*/ 2207843 h 2877832"/>
              <a:gd name="connsiteX46" fmla="*/ 1769512 w 12192000"/>
              <a:gd name="connsiteY46" fmla="*/ 2418011 h 2877832"/>
              <a:gd name="connsiteX47" fmla="*/ 2613554 w 12192000"/>
              <a:gd name="connsiteY47" fmla="*/ 2534953 h 2877832"/>
              <a:gd name="connsiteX48" fmla="*/ 2581134 w 12192000"/>
              <a:gd name="connsiteY48" fmla="*/ 2525022 h 2877832"/>
              <a:gd name="connsiteX49" fmla="*/ 1112635 w 12192000"/>
              <a:gd name="connsiteY49" fmla="*/ 2192325 h 2877832"/>
              <a:gd name="connsiteX50" fmla="*/ 420412 w 12192000"/>
              <a:gd name="connsiteY50" fmla="*/ 1992892 h 2877832"/>
              <a:gd name="connsiteX51" fmla="*/ 0 w 12192000"/>
              <a:gd name="connsiteY51" fmla="*/ 1853975 h 28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877832">
                <a:moveTo>
                  <a:pt x="6789701" y="2809623"/>
                </a:moveTo>
                <a:lnTo>
                  <a:pt x="6788702" y="2809701"/>
                </a:lnTo>
                <a:lnTo>
                  <a:pt x="6788476" y="2810235"/>
                </a:lnTo>
                <a:close/>
                <a:moveTo>
                  <a:pt x="0" y="0"/>
                </a:moveTo>
                <a:lnTo>
                  <a:pt x="12192000" y="0"/>
                </a:lnTo>
                <a:lnTo>
                  <a:pt x="12192000" y="1915388"/>
                </a:lnTo>
                <a:lnTo>
                  <a:pt x="12061096" y="1954428"/>
                </a:lnTo>
                <a:cubicBezTo>
                  <a:pt x="11933500" y="1990642"/>
                  <a:pt x="11805390" y="2025171"/>
                  <a:pt x="11676800" y="2058003"/>
                </a:cubicBezTo>
                <a:cubicBezTo>
                  <a:pt x="11262789" y="2165510"/>
                  <a:pt x="10845343" y="2259112"/>
                  <a:pt x="10425355" y="2341542"/>
                </a:cubicBezTo>
                <a:cubicBezTo>
                  <a:pt x="10092810" y="2406753"/>
                  <a:pt x="9759033" y="2465150"/>
                  <a:pt x="9424022" y="2516704"/>
                </a:cubicBezTo>
                <a:cubicBezTo>
                  <a:pt x="9102997" y="2566361"/>
                  <a:pt x="8781133" y="2610928"/>
                  <a:pt x="8458419" y="2650405"/>
                </a:cubicBezTo>
                <a:cubicBezTo>
                  <a:pt x="8211360" y="2680571"/>
                  <a:pt x="7963792" y="2706144"/>
                  <a:pt x="7715970" y="2730352"/>
                </a:cubicBezTo>
                <a:lnTo>
                  <a:pt x="6951716" y="2796132"/>
                </a:lnTo>
                <a:lnTo>
                  <a:pt x="6936303" y="2798203"/>
                </a:lnTo>
                <a:lnTo>
                  <a:pt x="6790448" y="2809564"/>
                </a:lnTo>
                <a:lnTo>
                  <a:pt x="6799941" y="2811384"/>
                </a:lnTo>
                <a:cubicBezTo>
                  <a:pt x="6811623" y="2811850"/>
                  <a:pt x="6823734" y="2809677"/>
                  <a:pt x="6835432" y="2809677"/>
                </a:cubicBezTo>
                <a:cubicBezTo>
                  <a:pt x="6851580" y="2809677"/>
                  <a:pt x="6867729" y="2807070"/>
                  <a:pt x="6884003" y="2806699"/>
                </a:cubicBezTo>
                <a:cubicBezTo>
                  <a:pt x="7115805" y="2801237"/>
                  <a:pt x="7347351" y="2789070"/>
                  <a:pt x="7578771" y="2774172"/>
                </a:cubicBezTo>
                <a:cubicBezTo>
                  <a:pt x="7927552" y="2751704"/>
                  <a:pt x="8276080" y="2723525"/>
                  <a:pt x="8623845" y="2687275"/>
                </a:cubicBezTo>
                <a:cubicBezTo>
                  <a:pt x="8909939" y="2657977"/>
                  <a:pt x="9195310" y="2623342"/>
                  <a:pt x="9479970" y="2583369"/>
                </a:cubicBezTo>
                <a:cubicBezTo>
                  <a:pt x="9864901" y="2528995"/>
                  <a:pt x="10248014" y="2464281"/>
                  <a:pt x="10629308" y="2389212"/>
                </a:cubicBezTo>
                <a:cubicBezTo>
                  <a:pt x="11090114" y="2298092"/>
                  <a:pt x="11546975" y="2190586"/>
                  <a:pt x="11998498" y="2063218"/>
                </a:cubicBezTo>
                <a:lnTo>
                  <a:pt x="12192000" y="2006219"/>
                </a:lnTo>
                <a:lnTo>
                  <a:pt x="12192000" y="2060956"/>
                </a:lnTo>
                <a:lnTo>
                  <a:pt x="11829257" y="2166255"/>
                </a:lnTo>
                <a:cubicBezTo>
                  <a:pt x="11534769" y="2245952"/>
                  <a:pt x="11238120" y="2316838"/>
                  <a:pt x="10939183" y="2380770"/>
                </a:cubicBezTo>
                <a:cubicBezTo>
                  <a:pt x="10622824" y="2448552"/>
                  <a:pt x="10304941" y="2508549"/>
                  <a:pt x="9985530" y="2560775"/>
                </a:cubicBezTo>
                <a:cubicBezTo>
                  <a:pt x="9720036" y="2604224"/>
                  <a:pt x="9453814" y="2642869"/>
                  <a:pt x="9186882" y="2676722"/>
                </a:cubicBezTo>
                <a:cubicBezTo>
                  <a:pt x="8984197" y="2702296"/>
                  <a:pt x="8781514" y="2726379"/>
                  <a:pt x="8578198" y="2746241"/>
                </a:cubicBezTo>
                <a:cubicBezTo>
                  <a:pt x="8340547" y="2768961"/>
                  <a:pt x="8102644" y="2790436"/>
                  <a:pt x="7864358" y="2807692"/>
                </a:cubicBezTo>
                <a:cubicBezTo>
                  <a:pt x="7554994" y="2830036"/>
                  <a:pt x="7245502" y="2847914"/>
                  <a:pt x="6935502" y="2859086"/>
                </a:cubicBezTo>
                <a:cubicBezTo>
                  <a:pt x="6782917" y="2864549"/>
                  <a:pt x="6630334" y="2868397"/>
                  <a:pt x="6477750" y="2872989"/>
                </a:cubicBezTo>
                <a:cubicBezTo>
                  <a:pt x="6439195" y="2870905"/>
                  <a:pt x="6400529" y="2872530"/>
                  <a:pt x="6362294" y="2877832"/>
                </a:cubicBezTo>
                <a:lnTo>
                  <a:pt x="6057129" y="2877832"/>
                </a:lnTo>
                <a:lnTo>
                  <a:pt x="5977784" y="2873238"/>
                </a:lnTo>
                <a:cubicBezTo>
                  <a:pt x="5740261" y="2860825"/>
                  <a:pt x="5502739" y="2847046"/>
                  <a:pt x="5265087" y="2836989"/>
                </a:cubicBezTo>
                <a:cubicBezTo>
                  <a:pt x="4958267" y="2824573"/>
                  <a:pt x="4651826" y="2804093"/>
                  <a:pt x="4346277" y="2774919"/>
                </a:cubicBezTo>
                <a:cubicBezTo>
                  <a:pt x="4021654" y="2744007"/>
                  <a:pt x="3697795" y="2709372"/>
                  <a:pt x="3373045" y="2676350"/>
                </a:cubicBezTo>
                <a:cubicBezTo>
                  <a:pt x="3035412" y="2642088"/>
                  <a:pt x="2698456" y="2602449"/>
                  <a:pt x="2362173" y="2557423"/>
                </a:cubicBezTo>
                <a:cubicBezTo>
                  <a:pt x="1984692" y="2507270"/>
                  <a:pt x="1608364" y="2449544"/>
                  <a:pt x="1233178" y="2384247"/>
                </a:cubicBezTo>
                <a:cubicBezTo>
                  <a:pt x="842181" y="2315534"/>
                  <a:pt x="453758" y="2237046"/>
                  <a:pt x="68500" y="2144540"/>
                </a:cubicBezTo>
                <a:lnTo>
                  <a:pt x="0" y="2127185"/>
                </a:lnTo>
                <a:lnTo>
                  <a:pt x="0" y="2070696"/>
                </a:lnTo>
                <a:lnTo>
                  <a:pt x="72441" y="2089473"/>
                </a:lnTo>
                <a:cubicBezTo>
                  <a:pt x="247961" y="2131651"/>
                  <a:pt x="424164" y="2170911"/>
                  <a:pt x="600716" y="2207843"/>
                </a:cubicBezTo>
                <a:cubicBezTo>
                  <a:pt x="988279" y="2288657"/>
                  <a:pt x="1378133" y="2357555"/>
                  <a:pt x="1769512" y="2418011"/>
                </a:cubicBezTo>
                <a:cubicBezTo>
                  <a:pt x="2052426" y="2461587"/>
                  <a:pt x="2335725" y="2501684"/>
                  <a:pt x="2613554" y="2534953"/>
                </a:cubicBezTo>
                <a:cubicBezTo>
                  <a:pt x="2605544" y="2537560"/>
                  <a:pt x="2594611" y="2527504"/>
                  <a:pt x="2581134" y="2525022"/>
                </a:cubicBezTo>
                <a:cubicBezTo>
                  <a:pt x="2087178" y="2433070"/>
                  <a:pt x="1597684" y="2322177"/>
                  <a:pt x="1112635" y="2192325"/>
                </a:cubicBezTo>
                <a:cubicBezTo>
                  <a:pt x="880453" y="2130254"/>
                  <a:pt x="649713" y="2063776"/>
                  <a:pt x="420412" y="1992892"/>
                </a:cubicBezTo>
                <a:lnTo>
                  <a:pt x="0" y="18539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C79206F-C66A-7E35-8FF3-3C879D5605D9}"/>
              </a:ext>
            </a:extLst>
          </p:cNvPr>
          <p:cNvSpPr>
            <a:spLocks noGrp="1"/>
          </p:cNvSpPr>
          <p:nvPr>
            <p:ph type="title"/>
          </p:nvPr>
        </p:nvSpPr>
        <p:spPr>
          <a:xfrm>
            <a:off x="638881" y="390525"/>
            <a:ext cx="10909640" cy="1510301"/>
          </a:xfrm>
        </p:spPr>
        <p:txBody>
          <a:bodyPr vert="horz" lIns="91440" tIns="45720" rIns="91440" bIns="45720" rtlCol="0" anchor="ctr">
            <a:normAutofit/>
          </a:bodyPr>
          <a:lstStyle/>
          <a:p>
            <a:pPr algn="ctr"/>
            <a:r>
              <a:rPr lang="en-US" sz="4100" kern="1200" dirty="0">
                <a:solidFill>
                  <a:srgbClr val="FFFFFF"/>
                </a:solidFill>
                <a:latin typeface="+mj-lt"/>
                <a:ea typeface="+mj-ea"/>
                <a:cs typeface="+mj-cs"/>
              </a:rPr>
              <a:t>A better definition of addiction per the National Institute of Alcohol Abuse and Alcoholism (NIAAA)</a:t>
            </a:r>
          </a:p>
        </p:txBody>
      </p:sp>
      <p:sp>
        <p:nvSpPr>
          <p:cNvPr id="14" name="sketch line">
            <a:extLst>
              <a:ext uri="{FF2B5EF4-FFF2-40B4-BE49-F238E27FC236}">
                <a16:creationId xmlns:a16="http://schemas.microsoft.com/office/drawing/2014/main" id="{56037404-66BD-46B5-9323-1B5313196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1753266"/>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5A089D5-EAF4-E5B7-3E71-ECFE32F61B59}"/>
              </a:ext>
            </a:extLst>
          </p:cNvPr>
          <p:cNvPicPr>
            <a:picLocks noChangeAspect="1"/>
          </p:cNvPicPr>
          <p:nvPr/>
        </p:nvPicPr>
        <p:blipFill rotWithShape="1">
          <a:blip r:embed="rId2"/>
          <a:srcRect l="21279" t="25377" r="19157" b="36033"/>
          <a:stretch/>
        </p:blipFill>
        <p:spPr>
          <a:xfrm>
            <a:off x="1128419" y="3336982"/>
            <a:ext cx="9935162" cy="2977021"/>
          </a:xfrm>
          <a:prstGeom prst="rect">
            <a:avLst/>
          </a:prstGeom>
        </p:spPr>
      </p:pic>
    </p:spTree>
    <p:extLst>
      <p:ext uri="{BB962C8B-B14F-4D97-AF65-F5344CB8AC3E}">
        <p14:creationId xmlns:p14="http://schemas.microsoft.com/office/powerpoint/2010/main" val="24155043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95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B70E20-03AB-0951-4CA4-B35EC4D27A81}"/>
              </a:ext>
            </a:extLst>
          </p:cNvPr>
          <p:cNvSpPr>
            <a:spLocks noGrp="1"/>
          </p:cNvSpPr>
          <p:nvPr>
            <p:ph type="title"/>
          </p:nvPr>
        </p:nvSpPr>
        <p:spPr>
          <a:xfrm>
            <a:off x="244549" y="1733107"/>
            <a:ext cx="3253563" cy="3211033"/>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1800" kern="1200">
                <a:solidFill>
                  <a:srgbClr val="FFFFFF"/>
                </a:solidFill>
                <a:latin typeface="+mj-lt"/>
                <a:ea typeface="+mj-ea"/>
                <a:cs typeface="+mj-cs"/>
              </a:rPr>
              <a:t>There are three entry points for the addiction process, each involving different regions of the brain.</a:t>
            </a:r>
          </a:p>
        </p:txBody>
      </p:sp>
      <p:pic>
        <p:nvPicPr>
          <p:cNvPr id="3" name="Picture 2">
            <a:extLst>
              <a:ext uri="{FF2B5EF4-FFF2-40B4-BE49-F238E27FC236}">
                <a16:creationId xmlns:a16="http://schemas.microsoft.com/office/drawing/2014/main" id="{C843DEB8-0B53-A510-7957-2DC8F7923EE2}"/>
              </a:ext>
            </a:extLst>
          </p:cNvPr>
          <p:cNvPicPr>
            <a:picLocks noChangeAspect="1"/>
          </p:cNvPicPr>
          <p:nvPr/>
        </p:nvPicPr>
        <p:blipFill>
          <a:blip r:embed="rId2"/>
          <a:stretch>
            <a:fillRect/>
          </a:stretch>
        </p:blipFill>
        <p:spPr>
          <a:xfrm>
            <a:off x="3753293" y="926561"/>
            <a:ext cx="8194158" cy="5387659"/>
          </a:xfrm>
          <a:prstGeom prst="rect">
            <a:avLst/>
          </a:prstGeom>
        </p:spPr>
      </p:pic>
    </p:spTree>
    <p:extLst>
      <p:ext uri="{BB962C8B-B14F-4D97-AF65-F5344CB8AC3E}">
        <p14:creationId xmlns:p14="http://schemas.microsoft.com/office/powerpoint/2010/main" val="39553242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78D94-A7B5-46B0-974F-B0356EF714B9}"/>
              </a:ext>
            </a:extLst>
          </p:cNvPr>
          <p:cNvSpPr>
            <a:spLocks noGrp="1"/>
          </p:cNvSpPr>
          <p:nvPr>
            <p:ph type="title"/>
          </p:nvPr>
        </p:nvSpPr>
        <p:spPr>
          <a:xfrm>
            <a:off x="541866" y="557311"/>
            <a:ext cx="10175752" cy="778933"/>
          </a:xfrm>
        </p:spPr>
        <p:txBody>
          <a:bodyPr vert="horz" lIns="91440" tIns="45720" rIns="91440" bIns="45720" rtlCol="0" anchor="ctr">
            <a:noAutofit/>
          </a:bodyPr>
          <a:lstStyle/>
          <a:p>
            <a:pPr algn="ctr"/>
            <a:r>
              <a:rPr lang="en-US" sz="4800" b="1" dirty="0">
                <a:solidFill>
                  <a:srgbClr val="FEFFFF"/>
                </a:solidFill>
              </a:rPr>
              <a:t>The Neuroscience of Addiction</a:t>
            </a:r>
          </a:p>
        </p:txBody>
      </p:sp>
      <p:sp>
        <p:nvSpPr>
          <p:cNvPr id="3" name="Rectangle 2">
            <a:extLst>
              <a:ext uri="{FF2B5EF4-FFF2-40B4-BE49-F238E27FC236}">
                <a16:creationId xmlns:a16="http://schemas.microsoft.com/office/drawing/2014/main" id="{972522B0-331F-40A8-BB2C-E60E6D0D10CB}"/>
              </a:ext>
            </a:extLst>
          </p:cNvPr>
          <p:cNvSpPr/>
          <p:nvPr/>
        </p:nvSpPr>
        <p:spPr>
          <a:xfrm>
            <a:off x="541866" y="1945758"/>
            <a:ext cx="7145867" cy="3965464"/>
          </a:xfrm>
          <a:prstGeom prst="rect">
            <a:avLst/>
          </a:prstGeom>
        </p:spPr>
        <p:txBody>
          <a:bodyPr vert="horz" lIns="91440" tIns="45720" rIns="91440" bIns="45720" rtlCol="0">
            <a:noAutofit/>
          </a:bodyPr>
          <a:lstStyle/>
          <a:p>
            <a:pPr>
              <a:spcBef>
                <a:spcPts val="1000"/>
              </a:spcBef>
              <a:buClr>
                <a:schemeClr val="accent1"/>
              </a:buClr>
              <a:buFont typeface="Wingdings 3" charset="2"/>
              <a:buChar char=""/>
            </a:pPr>
            <a:r>
              <a:rPr lang="en-US" sz="2400" dirty="0">
                <a:solidFill>
                  <a:srgbClr val="FEFFFF"/>
                </a:solidFill>
                <a:latin typeface="Calibri" panose="020F0502020204030204" pitchFamily="34" charset="0"/>
              </a:rPr>
              <a:t>The Role of </a:t>
            </a:r>
            <a:r>
              <a:rPr lang="en-US" sz="2400" b="1" dirty="0">
                <a:solidFill>
                  <a:srgbClr val="FFFF00"/>
                </a:solidFill>
                <a:latin typeface="Calibri" panose="020F0502020204030204" pitchFamily="34" charset="0"/>
              </a:rPr>
              <a:t>Dopamine  </a:t>
            </a:r>
          </a:p>
          <a:p>
            <a:pPr lvl="1">
              <a:spcBef>
                <a:spcPts val="1000"/>
              </a:spcBef>
              <a:buClr>
                <a:schemeClr val="accent1"/>
              </a:buClr>
            </a:pPr>
            <a:r>
              <a:rPr lang="en-US" sz="2400" dirty="0">
                <a:solidFill>
                  <a:srgbClr val="FEFFFF"/>
                </a:solidFill>
                <a:latin typeface="Calibri" panose="020F0502020204030204" pitchFamily="34" charset="0"/>
              </a:rPr>
              <a:t>Sensitization    </a:t>
            </a:r>
          </a:p>
          <a:p>
            <a:pPr lvl="1">
              <a:spcBef>
                <a:spcPts val="1000"/>
              </a:spcBef>
              <a:buClr>
                <a:schemeClr val="accent1"/>
              </a:buClr>
            </a:pPr>
            <a:r>
              <a:rPr lang="en-US" sz="2400" dirty="0">
                <a:solidFill>
                  <a:srgbClr val="FEFFFF"/>
                </a:solidFill>
                <a:latin typeface="Calibri" panose="020F0502020204030204" pitchFamily="34" charset="0"/>
              </a:rPr>
              <a:t>Desensitization</a:t>
            </a:r>
          </a:p>
          <a:p>
            <a:pPr>
              <a:spcBef>
                <a:spcPts val="1000"/>
              </a:spcBef>
              <a:buClr>
                <a:schemeClr val="accent1"/>
              </a:buClr>
              <a:buFont typeface="Wingdings 3" charset="2"/>
              <a:buChar char=""/>
            </a:pPr>
            <a:endParaRPr lang="en-US" sz="2400" dirty="0">
              <a:solidFill>
                <a:srgbClr val="FEFFFF"/>
              </a:solidFill>
              <a:latin typeface="Calibri" panose="020F0502020204030204" pitchFamily="34" charset="0"/>
            </a:endParaRPr>
          </a:p>
          <a:p>
            <a:pPr>
              <a:spcBef>
                <a:spcPts val="1000"/>
              </a:spcBef>
              <a:buClr>
                <a:schemeClr val="accent1"/>
              </a:buClr>
              <a:buFont typeface="Wingdings 3" charset="2"/>
              <a:buChar char=""/>
            </a:pPr>
            <a:r>
              <a:rPr lang="en-US" sz="2400" b="1" dirty="0">
                <a:solidFill>
                  <a:srgbClr val="FFFF00"/>
                </a:solidFill>
                <a:latin typeface="Calibri" panose="020F0502020204030204" pitchFamily="34" charset="0"/>
              </a:rPr>
              <a:t>Hypofrontality</a:t>
            </a:r>
            <a:r>
              <a:rPr lang="en-US" sz="2400" dirty="0">
                <a:solidFill>
                  <a:srgbClr val="FEFFFF"/>
                </a:solidFill>
                <a:latin typeface="Calibri" panose="020F0502020204030204" pitchFamily="34" charset="0"/>
              </a:rPr>
              <a:t> – Not a good thing</a:t>
            </a:r>
          </a:p>
          <a:p>
            <a:pPr>
              <a:spcBef>
                <a:spcPts val="1000"/>
              </a:spcBef>
              <a:buClr>
                <a:schemeClr val="accent1"/>
              </a:buClr>
              <a:buFont typeface="Wingdings 3" charset="2"/>
              <a:buChar char=""/>
            </a:pPr>
            <a:endParaRPr lang="en-US" sz="2400" dirty="0">
              <a:solidFill>
                <a:srgbClr val="FEFFFF"/>
              </a:solidFill>
              <a:latin typeface="Calibri" panose="020F0502020204030204" pitchFamily="34" charset="0"/>
            </a:endParaRPr>
          </a:p>
          <a:p>
            <a:pPr>
              <a:spcBef>
                <a:spcPts val="1000"/>
              </a:spcBef>
              <a:buClr>
                <a:schemeClr val="accent1"/>
              </a:buClr>
              <a:buFont typeface="Wingdings 3" charset="2"/>
              <a:buChar char=""/>
            </a:pPr>
            <a:r>
              <a:rPr lang="en-US" sz="2400" dirty="0">
                <a:solidFill>
                  <a:srgbClr val="FEFFFF"/>
                </a:solidFill>
                <a:latin typeface="Calibri" panose="020F0502020204030204" pitchFamily="34" charset="0"/>
              </a:rPr>
              <a:t>The Marriage of </a:t>
            </a:r>
            <a:r>
              <a:rPr lang="en-US" sz="2400" b="1" dirty="0">
                <a:solidFill>
                  <a:srgbClr val="FFFF00"/>
                </a:solidFill>
                <a:latin typeface="Calibri" panose="020F0502020204030204" pitchFamily="34" charset="0"/>
              </a:rPr>
              <a:t>Triune Brain therapy </a:t>
            </a:r>
            <a:r>
              <a:rPr lang="en-US" sz="2400" dirty="0">
                <a:solidFill>
                  <a:srgbClr val="FEFFFF"/>
                </a:solidFill>
                <a:latin typeface="Calibri" panose="020F0502020204030204" pitchFamily="34" charset="0"/>
              </a:rPr>
              <a:t>and </a:t>
            </a:r>
            <a:r>
              <a:rPr lang="en-US" sz="2400" b="1" dirty="0">
                <a:solidFill>
                  <a:srgbClr val="FFFF00"/>
                </a:solidFill>
                <a:latin typeface="Calibri" panose="020F0502020204030204" pitchFamily="34" charset="0"/>
              </a:rPr>
              <a:t>Polyvagal            Theory    </a:t>
            </a:r>
            <a:endParaRPr lang="en-US" sz="2400" b="1" dirty="0">
              <a:solidFill>
                <a:srgbClr val="FFFF00"/>
              </a:solidFill>
              <a:effectLst/>
              <a:latin typeface="Calibri" panose="020F0502020204030204" pitchFamily="34" charset="0"/>
            </a:endParaRPr>
          </a:p>
        </p:txBody>
      </p:sp>
      <p:pic>
        <p:nvPicPr>
          <p:cNvPr id="1026" name="Picture 2" descr="Image result for image of neuroscience">
            <a:extLst>
              <a:ext uri="{FF2B5EF4-FFF2-40B4-BE49-F238E27FC236}">
                <a16:creationId xmlns:a16="http://schemas.microsoft.com/office/drawing/2014/main" id="{4ABCF042-F7E7-4656-B342-56820AC8D3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222" r="25356" b="1"/>
          <a:stretch/>
        </p:blipFill>
        <p:spPr bwMode="auto">
          <a:xfrm>
            <a:off x="8000676" y="2061208"/>
            <a:ext cx="3001931" cy="2889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3775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086FB-4AC2-466D-BA4D-831814D15546}"/>
              </a:ext>
            </a:extLst>
          </p:cNvPr>
          <p:cNvSpPr>
            <a:spLocks noGrp="1"/>
          </p:cNvSpPr>
          <p:nvPr>
            <p:ph type="title"/>
          </p:nvPr>
        </p:nvSpPr>
        <p:spPr>
          <a:xfrm>
            <a:off x="541867" y="787400"/>
            <a:ext cx="10675482" cy="778933"/>
          </a:xfrm>
        </p:spPr>
        <p:txBody>
          <a:bodyPr anchor="ctr">
            <a:noAutofit/>
          </a:bodyPr>
          <a:lstStyle/>
          <a:p>
            <a:pPr marL="0" marR="0" algn="ctr">
              <a:lnSpc>
                <a:spcPct val="90000"/>
              </a:lnSpc>
              <a:spcBef>
                <a:spcPts val="0"/>
              </a:spcBef>
              <a:spcAft>
                <a:spcPts val="0"/>
              </a:spcAft>
            </a:pPr>
            <a:r>
              <a:rPr lang="en-US" sz="4000" b="1" dirty="0">
                <a:solidFill>
                  <a:srgbClr val="FEFFFF"/>
                </a:solidFill>
                <a:latin typeface="Calibri" panose="020F0502020204030204" pitchFamily="34" charset="0"/>
                <a:ea typeface="Calibri" panose="020F0502020204030204" pitchFamily="34" charset="0"/>
                <a:cs typeface="Times New Roman" panose="02020603050405020304" pitchFamily="18" charset="0"/>
              </a:rPr>
              <a:t>How the Brain Gets Hooked on Substances </a:t>
            </a:r>
            <a:br>
              <a:rPr lang="en-US" sz="4000" b="1" dirty="0">
                <a:solidFill>
                  <a:srgbClr val="FEFFFF"/>
                </a:solidFill>
                <a:latin typeface="Calibri" panose="020F0502020204030204" pitchFamily="34" charset="0"/>
                <a:ea typeface="Calibri" panose="020F0502020204030204" pitchFamily="34" charset="0"/>
                <a:cs typeface="Times New Roman" panose="02020603050405020304" pitchFamily="18" charset="0"/>
              </a:rPr>
            </a:br>
            <a:r>
              <a:rPr lang="en-US" sz="4000" b="1" dirty="0">
                <a:solidFill>
                  <a:srgbClr val="FEFFFF"/>
                </a:solidFill>
                <a:latin typeface="Calibri" panose="020F0502020204030204" pitchFamily="34" charset="0"/>
                <a:ea typeface="Calibri" panose="020F0502020204030204" pitchFamily="34" charset="0"/>
                <a:cs typeface="Times New Roman" panose="02020603050405020304" pitchFamily="18" charset="0"/>
              </a:rPr>
              <a:t>and Behaviors</a:t>
            </a:r>
            <a:b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br>
            <a:endParaRPr lang="en-US" dirty="0">
              <a:solidFill>
                <a:srgbClr val="FEFFFF"/>
              </a:solidFill>
            </a:endParaRPr>
          </a:p>
        </p:txBody>
      </p:sp>
      <p:sp>
        <p:nvSpPr>
          <p:cNvPr id="3" name="Content Placeholder 2">
            <a:extLst>
              <a:ext uri="{FF2B5EF4-FFF2-40B4-BE49-F238E27FC236}">
                <a16:creationId xmlns:a16="http://schemas.microsoft.com/office/drawing/2014/main" id="{11900991-16FB-4F38-BC19-97D67FCE34D7}"/>
              </a:ext>
            </a:extLst>
          </p:cNvPr>
          <p:cNvSpPr>
            <a:spLocks noGrp="1"/>
          </p:cNvSpPr>
          <p:nvPr>
            <p:ph idx="1"/>
          </p:nvPr>
        </p:nvSpPr>
        <p:spPr>
          <a:xfrm>
            <a:off x="541866" y="1566333"/>
            <a:ext cx="7145867" cy="5065821"/>
          </a:xfrm>
        </p:spPr>
        <p:txBody>
          <a:bodyPr>
            <a:normAutofit/>
          </a:bodyPr>
          <a:lstStyle/>
          <a:p>
            <a:pPr marL="0" indent="0">
              <a:lnSpc>
                <a:spcPct val="90000"/>
              </a:lnSpc>
              <a:buNone/>
            </a:pPr>
            <a:endParaRPr lang="en-US" sz="1700"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As Kardaras(2016) stated in his book</a:t>
            </a:r>
            <a:r>
              <a:rPr lang="en-US" sz="2000" i="1" dirty="0">
                <a:solidFill>
                  <a:srgbClr val="FEFFFF"/>
                </a:solidFill>
                <a:latin typeface="Calibri" panose="020F0502020204030204" pitchFamily="34" charset="0"/>
                <a:ea typeface="Calibri" panose="020F0502020204030204" pitchFamily="34" charset="0"/>
                <a:cs typeface="Times New Roman" panose="02020603050405020304" pitchFamily="18" charset="0"/>
              </a:rPr>
              <a:t>, Glow Kids</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 in order to fully understand addiction, we need to understand the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brain’s reward system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and the impact of dopamine on that reward pathway. </a:t>
            </a:r>
          </a:p>
          <a:p>
            <a:pPr>
              <a:lnSpc>
                <a:spcPct val="90000"/>
              </a:lnSpc>
            </a:pPr>
            <a:endParaRPr lang="en-US" sz="2000" dirty="0">
              <a:solidFill>
                <a:srgbClr val="FEFFFF"/>
              </a:solidFill>
              <a:latin typeface="Calibri" panose="020F0502020204030204" pitchFamily="34" charset="0"/>
              <a:cs typeface="Times New Roman" panose="02020603050405020304" pitchFamily="18" charset="0"/>
            </a:endParaRPr>
          </a:p>
          <a:p>
            <a:pPr>
              <a:lnSpc>
                <a:spcPct val="90000"/>
              </a:lnSpc>
            </a:pP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Specifically, how much dopamine is activated by a substance or behavior is correlated directly with the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addictive potential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of that substance or behavior. </a:t>
            </a:r>
            <a:endParaRPr lang="en-US" sz="2000" dirty="0">
              <a:solidFill>
                <a:srgbClr val="FEFFFF"/>
              </a:solidFill>
              <a:latin typeface="Calibri" panose="020F0502020204030204" pitchFamily="34" charset="0"/>
              <a:cs typeface="Times New Roman" panose="02020603050405020304" pitchFamily="18" charset="0"/>
            </a:endParaRPr>
          </a:p>
          <a:p>
            <a:pPr marL="0" indent="0">
              <a:lnSpc>
                <a:spcPct val="90000"/>
              </a:lnSpc>
              <a:buNone/>
            </a:pPr>
            <a:endParaRPr lang="en-US" sz="2000" dirty="0">
              <a:solidFill>
                <a:srgbClr val="FEFFFF"/>
              </a:solidFill>
              <a:latin typeface="Calibri" panose="020F0502020204030204" pitchFamily="34" charset="0"/>
              <a:cs typeface="Times New Roman" panose="02020603050405020304" pitchFamily="18" charset="0"/>
            </a:endParaRPr>
          </a:p>
          <a:p>
            <a:pPr>
              <a:lnSpc>
                <a:spcPct val="90000"/>
              </a:lnSpc>
            </a:pPr>
            <a:r>
              <a:rPr lang="en-US" sz="20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Dopamine,</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as many of us know, is the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“feel-good”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neurotransmitter that is the most critical and important part of the addiction process. Dopamine was </a:t>
            </a:r>
            <a:r>
              <a:rPr lang="en-US" sz="2000" dirty="0">
                <a:solidFill>
                  <a:srgbClr val="FFFF00"/>
                </a:solidFill>
                <a:latin typeface="Calibri" panose="020F0502020204030204" pitchFamily="34" charset="0"/>
                <a:ea typeface="Calibri" panose="020F0502020204030204" pitchFamily="34" charset="0"/>
                <a:cs typeface="Times New Roman" panose="02020603050405020304" pitchFamily="18" charset="0"/>
              </a:rPr>
              <a:t>discovered in 1958 by Arvid Carlsson and Niles-Ake Hillarp </a:t>
            </a:r>
            <a:r>
              <a:rPr lang="en-US" sz="2000" dirty="0">
                <a:solidFill>
                  <a:srgbClr val="FEFFFF"/>
                </a:solidFill>
                <a:latin typeface="Calibri" panose="020F0502020204030204" pitchFamily="34" charset="0"/>
                <a:ea typeface="Calibri" panose="020F0502020204030204" pitchFamily="34" charset="0"/>
                <a:cs typeface="Times New Roman" panose="02020603050405020304" pitchFamily="18" charset="0"/>
              </a:rPr>
              <a:t>at the National Heart Institute of Sweden.</a:t>
            </a:r>
            <a:endParaRPr lang="en-US" sz="2000" dirty="0">
              <a:solidFill>
                <a:srgbClr val="FEFFFF"/>
              </a:solidFill>
            </a:endParaRPr>
          </a:p>
        </p:txBody>
      </p:sp>
      <p:pic>
        <p:nvPicPr>
          <p:cNvPr id="1034" name="Picture 10" descr="Image result for images of dopamine">
            <a:extLst>
              <a:ext uri="{FF2B5EF4-FFF2-40B4-BE49-F238E27FC236}">
                <a16:creationId xmlns:a16="http://schemas.microsoft.com/office/drawing/2014/main" id="{0A338858-AC05-4FF2-9D3C-A90F381ABC1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846959" y="2032000"/>
            <a:ext cx="2734126" cy="3862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27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2EF71-0C71-4AFC-9D7E-F324BD449755}"/>
              </a:ext>
            </a:extLst>
          </p:cNvPr>
          <p:cNvSpPr>
            <a:spLocks noGrp="1"/>
          </p:cNvSpPr>
          <p:nvPr>
            <p:ph type="title"/>
          </p:nvPr>
        </p:nvSpPr>
        <p:spPr>
          <a:xfrm>
            <a:off x="2269723" y="555171"/>
            <a:ext cx="8283627" cy="805543"/>
          </a:xfrm>
          <a:solidFill>
            <a:srgbClr val="FFFF00"/>
          </a:solidFill>
        </p:spPr>
        <p:txBody>
          <a:bodyPr/>
          <a:lstStyle/>
          <a:p>
            <a:r>
              <a:rPr lang="en-US" b="1" dirty="0"/>
              <a:t>          Functions of Dopamine</a:t>
            </a:r>
          </a:p>
        </p:txBody>
      </p:sp>
      <p:sp>
        <p:nvSpPr>
          <p:cNvPr id="3" name="Content Placeholder 2">
            <a:extLst>
              <a:ext uri="{FF2B5EF4-FFF2-40B4-BE49-F238E27FC236}">
                <a16:creationId xmlns:a16="http://schemas.microsoft.com/office/drawing/2014/main" id="{797E2A49-FD51-42CF-8B5B-2367712F6E6D}"/>
              </a:ext>
              <a:ext uri="{C183D7F6-B498-43B3-948B-1728B52AA6E4}">
                <adec:decorative xmlns:adec="http://schemas.microsoft.com/office/drawing/2017/decorative" val="1"/>
              </a:ext>
            </a:extLst>
          </p:cNvPr>
          <p:cNvSpPr>
            <a:spLocks noGrp="1"/>
          </p:cNvSpPr>
          <p:nvPr>
            <p:ph idx="1"/>
          </p:nvPr>
        </p:nvSpPr>
        <p:spPr>
          <a:xfrm>
            <a:off x="1306287" y="1894114"/>
            <a:ext cx="9848606" cy="4607285"/>
          </a:xfrm>
        </p:spPr>
        <p:txBody>
          <a:bodyPr>
            <a:normAutofit/>
          </a:bodyPr>
          <a:lstStyle/>
          <a:p>
            <a:pPr marL="0">
              <a:spcBef>
                <a:spcPts val="0"/>
              </a:spcBef>
            </a:pPr>
            <a:r>
              <a:rPr lang="en-US" sz="2400" dirty="0">
                <a:latin typeface="Calibri" panose="020F0502020204030204" pitchFamily="34" charset="0"/>
                <a:ea typeface="Calibri" panose="020F0502020204030204" pitchFamily="34" charset="0"/>
                <a:cs typeface="Times New Roman" panose="02020603050405020304" pitchFamily="18" charset="0"/>
              </a:rPr>
              <a:t>Dr. Susan Weinschenk (2009) noted that </a:t>
            </a:r>
            <a:r>
              <a:rPr lang="en-US"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dopamine</a:t>
            </a:r>
            <a:r>
              <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is created in various parts of the brain and is critical in several brain functions to include:</a:t>
            </a:r>
          </a:p>
          <a:p>
            <a:pPr marL="0">
              <a:spcBef>
                <a:spcPts val="0"/>
              </a:spcBef>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Thinking</a:t>
            </a:r>
          </a:p>
          <a:p>
            <a:pPr lvl="0">
              <a:spcBef>
                <a:spcPts val="0"/>
              </a:spcBef>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Moving</a:t>
            </a:r>
          </a:p>
          <a:p>
            <a:pPr lvl="0">
              <a:spcBef>
                <a:spcPts val="0"/>
              </a:spcBef>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Sleeping</a:t>
            </a:r>
          </a:p>
          <a:p>
            <a:pPr lvl="0">
              <a:spcBef>
                <a:spcPts val="0"/>
              </a:spcBef>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Mood</a:t>
            </a:r>
          </a:p>
          <a:p>
            <a:pPr lvl="0">
              <a:spcBef>
                <a:spcPts val="0"/>
              </a:spcBef>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Attention</a:t>
            </a:r>
          </a:p>
          <a:p>
            <a:pPr lvl="0">
              <a:spcBef>
                <a:spcPts val="0"/>
              </a:spcBef>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Motivation</a:t>
            </a:r>
          </a:p>
          <a:p>
            <a:pPr lvl="0">
              <a:spcBef>
                <a:spcPts val="0"/>
              </a:spcBef>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Seeking and reward</a:t>
            </a:r>
            <a:r>
              <a:rPr lang="en-US" sz="2400" b="1" dirty="0">
                <a:solidFill>
                  <a:srgbClr val="FF0000"/>
                </a:solidFill>
                <a:latin typeface="Calibri" panose="020F0502020204030204" pitchFamily="34" charset="0"/>
                <a:cs typeface="Times New Roman" panose="02020603050405020304" pitchFamily="18" charset="0"/>
              </a:rPr>
              <a:t>                                  </a:t>
            </a:r>
            <a:r>
              <a:rPr lang="en-US" sz="1600" b="1" dirty="0">
                <a:solidFill>
                  <a:srgbClr val="FF0000"/>
                </a:solidFill>
                <a:latin typeface="Calibri" panose="020F0502020204030204" pitchFamily="34" charset="0"/>
                <a:cs typeface="Times New Roman" panose="02020603050405020304" pitchFamily="18" charset="0"/>
              </a:rPr>
              <a:t>Inspired to watch because of Dopamine</a:t>
            </a:r>
            <a:r>
              <a:rPr lang="en-US" sz="1600" dirty="0">
                <a:solidFill>
                  <a:srgbClr val="FF0000"/>
                </a:solidFill>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0" lvl="0" indent="0">
              <a:spcBef>
                <a:spcPts val="0"/>
              </a:spcBef>
              <a:buNone/>
            </a:pPr>
            <a:endParaRPr lang="en-US" sz="2400" dirty="0">
              <a:latin typeface="Calibri" panose="020F0502020204030204" pitchFamily="34" charset="0"/>
              <a:cs typeface="Times New Roman" panose="02020603050405020304" pitchFamily="18" charset="0"/>
            </a:endParaRPr>
          </a:p>
          <a:p>
            <a:pPr marL="0" lvl="0" indent="0">
              <a:spcBef>
                <a:spcPts val="0"/>
              </a:spcBef>
              <a:buNone/>
            </a:pPr>
            <a:r>
              <a:rPr lang="en-US" sz="2400" dirty="0">
                <a:latin typeface="Calibri" panose="020F0502020204030204" pitchFamily="34" charset="0"/>
                <a:cs typeface="Times New Roman" panose="02020603050405020304" pitchFamily="18" charset="0"/>
              </a:rPr>
              <a:t>                                                                                   </a:t>
            </a:r>
            <a:endParaRPr lang="en-US" sz="1400" dirty="0"/>
          </a:p>
        </p:txBody>
      </p:sp>
      <p:pic>
        <p:nvPicPr>
          <p:cNvPr id="2054" name="Picture 6" descr="Image result for images of dopamine">
            <a:extLst>
              <a:ext uri="{FF2B5EF4-FFF2-40B4-BE49-F238E27FC236}">
                <a16:creationId xmlns:a16="http://schemas.microsoft.com/office/drawing/2014/main" id="{23FA93C0-9796-4BC4-97AC-647EDFA167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0589" y="2850360"/>
            <a:ext cx="4078181" cy="2320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134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B3C97-9AC4-4B03-BAE2-6001D05281BF}"/>
              </a:ext>
            </a:extLst>
          </p:cNvPr>
          <p:cNvSpPr>
            <a:spLocks noGrp="1"/>
          </p:cNvSpPr>
          <p:nvPr>
            <p:ph type="title"/>
          </p:nvPr>
        </p:nvSpPr>
        <p:spPr>
          <a:xfrm>
            <a:off x="1605516" y="216568"/>
            <a:ext cx="9899097" cy="1470350"/>
          </a:xfrm>
        </p:spPr>
        <p:txBody>
          <a:bodyPr>
            <a:normAutofit fontScale="90000"/>
          </a:bodyPr>
          <a:lstStyle/>
          <a:p>
            <a:pPr algn="ctr"/>
            <a:r>
              <a:rPr lang="en-US" b="1" dirty="0"/>
              <a:t>Two Main Dopamine Reward Pathways</a:t>
            </a:r>
            <a:br>
              <a:rPr lang="en-US" b="1" dirty="0"/>
            </a:br>
            <a:r>
              <a:rPr lang="en-US" b="1" dirty="0"/>
              <a:t>   </a:t>
            </a:r>
            <a:r>
              <a:rPr lang="en-US" sz="2700" b="1" dirty="0">
                <a:solidFill>
                  <a:srgbClr val="FFFF00"/>
                </a:solidFill>
                <a:latin typeface="Calibri" panose="020F0502020204030204" pitchFamily="34" charset="0"/>
                <a:cs typeface="Calibri" panose="020F0502020204030204" pitchFamily="34" charset="0"/>
              </a:rPr>
              <a:t>Mesocorticolimbic for motivation and reward Nigrostriatal for movement </a:t>
            </a:r>
            <a:br>
              <a:rPr lang="en-US" sz="2700" b="1" dirty="0">
                <a:latin typeface="Calibri" panose="020F0502020204030204" pitchFamily="34" charset="0"/>
                <a:cs typeface="Calibri" panose="020F0502020204030204" pitchFamily="34" charset="0"/>
              </a:rPr>
            </a:br>
            <a:endParaRPr lang="en-US" sz="27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B33081E-13AC-42A2-825F-5CCDF20428D6}"/>
              </a:ext>
            </a:extLst>
          </p:cNvPr>
          <p:cNvSpPr>
            <a:spLocks noGrp="1"/>
          </p:cNvSpPr>
          <p:nvPr>
            <p:ph idx="1"/>
          </p:nvPr>
        </p:nvSpPr>
        <p:spPr/>
        <p:txBody>
          <a:bodyPr/>
          <a:lstStyle/>
          <a:p>
            <a:pPr marL="0" indent="0">
              <a:buNone/>
            </a:pPr>
            <a:r>
              <a:rPr lang="en-US" dirty="0"/>
              <a:t> </a:t>
            </a:r>
          </a:p>
        </p:txBody>
      </p:sp>
      <p:pic>
        <p:nvPicPr>
          <p:cNvPr id="4" name="Picture 3" descr="C:\Users\jeffrey.e.hansen\Desktop\reward pathway.jpg">
            <a:extLst>
              <a:ext uri="{FF2B5EF4-FFF2-40B4-BE49-F238E27FC236}">
                <a16:creationId xmlns:a16="http://schemas.microsoft.com/office/drawing/2014/main" id="{4A9A6A1F-F023-46C2-88DB-EF9A92E98C56}"/>
              </a:ext>
            </a:extLst>
          </p:cNvPr>
          <p:cNvPicPr/>
          <p:nvPr/>
        </p:nvPicPr>
        <p:blipFill rotWithShape="1">
          <a:blip r:embed="rId3" cstate="print">
            <a:extLst>
              <a:ext uri="{28A0092B-C50C-407E-A947-70E740481C1C}">
                <a14:useLocalDpi xmlns:a14="http://schemas.microsoft.com/office/drawing/2010/main" val="0"/>
              </a:ext>
            </a:extLst>
          </a:blip>
          <a:srcRect l="-2933" t="9329" r="3276" b="9019"/>
          <a:stretch/>
        </p:blipFill>
        <p:spPr bwMode="auto">
          <a:xfrm>
            <a:off x="1188100" y="1774371"/>
            <a:ext cx="4426497" cy="2925128"/>
          </a:xfrm>
          <a:prstGeom prst="rect">
            <a:avLst/>
          </a:prstGeom>
          <a:noFill/>
          <a:ln>
            <a:noFill/>
          </a:ln>
        </p:spPr>
      </p:pic>
      <p:sp>
        <p:nvSpPr>
          <p:cNvPr id="5" name="Rectangle 4">
            <a:extLst>
              <a:ext uri="{FF2B5EF4-FFF2-40B4-BE49-F238E27FC236}">
                <a16:creationId xmlns:a16="http://schemas.microsoft.com/office/drawing/2014/main" id="{A928A48E-30DA-4B05-B452-F864102DECA3}"/>
              </a:ext>
            </a:extLst>
          </p:cNvPr>
          <p:cNvSpPr/>
          <p:nvPr/>
        </p:nvSpPr>
        <p:spPr>
          <a:xfrm>
            <a:off x="1338942" y="1295401"/>
            <a:ext cx="4275655" cy="5416868"/>
          </a:xfrm>
          <a:prstGeom prst="rect">
            <a:avLst/>
          </a:prstGeom>
        </p:spPr>
        <p:txBody>
          <a:bodyPr wrap="square">
            <a:spAutoFit/>
          </a:bodyPr>
          <a:lstStyle/>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solidFill>
                <a:srgbClr val="222222"/>
              </a:solidFill>
              <a:latin typeface="Arial" panose="020B0604020202020204" pitchFamily="34" charset="0"/>
            </a:endParaRPr>
          </a:p>
          <a:p>
            <a:endParaRPr lang="en-US" dirty="0">
              <a:latin typeface="Arial" panose="020B0604020202020204" pitchFamily="34" charset="0"/>
            </a:endParaRPr>
          </a:p>
          <a:p>
            <a:r>
              <a:rPr lang="en-US" sz="1600" dirty="0">
                <a:solidFill>
                  <a:srgbClr val="FFFF00"/>
                </a:solidFill>
                <a:latin typeface="Europa"/>
              </a:rPr>
              <a:t>The Mesocorticolimbic Pathway </a:t>
            </a:r>
            <a:r>
              <a:rPr lang="en-US" sz="1600" i="0" dirty="0">
                <a:solidFill>
                  <a:srgbClr val="202124"/>
                </a:solidFill>
                <a:effectLst/>
                <a:latin typeface="Europa"/>
              </a:rPr>
              <a:t>transports dopamine from the </a:t>
            </a:r>
            <a:r>
              <a:rPr lang="en-US" sz="1600" i="0" dirty="0">
                <a:solidFill>
                  <a:srgbClr val="FF0000"/>
                </a:solidFill>
                <a:effectLst/>
                <a:latin typeface="Europa"/>
              </a:rPr>
              <a:t>VTA </a:t>
            </a:r>
            <a:r>
              <a:rPr lang="en-US" sz="1600" i="0" dirty="0">
                <a:solidFill>
                  <a:srgbClr val="202124"/>
                </a:solidFill>
                <a:effectLst/>
                <a:latin typeface="Europa"/>
              </a:rPr>
              <a:t>to the </a:t>
            </a:r>
            <a:r>
              <a:rPr lang="en-US" sz="1600" i="0" dirty="0">
                <a:solidFill>
                  <a:srgbClr val="FF0000"/>
                </a:solidFill>
                <a:effectLst/>
                <a:latin typeface="Europa"/>
              </a:rPr>
              <a:t>nucleus accumbens,</a:t>
            </a:r>
            <a:r>
              <a:rPr lang="en-US" sz="1600" i="0" dirty="0">
                <a:solidFill>
                  <a:srgbClr val="202124"/>
                </a:solidFill>
                <a:effectLst/>
                <a:latin typeface="Europa"/>
              </a:rPr>
              <a:t> </a:t>
            </a:r>
            <a:r>
              <a:rPr lang="en-US" sz="1600" i="0" dirty="0">
                <a:solidFill>
                  <a:srgbClr val="FF0000"/>
                </a:solidFill>
                <a:effectLst/>
                <a:latin typeface="Europa"/>
              </a:rPr>
              <a:t>amygdala, </a:t>
            </a:r>
            <a:r>
              <a:rPr lang="en-US" sz="1600" i="0" dirty="0">
                <a:effectLst/>
                <a:latin typeface="Europa"/>
              </a:rPr>
              <a:t>and</a:t>
            </a:r>
            <a:r>
              <a:rPr lang="en-US" sz="1600" i="0" dirty="0">
                <a:solidFill>
                  <a:srgbClr val="FF0000"/>
                </a:solidFill>
                <a:effectLst/>
                <a:latin typeface="Europa"/>
              </a:rPr>
              <a:t> prefrontal cortex</a:t>
            </a:r>
            <a:r>
              <a:rPr lang="en-US" sz="1600" b="0" i="0" dirty="0">
                <a:solidFill>
                  <a:srgbClr val="202124"/>
                </a:solidFill>
                <a:effectLst/>
                <a:latin typeface="Europa"/>
              </a:rPr>
              <a:t>. The nucleus accumbens is found in the ventral medial portion of the striatum and is believed to play a role in reward, motivation, desire, and even the placebo effect</a:t>
            </a:r>
            <a:r>
              <a:rPr lang="en-US" sz="1600" b="0" i="0" dirty="0">
                <a:solidFill>
                  <a:srgbClr val="202124"/>
                </a:solidFill>
                <a:effectLst/>
                <a:latin typeface="Roboto" panose="02000000000000000000" pitchFamily="2" charset="0"/>
              </a:rPr>
              <a:t>.</a:t>
            </a:r>
            <a:endParaRPr lang="en-US" sz="1600" dirty="0">
              <a:latin typeface="Europa"/>
            </a:endParaRPr>
          </a:p>
        </p:txBody>
      </p:sp>
      <p:pic>
        <p:nvPicPr>
          <p:cNvPr id="7" name="Picture 6">
            <a:extLst>
              <a:ext uri="{FF2B5EF4-FFF2-40B4-BE49-F238E27FC236}">
                <a16:creationId xmlns:a16="http://schemas.microsoft.com/office/drawing/2014/main" id="{8D666B62-F3E0-480A-B042-F784BE2098F2}"/>
              </a:ext>
            </a:extLst>
          </p:cNvPr>
          <p:cNvPicPr>
            <a:picLocks noChangeAspect="1"/>
          </p:cNvPicPr>
          <p:nvPr/>
        </p:nvPicPr>
        <p:blipFill>
          <a:blip r:embed="rId4"/>
          <a:stretch>
            <a:fillRect/>
          </a:stretch>
        </p:blipFill>
        <p:spPr>
          <a:xfrm>
            <a:off x="6774991" y="1799044"/>
            <a:ext cx="4515139" cy="2925128"/>
          </a:xfrm>
          <a:prstGeom prst="rect">
            <a:avLst/>
          </a:prstGeom>
        </p:spPr>
      </p:pic>
      <p:sp>
        <p:nvSpPr>
          <p:cNvPr id="9" name="TextBox 8">
            <a:extLst>
              <a:ext uri="{FF2B5EF4-FFF2-40B4-BE49-F238E27FC236}">
                <a16:creationId xmlns:a16="http://schemas.microsoft.com/office/drawing/2014/main" id="{07EAC31C-AC35-4596-83D6-42CCA3021F44}"/>
              </a:ext>
            </a:extLst>
          </p:cNvPr>
          <p:cNvSpPr txBox="1"/>
          <p:nvPr/>
        </p:nvSpPr>
        <p:spPr>
          <a:xfrm rot="10800000" flipV="1">
            <a:off x="6624688" y="5322944"/>
            <a:ext cx="4729112" cy="830997"/>
          </a:xfrm>
          <a:prstGeom prst="rect">
            <a:avLst/>
          </a:prstGeom>
          <a:noFill/>
        </p:spPr>
        <p:txBody>
          <a:bodyPr wrap="square">
            <a:spAutoFit/>
          </a:bodyPr>
          <a:lstStyle/>
          <a:p>
            <a:r>
              <a:rPr lang="en-US" sz="1600" u="sng" dirty="0">
                <a:solidFill>
                  <a:srgbClr val="FFFF00"/>
                </a:solidFill>
                <a:latin typeface="Europa"/>
                <a:hlinkClick r:id="rId5">
                  <a:extLst>
                    <a:ext uri="{A12FA001-AC4F-418D-AE19-62706E023703}">
                      <ahyp:hlinkClr xmlns:ahyp="http://schemas.microsoft.com/office/drawing/2018/hyperlinkcolor" val="tx"/>
                    </a:ext>
                  </a:extLst>
                </a:hlinkClick>
              </a:rPr>
              <a:t>The</a:t>
            </a:r>
            <a:r>
              <a:rPr lang="en-US" sz="1600" u="sng" dirty="0">
                <a:solidFill>
                  <a:srgbClr val="FB4A18"/>
                </a:solidFill>
                <a:latin typeface="Europa"/>
                <a:hlinkClick r:id="rId5">
                  <a:extLst>
                    <a:ext uri="{A12FA001-AC4F-418D-AE19-62706E023703}">
                      <ahyp:hlinkClr xmlns:ahyp="http://schemas.microsoft.com/office/drawing/2018/hyperlinkcolor" val="tx"/>
                    </a:ext>
                  </a:extLst>
                </a:hlinkClick>
              </a:rPr>
              <a:t> </a:t>
            </a:r>
            <a:r>
              <a:rPr lang="en-US" sz="1600" u="sng" dirty="0">
                <a:solidFill>
                  <a:srgbClr val="FFFF00"/>
                </a:solidFill>
                <a:latin typeface="Europa"/>
                <a:hlinkClick r:id="rId5">
                  <a:extLst>
                    <a:ext uri="{A12FA001-AC4F-418D-AE19-62706E023703}">
                      <ahyp:hlinkClr xmlns:ahyp="http://schemas.microsoft.com/office/drawing/2018/hyperlinkcolor" val="tx"/>
                    </a:ext>
                  </a:extLst>
                </a:hlinkClick>
              </a:rPr>
              <a:t>Nigrostriatal Pathway </a:t>
            </a:r>
            <a:r>
              <a:rPr lang="en-US" sz="1600" b="0" i="0" dirty="0">
                <a:solidFill>
                  <a:srgbClr val="333333"/>
                </a:solidFill>
                <a:effectLst/>
                <a:latin typeface="Europa"/>
              </a:rPr>
              <a:t>travels from the </a:t>
            </a:r>
            <a:r>
              <a:rPr lang="en-US" sz="1600" b="0" i="0" u="none" strike="noStrike" dirty="0">
                <a:solidFill>
                  <a:srgbClr val="0065BD"/>
                </a:solidFill>
                <a:effectLst/>
                <a:latin typeface="Europa"/>
                <a:hlinkClick r:id="rId6"/>
              </a:rPr>
              <a:t>substantia nigra</a:t>
            </a:r>
            <a:r>
              <a:rPr lang="en-US" sz="1600" b="0" i="0" dirty="0">
                <a:solidFill>
                  <a:srgbClr val="333333"/>
                </a:solidFill>
                <a:effectLst/>
                <a:latin typeface="Europa"/>
              </a:rPr>
              <a:t> to the </a:t>
            </a:r>
            <a:r>
              <a:rPr lang="en-US" sz="1600" b="0" i="0" u="none" strike="noStrike" dirty="0">
                <a:solidFill>
                  <a:srgbClr val="0065BD"/>
                </a:solidFill>
                <a:effectLst/>
                <a:latin typeface="Europa"/>
                <a:hlinkClick r:id="rId7"/>
              </a:rPr>
              <a:t>striatum</a:t>
            </a:r>
            <a:r>
              <a:rPr lang="en-US" sz="1600" b="0" i="0" dirty="0">
                <a:solidFill>
                  <a:srgbClr val="333333"/>
                </a:solidFill>
                <a:effectLst/>
                <a:latin typeface="Europa"/>
              </a:rPr>
              <a:t>. The nigrostriatal pathway is important </a:t>
            </a:r>
            <a:r>
              <a:rPr lang="en-US" sz="1600" dirty="0">
                <a:solidFill>
                  <a:srgbClr val="333333"/>
                </a:solidFill>
                <a:latin typeface="Europa"/>
              </a:rPr>
              <a:t>for</a:t>
            </a:r>
            <a:r>
              <a:rPr lang="en-US" sz="1600" b="0" i="0" dirty="0">
                <a:solidFill>
                  <a:srgbClr val="333333"/>
                </a:solidFill>
                <a:effectLst/>
                <a:latin typeface="Europa"/>
              </a:rPr>
              <a:t> facilitating movement.</a:t>
            </a:r>
            <a:endParaRPr lang="en-US" sz="1600" dirty="0"/>
          </a:p>
        </p:txBody>
      </p:sp>
    </p:spTree>
    <p:extLst>
      <p:ext uri="{BB962C8B-B14F-4D97-AF65-F5344CB8AC3E}">
        <p14:creationId xmlns:p14="http://schemas.microsoft.com/office/powerpoint/2010/main" val="2141618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E93D30-5EDB-4B16-B734-3799CC354183}"/>
              </a:ext>
            </a:extLst>
          </p:cNvPr>
          <p:cNvSpPr>
            <a:spLocks noGrp="1"/>
          </p:cNvSpPr>
          <p:nvPr>
            <p:ph type="title"/>
          </p:nvPr>
        </p:nvSpPr>
        <p:spPr>
          <a:xfrm>
            <a:off x="404038" y="365126"/>
            <a:ext cx="7145078" cy="1251024"/>
          </a:xfrm>
        </p:spPr>
        <p:txBody>
          <a:bodyPr vert="horz" lIns="91440" tIns="45720" rIns="91440" bIns="45720" rtlCol="0" anchor="ctr">
            <a:normAutofit/>
          </a:bodyPr>
          <a:lstStyle/>
          <a:p>
            <a:r>
              <a:rPr lang="en-US" sz="3200" dirty="0"/>
              <a:t>Dopamine is both a neuromodulator </a:t>
            </a:r>
            <a:br>
              <a:rPr lang="en-US" sz="3200" dirty="0"/>
            </a:br>
            <a:r>
              <a:rPr lang="en-US" sz="3200" dirty="0"/>
              <a:t>and a neurotransmitter </a:t>
            </a:r>
          </a:p>
        </p:txBody>
      </p:sp>
      <p:sp>
        <p:nvSpPr>
          <p:cNvPr id="3" name="Text Placeholder 2">
            <a:extLst>
              <a:ext uri="{FF2B5EF4-FFF2-40B4-BE49-F238E27FC236}">
                <a16:creationId xmlns:a16="http://schemas.microsoft.com/office/drawing/2014/main" id="{BE3EFFF7-696A-4987-AAA5-E5FF72F2DE70}"/>
              </a:ext>
            </a:extLst>
          </p:cNvPr>
          <p:cNvSpPr>
            <a:spLocks noGrp="1"/>
          </p:cNvSpPr>
          <p:nvPr>
            <p:ph type="body" idx="1"/>
          </p:nvPr>
        </p:nvSpPr>
        <p:spPr>
          <a:xfrm>
            <a:off x="255181" y="2172430"/>
            <a:ext cx="5962785" cy="4462286"/>
          </a:xfrm>
        </p:spPr>
        <p:txBody>
          <a:bodyPr vert="horz" lIns="91440" tIns="45720" rIns="91440" bIns="45720" rtlCol="0">
            <a:noAutofit/>
          </a:bodyPr>
          <a:lstStyle/>
          <a:p>
            <a:pPr indent="-228600">
              <a:buFont typeface="Arial" panose="020B0604020202020204" pitchFamily="34" charset="0"/>
              <a:buChar char="•"/>
            </a:pPr>
            <a:r>
              <a:rPr lang="en-US" sz="1600" dirty="0">
                <a:solidFill>
                  <a:schemeClr val="tx1"/>
                </a:solidFill>
              </a:rPr>
              <a:t>According to Stanford neuroscientist Dr. Andrew Huberman, dopamine is both a neuromodulator and a neurotransmitter. </a:t>
            </a:r>
            <a:r>
              <a:rPr lang="en-US" sz="1600" b="0" i="0" dirty="0">
                <a:solidFill>
                  <a:schemeClr val="tx1"/>
                </a:solidFill>
                <a:effectLst/>
              </a:rPr>
              <a:t>The</a:t>
            </a:r>
            <a:r>
              <a:rPr lang="en-US" sz="1600" i="0" dirty="0">
                <a:solidFill>
                  <a:schemeClr val="tx1"/>
                </a:solidFill>
                <a:effectLst/>
              </a:rPr>
              <a:t> main difference between neurotransmitter and neuromodulator is that a neurotransmitter is a chemical messenger released by a </a:t>
            </a:r>
            <a:r>
              <a:rPr lang="en-US" sz="1600" i="0" strike="noStrike" dirty="0">
                <a:solidFill>
                  <a:schemeClr val="tx1"/>
                </a:solidFill>
                <a:effectLst/>
                <a:hlinkClick r:id="rId2">
                  <a:extLst>
                    <a:ext uri="{A12FA001-AC4F-418D-AE19-62706E023703}">
                      <ahyp:hlinkClr xmlns:ahyp="http://schemas.microsoft.com/office/drawing/2018/hyperlinkcolor" val="tx"/>
                    </a:ext>
                  </a:extLst>
                </a:hlinkClick>
              </a:rPr>
              <a:t>neuron</a:t>
            </a:r>
            <a:r>
              <a:rPr lang="en-US" sz="1600" i="0" dirty="0">
                <a:solidFill>
                  <a:schemeClr val="tx1"/>
                </a:solidFill>
                <a:effectLst/>
              </a:rPr>
              <a:t> to affect either one or two post-synaptic neurons or another specific effector organ whereas a neuromodulator is </a:t>
            </a:r>
            <a:r>
              <a:rPr lang="en-US" sz="1600" dirty="0">
                <a:solidFill>
                  <a:schemeClr val="tx1"/>
                </a:solidFill>
              </a:rPr>
              <a:t>a</a:t>
            </a:r>
            <a:r>
              <a:rPr lang="en-US" sz="1600" i="0" dirty="0">
                <a:solidFill>
                  <a:schemeClr val="tx1"/>
                </a:solidFill>
                <a:effectLst/>
              </a:rPr>
              <a:t> chemical messenger released by a neuron to affect a group of neurons or effector organs with a specific receptor. </a:t>
            </a:r>
          </a:p>
          <a:p>
            <a:pPr indent="-228600">
              <a:buFont typeface="Arial" panose="020B0604020202020204" pitchFamily="34" charset="0"/>
              <a:buChar char="•"/>
            </a:pPr>
            <a:r>
              <a:rPr lang="en-US" sz="1600" i="0" dirty="0">
                <a:solidFill>
                  <a:schemeClr val="tx1"/>
                </a:solidFill>
                <a:effectLst/>
              </a:rPr>
              <a:t>Furthermore, a neurotransmitter </a:t>
            </a:r>
            <a:r>
              <a:rPr lang="en-US" sz="1600" b="0" i="0" dirty="0">
                <a:solidFill>
                  <a:schemeClr val="tx1"/>
                </a:solidFill>
                <a:effectLst/>
              </a:rPr>
              <a:t>directly affects the postsynaptic partner to produce a quick, rapid effect while a neuromodulator indirectly affects the post-synaptic partner, especially through a second messenger to produce a slow but long-lasting effect. Dopamin</a:t>
            </a:r>
            <a:r>
              <a:rPr lang="en-US" sz="1600" dirty="0">
                <a:solidFill>
                  <a:schemeClr val="tx1"/>
                </a:solidFill>
              </a:rPr>
              <a:t>e can be released locally or volumetrically (a large dump). When it is released volumetrically, it affects many neurons. Very concerning, dopamine can ultimately affect gene expression according to Dr. Lieberman.</a:t>
            </a:r>
          </a:p>
          <a:p>
            <a:pPr indent="-228600">
              <a:buFont typeface="Arial" panose="020B0604020202020204" pitchFamily="34" charset="0"/>
              <a:buChar char="•"/>
            </a:pPr>
            <a:r>
              <a:rPr lang="en-US" sz="1600" dirty="0">
                <a:solidFill>
                  <a:schemeClr val="tx1"/>
                </a:solidFill>
              </a:rPr>
              <a:t>Click  here to listen to Dr. </a:t>
            </a:r>
            <a:r>
              <a:rPr lang="en-US" sz="1600" dirty="0" err="1">
                <a:solidFill>
                  <a:schemeClr val="tx1"/>
                </a:solidFill>
              </a:rPr>
              <a:t>Hubererman’s</a:t>
            </a:r>
            <a:r>
              <a:rPr lang="en-US" sz="1600" dirty="0">
                <a:solidFill>
                  <a:schemeClr val="tx1"/>
                </a:solidFill>
              </a:rPr>
              <a:t> excellent lecture on dopamine: </a:t>
            </a:r>
            <a:r>
              <a:rPr lang="en-US" sz="1600" dirty="0">
                <a:solidFill>
                  <a:schemeClr val="tx1"/>
                </a:solidFill>
                <a:hlinkClick r:id="rId3"/>
              </a:rPr>
              <a:t>https://www.youtube.com/watch?v=QmOF0crdyRU&amp;t=2s&amp;ab_channel=AndrewHuberman</a:t>
            </a:r>
            <a:endParaRPr lang="en-US" sz="1600" dirty="0">
              <a:solidFill>
                <a:schemeClr val="tx1"/>
              </a:solidFill>
            </a:endParaRPr>
          </a:p>
          <a:p>
            <a:pPr indent="-228600">
              <a:buFont typeface="Arial" panose="020B0604020202020204" pitchFamily="34" charset="0"/>
              <a:buChar char="•"/>
            </a:pPr>
            <a:endParaRPr lang="en-US" sz="1600" dirty="0">
              <a:solidFill>
                <a:schemeClr val="tx1"/>
              </a:solidFill>
            </a:endParaRPr>
          </a:p>
        </p:txBody>
      </p:sp>
      <p:pic>
        <p:nvPicPr>
          <p:cNvPr id="4" name="Picture 3">
            <a:extLst>
              <a:ext uri="{FF2B5EF4-FFF2-40B4-BE49-F238E27FC236}">
                <a16:creationId xmlns:a16="http://schemas.microsoft.com/office/drawing/2014/main" id="{02E5028E-C395-4F8B-BC28-9FA46C07C067}"/>
              </a:ext>
            </a:extLst>
          </p:cNvPr>
          <p:cNvPicPr>
            <a:picLocks noChangeAspect="1"/>
          </p:cNvPicPr>
          <p:nvPr/>
        </p:nvPicPr>
        <p:blipFill rotWithShape="1">
          <a:blip r:embed="rId4"/>
          <a:srcRect l="3941" r="911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6764667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A2B04-7169-4DBF-8171-F600CF64170E}"/>
              </a:ext>
            </a:extLst>
          </p:cNvPr>
          <p:cNvSpPr>
            <a:spLocks noGrp="1"/>
          </p:cNvSpPr>
          <p:nvPr>
            <p:ph type="title"/>
          </p:nvPr>
        </p:nvSpPr>
        <p:spPr>
          <a:xfrm>
            <a:off x="-25067" y="-786"/>
            <a:ext cx="3778360" cy="5217693"/>
          </a:xfrm>
        </p:spPr>
        <p:txBody>
          <a:bodyPr anchor="ctr">
            <a:normAutofit/>
          </a:bodyPr>
          <a:lstStyle/>
          <a:p>
            <a:pPr algn="r"/>
            <a:r>
              <a:rPr lang="en-US" b="1" dirty="0"/>
              <a:t>More on Dopamine</a:t>
            </a:r>
            <a:br>
              <a:rPr lang="en-US" b="1" dirty="0"/>
            </a:br>
            <a:endParaRPr lang="en-US" b="1" dirty="0"/>
          </a:p>
        </p:txBody>
      </p:sp>
      <p:sp>
        <p:nvSpPr>
          <p:cNvPr id="27" name="Content Placeholder 2">
            <a:extLst>
              <a:ext uri="{FF2B5EF4-FFF2-40B4-BE49-F238E27FC236}">
                <a16:creationId xmlns:a16="http://schemas.microsoft.com/office/drawing/2014/main" id="{8772D1C1-67F6-4820-BFD8-72E71238F755}"/>
              </a:ext>
            </a:extLst>
          </p:cNvPr>
          <p:cNvSpPr>
            <a:spLocks noGrp="1"/>
          </p:cNvSpPr>
          <p:nvPr>
            <p:ph idx="1"/>
          </p:nvPr>
        </p:nvSpPr>
        <p:spPr>
          <a:xfrm>
            <a:off x="4412513" y="391885"/>
            <a:ext cx="7311584" cy="6208455"/>
          </a:xfrm>
        </p:spPr>
        <p:txBody>
          <a:bodyPr anchor="ctr">
            <a:normAutofit fontScale="85000" lnSpcReduction="20000"/>
          </a:bodyPr>
          <a:lstStyle/>
          <a:p>
            <a:pPr>
              <a:lnSpc>
                <a:spcPct val="90000"/>
              </a:lnSpc>
            </a:pPr>
            <a:r>
              <a:rPr lang="en-US" dirty="0">
                <a:latin typeface="Calibri" panose="020F0502020204030204" pitchFamily="34" charset="0"/>
                <a:ea typeface="Calibri" panose="020F0502020204030204" pitchFamily="34" charset="0"/>
                <a:cs typeface="Times New Roman" panose="02020603050405020304" pitchFamily="18" charset="0"/>
              </a:rPr>
              <a:t>When an individual performs an action that is satisfying to a need or fulfills a desire, dopamine is released into the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nucleus accumbens</a:t>
            </a:r>
            <a:r>
              <a:rPr lang="en-US" dirty="0">
                <a:latin typeface="Calibri" panose="020F0502020204030204" pitchFamily="34" charset="0"/>
                <a:ea typeface="Calibri" panose="020F0502020204030204" pitchFamily="34" charset="0"/>
                <a:cs typeface="Times New Roman" panose="02020603050405020304" pitchFamily="18" charset="0"/>
              </a:rPr>
              <a:t>, a cluster of nerve cells beneath the cerebral hemispheres that are specifically associated with reward and pleasure. This is also known as the brain’s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“pleasure center.” </a:t>
            </a:r>
          </a:p>
          <a:p>
            <a:pPr>
              <a:lnSpc>
                <a:spcPct val="90000"/>
              </a:lnSpc>
            </a:pPr>
            <a:endPar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Natural dopaminergic activities</a:t>
            </a:r>
            <a:r>
              <a:rPr lang="en-US" dirty="0">
                <a:latin typeface="Calibri" panose="020F0502020204030204" pitchFamily="34" charset="0"/>
                <a:ea typeface="Calibri" panose="020F0502020204030204" pitchFamily="34" charset="0"/>
                <a:cs typeface="Times New Roman" panose="02020603050405020304" pitchFamily="18" charset="0"/>
              </a:rPr>
              <a:t>, such as eating and sex, usually come after effort and delay and serve a survival function.</a:t>
            </a:r>
          </a:p>
          <a:p>
            <a:pPr>
              <a:lnSpc>
                <a:spcPct val="90000"/>
              </a:lnSpc>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dirty="0">
                <a:latin typeface="Calibri" panose="020F0502020204030204" pitchFamily="34" charset="0"/>
                <a:ea typeface="Calibri" panose="020F0502020204030204" pitchFamily="34" charset="0"/>
                <a:cs typeface="Times New Roman" panose="02020603050405020304" pitchFamily="18" charset="0"/>
              </a:rPr>
              <a:t>These are called the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“natural rewards” </a:t>
            </a:r>
            <a:r>
              <a:rPr lang="en-US" dirty="0">
                <a:latin typeface="Calibri" panose="020F0502020204030204" pitchFamily="34" charset="0"/>
                <a:ea typeface="Calibri" panose="020F0502020204030204" pitchFamily="34" charset="0"/>
                <a:cs typeface="Times New Roman" panose="02020603050405020304" pitchFamily="18" charset="0"/>
              </a:rPr>
              <a:t>as contrasted with addictive chemicals/behaviors (which can highjack the same circuity). </a:t>
            </a:r>
          </a:p>
          <a:p>
            <a:pPr>
              <a:lnSpc>
                <a:spcPct val="90000"/>
              </a:lnSpc>
              <a:spcBef>
                <a:spcPts val="0"/>
              </a:spcBef>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ts val="0"/>
              </a:spcBef>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Addictive drugs and behaviors, such as gambling and video gaming, actually offer a</a:t>
            </a:r>
            <a:r>
              <a:rPr lang="en-US" i="1" dirty="0">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short-circuit</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to this process which only ends up flooding the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nucleus accumbens </a:t>
            </a:r>
            <a:r>
              <a:rPr lang="en-US" dirty="0">
                <a:latin typeface="Calibri" panose="020F0502020204030204" pitchFamily="34" charset="0"/>
                <a:ea typeface="Calibri" panose="020F0502020204030204" pitchFamily="34" charset="0"/>
                <a:cs typeface="Times New Roman" panose="02020603050405020304" pitchFamily="18" charset="0"/>
              </a:rPr>
              <a:t>with dopamine and does not serve any biological function.  </a:t>
            </a:r>
          </a:p>
          <a:p>
            <a:pPr>
              <a:lnSpc>
                <a:spcPct val="90000"/>
              </a:lnSpc>
            </a:pPr>
            <a:endParaRPr lang="en-US" dirty="0"/>
          </a:p>
        </p:txBody>
      </p:sp>
      <p:pic>
        <p:nvPicPr>
          <p:cNvPr id="5124" name="Picture 4" descr="Image result for picture of dopamine">
            <a:extLst>
              <a:ext uri="{FF2B5EF4-FFF2-40B4-BE49-F238E27FC236}">
                <a16:creationId xmlns:a16="http://schemas.microsoft.com/office/drawing/2014/main" id="{61CE750E-B595-4D31-AAC2-11C9F4EDA4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7354" y="3254757"/>
            <a:ext cx="2333625" cy="1962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015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0586C-822E-44FF-8847-9DCC8003273F}"/>
              </a:ext>
            </a:extLst>
          </p:cNvPr>
          <p:cNvSpPr>
            <a:spLocks noGrp="1"/>
          </p:cNvSpPr>
          <p:nvPr>
            <p:ph type="title"/>
          </p:nvPr>
        </p:nvSpPr>
        <p:spPr>
          <a:xfrm>
            <a:off x="-478971" y="-293913"/>
            <a:ext cx="5152461" cy="4074905"/>
          </a:xfrm>
        </p:spPr>
        <p:txBody>
          <a:bodyPr anchor="ctr">
            <a:normAutofit/>
          </a:bodyPr>
          <a:lstStyle/>
          <a:p>
            <a:pPr algn="r"/>
            <a:r>
              <a:rPr lang="en-US" dirty="0">
                <a:latin typeface="Calibri" panose="020F0502020204030204" pitchFamily="34" charset="0"/>
                <a:cs typeface="Calibri" panose="020F0502020204030204" pitchFamily="34" charset="0"/>
              </a:rPr>
              <a:t> </a:t>
            </a:r>
            <a:r>
              <a:rPr lang="en-US" sz="3400" dirty="0">
                <a:latin typeface="Europa"/>
                <a:cs typeface="Calibri" panose="020F0502020204030204" pitchFamily="34" charset="0"/>
              </a:rPr>
              <a:t>Dopamine vs Endogenous Opioids</a:t>
            </a:r>
          </a:p>
        </p:txBody>
      </p:sp>
      <p:sp>
        <p:nvSpPr>
          <p:cNvPr id="3" name="Content Placeholder 2">
            <a:extLst>
              <a:ext uri="{FF2B5EF4-FFF2-40B4-BE49-F238E27FC236}">
                <a16:creationId xmlns:a16="http://schemas.microsoft.com/office/drawing/2014/main" id="{EA2AEA3E-4E6A-4CB0-9F65-8330471830E0}"/>
              </a:ext>
            </a:extLst>
          </p:cNvPr>
          <p:cNvSpPr>
            <a:spLocks noGrp="1"/>
          </p:cNvSpPr>
          <p:nvPr>
            <p:ph idx="1"/>
          </p:nvPr>
        </p:nvSpPr>
        <p:spPr>
          <a:xfrm>
            <a:off x="4915319" y="511628"/>
            <a:ext cx="7034852" cy="6640285"/>
          </a:xfrm>
        </p:spPr>
        <p:txBody>
          <a:bodyPr anchor="ctr">
            <a:normAutofit fontScale="85000" lnSpcReduction="20000"/>
          </a:bodyPr>
          <a:lstStyle/>
          <a:p>
            <a:pPr>
              <a:lnSpc>
                <a:spcPct val="90000"/>
              </a:lnSpc>
            </a:pP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sz="2200" dirty="0">
                <a:latin typeface="Calibri" panose="020F0502020204030204" pitchFamily="34" charset="0"/>
                <a:ea typeface="Calibri" panose="020F0502020204030204" pitchFamily="34" charset="0"/>
                <a:cs typeface="Times New Roman" panose="02020603050405020304" pitchFamily="18" charset="0"/>
              </a:rPr>
              <a:t>Although </a:t>
            </a:r>
            <a:r>
              <a:rPr lang="en-US" sz="22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dopamine</a:t>
            </a:r>
            <a:r>
              <a:rPr lang="en-US" sz="22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sz="2200" dirty="0">
                <a:latin typeface="Calibri" panose="020F0502020204030204" pitchFamily="34" charset="0"/>
                <a:ea typeface="Calibri" panose="020F0502020204030204" pitchFamily="34" charset="0"/>
                <a:cs typeface="Times New Roman" panose="02020603050405020304" pitchFamily="18" charset="0"/>
              </a:rPr>
              <a:t>has been referred to as</a:t>
            </a:r>
            <a:r>
              <a:rPr lang="en-US" sz="2200" dirty="0">
                <a:solidFill>
                  <a:schemeClr val="tx1"/>
                </a:solidFill>
                <a:latin typeface="Calibri" panose="020F0502020204030204" pitchFamily="34" charset="0"/>
                <a:ea typeface="Calibri" panose="020F0502020204030204" pitchFamily="34" charset="0"/>
                <a:cs typeface="Times New Roman" panose="02020603050405020304" pitchFamily="18" charset="0"/>
              </a:rPr>
              <a:t> the </a:t>
            </a:r>
            <a:r>
              <a:rPr lang="en-US" sz="22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“pleasure molecule,”</a:t>
            </a:r>
            <a:r>
              <a:rPr lang="en-US" sz="22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2200" dirty="0">
                <a:latin typeface="Calibri" panose="020F0502020204030204" pitchFamily="34" charset="0"/>
                <a:ea typeface="Calibri" panose="020F0502020204030204" pitchFamily="34" charset="0"/>
                <a:cs typeface="Times New Roman" panose="02020603050405020304" pitchFamily="18" charset="0"/>
              </a:rPr>
              <a:t>it is in actuality more about seeking and searching for pleasure, rather than pleasure itself. Dopamine is more involved in drive and motivation to seek. </a:t>
            </a:r>
          </a:p>
          <a:p>
            <a:pPr>
              <a:lnSpc>
                <a:spcPct val="90000"/>
              </a:lnSpc>
            </a:pP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sz="2200" dirty="0">
                <a:latin typeface="Calibri" panose="020F0502020204030204" pitchFamily="34" charset="0"/>
                <a:ea typeface="Calibri" panose="020F0502020204030204" pitchFamily="34" charset="0"/>
                <a:cs typeface="Times New Roman" panose="02020603050405020304" pitchFamily="18" charset="0"/>
              </a:rPr>
              <a:t>The “final reward” or what we experience as feelings of pleasure, Wilson (2014) writes, involve the release of </a:t>
            </a:r>
            <a:r>
              <a:rPr lang="en-US" sz="22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endogenous opioids</a:t>
            </a:r>
            <a:r>
              <a:rPr lang="en-US" sz="22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p>
          <a:p>
            <a:pPr>
              <a:lnSpc>
                <a:spcPct val="90000"/>
              </a:lnSpc>
            </a:pP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sz="2200" dirty="0">
                <a:latin typeface="Calibri" panose="020F0502020204030204" pitchFamily="34" charset="0"/>
                <a:ea typeface="Calibri" panose="020F0502020204030204" pitchFamily="34" charset="0"/>
                <a:cs typeface="Times New Roman" panose="02020603050405020304" pitchFamily="18" charset="0"/>
              </a:rPr>
              <a:t>You can think of </a:t>
            </a:r>
            <a:r>
              <a:rPr lang="en-US" sz="2200" dirty="0">
                <a:solidFill>
                  <a:srgbClr val="FFFF00"/>
                </a:solidFill>
                <a:latin typeface="Calibri" panose="020F0502020204030204" pitchFamily="34" charset="0"/>
                <a:ea typeface="Calibri" panose="020F0502020204030204" pitchFamily="34" charset="0"/>
                <a:cs typeface="Times New Roman" panose="02020603050405020304" pitchFamily="18" charset="0"/>
              </a:rPr>
              <a:t>dopamine</a:t>
            </a:r>
            <a:r>
              <a:rPr lang="en-US" sz="2200" dirty="0">
                <a:latin typeface="Calibri" panose="020F0502020204030204" pitchFamily="34" charset="0"/>
                <a:ea typeface="Calibri" panose="020F0502020204030204" pitchFamily="34" charset="0"/>
                <a:cs typeface="Times New Roman" panose="02020603050405020304" pitchFamily="18" charset="0"/>
              </a:rPr>
              <a:t> as </a:t>
            </a:r>
            <a:r>
              <a:rPr lang="en-US" sz="22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“wanting” </a:t>
            </a:r>
            <a:r>
              <a:rPr lang="en-US" sz="2200" dirty="0">
                <a:latin typeface="Calibri" panose="020F0502020204030204" pitchFamily="34" charset="0"/>
                <a:ea typeface="Calibri" panose="020F0502020204030204" pitchFamily="34" charset="0"/>
                <a:cs typeface="Times New Roman" panose="02020603050405020304" pitchFamily="18" charset="0"/>
              </a:rPr>
              <a:t>and </a:t>
            </a:r>
            <a:r>
              <a:rPr lang="en-US" sz="2200" dirty="0">
                <a:solidFill>
                  <a:srgbClr val="FFFF00"/>
                </a:solidFill>
                <a:latin typeface="Calibri" panose="020F0502020204030204" pitchFamily="34" charset="0"/>
                <a:ea typeface="Calibri" panose="020F0502020204030204" pitchFamily="34" charset="0"/>
                <a:cs typeface="Times New Roman" panose="02020603050405020304" pitchFamily="18" charset="0"/>
              </a:rPr>
              <a:t>opioids </a:t>
            </a:r>
            <a:r>
              <a:rPr lang="en-US" sz="2200" dirty="0">
                <a:latin typeface="Calibri" panose="020F0502020204030204" pitchFamily="34" charset="0"/>
                <a:ea typeface="Calibri" panose="020F0502020204030204" pitchFamily="34" charset="0"/>
                <a:cs typeface="Times New Roman" panose="02020603050405020304" pitchFamily="18" charset="0"/>
              </a:rPr>
              <a:t>as </a:t>
            </a:r>
            <a:r>
              <a:rPr lang="en-US" sz="22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“liking.”</a:t>
            </a:r>
          </a:p>
          <a:p>
            <a:pPr>
              <a:lnSpc>
                <a:spcPct val="90000"/>
              </a:lnSpc>
            </a:pPr>
            <a:endParaRPr lang="en-US" sz="2200" b="1" dirty="0">
              <a:latin typeface="Calibri" panose="020F0502020204030204" pitchFamily="34" charset="0"/>
              <a:cs typeface="Times New Roman" panose="02020603050405020304" pitchFamily="18" charset="0"/>
            </a:endParaRPr>
          </a:p>
          <a:p>
            <a:pPr>
              <a:lnSpc>
                <a:spcPct val="90000"/>
              </a:lnSpc>
            </a:pPr>
            <a:r>
              <a:rPr lang="en-US" sz="2200" dirty="0">
                <a:latin typeface="Calibri" panose="020F0502020204030204" pitchFamily="34" charset="0"/>
                <a:ea typeface="Calibri" panose="020F0502020204030204" pitchFamily="34" charset="0"/>
                <a:cs typeface="Times New Roman" panose="02020603050405020304" pitchFamily="18" charset="0"/>
              </a:rPr>
              <a:t>As psychologist Dr. Weinschenk explains, “Dopamine causes us to </a:t>
            </a:r>
            <a:r>
              <a:rPr lang="en-US" sz="2200" dirty="0">
                <a:solidFill>
                  <a:srgbClr val="FFFF00"/>
                </a:solidFill>
                <a:latin typeface="Calibri" panose="020F0502020204030204" pitchFamily="34" charset="0"/>
                <a:ea typeface="Calibri" panose="020F0502020204030204" pitchFamily="34" charset="0"/>
                <a:cs typeface="Times New Roman" panose="02020603050405020304" pitchFamily="18" charset="0"/>
              </a:rPr>
              <a:t>want, desire, seek out and, search</a:t>
            </a:r>
            <a:r>
              <a:rPr lang="en-US" sz="2200" dirty="0">
                <a:latin typeface="Calibri" panose="020F0502020204030204" pitchFamily="34" charset="0"/>
                <a:ea typeface="Calibri" panose="020F0502020204030204" pitchFamily="34" charset="0"/>
                <a:cs typeface="Times New Roman" panose="02020603050405020304" pitchFamily="18" charset="0"/>
              </a:rPr>
              <a:t>; however, the dopamine system is stronger than the opioid system and we hence seek more than we are as satisfied…” (Weinschenk, 2009).</a:t>
            </a:r>
          </a:p>
          <a:p>
            <a:pPr>
              <a:lnSpc>
                <a:spcPct val="90000"/>
              </a:lnSpc>
            </a:pP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marL="0">
              <a:lnSpc>
                <a:spcPct val="90000"/>
              </a:lnSpc>
              <a:spcBef>
                <a:spcPts val="0"/>
              </a:spcBef>
            </a:pPr>
            <a:r>
              <a:rPr lang="en-US" sz="2200" dirty="0">
                <a:latin typeface="Calibri" panose="020F0502020204030204" pitchFamily="34" charset="0"/>
                <a:ea typeface="Calibri" panose="020F0502020204030204" pitchFamily="34" charset="0"/>
                <a:cs typeface="Times New Roman" panose="02020603050405020304" pitchFamily="18" charset="0"/>
              </a:rPr>
              <a:t>“Addicts want it more but gradually like it less. Addiction might be</a:t>
            </a:r>
          </a:p>
          <a:p>
            <a:pPr marL="0" indent="0">
              <a:lnSpc>
                <a:spcPct val="90000"/>
              </a:lnSpc>
              <a:spcBef>
                <a:spcPts val="0"/>
              </a:spcBef>
              <a:buNone/>
            </a:pPr>
            <a:r>
              <a:rPr lang="en-US" sz="2200" dirty="0">
                <a:latin typeface="Calibri" panose="020F0502020204030204" pitchFamily="34" charset="0"/>
                <a:ea typeface="Calibri" panose="020F0502020204030204" pitchFamily="34" charset="0"/>
                <a:cs typeface="Times New Roman" panose="02020603050405020304" pitchFamily="18" charset="0"/>
              </a:rPr>
              <a:t>         thought of as  </a:t>
            </a:r>
            <a:r>
              <a:rPr lang="en-US" sz="2200" dirty="0">
                <a:solidFill>
                  <a:srgbClr val="FFFF00"/>
                </a:solidFill>
                <a:latin typeface="Calibri" panose="020F0502020204030204" pitchFamily="34" charset="0"/>
                <a:ea typeface="Calibri" panose="020F0502020204030204" pitchFamily="34" charset="0"/>
                <a:cs typeface="Times New Roman" panose="02020603050405020304" pitchFamily="18" charset="0"/>
              </a:rPr>
              <a:t>“</a:t>
            </a:r>
            <a:r>
              <a:rPr lang="en-US" sz="2200" i="1" dirty="0">
                <a:solidFill>
                  <a:srgbClr val="FFFF00"/>
                </a:solidFill>
                <a:latin typeface="Calibri" panose="020F0502020204030204" pitchFamily="34" charset="0"/>
                <a:ea typeface="Calibri" panose="020F0502020204030204" pitchFamily="34" charset="0"/>
                <a:cs typeface="Times New Roman" panose="02020603050405020304" pitchFamily="18" charset="0"/>
              </a:rPr>
              <a:t>wanting gone amok.</a:t>
            </a:r>
            <a:r>
              <a:rPr lang="en-US" sz="2200"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sz="2200" dirty="0">
                <a:latin typeface="Calibri" panose="020F0502020204030204" pitchFamily="34" charset="0"/>
                <a:ea typeface="Calibri" panose="020F0502020204030204" pitchFamily="34" charset="0"/>
                <a:cs typeface="Times New Roman" panose="02020603050405020304" pitchFamily="18" charset="0"/>
              </a:rPr>
              <a:t>(Wilson, 2014).</a:t>
            </a:r>
          </a:p>
          <a:p>
            <a:pPr marL="0" indent="0">
              <a:lnSpc>
                <a:spcPct val="90000"/>
              </a:lnSpc>
              <a:spcBef>
                <a:spcPts val="0"/>
              </a:spcBef>
              <a:buNone/>
            </a:pP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spcBef>
                <a:spcPts val="0"/>
              </a:spcBef>
              <a:buNone/>
            </a:pP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spcBef>
                <a:spcPts val="0"/>
              </a:spcBef>
              <a:buNone/>
            </a:pPr>
            <a:endParaRPr lang="en-US" sz="22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spcBef>
                <a:spcPts val="0"/>
              </a:spcBef>
              <a:buNone/>
            </a:pP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400050" lvl="1" indent="0">
              <a:lnSpc>
                <a:spcPct val="90000"/>
              </a:lnSpc>
              <a:spcBef>
                <a:spcPts val="0"/>
              </a:spcBef>
              <a:buNone/>
            </a:pPr>
            <a:r>
              <a:rPr lang="en-US" sz="1900" dirty="0">
                <a:latin typeface="Europa"/>
                <a:ea typeface="Calibri" panose="020F0502020204030204" pitchFamily="34" charset="0"/>
                <a:cs typeface="Times New Roman" panose="02020603050405020304" pitchFamily="18" charset="0"/>
              </a:rPr>
              <a:t>      Click here to listen to Gary Wilson’s outstanding lecture:</a:t>
            </a:r>
          </a:p>
          <a:p>
            <a:pPr marL="400050" lvl="1" indent="0">
              <a:lnSpc>
                <a:spcPct val="90000"/>
              </a:lnSpc>
              <a:spcBef>
                <a:spcPts val="0"/>
              </a:spcBef>
              <a:buNone/>
            </a:pPr>
            <a:r>
              <a:rPr lang="en-US" sz="1900" dirty="0">
                <a:latin typeface="Europa"/>
                <a:ea typeface="Calibri" panose="020F0502020204030204" pitchFamily="34" charset="0"/>
                <a:cs typeface="Times New Roman" panose="02020603050405020304" pitchFamily="18" charset="0"/>
              </a:rPr>
              <a:t>      </a:t>
            </a:r>
            <a:r>
              <a:rPr lang="en-US" sz="1900" dirty="0">
                <a:latin typeface="Europa"/>
                <a:ea typeface="Calibri" panose="020F0502020204030204" pitchFamily="34" charset="0"/>
                <a:cs typeface="Times New Roman" panose="02020603050405020304" pitchFamily="18" charset="0"/>
                <a:hlinkClick r:id="rId2"/>
              </a:rPr>
              <a:t>https://www.youtube.com/watch?v=ZLtSoWrEplM&amp;ab_channel=Reach10</a:t>
            </a:r>
            <a:endParaRPr lang="en-US" sz="1900" dirty="0">
              <a:latin typeface="Europa"/>
              <a:ea typeface="Calibri" panose="020F0502020204030204" pitchFamily="34" charset="0"/>
              <a:cs typeface="Times New Roman" panose="02020603050405020304" pitchFamily="18" charset="0"/>
            </a:endParaRPr>
          </a:p>
          <a:p>
            <a:pPr marL="400050" lvl="1" indent="0">
              <a:lnSpc>
                <a:spcPct val="90000"/>
              </a:lnSpc>
              <a:spcBef>
                <a:spcPts val="0"/>
              </a:spcBef>
              <a:buNone/>
            </a:pPr>
            <a:endParaRPr lang="en-US" sz="1400" dirty="0">
              <a:latin typeface="Europa"/>
              <a:ea typeface="Calibri" panose="020F0502020204030204" pitchFamily="34" charset="0"/>
              <a:cs typeface="Times New Roman" panose="02020603050405020304" pitchFamily="18" charset="0"/>
            </a:endParaRPr>
          </a:p>
          <a:p>
            <a:pPr>
              <a:lnSpc>
                <a:spcPct val="90000"/>
              </a:lnSpc>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a:lnSpc>
                <a:spcPct val="90000"/>
              </a:lnSpc>
              <a:spcBef>
                <a:spcPts val="0"/>
              </a:spcBef>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a:lnSpc>
                <a:spcPct val="90000"/>
              </a:lnSpc>
              <a:spcBef>
                <a:spcPts val="0"/>
              </a:spcBef>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n-US" sz="1300" dirty="0">
              <a:latin typeface="Calibri" panose="020F0502020204030204" pitchFamily="34" charset="0"/>
              <a:cs typeface="Times New Roman" panose="02020603050405020304" pitchFamily="18" charset="0"/>
            </a:endParaRPr>
          </a:p>
        </p:txBody>
      </p:sp>
      <p:pic>
        <p:nvPicPr>
          <p:cNvPr id="4098" name="Picture 2" descr="Image result for picture of endogenous opioids">
            <a:extLst>
              <a:ext uri="{FF2B5EF4-FFF2-40B4-BE49-F238E27FC236}">
                <a16:creationId xmlns:a16="http://schemas.microsoft.com/office/drawing/2014/main" id="{C709A3CF-D074-447F-9D5D-524E51918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743" y="4038649"/>
            <a:ext cx="3304706" cy="2319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55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03374F7-BB33-AB15-1C1B-233704C0322C}"/>
              </a:ext>
            </a:extLst>
          </p:cNvPr>
          <p:cNvPicPr>
            <a:picLocks noChangeAspect="1"/>
          </p:cNvPicPr>
          <p:nvPr/>
        </p:nvPicPr>
        <p:blipFill rotWithShape="1">
          <a:blip r:embed="rId2"/>
          <a:srcRect l="11266" t="9091" r="13986" b="-1"/>
          <a:stretch/>
        </p:blipFill>
        <p:spPr>
          <a:xfrm>
            <a:off x="20" y="10"/>
            <a:ext cx="12191981" cy="6857990"/>
          </a:xfrm>
          <a:prstGeom prst="rect">
            <a:avLst/>
          </a:prstGeom>
        </p:spPr>
      </p:pic>
      <p:sp>
        <p:nvSpPr>
          <p:cNvPr id="6" name="Rectangle 5">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6E622E8-6D94-C665-D88A-8B96804D99B8}"/>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solidFill>
                  <a:schemeClr val="bg1"/>
                </a:solidFill>
              </a:rPr>
              <a:t>Hierarchy and Dopamine</a:t>
            </a:r>
          </a:p>
        </p:txBody>
      </p:sp>
      <p:sp>
        <p:nvSpPr>
          <p:cNvPr id="7" name="Rectangle: Rounded Corners 6">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34974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EDF2B14-5107-4AEB-56F0-61BF9A1245B0}"/>
              </a:ext>
            </a:extLst>
          </p:cNvPr>
          <p:cNvPicPr>
            <a:picLocks noChangeAspect="1"/>
          </p:cNvPicPr>
          <p:nvPr/>
        </p:nvPicPr>
        <p:blipFill rotWithShape="1">
          <a:blip r:embed="rId2"/>
          <a:srcRect l="4511" t="9091" r="20741" b="-1"/>
          <a:stretch/>
        </p:blipFill>
        <p:spPr>
          <a:xfrm>
            <a:off x="20" y="10"/>
            <a:ext cx="12191981" cy="6857990"/>
          </a:xfrm>
          <a:prstGeom prst="rect">
            <a:avLst/>
          </a:prstGeom>
        </p:spPr>
      </p:pic>
      <p:sp>
        <p:nvSpPr>
          <p:cNvPr id="10" name="Rectangle 9">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C3B6795-9B54-1C99-1A62-B621371BF077}"/>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100">
                <a:solidFill>
                  <a:schemeClr val="bg1"/>
                </a:solidFill>
              </a:rPr>
              <a:t>Similar to humans, monkeys form social hierarchies. </a:t>
            </a:r>
          </a:p>
        </p:txBody>
      </p:sp>
      <p:sp>
        <p:nvSpPr>
          <p:cNvPr id="12" name="Rectangle: Rounded Corners 11">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578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B9B5B69-A297-4D2F-8B89-529DA8A273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E39D215-BF38-4094-82D7-61DED1145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1" name="Freeform 12">
              <a:extLst>
                <a:ext uri="{FF2B5EF4-FFF2-40B4-BE49-F238E27FC236}">
                  <a16:creationId xmlns:a16="http://schemas.microsoft.com/office/drawing/2014/main" id="{7412700A-91C4-4126-8F17-3B9449DBB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2" name="Freeform 13">
              <a:extLst>
                <a:ext uri="{FF2B5EF4-FFF2-40B4-BE49-F238E27FC236}">
                  <a16:creationId xmlns:a16="http://schemas.microsoft.com/office/drawing/2014/main" id="{DF985802-25A8-4B99-89F0-2A42EC325F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3" name="Freeform 14">
              <a:extLst>
                <a:ext uri="{FF2B5EF4-FFF2-40B4-BE49-F238E27FC236}">
                  <a16:creationId xmlns:a16="http://schemas.microsoft.com/office/drawing/2014/main" id="{F54C35AF-DB92-4205-A779-2A385B714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 name="Freeform 15">
              <a:extLst>
                <a:ext uri="{FF2B5EF4-FFF2-40B4-BE49-F238E27FC236}">
                  <a16:creationId xmlns:a16="http://schemas.microsoft.com/office/drawing/2014/main" id="{9F845211-1F53-4E0A-891E-B78A206F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5" name="Freeform 16">
              <a:extLst>
                <a:ext uri="{FF2B5EF4-FFF2-40B4-BE49-F238E27FC236}">
                  <a16:creationId xmlns:a16="http://schemas.microsoft.com/office/drawing/2014/main" id="{9149C7DD-9998-4805-BFC8-CEF5F5DF3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6" name="Freeform 17">
              <a:extLst>
                <a:ext uri="{FF2B5EF4-FFF2-40B4-BE49-F238E27FC236}">
                  <a16:creationId xmlns:a16="http://schemas.microsoft.com/office/drawing/2014/main" id="{47C8036D-3ECA-43DA-BAF5-3C65CF4112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7" name="Freeform 18">
              <a:extLst>
                <a:ext uri="{FF2B5EF4-FFF2-40B4-BE49-F238E27FC236}">
                  <a16:creationId xmlns:a16="http://schemas.microsoft.com/office/drawing/2014/main" id="{29C15912-CDE8-4DF3-9324-273FB4C86D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8" name="Freeform 19">
              <a:extLst>
                <a:ext uri="{FF2B5EF4-FFF2-40B4-BE49-F238E27FC236}">
                  <a16:creationId xmlns:a16="http://schemas.microsoft.com/office/drawing/2014/main" id="{37C68D51-B7DA-4572-AB7E-708540B3C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9" name="Freeform 20">
              <a:extLst>
                <a:ext uri="{FF2B5EF4-FFF2-40B4-BE49-F238E27FC236}">
                  <a16:creationId xmlns:a16="http://schemas.microsoft.com/office/drawing/2014/main" id="{1AF802CB-4E9E-4895-9363-C119914909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0" name="Freeform 21">
              <a:extLst>
                <a:ext uri="{FF2B5EF4-FFF2-40B4-BE49-F238E27FC236}">
                  <a16:creationId xmlns:a16="http://schemas.microsoft.com/office/drawing/2014/main" id="{615760E5-5F27-4735-B01C-78E05F3FB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1" name="Freeform 22">
              <a:extLst>
                <a:ext uri="{FF2B5EF4-FFF2-40B4-BE49-F238E27FC236}">
                  <a16:creationId xmlns:a16="http://schemas.microsoft.com/office/drawing/2014/main" id="{DB9C6516-B2DB-432F-BD3A-A1792BD46F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23" name="Group 22">
            <a:extLst>
              <a:ext uri="{FF2B5EF4-FFF2-40B4-BE49-F238E27FC236}">
                <a16:creationId xmlns:a16="http://schemas.microsoft.com/office/drawing/2014/main" id="{BC9C8D0D-644B-4B97-B83C-CC8E64361D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F8BE1EA6-80CF-446B-A4FE-3F935A51C0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5" name="Freeform 28">
              <a:extLst>
                <a:ext uri="{FF2B5EF4-FFF2-40B4-BE49-F238E27FC236}">
                  <a16:creationId xmlns:a16="http://schemas.microsoft.com/office/drawing/2014/main" id="{10E39808-F4F7-43DE-AB53-82B7B55EA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6" name="Freeform 29">
              <a:extLst>
                <a:ext uri="{FF2B5EF4-FFF2-40B4-BE49-F238E27FC236}">
                  <a16:creationId xmlns:a16="http://schemas.microsoft.com/office/drawing/2014/main" id="{6ED5109A-600A-4C23-9BB3-C4C19C2D9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7" name="Freeform 30">
              <a:extLst>
                <a:ext uri="{FF2B5EF4-FFF2-40B4-BE49-F238E27FC236}">
                  <a16:creationId xmlns:a16="http://schemas.microsoft.com/office/drawing/2014/main" id="{D76FF73F-8CA3-42B0-A680-353805CD2A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8" name="Freeform 31">
              <a:extLst>
                <a:ext uri="{FF2B5EF4-FFF2-40B4-BE49-F238E27FC236}">
                  <a16:creationId xmlns:a16="http://schemas.microsoft.com/office/drawing/2014/main" id="{B26A6949-3BEB-422A-854C-D4E26E4CF1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9" name="Freeform 32">
              <a:extLst>
                <a:ext uri="{FF2B5EF4-FFF2-40B4-BE49-F238E27FC236}">
                  <a16:creationId xmlns:a16="http://schemas.microsoft.com/office/drawing/2014/main" id="{FE07AD25-30AF-40CD-B901-DF1EDBD68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0" name="Freeform 33">
              <a:extLst>
                <a:ext uri="{FF2B5EF4-FFF2-40B4-BE49-F238E27FC236}">
                  <a16:creationId xmlns:a16="http://schemas.microsoft.com/office/drawing/2014/main" id="{5AA460AF-7760-4F15-881A-6F0BFDBCD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1" name="Freeform 34">
              <a:extLst>
                <a:ext uri="{FF2B5EF4-FFF2-40B4-BE49-F238E27FC236}">
                  <a16:creationId xmlns:a16="http://schemas.microsoft.com/office/drawing/2014/main" id="{EE53C70E-5D92-4C42-A34F-9F7D16006B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2" name="Freeform 35">
              <a:extLst>
                <a:ext uri="{FF2B5EF4-FFF2-40B4-BE49-F238E27FC236}">
                  <a16:creationId xmlns:a16="http://schemas.microsoft.com/office/drawing/2014/main" id="{C27614EE-0086-4D34-99BD-52F03708D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3" name="Freeform 36">
              <a:extLst>
                <a:ext uri="{FF2B5EF4-FFF2-40B4-BE49-F238E27FC236}">
                  <a16:creationId xmlns:a16="http://schemas.microsoft.com/office/drawing/2014/main" id="{326919B9-3ED4-4744-A713-326B3BAF6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4" name="Freeform 37">
              <a:extLst>
                <a:ext uri="{FF2B5EF4-FFF2-40B4-BE49-F238E27FC236}">
                  <a16:creationId xmlns:a16="http://schemas.microsoft.com/office/drawing/2014/main" id="{898BDBF5-8AA3-49CD-999A-ABA1F7AE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5" name="Freeform 38">
              <a:extLst>
                <a:ext uri="{FF2B5EF4-FFF2-40B4-BE49-F238E27FC236}">
                  <a16:creationId xmlns:a16="http://schemas.microsoft.com/office/drawing/2014/main" id="{AF8ED3E0-CBE7-48C4-8F9E-FF98079CDB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37" name="Rectangle 36">
            <a:extLst>
              <a:ext uri="{FF2B5EF4-FFF2-40B4-BE49-F238E27FC236}">
                <a16:creationId xmlns:a16="http://schemas.microsoft.com/office/drawing/2014/main" id="{A84F153B-2093-4171-BD2D-1631695C9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9" name="Freeform 6">
            <a:extLst>
              <a:ext uri="{FF2B5EF4-FFF2-40B4-BE49-F238E27FC236}">
                <a16:creationId xmlns:a16="http://schemas.microsoft.com/office/drawing/2014/main" id="{DB5BC99D-7BEA-4F13-B82B-A956E2D09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41" name="Rectangle 40">
            <a:extLst>
              <a:ext uri="{FF2B5EF4-FFF2-40B4-BE49-F238E27FC236}">
                <a16:creationId xmlns:a16="http://schemas.microsoft.com/office/drawing/2014/main" id="{65781D42-087D-484C-840B-CFDCDDEB2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43" name="Freeform 5">
            <a:extLst>
              <a:ext uri="{FF2B5EF4-FFF2-40B4-BE49-F238E27FC236}">
                <a16:creationId xmlns:a16="http://schemas.microsoft.com/office/drawing/2014/main" id="{2F2D0089-EE06-49C0-9C5F-56B94DF2D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4298416"/>
            <a:ext cx="10602096" cy="2170389"/>
          </a:xfrm>
          <a:custGeom>
            <a:avLst/>
            <a:gdLst>
              <a:gd name="T0" fmla="*/ 2253 w 2259"/>
              <a:gd name="T1" fmla="*/ 195 h 413"/>
              <a:gd name="T2" fmla="*/ 2064 w 2259"/>
              <a:gd name="T3" fmla="*/ 7 h 413"/>
              <a:gd name="T4" fmla="*/ 2062 w 2259"/>
              <a:gd name="T5" fmla="*/ 5 h 413"/>
              <a:gd name="T6" fmla="*/ 2048 w 2259"/>
              <a:gd name="T7" fmla="*/ 0 h 413"/>
              <a:gd name="T8" fmla="*/ 891 w 2259"/>
              <a:gd name="T9" fmla="*/ 0 h 413"/>
              <a:gd name="T10" fmla="*/ 851 w 2259"/>
              <a:gd name="T11" fmla="*/ 0 h 413"/>
              <a:gd name="T12" fmla="*/ 541 w 2259"/>
              <a:gd name="T13" fmla="*/ 0 h 413"/>
              <a:gd name="T14" fmla="*/ 54 w 2259"/>
              <a:gd name="T15" fmla="*/ 0 h 413"/>
              <a:gd name="T16" fmla="*/ 0 w 2259"/>
              <a:gd name="T17" fmla="*/ 0 h 413"/>
              <a:gd name="T18" fmla="*/ 0 w 2259"/>
              <a:gd name="T19" fmla="*/ 413 h 413"/>
              <a:gd name="T20" fmla="*/ 54 w 2259"/>
              <a:gd name="T21" fmla="*/ 413 h 413"/>
              <a:gd name="T22" fmla="*/ 541 w 2259"/>
              <a:gd name="T23" fmla="*/ 413 h 413"/>
              <a:gd name="T24" fmla="*/ 851 w 2259"/>
              <a:gd name="T25" fmla="*/ 413 h 413"/>
              <a:gd name="T26" fmla="*/ 891 w 2259"/>
              <a:gd name="T27" fmla="*/ 413 h 413"/>
              <a:gd name="T28" fmla="*/ 2048 w 2259"/>
              <a:gd name="T29" fmla="*/ 413 h 413"/>
              <a:gd name="T30" fmla="*/ 2062 w 2259"/>
              <a:gd name="T31" fmla="*/ 408 h 413"/>
              <a:gd name="T32" fmla="*/ 2064 w 2259"/>
              <a:gd name="T33" fmla="*/ 406 h 413"/>
              <a:gd name="T34" fmla="*/ 2253 w 2259"/>
              <a:gd name="T35" fmla="*/ 217 h 413"/>
              <a:gd name="T36" fmla="*/ 2253 w 2259"/>
              <a:gd name="T37" fmla="*/ 1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9" h="413">
                <a:moveTo>
                  <a:pt x="2253" y="195"/>
                </a:moveTo>
                <a:cubicBezTo>
                  <a:pt x="2064" y="7"/>
                  <a:pt x="2064" y="7"/>
                  <a:pt x="2064" y="7"/>
                </a:cubicBezTo>
                <a:cubicBezTo>
                  <a:pt x="2064" y="6"/>
                  <a:pt x="2063" y="5"/>
                  <a:pt x="2062" y="5"/>
                </a:cubicBezTo>
                <a:cubicBezTo>
                  <a:pt x="2058" y="2"/>
                  <a:pt x="2053" y="0"/>
                  <a:pt x="2048" y="0"/>
                </a:cubicBezTo>
                <a:cubicBezTo>
                  <a:pt x="891" y="0"/>
                  <a:pt x="891" y="0"/>
                  <a:pt x="891" y="0"/>
                </a:cubicBezTo>
                <a:cubicBezTo>
                  <a:pt x="851" y="0"/>
                  <a:pt x="851" y="0"/>
                  <a:pt x="851" y="0"/>
                </a:cubicBezTo>
                <a:cubicBezTo>
                  <a:pt x="541" y="0"/>
                  <a:pt x="541" y="0"/>
                  <a:pt x="541" y="0"/>
                </a:cubicBezTo>
                <a:cubicBezTo>
                  <a:pt x="54" y="0"/>
                  <a:pt x="54" y="0"/>
                  <a:pt x="54" y="0"/>
                </a:cubicBezTo>
                <a:cubicBezTo>
                  <a:pt x="0" y="0"/>
                  <a:pt x="0" y="0"/>
                  <a:pt x="0" y="0"/>
                </a:cubicBezTo>
                <a:cubicBezTo>
                  <a:pt x="0" y="413"/>
                  <a:pt x="0" y="413"/>
                  <a:pt x="0" y="413"/>
                </a:cubicBezTo>
                <a:cubicBezTo>
                  <a:pt x="54" y="413"/>
                  <a:pt x="54" y="413"/>
                  <a:pt x="54" y="413"/>
                </a:cubicBezTo>
                <a:cubicBezTo>
                  <a:pt x="541" y="413"/>
                  <a:pt x="541" y="413"/>
                  <a:pt x="541" y="413"/>
                </a:cubicBezTo>
                <a:cubicBezTo>
                  <a:pt x="851" y="413"/>
                  <a:pt x="851" y="413"/>
                  <a:pt x="851" y="413"/>
                </a:cubicBezTo>
                <a:cubicBezTo>
                  <a:pt x="891" y="413"/>
                  <a:pt x="891" y="413"/>
                  <a:pt x="891" y="413"/>
                </a:cubicBezTo>
                <a:cubicBezTo>
                  <a:pt x="2048" y="413"/>
                  <a:pt x="2048" y="413"/>
                  <a:pt x="2048" y="413"/>
                </a:cubicBezTo>
                <a:cubicBezTo>
                  <a:pt x="2053" y="413"/>
                  <a:pt x="2058" y="411"/>
                  <a:pt x="2062" y="408"/>
                </a:cubicBezTo>
                <a:cubicBezTo>
                  <a:pt x="2063" y="407"/>
                  <a:pt x="2064" y="406"/>
                  <a:pt x="2064" y="406"/>
                </a:cubicBezTo>
                <a:cubicBezTo>
                  <a:pt x="2253" y="217"/>
                  <a:pt x="2253" y="217"/>
                  <a:pt x="2253" y="217"/>
                </a:cubicBezTo>
                <a:cubicBezTo>
                  <a:pt x="2259" y="211"/>
                  <a:pt x="2259" y="201"/>
                  <a:pt x="2253" y="195"/>
                </a:cubicBezTo>
                <a:close/>
              </a:path>
            </a:pathLst>
          </a:custGeom>
          <a:solidFill>
            <a:srgbClr val="000000">
              <a:alpha val="92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F0F769D0-03FE-DAD7-4290-F0A65C0E83B8}"/>
              </a:ext>
            </a:extLst>
          </p:cNvPr>
          <p:cNvSpPr>
            <a:spLocks noGrp="1"/>
          </p:cNvSpPr>
          <p:nvPr>
            <p:ph type="title"/>
          </p:nvPr>
        </p:nvSpPr>
        <p:spPr>
          <a:xfrm>
            <a:off x="256307" y="4628519"/>
            <a:ext cx="9285626" cy="1274728"/>
          </a:xfrm>
        </p:spPr>
        <p:txBody>
          <a:bodyPr vert="horz" lIns="91440" tIns="45720" rIns="91440" bIns="45720" rtlCol="0" anchor="b">
            <a:noAutofit/>
          </a:bodyPr>
          <a:lstStyle/>
          <a:p>
            <a:pPr algn="ctr">
              <a:lnSpc>
                <a:spcPct val="90000"/>
              </a:lnSpc>
            </a:pPr>
            <a:r>
              <a:rPr lang="en-US" sz="2800" dirty="0">
                <a:solidFill>
                  <a:srgbClr val="FFFF00"/>
                </a:solidFill>
                <a:latin typeface="Calibri" panose="020F0502020204030204" pitchFamily="34" charset="0"/>
                <a:ea typeface="Calibri" panose="020F0502020204030204" pitchFamily="34" charset="0"/>
                <a:cs typeface="Calibri" panose="020F0502020204030204" pitchFamily="34" charset="0"/>
              </a:rPr>
              <a:t>Trauma is almost always at the core of serious addiction which leads way to mental illness and then addiction to mask it. </a:t>
            </a:r>
          </a:p>
        </p:txBody>
      </p:sp>
      <p:pic>
        <p:nvPicPr>
          <p:cNvPr id="4" name="Picture 3">
            <a:extLst>
              <a:ext uri="{FF2B5EF4-FFF2-40B4-BE49-F238E27FC236}">
                <a16:creationId xmlns:a16="http://schemas.microsoft.com/office/drawing/2014/main" id="{5D9DB3EC-63BB-BC55-4D82-B39DCE020329}"/>
              </a:ext>
            </a:extLst>
          </p:cNvPr>
          <p:cNvPicPr>
            <a:picLocks noChangeAspect="1"/>
          </p:cNvPicPr>
          <p:nvPr/>
        </p:nvPicPr>
        <p:blipFill>
          <a:blip r:embed="rId2"/>
          <a:stretch>
            <a:fillRect/>
          </a:stretch>
        </p:blipFill>
        <p:spPr>
          <a:xfrm>
            <a:off x="344470" y="662482"/>
            <a:ext cx="4078858" cy="3055206"/>
          </a:xfrm>
          <a:prstGeom prst="rect">
            <a:avLst/>
          </a:prstGeom>
        </p:spPr>
      </p:pic>
      <p:pic>
        <p:nvPicPr>
          <p:cNvPr id="3" name="Picture 2">
            <a:extLst>
              <a:ext uri="{FF2B5EF4-FFF2-40B4-BE49-F238E27FC236}">
                <a16:creationId xmlns:a16="http://schemas.microsoft.com/office/drawing/2014/main" id="{D1CD3E84-5AAB-CD97-A8BB-75F7E811BF6F}"/>
              </a:ext>
            </a:extLst>
          </p:cNvPr>
          <p:cNvPicPr>
            <a:picLocks noChangeAspect="1"/>
          </p:cNvPicPr>
          <p:nvPr/>
        </p:nvPicPr>
        <p:blipFill rotWithShape="1">
          <a:blip r:embed="rId3"/>
          <a:srcRect l="20714" t="15521" r="18036" b="8160"/>
          <a:stretch/>
        </p:blipFill>
        <p:spPr>
          <a:xfrm>
            <a:off x="5428537" y="449127"/>
            <a:ext cx="5911937" cy="3388551"/>
          </a:xfrm>
          <a:prstGeom prst="rect">
            <a:avLst/>
          </a:prstGeom>
        </p:spPr>
      </p:pic>
    </p:spTree>
    <p:extLst>
      <p:ext uri="{BB962C8B-B14F-4D97-AF65-F5344CB8AC3E}">
        <p14:creationId xmlns:p14="http://schemas.microsoft.com/office/powerpoint/2010/main" val="6968213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3B7817-FFBB-3961-C32A-6041AF83F97D}"/>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sz="3700" dirty="0"/>
              <a:t>When given access to cocaine, low status monkeys consumed cocaine excessively to the point of addiction whereas high status monkeys barely touched it…</a:t>
            </a:r>
          </a:p>
        </p:txBody>
      </p:sp>
      <p:pic>
        <p:nvPicPr>
          <p:cNvPr id="3" name="Picture 2">
            <a:extLst>
              <a:ext uri="{FF2B5EF4-FFF2-40B4-BE49-F238E27FC236}">
                <a16:creationId xmlns:a16="http://schemas.microsoft.com/office/drawing/2014/main" id="{A05096A9-108F-92A3-A006-56C73D26D3BB}"/>
              </a:ext>
            </a:extLst>
          </p:cNvPr>
          <p:cNvPicPr>
            <a:picLocks noChangeAspect="1"/>
          </p:cNvPicPr>
          <p:nvPr/>
        </p:nvPicPr>
        <p:blipFill rotWithShape="1">
          <a:blip r:embed="rId2"/>
          <a:srcRect b="253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74336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4DBE3D-61C3-09A6-F06C-A7C006757F23}"/>
              </a:ext>
            </a:extLst>
          </p:cNvPr>
          <p:cNvSpPr>
            <a:spLocks noGrp="1"/>
          </p:cNvSpPr>
          <p:nvPr>
            <p:ph type="title"/>
          </p:nvPr>
        </p:nvSpPr>
        <p:spPr>
          <a:xfrm>
            <a:off x="556532" y="643467"/>
            <a:ext cx="11210925" cy="744836"/>
          </a:xfrm>
        </p:spPr>
        <p:txBody>
          <a:bodyPr>
            <a:normAutofit/>
          </a:bodyPr>
          <a:lstStyle/>
          <a:p>
            <a:pPr algn="ctr"/>
            <a:r>
              <a:rPr lang="en-US" sz="3200" dirty="0">
                <a:solidFill>
                  <a:schemeClr val="bg1"/>
                </a:solidFill>
              </a:rPr>
              <a:t>Low status monkeys have fewer D2 dopamine receptors.</a:t>
            </a:r>
          </a:p>
        </p:txBody>
      </p:sp>
      <p:pic>
        <p:nvPicPr>
          <p:cNvPr id="5" name="Picture 4">
            <a:extLst>
              <a:ext uri="{FF2B5EF4-FFF2-40B4-BE49-F238E27FC236}">
                <a16:creationId xmlns:a16="http://schemas.microsoft.com/office/drawing/2014/main" id="{CA2851C2-7C8B-D243-85F6-621FF4FC5D6A}"/>
              </a:ext>
            </a:extLst>
          </p:cNvPr>
          <p:cNvPicPr>
            <a:picLocks noChangeAspect="1"/>
          </p:cNvPicPr>
          <p:nvPr/>
        </p:nvPicPr>
        <p:blipFill rotWithShape="1">
          <a:blip r:embed="rId2"/>
          <a:srcRect l="11773" t="13679" r="21599" b="7264"/>
          <a:stretch/>
        </p:blipFill>
        <p:spPr>
          <a:xfrm>
            <a:off x="1496809" y="1600798"/>
            <a:ext cx="9198381" cy="5047853"/>
          </a:xfrm>
          <a:prstGeom prst="rect">
            <a:avLst/>
          </a:prstGeom>
        </p:spPr>
      </p:pic>
    </p:spTree>
    <p:extLst>
      <p:ext uri="{BB962C8B-B14F-4D97-AF65-F5344CB8AC3E}">
        <p14:creationId xmlns:p14="http://schemas.microsoft.com/office/powerpoint/2010/main" val="22963622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6979A9-3238-C001-7C08-C1838B3CB8B7}"/>
              </a:ext>
            </a:extLst>
          </p:cNvPr>
          <p:cNvSpPr>
            <a:spLocks noGrp="1"/>
          </p:cNvSpPr>
          <p:nvPr>
            <p:ph type="title"/>
          </p:nvPr>
        </p:nvSpPr>
        <p:spPr>
          <a:xfrm>
            <a:off x="556532" y="643467"/>
            <a:ext cx="11210925" cy="744836"/>
          </a:xfrm>
        </p:spPr>
        <p:txBody>
          <a:bodyPr>
            <a:normAutofit/>
          </a:bodyPr>
          <a:lstStyle/>
          <a:p>
            <a:pPr algn="ctr"/>
            <a:r>
              <a:rPr lang="en-US" sz="3200">
                <a:solidFill>
                  <a:schemeClr val="bg1"/>
                </a:solidFill>
              </a:rPr>
              <a:t>Dopamine also is involved in bad and neutral things.</a:t>
            </a:r>
          </a:p>
        </p:txBody>
      </p:sp>
      <p:pic>
        <p:nvPicPr>
          <p:cNvPr id="3" name="Picture 2">
            <a:extLst>
              <a:ext uri="{FF2B5EF4-FFF2-40B4-BE49-F238E27FC236}">
                <a16:creationId xmlns:a16="http://schemas.microsoft.com/office/drawing/2014/main" id="{A10A873B-4896-79BF-A8DB-5D3B425A5AAC}"/>
              </a:ext>
            </a:extLst>
          </p:cNvPr>
          <p:cNvPicPr>
            <a:picLocks noChangeAspect="1"/>
          </p:cNvPicPr>
          <p:nvPr/>
        </p:nvPicPr>
        <p:blipFill rotWithShape="1">
          <a:blip r:embed="rId2"/>
          <a:srcRect l="11928" t="26401" r="24277" b="2347"/>
          <a:stretch/>
        </p:blipFill>
        <p:spPr>
          <a:xfrm>
            <a:off x="1483267" y="1733248"/>
            <a:ext cx="9225466" cy="4765523"/>
          </a:xfrm>
          <a:prstGeom prst="rect">
            <a:avLst/>
          </a:prstGeom>
        </p:spPr>
      </p:pic>
    </p:spTree>
    <p:extLst>
      <p:ext uri="{BB962C8B-B14F-4D97-AF65-F5344CB8AC3E}">
        <p14:creationId xmlns:p14="http://schemas.microsoft.com/office/powerpoint/2010/main" val="11786966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DE069F-8DF6-566B-83AB-97629D696BF2}"/>
              </a:ext>
            </a:extLst>
          </p:cNvPr>
          <p:cNvSpPr>
            <a:spLocks noGrp="1"/>
          </p:cNvSpPr>
          <p:nvPr>
            <p:ph type="title"/>
          </p:nvPr>
        </p:nvSpPr>
        <p:spPr>
          <a:xfrm>
            <a:off x="556532" y="499730"/>
            <a:ext cx="11210925" cy="888573"/>
          </a:xfrm>
        </p:spPr>
        <p:txBody>
          <a:bodyPr>
            <a:normAutofit fontScale="90000"/>
          </a:bodyPr>
          <a:lstStyle/>
          <a:p>
            <a:pPr algn="ctr"/>
            <a:br>
              <a:rPr lang="en-US" sz="2200" dirty="0">
                <a:solidFill>
                  <a:schemeClr val="bg1"/>
                </a:solidFill>
              </a:rPr>
            </a:br>
            <a:r>
              <a:rPr lang="en-US" sz="4000" dirty="0">
                <a:solidFill>
                  <a:schemeClr val="bg1"/>
                </a:solidFill>
              </a:rPr>
              <a:t>Dopamine is not required for reward</a:t>
            </a:r>
          </a:p>
        </p:txBody>
      </p:sp>
      <p:pic>
        <p:nvPicPr>
          <p:cNvPr id="3" name="Picture 2">
            <a:extLst>
              <a:ext uri="{FF2B5EF4-FFF2-40B4-BE49-F238E27FC236}">
                <a16:creationId xmlns:a16="http://schemas.microsoft.com/office/drawing/2014/main" id="{25F71A49-82CB-A379-656E-C2AD05E858A2}"/>
              </a:ext>
            </a:extLst>
          </p:cNvPr>
          <p:cNvPicPr>
            <a:picLocks noChangeAspect="1"/>
          </p:cNvPicPr>
          <p:nvPr/>
        </p:nvPicPr>
        <p:blipFill rotWithShape="1">
          <a:blip r:embed="rId2"/>
          <a:srcRect l="9791" t="26014" r="22275" b="5244"/>
          <a:stretch/>
        </p:blipFill>
        <p:spPr>
          <a:xfrm>
            <a:off x="1167437" y="1707125"/>
            <a:ext cx="10142792" cy="4746837"/>
          </a:xfrm>
          <a:prstGeom prst="rect">
            <a:avLst/>
          </a:prstGeom>
        </p:spPr>
      </p:pic>
    </p:spTree>
    <p:extLst>
      <p:ext uri="{BB962C8B-B14F-4D97-AF65-F5344CB8AC3E}">
        <p14:creationId xmlns:p14="http://schemas.microsoft.com/office/powerpoint/2010/main" val="1670483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B45172-ED1F-33A9-5504-2A1A099A13D1}"/>
              </a:ext>
            </a:extLst>
          </p:cNvPr>
          <p:cNvSpPr>
            <a:spLocks noGrp="1"/>
          </p:cNvSpPr>
          <p:nvPr>
            <p:ph type="title"/>
          </p:nvPr>
        </p:nvSpPr>
        <p:spPr>
          <a:xfrm>
            <a:off x="556532" y="643467"/>
            <a:ext cx="11210925" cy="744836"/>
          </a:xfrm>
        </p:spPr>
        <p:txBody>
          <a:bodyPr>
            <a:normAutofit/>
          </a:bodyPr>
          <a:lstStyle/>
          <a:p>
            <a:pPr algn="ctr"/>
            <a:r>
              <a:rPr lang="en-US" sz="3200">
                <a:solidFill>
                  <a:schemeClr val="bg1"/>
                </a:solidFill>
              </a:rPr>
              <a:t>Dr. McCauley’s “Ns” of Domaine</a:t>
            </a:r>
          </a:p>
        </p:txBody>
      </p:sp>
      <p:pic>
        <p:nvPicPr>
          <p:cNvPr id="3" name="Picture 2">
            <a:extLst>
              <a:ext uri="{FF2B5EF4-FFF2-40B4-BE49-F238E27FC236}">
                <a16:creationId xmlns:a16="http://schemas.microsoft.com/office/drawing/2014/main" id="{AB832E3B-87ED-ED36-2128-202C9B742DF4}"/>
              </a:ext>
            </a:extLst>
          </p:cNvPr>
          <p:cNvPicPr>
            <a:picLocks noChangeAspect="1"/>
          </p:cNvPicPr>
          <p:nvPr/>
        </p:nvPicPr>
        <p:blipFill rotWithShape="1">
          <a:blip r:embed="rId2"/>
          <a:srcRect l="11475" t="19152" r="22831" b="4106"/>
          <a:stretch/>
        </p:blipFill>
        <p:spPr>
          <a:xfrm>
            <a:off x="1621785" y="1609126"/>
            <a:ext cx="9113558" cy="4923877"/>
          </a:xfrm>
          <a:prstGeom prst="rect">
            <a:avLst/>
          </a:prstGeom>
        </p:spPr>
      </p:pic>
    </p:spTree>
    <p:extLst>
      <p:ext uri="{BB962C8B-B14F-4D97-AF65-F5344CB8AC3E}">
        <p14:creationId xmlns:p14="http://schemas.microsoft.com/office/powerpoint/2010/main" val="30849467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29A83-447A-4F33-A38E-BC3FACE16B8E}"/>
              </a:ext>
            </a:extLst>
          </p:cNvPr>
          <p:cNvSpPr>
            <a:spLocks noGrp="1"/>
          </p:cNvSpPr>
          <p:nvPr>
            <p:ph type="title"/>
          </p:nvPr>
        </p:nvSpPr>
        <p:spPr>
          <a:xfrm>
            <a:off x="1883229" y="624110"/>
            <a:ext cx="9621383" cy="1280890"/>
          </a:xfrm>
        </p:spPr>
        <p:txBody>
          <a:bodyPr>
            <a:normAutofit fontScale="90000"/>
          </a:bodyPr>
          <a:lstStyle/>
          <a:p>
            <a:r>
              <a:rPr lang="en-US" b="1" dirty="0">
                <a:latin typeface="Algerian" panose="04020705040A02060702" pitchFamily="82" charset="0"/>
              </a:rPr>
              <a:t>Bought the </a:t>
            </a:r>
            <a:r>
              <a:rPr lang="en-US" b="1" dirty="0">
                <a:solidFill>
                  <a:srgbClr val="FF0000"/>
                </a:solidFill>
                <a:latin typeface="Algerian" panose="04020705040A02060702" pitchFamily="82" charset="0"/>
              </a:rPr>
              <a:t>BMW</a:t>
            </a:r>
            <a:r>
              <a:rPr lang="en-US" b="1" dirty="0">
                <a:latin typeface="Algerian" panose="04020705040A02060702" pitchFamily="82" charset="0"/>
              </a:rPr>
              <a:t> but still wanting the </a:t>
            </a:r>
            <a:r>
              <a:rPr lang="en-US" b="1" dirty="0">
                <a:solidFill>
                  <a:srgbClr val="FF0000"/>
                </a:solidFill>
                <a:latin typeface="Algerian" panose="04020705040A02060702" pitchFamily="82" charset="0"/>
              </a:rPr>
              <a:t>Ducati</a:t>
            </a:r>
            <a:r>
              <a:rPr lang="en-US" b="1" dirty="0">
                <a:latin typeface="Algerian" panose="04020705040A02060702" pitchFamily="82" charset="0"/>
              </a:rPr>
              <a:t> </a:t>
            </a:r>
            <a:r>
              <a:rPr lang="en-US" b="1" dirty="0" err="1">
                <a:latin typeface="Algerian" panose="04020705040A02060702" pitchFamily="82" charset="0"/>
              </a:rPr>
              <a:t>Diavel</a:t>
            </a:r>
            <a:endParaRPr lang="en-US" b="1" dirty="0">
              <a:latin typeface="Algerian" panose="04020705040A02060702" pitchFamily="82" charset="0"/>
            </a:endParaRPr>
          </a:p>
        </p:txBody>
      </p:sp>
      <p:pic>
        <p:nvPicPr>
          <p:cNvPr id="4" name="Content Placeholder 3">
            <a:extLst>
              <a:ext uri="{FF2B5EF4-FFF2-40B4-BE49-F238E27FC236}">
                <a16:creationId xmlns:a16="http://schemas.microsoft.com/office/drawing/2014/main" id="{24A489F8-2273-4ECB-B459-626CA565A2F7}"/>
              </a:ext>
            </a:extLst>
          </p:cNvPr>
          <p:cNvPicPr>
            <a:picLocks noGrp="1"/>
          </p:cNvPicPr>
          <p:nvPr>
            <p:ph idx="1"/>
          </p:nvPr>
        </p:nvPicPr>
        <p:blipFill rotWithShape="1">
          <a:blip r:embed="rId2">
            <a:extLst>
              <a:ext uri="{28A0092B-C50C-407E-A947-70E740481C1C}">
                <a14:useLocalDpi xmlns:a14="http://schemas.microsoft.com/office/drawing/2010/main" val="0"/>
              </a:ext>
            </a:extLst>
          </a:blip>
          <a:srcRect l="5537" t="5206" r="12437"/>
          <a:stretch/>
        </p:blipFill>
        <p:spPr bwMode="auto">
          <a:xfrm>
            <a:off x="1023257" y="2858947"/>
            <a:ext cx="4974772" cy="2796169"/>
          </a:xfrm>
          <a:prstGeom prst="rect">
            <a:avLst/>
          </a:prstGeom>
          <a:noFill/>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97E71A4F-CDFC-45C0-B634-815A4118B20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705600" y="2858947"/>
            <a:ext cx="4603069" cy="2796169"/>
          </a:xfrm>
          <a:prstGeom prst="rect">
            <a:avLst/>
          </a:prstGeom>
          <a:noFill/>
          <a:ln>
            <a:noFill/>
          </a:ln>
        </p:spPr>
      </p:pic>
    </p:spTree>
    <p:extLst>
      <p:ext uri="{BB962C8B-B14F-4D97-AF65-F5344CB8AC3E}">
        <p14:creationId xmlns:p14="http://schemas.microsoft.com/office/powerpoint/2010/main" val="3531890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00420-7EB1-4840-BDCC-486D248066B1}"/>
              </a:ext>
            </a:extLst>
          </p:cNvPr>
          <p:cNvSpPr>
            <a:spLocks noGrp="1"/>
          </p:cNvSpPr>
          <p:nvPr>
            <p:ph type="title"/>
          </p:nvPr>
        </p:nvSpPr>
        <p:spPr>
          <a:xfrm>
            <a:off x="541867" y="293914"/>
            <a:ext cx="10111956" cy="716179"/>
          </a:xfrm>
        </p:spPr>
        <p:txBody>
          <a:bodyPr anchor="ctr">
            <a:normAutofit/>
          </a:bodyPr>
          <a:lstStyle/>
          <a:p>
            <a:pPr algn="ctr">
              <a:lnSpc>
                <a:spcPct val="90000"/>
              </a:lnSpc>
            </a:pPr>
            <a:r>
              <a:rPr lang="en-US" sz="3600" b="1" dirty="0">
                <a:solidFill>
                  <a:srgbClr val="FEFFFF"/>
                </a:solidFill>
              </a:rPr>
              <a:t>    Dopamine and DeltaFosB “Keep doing it!”</a:t>
            </a:r>
          </a:p>
        </p:txBody>
      </p:sp>
      <p:sp>
        <p:nvSpPr>
          <p:cNvPr id="3" name="Content Placeholder 2">
            <a:extLst>
              <a:ext uri="{FF2B5EF4-FFF2-40B4-BE49-F238E27FC236}">
                <a16:creationId xmlns:a16="http://schemas.microsoft.com/office/drawing/2014/main" id="{560F8DFE-5669-4C58-A63F-A50FBA46B0B9}"/>
              </a:ext>
            </a:extLst>
          </p:cNvPr>
          <p:cNvSpPr>
            <a:spLocks noGrp="1"/>
          </p:cNvSpPr>
          <p:nvPr>
            <p:ph idx="1"/>
          </p:nvPr>
        </p:nvSpPr>
        <p:spPr>
          <a:xfrm>
            <a:off x="541866" y="1752599"/>
            <a:ext cx="7911017" cy="4924647"/>
          </a:xfrm>
        </p:spPr>
        <p:txBody>
          <a:bodyPr>
            <a:normAutofit fontScale="70000" lnSpcReduction="20000"/>
          </a:bodyPr>
          <a:lstStyle/>
          <a:p>
            <a:pPr marL="0" indent="0">
              <a:lnSpc>
                <a:spcPct val="90000"/>
              </a:lnSpc>
              <a:buNone/>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Highly salient activities, in this case addiction, lead to the accumulation</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 of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DeltaFosB</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a protein that activates the genes involved with addiction. The molecular changes it potentiates are almost identical for both sexual conditioning and chronic drug use. Specifically, DeltaFosB rewires the brain to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crave IT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whatever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IT</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is. </a:t>
            </a:r>
          </a:p>
          <a:p>
            <a:pPr marL="0" indent="0">
              <a:buNone/>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buNone/>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In a sense,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dopamine</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is like the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foreman</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on a construction site barking orders and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DeltaFosB</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is the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worker</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on the site.  </a:t>
            </a:r>
            <a:r>
              <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rPr>
              <a:t>Dopamine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is yelling, “This activity is really important, and you should do it again and again.” </a:t>
            </a:r>
          </a:p>
          <a:p>
            <a:pPr marL="0" indent="0">
              <a:lnSpc>
                <a:spcPct val="90000"/>
              </a:lnSpc>
              <a:buNone/>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buNone/>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DeltaFosB</a:t>
            </a:r>
            <a:r>
              <a:rPr lang="en-US" i="1" dirty="0">
                <a:solidFill>
                  <a:srgbClr val="FEFFFF"/>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is responsible for ensuring that you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remember and repeat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the activity. </a:t>
            </a:r>
          </a:p>
          <a:p>
            <a:pPr marL="0" indent="0">
              <a:buNone/>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spcBef>
                <a:spcPts val="0"/>
              </a:spcBef>
              <a:buNone/>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This repeated process produces what is called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sensitization</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which is based</a:t>
            </a:r>
          </a:p>
          <a:p>
            <a:pPr marL="0" indent="0">
              <a:lnSpc>
                <a:spcPct val="90000"/>
              </a:lnSpc>
              <a:spcBef>
                <a:spcPts val="0"/>
              </a:spcBef>
              <a:buNone/>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on the principle,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“Nerve cells that fire together wire together”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as noted by</a:t>
            </a:r>
          </a:p>
          <a:p>
            <a:pPr marL="0" indent="0">
              <a:spcBef>
                <a:spcPts val="0"/>
              </a:spcBef>
              <a:buNone/>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Canadian researcher Donald Hebb in 1949. Repeated activity strengthens</a:t>
            </a:r>
          </a:p>
          <a:p>
            <a:pPr marL="0" indent="0">
              <a:spcBef>
                <a:spcPts val="0"/>
              </a:spcBef>
              <a:buNone/>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cell connections. </a:t>
            </a:r>
          </a:p>
          <a:p>
            <a:pPr>
              <a:lnSpc>
                <a:spcPct val="90000"/>
              </a:lnSpc>
            </a:pPr>
            <a:endParaRPr lang="en-US" sz="1500" dirty="0">
              <a:solidFill>
                <a:srgbClr val="FEFFFF"/>
              </a:solidFill>
              <a:latin typeface="Calibri" panose="020F0502020204030204" pitchFamily="34" charset="0"/>
              <a:cs typeface="Times New Roman" panose="02020603050405020304" pitchFamily="18" charset="0"/>
            </a:endParaRPr>
          </a:p>
        </p:txBody>
      </p:sp>
      <p:pic>
        <p:nvPicPr>
          <p:cNvPr id="2050" name="Picture 2" descr="Image result for cartoon of go signs">
            <a:extLst>
              <a:ext uri="{FF2B5EF4-FFF2-40B4-BE49-F238E27FC236}">
                <a16:creationId xmlns:a16="http://schemas.microsoft.com/office/drawing/2014/main" id="{3373D7AF-E8B3-4CF3-9574-0D08C8A139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1465" y="2132096"/>
            <a:ext cx="3001931" cy="3001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287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E609A-1120-4E93-933E-D7F62B42BFE3}"/>
              </a:ext>
            </a:extLst>
          </p:cNvPr>
          <p:cNvSpPr>
            <a:spLocks noGrp="1"/>
          </p:cNvSpPr>
          <p:nvPr>
            <p:ph type="title"/>
          </p:nvPr>
        </p:nvSpPr>
        <p:spPr>
          <a:xfrm>
            <a:off x="541866" y="787400"/>
            <a:ext cx="10399035" cy="778933"/>
          </a:xfrm>
        </p:spPr>
        <p:txBody>
          <a:bodyPr anchor="ctr">
            <a:noAutofit/>
          </a:bodyPr>
          <a:lstStyle/>
          <a:p>
            <a:pPr algn="ctr">
              <a:lnSpc>
                <a:spcPct val="90000"/>
              </a:lnSpc>
            </a:pPr>
            <a:r>
              <a:rPr lang="en-US" sz="4000" b="1" dirty="0">
                <a:solidFill>
                  <a:srgbClr val="FEFFFF"/>
                </a:solidFill>
              </a:rPr>
              <a:t>  Dopamine and CREB – “Slow it Down, Silver!”</a:t>
            </a:r>
          </a:p>
        </p:txBody>
      </p:sp>
      <p:sp>
        <p:nvSpPr>
          <p:cNvPr id="3" name="Content Placeholder 2">
            <a:extLst>
              <a:ext uri="{FF2B5EF4-FFF2-40B4-BE49-F238E27FC236}">
                <a16:creationId xmlns:a16="http://schemas.microsoft.com/office/drawing/2014/main" id="{61CF7EDF-CC67-40D2-B11F-E537FA2AC85B}"/>
              </a:ext>
            </a:extLst>
          </p:cNvPr>
          <p:cNvSpPr>
            <a:spLocks noGrp="1"/>
          </p:cNvSpPr>
          <p:nvPr>
            <p:ph idx="1"/>
          </p:nvPr>
        </p:nvSpPr>
        <p:spPr>
          <a:xfrm>
            <a:off x="541866" y="2058893"/>
            <a:ext cx="7772793" cy="4703413"/>
          </a:xfrm>
        </p:spPr>
        <p:txBody>
          <a:bodyPr>
            <a:normAutofit fontScale="70000" lnSpcReduction="20000"/>
          </a:bodyPr>
          <a:lstStyle/>
          <a:p>
            <a:pPr>
              <a:lnSpc>
                <a:spcPct val="90000"/>
              </a:lnSpc>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As the brain recognizes that it needs a rest, it will kick out </a:t>
            </a:r>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CREB</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in an effort to slow things down (Wilson, 2014). </a:t>
            </a:r>
          </a:p>
          <a:p>
            <a:pPr>
              <a:lnSpc>
                <a:spcPct val="90000"/>
              </a:lnSpc>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In essence, </a:t>
            </a:r>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DeltaFosB</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acts like the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gas pedal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and </a:t>
            </a:r>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CREB</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functions as the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brakes</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a:t>
            </a:r>
          </a:p>
          <a:p>
            <a:pPr>
              <a:lnSpc>
                <a:spcPct val="90000"/>
              </a:lnSpc>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CREB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specifically </a:t>
            </a:r>
            <a:r>
              <a:rPr lang="en-US" dirty="0">
                <a:solidFill>
                  <a:srgbClr val="FFFF00"/>
                </a:solidFill>
                <a:latin typeface="Calibri" panose="020F0502020204030204" pitchFamily="34" charset="0"/>
                <a:ea typeface="Calibri" panose="020F0502020204030204" pitchFamily="34" charset="0"/>
                <a:cs typeface="Times New Roman" panose="02020603050405020304" pitchFamily="18" charset="0"/>
              </a:rPr>
              <a:t>inhibits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dopamine and endogenous opioids in an effort to take the joy out of the binging/addictive behavior or substance so that you can give it a rest.</a:t>
            </a:r>
          </a:p>
          <a:p>
            <a:pPr>
              <a:lnSpc>
                <a:spcPct val="90000"/>
              </a:lnSpc>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endParaRPr>
          </a:p>
          <a:p>
            <a:pPr marL="0">
              <a:lnSpc>
                <a:spcPct val="90000"/>
              </a:lnSpc>
              <a:spcBef>
                <a:spcPts val="0"/>
              </a:spcBef>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This numbed pleasure response that is induced by CREB is often</a:t>
            </a:r>
          </a:p>
          <a:p>
            <a:pPr marL="0" indent="0">
              <a:lnSpc>
                <a:spcPct val="90000"/>
              </a:lnSpc>
              <a:spcBef>
                <a:spcPts val="0"/>
              </a:spcBef>
              <a:buNone/>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identified as </a:t>
            </a:r>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desensitization</a:t>
            </a:r>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which leads to </a:t>
            </a:r>
            <a:r>
              <a:rPr lang="en-US"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tolerance</a:t>
            </a:r>
            <a:r>
              <a:rPr lang="en-US" b="1" dirty="0">
                <a:solidFill>
                  <a:srgbClr val="FEFFFF"/>
                </a:solidFill>
                <a:latin typeface="Calibri" panose="020F0502020204030204" pitchFamily="34" charset="0"/>
                <a:ea typeface="Calibri" panose="020F0502020204030204" pitchFamily="34" charset="0"/>
                <a:cs typeface="Times New Roman" panose="02020603050405020304" pitchFamily="18" charset="0"/>
              </a:rPr>
              <a:t> </a:t>
            </a: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the need of</a:t>
            </a:r>
          </a:p>
          <a:p>
            <a:pPr marL="0" indent="0">
              <a:lnSpc>
                <a:spcPct val="90000"/>
              </a:lnSpc>
              <a:spcBef>
                <a:spcPts val="0"/>
              </a:spcBef>
              <a:buNone/>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increasingly higher doses to achieve the same effect. Tolerance is a</a:t>
            </a:r>
          </a:p>
          <a:p>
            <a:pPr marL="0" indent="0">
              <a:lnSpc>
                <a:spcPct val="90000"/>
              </a:lnSpc>
              <a:spcBef>
                <a:spcPts val="0"/>
              </a:spcBef>
              <a:buNone/>
            </a:pPr>
            <a:r>
              <a:rPr lang="en-US" dirty="0">
                <a:solidFill>
                  <a:srgbClr val="FEFFFF"/>
                </a:solidFill>
                <a:latin typeface="Calibri" panose="020F0502020204030204" pitchFamily="34" charset="0"/>
                <a:ea typeface="Calibri" panose="020F0502020204030204" pitchFamily="34" charset="0"/>
                <a:cs typeface="Times New Roman" panose="02020603050405020304" pitchFamily="18" charset="0"/>
              </a:rPr>
              <a:t>     key factor in addiction.</a:t>
            </a:r>
          </a:p>
          <a:p>
            <a:pPr>
              <a:lnSpc>
                <a:spcPct val="90000"/>
              </a:lnSpc>
            </a:pPr>
            <a:endParaRPr lang="en-US" sz="1500" dirty="0">
              <a:solidFill>
                <a:srgbClr val="FEFFFF"/>
              </a:solidFill>
              <a:latin typeface="Calibri" panose="020F0502020204030204" pitchFamily="34" charset="0"/>
              <a:cs typeface="Times New Roman" panose="02020603050405020304" pitchFamily="18" charset="0"/>
            </a:endParaRPr>
          </a:p>
        </p:txBody>
      </p:sp>
      <p:pic>
        <p:nvPicPr>
          <p:cNvPr id="5122" name="Picture 2" descr="Image result for cartoon of slamming on the brakes">
            <a:extLst>
              <a:ext uri="{FF2B5EF4-FFF2-40B4-BE49-F238E27FC236}">
                <a16:creationId xmlns:a16="http://schemas.microsoft.com/office/drawing/2014/main" id="{1239B9FB-F2D2-46FC-9D73-1C89FF051F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9834" y="2743434"/>
            <a:ext cx="3001931" cy="2069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816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4521" y="624110"/>
            <a:ext cx="10313581" cy="1280890"/>
          </a:xfrm>
          <a:solidFill>
            <a:srgbClr val="FFFF00"/>
          </a:solidFill>
        </p:spPr>
        <p:txBody>
          <a:bodyPr>
            <a:normAutofit fontScale="90000"/>
          </a:bodyPr>
          <a:lstStyle/>
          <a:p>
            <a:r>
              <a:rPr lang="en-US" b="1" dirty="0">
                <a:latin typeface="Algerian" panose="04020705040A02060702" pitchFamily="82" charset="0"/>
              </a:rPr>
              <a:t>Dopaminergic Downregulation at the Synaptic Level</a:t>
            </a:r>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55274" y="2735785"/>
            <a:ext cx="2904932" cy="2923820"/>
          </a:xfrm>
          <a:prstGeom prst="rect">
            <a:avLst/>
          </a:prstGeom>
          <a:noFill/>
        </p:spPr>
      </p:pic>
      <p:pic>
        <p:nvPicPr>
          <p:cNvPr id="5" name="Picture 4"/>
          <p:cNvPicPr/>
          <p:nvPr/>
        </p:nvPicPr>
        <p:blipFill rotWithShape="1">
          <a:blip r:embed="rId3" cstate="print">
            <a:extLst>
              <a:ext uri="{28A0092B-C50C-407E-A947-70E740481C1C}">
                <a14:useLocalDpi xmlns:a14="http://schemas.microsoft.com/office/drawing/2010/main" val="0"/>
              </a:ext>
            </a:extLst>
          </a:blip>
          <a:srcRect l="61539" t="36336" r="14262" b="39611"/>
          <a:stretch/>
        </p:blipFill>
        <p:spPr bwMode="auto">
          <a:xfrm>
            <a:off x="4970227" y="2649393"/>
            <a:ext cx="2731911" cy="2923821"/>
          </a:xfrm>
          <a:prstGeom prst="rect">
            <a:avLst/>
          </a:prstGeom>
          <a:noFill/>
          <a:ln>
            <a:noFill/>
          </a:ln>
          <a:extLst>
            <a:ext uri="{53640926-AAD7-44D8-BBD7-CCE9431645EC}">
              <a14:shadowObscured xmlns:a14="http://schemas.microsoft.com/office/drawing/2010/main"/>
            </a:ext>
          </a:extLst>
        </p:spPr>
      </p:pic>
      <p:pic>
        <p:nvPicPr>
          <p:cNvPr id="6" name="Picture 5"/>
          <p:cNvPicPr/>
          <p:nvPr/>
        </p:nvPicPr>
        <p:blipFill rotWithShape="1">
          <a:blip r:embed="rId3" cstate="print">
            <a:extLst>
              <a:ext uri="{28A0092B-C50C-407E-A947-70E740481C1C}">
                <a14:useLocalDpi xmlns:a14="http://schemas.microsoft.com/office/drawing/2010/main" val="0"/>
              </a:ext>
            </a:extLst>
          </a:blip>
          <a:srcRect l="61539" t="62175" r="14262" b="13583"/>
          <a:stretch/>
        </p:blipFill>
        <p:spPr bwMode="auto">
          <a:xfrm>
            <a:off x="8312159" y="2649393"/>
            <a:ext cx="2731911" cy="284404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29456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287FC-4723-44DF-9B49-3958D7558B63}"/>
              </a:ext>
            </a:extLst>
          </p:cNvPr>
          <p:cNvSpPr>
            <a:spLocks noGrp="1"/>
          </p:cNvSpPr>
          <p:nvPr>
            <p:ph type="title"/>
          </p:nvPr>
        </p:nvSpPr>
        <p:spPr>
          <a:xfrm>
            <a:off x="1843391" y="624109"/>
            <a:ext cx="9383408" cy="1682585"/>
          </a:xfrm>
        </p:spPr>
        <p:txBody>
          <a:bodyPr>
            <a:noAutofit/>
          </a:bodyPr>
          <a:lstStyle/>
          <a:p>
            <a:pPr lvl="0" indent="-342900">
              <a:lnSpc>
                <a:spcPct val="90000"/>
              </a:lnSpc>
              <a:spcBef>
                <a:spcPts val="0"/>
              </a:spcBef>
            </a:pPr>
            <a:r>
              <a:rPr lang="en-US" sz="44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So, we see that chronic overstimulation can lead to two opposite effects:</a:t>
            </a:r>
            <a:br>
              <a:rPr lang="en-US" sz="44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br>
            <a:endParaRPr lang="en-US" sz="4400" b="1" dirty="0">
              <a:solidFill>
                <a:schemeClr val="tx1"/>
              </a:solidFill>
            </a:endParaRPr>
          </a:p>
        </p:txBody>
      </p:sp>
      <p:graphicFrame>
        <p:nvGraphicFramePr>
          <p:cNvPr id="19" name="Content Placeholder 2">
            <a:extLst>
              <a:ext uri="{FF2B5EF4-FFF2-40B4-BE49-F238E27FC236}">
                <a16:creationId xmlns:a16="http://schemas.microsoft.com/office/drawing/2014/main" id="{F24E3115-8CD9-46A6-99D3-D4BA1586FAE9}"/>
              </a:ext>
            </a:extLst>
          </p:cNvPr>
          <p:cNvGraphicFramePr>
            <a:graphicFrameLocks noGrp="1"/>
          </p:cNvGraphicFramePr>
          <p:nvPr>
            <p:ph idx="1"/>
          </p:nvPr>
        </p:nvGraphicFramePr>
        <p:xfrm>
          <a:off x="961012" y="2930805"/>
          <a:ext cx="10265786" cy="29619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9788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2E50B"/>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EDD21E1-BAF0-4314-AB31-82ECB8AC9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AC2ED2DB-1E7E-4355-B76B-95CF4A900F4D}"/>
              </a:ext>
            </a:extLst>
          </p:cNvPr>
          <p:cNvSpPr>
            <a:spLocks noGrp="1"/>
          </p:cNvSpPr>
          <p:nvPr>
            <p:ph type="title"/>
          </p:nvPr>
        </p:nvSpPr>
        <p:spPr>
          <a:xfrm>
            <a:off x="1367680" y="290499"/>
            <a:ext cx="9179818" cy="615671"/>
          </a:xfrm>
          <a:solidFill>
            <a:schemeClr val="bg1"/>
          </a:solidFill>
        </p:spPr>
        <p:txBody>
          <a:bodyPr>
            <a:normAutofit fontScale="90000"/>
          </a:bodyPr>
          <a:lstStyle/>
          <a:p>
            <a:r>
              <a:rPr lang="en-US" b="1" dirty="0"/>
              <a:t>                 The Four </a:t>
            </a:r>
            <a:r>
              <a:rPr lang="en-US" b="1" dirty="0">
                <a:solidFill>
                  <a:srgbClr val="FF0000"/>
                </a:solidFill>
              </a:rPr>
              <a:t>Cs </a:t>
            </a:r>
            <a:r>
              <a:rPr lang="en-US" b="1" dirty="0"/>
              <a:t>of Addiction</a:t>
            </a:r>
          </a:p>
        </p:txBody>
      </p:sp>
      <p:sp>
        <p:nvSpPr>
          <p:cNvPr id="73" name="Rectangle 72">
            <a:extLst>
              <a:ext uri="{FF2B5EF4-FFF2-40B4-BE49-F238E27FC236}">
                <a16:creationId xmlns:a16="http://schemas.microsoft.com/office/drawing/2014/main" id="{FDC8619C-F25D-468E-95FA-2A2151D7DD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Content Placeholder 2">
            <a:extLst>
              <a:ext uri="{FF2B5EF4-FFF2-40B4-BE49-F238E27FC236}">
                <a16:creationId xmlns:a16="http://schemas.microsoft.com/office/drawing/2014/main" id="{BEFB3196-5A83-4376-8C1E-ED4F790DA2E2}"/>
              </a:ext>
            </a:extLst>
          </p:cNvPr>
          <p:cNvSpPr>
            <a:spLocks noGrp="1"/>
          </p:cNvSpPr>
          <p:nvPr>
            <p:ph idx="1"/>
          </p:nvPr>
        </p:nvSpPr>
        <p:spPr>
          <a:xfrm>
            <a:off x="1038035" y="1197455"/>
            <a:ext cx="8436471" cy="5370045"/>
          </a:xfrm>
        </p:spPr>
        <p:txBody>
          <a:bodyPr>
            <a:normAutofit lnSpcReduction="10000"/>
          </a:bodyPr>
          <a:lstStyle/>
          <a:p>
            <a:pPr marL="0">
              <a:lnSpc>
                <a:spcPct val="90000"/>
              </a:lnSpc>
              <a:spcBef>
                <a:spcPts val="0"/>
              </a:spcBef>
            </a:pPr>
            <a:r>
              <a:rPr lang="en-US" sz="2000" dirty="0">
                <a:latin typeface="Calibri" panose="020F0502020204030204" pitchFamily="34" charset="0"/>
                <a:ea typeface="Calibri" panose="020F0502020204030204" pitchFamily="34" charset="0"/>
                <a:cs typeface="Times New Roman" panose="02020603050405020304" pitchFamily="18" charset="0"/>
              </a:rPr>
              <a:t>Wilson (2014) notes that all addictions, regardless of their differences, result in an established set of </a:t>
            </a:r>
            <a:r>
              <a:rPr lang="en-US"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“core brain changes” </a:t>
            </a:r>
            <a:r>
              <a:rPr lang="en-US" sz="2000" dirty="0">
                <a:latin typeface="Calibri" panose="020F0502020204030204" pitchFamily="34" charset="0"/>
                <a:ea typeface="Calibri" panose="020F0502020204030204" pitchFamily="34" charset="0"/>
                <a:cs typeface="Times New Roman" panose="02020603050405020304" pitchFamily="18" charset="0"/>
              </a:rPr>
              <a:t>which, in turn, present as recognized signs, symptoms, and behaviors such as those listed in the </a:t>
            </a:r>
            <a:r>
              <a:rPr lang="en-US" sz="2000" b="1" dirty="0">
                <a:latin typeface="Calibri" panose="020F0502020204030204" pitchFamily="34" charset="0"/>
                <a:ea typeface="Calibri" panose="020F0502020204030204" pitchFamily="34" charset="0"/>
                <a:cs typeface="Times New Roman" panose="02020603050405020304" pitchFamily="18" charset="0"/>
              </a:rPr>
              <a:t>Four </a:t>
            </a:r>
            <a:r>
              <a:rPr lang="en-US"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C’s</a:t>
            </a:r>
            <a:r>
              <a:rPr lang="en-US" sz="2000" b="1" dirty="0">
                <a:latin typeface="Calibri" panose="020F0502020204030204" pitchFamily="34" charset="0"/>
                <a:ea typeface="Calibri" panose="020F0502020204030204" pitchFamily="34" charset="0"/>
                <a:cs typeface="Times New Roman" panose="02020603050405020304" pitchFamily="18" charset="0"/>
              </a:rPr>
              <a:t>:</a:t>
            </a:r>
          </a:p>
          <a:p>
            <a:pPr marL="0">
              <a:lnSpc>
                <a:spcPct val="90000"/>
              </a:lnSpc>
              <a:spcBef>
                <a:spcPts val="0"/>
              </a:spcBef>
            </a:pP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pPr marL="0">
              <a:lnSpc>
                <a:spcPct val="90000"/>
              </a:lnSpc>
              <a:spcBef>
                <a:spcPts val="0"/>
              </a:spcBef>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mj-lt"/>
              <a:buAutoNum type="arabicPeriod"/>
            </a:pPr>
            <a:r>
              <a:rPr lang="en-US" sz="2000" b="1" i="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C</a:t>
            </a:r>
            <a:r>
              <a:rPr lang="en-US" sz="2000" b="1" i="1" dirty="0">
                <a:latin typeface="Calibri" panose="020F0502020204030204" pitchFamily="34" charset="0"/>
                <a:ea typeface="Calibri" panose="020F0502020204030204" pitchFamily="34" charset="0"/>
                <a:cs typeface="Times New Roman" panose="02020603050405020304" pitchFamily="18" charset="0"/>
              </a:rPr>
              <a:t>raving and Preoccupation</a:t>
            </a:r>
            <a:r>
              <a:rPr lang="en-US" sz="2000" b="1" dirty="0">
                <a:latin typeface="Calibri" panose="020F0502020204030204" pitchFamily="34" charset="0"/>
                <a:ea typeface="Calibri" panose="020F0502020204030204" pitchFamily="34" charset="0"/>
                <a:cs typeface="Times New Roman" panose="02020603050405020304" pitchFamily="18" charset="0"/>
              </a:rPr>
              <a:t> </a:t>
            </a:r>
            <a:r>
              <a:rPr lang="en-US" sz="2000" dirty="0">
                <a:latin typeface="Calibri" panose="020F0502020204030204" pitchFamily="34" charset="0"/>
                <a:ea typeface="Calibri" panose="020F0502020204030204" pitchFamily="34" charset="0"/>
                <a:cs typeface="Times New Roman" panose="02020603050405020304" pitchFamily="18" charset="0"/>
              </a:rPr>
              <a:t>with obtaining, engaging in or recovering from the use of the substance or behaviors in question.</a:t>
            </a:r>
          </a:p>
          <a:p>
            <a:pPr lvl="0">
              <a:lnSpc>
                <a:spcPct val="90000"/>
              </a:lnSpc>
              <a:spcBef>
                <a:spcPts val="0"/>
              </a:spcBef>
              <a:buFont typeface="+mj-lt"/>
              <a:buAutoNum type="arabicPeriod"/>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mj-lt"/>
              <a:buAutoNum type="arabicPeriod"/>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ts val="0"/>
              </a:spcBef>
              <a:buFont typeface="+mj-lt"/>
              <a:buAutoNum type="arabicPeriod"/>
            </a:pPr>
            <a:r>
              <a:rPr lang="en-US" sz="2000" b="1" i="1" dirty="0">
                <a:latin typeface="Calibri" panose="020F0502020204030204" pitchFamily="34" charset="0"/>
                <a:ea typeface="Calibri" panose="020F0502020204030204" pitchFamily="34" charset="0"/>
                <a:cs typeface="Times New Roman" panose="02020603050405020304" pitchFamily="18" charset="0"/>
              </a:rPr>
              <a:t>Loss of </a:t>
            </a:r>
            <a:r>
              <a:rPr lang="en-US" sz="2000" b="1" i="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C</a:t>
            </a:r>
            <a:r>
              <a:rPr lang="en-US" sz="2000" b="1" i="1" dirty="0">
                <a:latin typeface="Calibri" panose="020F0502020204030204" pitchFamily="34" charset="0"/>
                <a:ea typeface="Calibri" panose="020F0502020204030204" pitchFamily="34" charset="0"/>
                <a:cs typeface="Times New Roman" panose="02020603050405020304" pitchFamily="18" charset="0"/>
              </a:rPr>
              <a:t>ontrol </a:t>
            </a:r>
            <a:r>
              <a:rPr lang="en-US" sz="2000" dirty="0">
                <a:latin typeface="Calibri" panose="020F0502020204030204" pitchFamily="34" charset="0"/>
                <a:ea typeface="Calibri" panose="020F0502020204030204" pitchFamily="34" charset="0"/>
                <a:cs typeface="Times New Roman" panose="02020603050405020304" pitchFamily="18" charset="0"/>
              </a:rPr>
              <a:t>in using the substance or of engaging in the behavior and noted by increasing frequency or duration, larger amounts or intensity, and/or increasing the risk and behavior in an effort to obtain the desired effect.</a:t>
            </a:r>
          </a:p>
          <a:p>
            <a:pPr lvl="0">
              <a:lnSpc>
                <a:spcPct val="90000"/>
              </a:lnSpc>
              <a:spcBef>
                <a:spcPts val="0"/>
              </a:spcBef>
              <a:buFont typeface="+mj-lt"/>
              <a:buAutoNum type="arabicPeriod"/>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mj-lt"/>
              <a:buAutoNum type="arabicPeriod"/>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mj-lt"/>
              <a:buAutoNum type="arabicPeriod"/>
            </a:pPr>
            <a:r>
              <a:rPr lang="en-US" sz="2000" b="1" i="1" dirty="0">
                <a:latin typeface="Calibri" panose="020F0502020204030204" pitchFamily="34" charset="0"/>
                <a:ea typeface="Calibri" panose="020F0502020204030204" pitchFamily="34" charset="0"/>
                <a:cs typeface="Times New Roman" panose="02020603050405020304" pitchFamily="18" charset="0"/>
              </a:rPr>
              <a:t>Negative </a:t>
            </a:r>
            <a:r>
              <a:rPr lang="en-US" sz="2000" b="1" i="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C</a:t>
            </a:r>
            <a:r>
              <a:rPr lang="en-US" sz="2000" b="1" i="1" dirty="0">
                <a:latin typeface="Calibri" panose="020F0502020204030204" pitchFamily="34" charset="0"/>
                <a:ea typeface="Calibri" panose="020F0502020204030204" pitchFamily="34" charset="0"/>
                <a:cs typeface="Times New Roman" panose="02020603050405020304" pitchFamily="18" charset="0"/>
              </a:rPr>
              <a:t>onsequences </a:t>
            </a:r>
            <a:r>
              <a:rPr lang="en-US" sz="2000" dirty="0">
                <a:latin typeface="Calibri" panose="020F0502020204030204" pitchFamily="34" charset="0"/>
                <a:ea typeface="Calibri" panose="020F0502020204030204" pitchFamily="34" charset="0"/>
                <a:cs typeface="Times New Roman" panose="02020603050405020304" pitchFamily="18" charset="0"/>
              </a:rPr>
              <a:t>in physical, social, occupational, financial, or psychological areas. </a:t>
            </a:r>
          </a:p>
          <a:p>
            <a:pPr lvl="0">
              <a:lnSpc>
                <a:spcPct val="90000"/>
              </a:lnSpc>
              <a:spcBef>
                <a:spcPts val="0"/>
              </a:spcBef>
              <a:buFont typeface="+mj-lt"/>
              <a:buAutoNum type="arabicPeriod"/>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mj-lt"/>
              <a:buAutoNum type="arabicPeriod"/>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mj-lt"/>
              <a:buAutoNum type="arabicPeriod"/>
            </a:pPr>
            <a:r>
              <a:rPr lang="en-US" sz="2000" b="1" dirty="0">
                <a:latin typeface="Calibri" panose="020F0502020204030204" pitchFamily="34" charset="0"/>
                <a:ea typeface="Calibri" panose="020F0502020204030204" pitchFamily="34" charset="0"/>
                <a:cs typeface="Times New Roman" panose="02020603050405020304" pitchFamily="18" charset="0"/>
              </a:rPr>
              <a:t> </a:t>
            </a:r>
            <a:r>
              <a:rPr lang="en-US" sz="20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C</a:t>
            </a:r>
            <a:r>
              <a:rPr lang="en-US" sz="2000" b="1" i="1" dirty="0">
                <a:solidFill>
                  <a:schemeClr val="tx1"/>
                </a:solidFill>
                <a:latin typeface="Calibri" panose="020F0502020204030204" pitchFamily="34" charset="0"/>
                <a:ea typeface="Calibri" panose="020F0502020204030204" pitchFamily="34" charset="0"/>
                <a:cs typeface="Times New Roman" panose="02020603050405020304" pitchFamily="18" charset="0"/>
              </a:rPr>
              <a:t>ompulsive </a:t>
            </a:r>
            <a:r>
              <a:rPr lang="en-US" sz="2000" i="1" dirty="0">
                <a:solidFill>
                  <a:schemeClr val="tx1"/>
                </a:solidFill>
                <a:latin typeface="Calibri" panose="020F0502020204030204" pitchFamily="34" charset="0"/>
                <a:ea typeface="Calibri" panose="020F0502020204030204" pitchFamily="34" charset="0"/>
                <a:cs typeface="Times New Roman" panose="02020603050405020304" pitchFamily="18" charset="0"/>
              </a:rPr>
              <a:t>in nature</a:t>
            </a:r>
            <a:endParaRPr lang="en-US" sz="2000" i="1" dirty="0">
              <a:latin typeface="Calibri" panose="020F0502020204030204" pitchFamily="34" charset="0"/>
              <a:ea typeface="Calibri" panose="020F0502020204030204" pitchFamily="34" charset="0"/>
              <a:cs typeface="Times New Roman" panose="02020603050405020304" pitchFamily="18" charset="0"/>
            </a:endParaRPr>
          </a:p>
          <a:p>
            <a:pPr lvl="0">
              <a:lnSpc>
                <a:spcPct val="90000"/>
              </a:lnSpc>
              <a:spcBef>
                <a:spcPts val="0"/>
              </a:spcBef>
              <a:buFont typeface="+mj-lt"/>
              <a:buAutoNum type="arabicPeriod"/>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spcBef>
                <a:spcPts val="0"/>
              </a:spcBef>
              <a:buNone/>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n-US" sz="1300" dirty="0"/>
          </a:p>
        </p:txBody>
      </p:sp>
      <p:pic>
        <p:nvPicPr>
          <p:cNvPr id="2050" name="Picture 2" descr="Image result for image of craving">
            <a:extLst>
              <a:ext uri="{FF2B5EF4-FFF2-40B4-BE49-F238E27FC236}">
                <a16:creationId xmlns:a16="http://schemas.microsoft.com/office/drawing/2014/main" id="{E421B802-F494-486D-A888-5879F0D8CE2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975715" y="1597002"/>
            <a:ext cx="2038349" cy="1057291"/>
          </a:xfrm>
          <a:prstGeom prst="rect">
            <a:avLst/>
          </a:prstGeom>
          <a:noFill/>
          <a:extLst>
            <a:ext uri="{909E8E84-426E-40DD-AFC4-6F175D3DCCD1}">
              <a14:hiddenFill xmlns:a14="http://schemas.microsoft.com/office/drawing/2010/main">
                <a:solidFill>
                  <a:srgbClr val="FFFFFF"/>
                </a:solidFill>
              </a14:hiddenFill>
            </a:ext>
          </a:extLst>
        </p:spPr>
      </p:pic>
      <p:sp>
        <p:nvSpPr>
          <p:cNvPr id="75" name="Freeform 12">
            <a:extLst>
              <a:ext uri="{FF2B5EF4-FFF2-40B4-BE49-F238E27FC236}">
                <a16:creationId xmlns:a16="http://schemas.microsoft.com/office/drawing/2014/main" id="{7D9439D6-DEAD-4CEB-A61B-BE3D64D1B5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2052" name="Picture 4" descr="Image result for image of loss of control">
            <a:extLst>
              <a:ext uri="{FF2B5EF4-FFF2-40B4-BE49-F238E27FC236}">
                <a16:creationId xmlns:a16="http://schemas.microsoft.com/office/drawing/2014/main" id="{3A873E92-04A4-4B84-B98A-E6FAD5E847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5000"/>
          <a:stretch/>
        </p:blipFill>
        <p:spPr bwMode="auto">
          <a:xfrm>
            <a:off x="9960103" y="2783900"/>
            <a:ext cx="2108481" cy="97277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image o negative consequences">
            <a:extLst>
              <a:ext uri="{FF2B5EF4-FFF2-40B4-BE49-F238E27FC236}">
                <a16:creationId xmlns:a16="http://schemas.microsoft.com/office/drawing/2014/main" id="{A139E308-3268-431B-8691-C82023C8EFD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275" b="12749"/>
          <a:stretch/>
        </p:blipFill>
        <p:spPr bwMode="auto">
          <a:xfrm>
            <a:off x="9975715" y="4035450"/>
            <a:ext cx="1981188" cy="11158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6874F7D-4BE7-ADB2-183D-E0DD13FD23E4}"/>
              </a:ext>
            </a:extLst>
          </p:cNvPr>
          <p:cNvPicPr>
            <a:picLocks noChangeAspect="1"/>
          </p:cNvPicPr>
          <p:nvPr/>
        </p:nvPicPr>
        <p:blipFill rotWithShape="1">
          <a:blip r:embed="rId6"/>
          <a:srcRect b="15329"/>
          <a:stretch/>
        </p:blipFill>
        <p:spPr>
          <a:xfrm>
            <a:off x="9995169" y="5430100"/>
            <a:ext cx="2038350" cy="1048447"/>
          </a:xfrm>
          <a:prstGeom prst="rect">
            <a:avLst/>
          </a:prstGeom>
        </p:spPr>
      </p:pic>
    </p:spTree>
    <p:extLst>
      <p:ext uri="{BB962C8B-B14F-4D97-AF65-F5344CB8AC3E}">
        <p14:creationId xmlns:p14="http://schemas.microsoft.com/office/powerpoint/2010/main" val="2664586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22BED-BA82-459B-8C5A-296875A0BAAD}"/>
              </a:ext>
            </a:extLst>
          </p:cNvPr>
          <p:cNvSpPr>
            <a:spLocks noGrp="1"/>
          </p:cNvSpPr>
          <p:nvPr>
            <p:ph type="title"/>
          </p:nvPr>
        </p:nvSpPr>
        <p:spPr>
          <a:xfrm>
            <a:off x="3106757" y="290500"/>
            <a:ext cx="8185531" cy="1614500"/>
          </a:xfrm>
        </p:spPr>
        <p:txBody>
          <a:bodyPr vert="horz" lIns="91440" tIns="45720" rIns="91440" bIns="45720" rtlCol="0" anchor="t">
            <a:normAutofit/>
          </a:bodyPr>
          <a:lstStyle/>
          <a:p>
            <a:r>
              <a:rPr lang="en-US" b="1" dirty="0"/>
              <a:t>What Cranks Us Up?</a:t>
            </a:r>
          </a:p>
        </p:txBody>
      </p:sp>
      <p:sp>
        <p:nvSpPr>
          <p:cNvPr id="5" name="Rectangle 4">
            <a:extLst>
              <a:ext uri="{FF2B5EF4-FFF2-40B4-BE49-F238E27FC236}">
                <a16:creationId xmlns:a16="http://schemas.microsoft.com/office/drawing/2014/main" id="{D5C1F3B7-1722-432F-AAA5-8707746CD2E7}"/>
              </a:ext>
            </a:extLst>
          </p:cNvPr>
          <p:cNvSpPr/>
          <p:nvPr/>
        </p:nvSpPr>
        <p:spPr>
          <a:xfrm>
            <a:off x="206021" y="1599819"/>
            <a:ext cx="4002048" cy="4459029"/>
          </a:xfrm>
          <a:prstGeom prst="rect">
            <a:avLst/>
          </a:prstGeom>
        </p:spPr>
        <p:txBody>
          <a:bodyPr vert="horz" lIns="91440" tIns="45720" rIns="91440" bIns="45720" rtlCol="0">
            <a:normAutofit/>
          </a:bodyPr>
          <a:lstStyle/>
          <a:p>
            <a:pPr>
              <a:lnSpc>
                <a:spcPct val="90000"/>
              </a:lnSpc>
              <a:spcBef>
                <a:spcPts val="1000"/>
              </a:spcBef>
              <a:buClr>
                <a:schemeClr val="accent1"/>
              </a:buClr>
            </a:pPr>
            <a:r>
              <a:rPr lang="en-US" sz="2200" dirty="0">
                <a:solidFill>
                  <a:schemeClr val="tx1">
                    <a:lumMod val="75000"/>
                    <a:lumOff val="25000"/>
                  </a:schemeClr>
                </a:solidFill>
                <a:latin typeface="Calibri" panose="020F0502020204030204" pitchFamily="34" charset="0"/>
                <a:cs typeface="Calibri" panose="020F0502020204030204" pitchFamily="34" charset="0"/>
              </a:rPr>
              <a:t>Summary of dopamine increases:</a:t>
            </a:r>
          </a:p>
          <a:p>
            <a:pPr marL="342900" marR="0" lvl="0" indent="-342900">
              <a:lnSpc>
                <a:spcPct val="90000"/>
              </a:lnSpc>
              <a:spcBef>
                <a:spcPts val="1000"/>
              </a:spcBef>
              <a:buClr>
                <a:schemeClr val="accent1"/>
              </a:buClr>
              <a:buFont typeface="Wingdings 3" charset="2"/>
              <a:buChar char=""/>
            </a:pPr>
            <a:r>
              <a:rPr lang="en-US" sz="2200" dirty="0">
                <a:solidFill>
                  <a:schemeClr val="tx1">
                    <a:lumMod val="75000"/>
                    <a:lumOff val="25000"/>
                  </a:schemeClr>
                </a:solidFill>
                <a:latin typeface="Calibri" panose="020F0502020204030204" pitchFamily="34" charset="0"/>
                <a:cs typeface="Calibri" panose="020F0502020204030204" pitchFamily="34" charset="0"/>
              </a:rPr>
              <a:t>Food – </a:t>
            </a:r>
            <a:r>
              <a:rPr lang="en-US" sz="2200" dirty="0">
                <a:solidFill>
                  <a:srgbClr val="FF0000"/>
                </a:solidFill>
                <a:latin typeface="Calibri" panose="020F0502020204030204" pitchFamily="34" charset="0"/>
                <a:cs typeface="Calibri" panose="020F0502020204030204" pitchFamily="34" charset="0"/>
              </a:rPr>
              <a:t>150% </a:t>
            </a:r>
            <a:r>
              <a:rPr lang="en-US" sz="2200" dirty="0">
                <a:solidFill>
                  <a:schemeClr val="tx1">
                    <a:lumMod val="75000"/>
                    <a:lumOff val="25000"/>
                  </a:schemeClr>
                </a:solidFill>
                <a:latin typeface="Calibri" panose="020F0502020204030204" pitchFamily="34" charset="0"/>
                <a:cs typeface="Calibri" panose="020F0502020204030204" pitchFamily="34" charset="0"/>
              </a:rPr>
              <a:t>increase</a:t>
            </a:r>
          </a:p>
          <a:p>
            <a:pPr marL="342900" marR="0" lvl="0" indent="-342900">
              <a:lnSpc>
                <a:spcPct val="90000"/>
              </a:lnSpc>
              <a:spcBef>
                <a:spcPts val="1000"/>
              </a:spcBef>
              <a:buClr>
                <a:schemeClr val="accent1"/>
              </a:buClr>
              <a:buFont typeface="Wingdings 3" charset="2"/>
              <a:buChar char=""/>
            </a:pPr>
            <a:r>
              <a:rPr lang="en-US" sz="2200" dirty="0">
                <a:solidFill>
                  <a:schemeClr val="tx1">
                    <a:lumMod val="75000"/>
                    <a:lumOff val="25000"/>
                  </a:schemeClr>
                </a:solidFill>
                <a:latin typeface="Calibri" panose="020F0502020204030204" pitchFamily="34" charset="0"/>
                <a:cs typeface="Calibri" panose="020F0502020204030204" pitchFamily="34" charset="0"/>
              </a:rPr>
              <a:t>Nicotine – </a:t>
            </a:r>
            <a:r>
              <a:rPr lang="en-US" sz="2200" dirty="0">
                <a:solidFill>
                  <a:srgbClr val="FF0000"/>
                </a:solidFill>
                <a:latin typeface="Calibri" panose="020F0502020204030204" pitchFamily="34" charset="0"/>
                <a:cs typeface="Calibri" panose="020F0502020204030204" pitchFamily="34" charset="0"/>
              </a:rPr>
              <a:t>200%</a:t>
            </a:r>
            <a:r>
              <a:rPr lang="en-US" sz="2200" dirty="0">
                <a:solidFill>
                  <a:schemeClr val="tx1">
                    <a:lumMod val="75000"/>
                    <a:lumOff val="25000"/>
                  </a:schemeClr>
                </a:solidFill>
                <a:latin typeface="Calibri" panose="020F0502020204030204" pitchFamily="34" charset="0"/>
                <a:cs typeface="Calibri" panose="020F0502020204030204" pitchFamily="34" charset="0"/>
              </a:rPr>
              <a:t> increase</a:t>
            </a:r>
          </a:p>
          <a:p>
            <a:pPr marL="342900" marR="0" lvl="0" indent="-342900">
              <a:lnSpc>
                <a:spcPct val="90000"/>
              </a:lnSpc>
              <a:spcBef>
                <a:spcPts val="1000"/>
              </a:spcBef>
              <a:buClr>
                <a:schemeClr val="accent1"/>
              </a:buClr>
              <a:buFont typeface="Wingdings 3" charset="2"/>
              <a:buChar char=""/>
            </a:pPr>
            <a:r>
              <a:rPr lang="en-US" sz="2200" dirty="0">
                <a:solidFill>
                  <a:schemeClr val="tx1">
                    <a:lumMod val="75000"/>
                    <a:lumOff val="25000"/>
                  </a:schemeClr>
                </a:solidFill>
                <a:latin typeface="Calibri" panose="020F0502020204030204" pitchFamily="34" charset="0"/>
                <a:cs typeface="Calibri" panose="020F0502020204030204" pitchFamily="34" charset="0"/>
              </a:rPr>
              <a:t>Snorting cocaine – </a:t>
            </a:r>
            <a:r>
              <a:rPr lang="en-US" sz="2200" dirty="0">
                <a:solidFill>
                  <a:srgbClr val="FF0000"/>
                </a:solidFill>
                <a:latin typeface="Calibri" panose="020F0502020204030204" pitchFamily="34" charset="0"/>
                <a:cs typeface="Calibri" panose="020F0502020204030204" pitchFamily="34" charset="0"/>
              </a:rPr>
              <a:t>350% </a:t>
            </a:r>
            <a:r>
              <a:rPr lang="en-US" sz="2200" dirty="0">
                <a:solidFill>
                  <a:schemeClr val="tx1">
                    <a:lumMod val="75000"/>
                    <a:lumOff val="25000"/>
                  </a:schemeClr>
                </a:solidFill>
                <a:latin typeface="Calibri" panose="020F0502020204030204" pitchFamily="34" charset="0"/>
                <a:cs typeface="Calibri" panose="020F0502020204030204" pitchFamily="34" charset="0"/>
              </a:rPr>
              <a:t>increase</a:t>
            </a:r>
          </a:p>
          <a:p>
            <a:pPr marL="342900" marR="0" lvl="0" indent="-342900">
              <a:lnSpc>
                <a:spcPct val="90000"/>
              </a:lnSpc>
              <a:spcBef>
                <a:spcPts val="1000"/>
              </a:spcBef>
              <a:buClr>
                <a:schemeClr val="accent1"/>
              </a:buClr>
              <a:buFont typeface="Wingdings 3" charset="2"/>
              <a:buChar char=""/>
            </a:pPr>
            <a:r>
              <a:rPr lang="en-US" sz="2200" dirty="0">
                <a:solidFill>
                  <a:schemeClr val="tx1">
                    <a:lumMod val="75000"/>
                    <a:lumOff val="25000"/>
                  </a:schemeClr>
                </a:solidFill>
                <a:latin typeface="Calibri" panose="020F0502020204030204" pitchFamily="34" charset="0"/>
                <a:cs typeface="Calibri" panose="020F0502020204030204" pitchFamily="34" charset="0"/>
              </a:rPr>
              <a:t>Sexual intimacy – </a:t>
            </a:r>
            <a:r>
              <a:rPr lang="en-US" sz="2200" dirty="0">
                <a:solidFill>
                  <a:srgbClr val="FF0000"/>
                </a:solidFill>
                <a:latin typeface="Calibri" panose="020F0502020204030204" pitchFamily="34" charset="0"/>
                <a:cs typeface="Calibri" panose="020F0502020204030204" pitchFamily="34" charset="0"/>
              </a:rPr>
              <a:t>250% </a:t>
            </a:r>
            <a:r>
              <a:rPr lang="en-US" sz="2200" dirty="0">
                <a:solidFill>
                  <a:schemeClr val="tx1">
                    <a:lumMod val="75000"/>
                    <a:lumOff val="25000"/>
                  </a:schemeClr>
                </a:solidFill>
                <a:latin typeface="Calibri" panose="020F0502020204030204" pitchFamily="34" charset="0"/>
                <a:cs typeface="Calibri" panose="020F0502020204030204" pitchFamily="34" charset="0"/>
              </a:rPr>
              <a:t>increase</a:t>
            </a:r>
          </a:p>
          <a:p>
            <a:pPr marL="342900" marR="0" lvl="0" indent="-342900">
              <a:lnSpc>
                <a:spcPct val="90000"/>
              </a:lnSpc>
              <a:spcBef>
                <a:spcPts val="1000"/>
              </a:spcBef>
              <a:buClr>
                <a:schemeClr val="accent1"/>
              </a:buClr>
              <a:buFont typeface="Wingdings 3" charset="2"/>
              <a:buChar char=""/>
            </a:pPr>
            <a:r>
              <a:rPr lang="en-US" sz="2200" dirty="0">
                <a:solidFill>
                  <a:schemeClr val="tx1">
                    <a:lumMod val="75000"/>
                    <a:lumOff val="25000"/>
                  </a:schemeClr>
                </a:solidFill>
                <a:latin typeface="Calibri" panose="020F0502020204030204" pitchFamily="34" charset="0"/>
                <a:cs typeface="Calibri" panose="020F0502020204030204" pitchFamily="34" charset="0"/>
              </a:rPr>
              <a:t>Pornography – </a:t>
            </a:r>
            <a:r>
              <a:rPr lang="en-US" sz="2200" dirty="0">
                <a:solidFill>
                  <a:srgbClr val="FF0000"/>
                </a:solidFill>
                <a:latin typeface="Calibri" panose="020F0502020204030204" pitchFamily="34" charset="0"/>
                <a:cs typeface="Calibri" panose="020F0502020204030204" pitchFamily="34" charset="0"/>
              </a:rPr>
              <a:t>250% </a:t>
            </a:r>
            <a:r>
              <a:rPr lang="en-US" sz="2200" dirty="0">
                <a:solidFill>
                  <a:schemeClr val="tx1">
                    <a:lumMod val="75000"/>
                    <a:lumOff val="25000"/>
                  </a:schemeClr>
                </a:solidFill>
                <a:latin typeface="Calibri" panose="020F0502020204030204" pitchFamily="34" charset="0"/>
                <a:cs typeface="Calibri" panose="020F0502020204030204" pitchFamily="34" charset="0"/>
              </a:rPr>
              <a:t>increases and stays elevated for longer – even when compared to cocaine</a:t>
            </a:r>
          </a:p>
        </p:txBody>
      </p:sp>
      <p:pic>
        <p:nvPicPr>
          <p:cNvPr id="4" name="Content Placeholder 3">
            <a:extLst>
              <a:ext uri="{FF2B5EF4-FFF2-40B4-BE49-F238E27FC236}">
                <a16:creationId xmlns:a16="http://schemas.microsoft.com/office/drawing/2014/main" id="{2E1BD720-78A7-4A64-94A0-5C5F1863C180}"/>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l="49359" t="45447" r="6250" b="26195"/>
          <a:stretch/>
        </p:blipFill>
        <p:spPr bwMode="auto">
          <a:xfrm>
            <a:off x="4443569" y="1355074"/>
            <a:ext cx="7298575" cy="4463777"/>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2141553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A16EE-B2FE-4377-8C54-A0A4350548D6}"/>
              </a:ext>
            </a:extLst>
          </p:cNvPr>
          <p:cNvSpPr>
            <a:spLocks noGrp="1"/>
          </p:cNvSpPr>
          <p:nvPr>
            <p:ph type="title"/>
          </p:nvPr>
        </p:nvSpPr>
        <p:spPr>
          <a:xfrm>
            <a:off x="256307" y="1795849"/>
            <a:ext cx="3879758" cy="3169555"/>
          </a:xfrm>
        </p:spPr>
        <p:txBody>
          <a:bodyPr vert="horz" lIns="91440" tIns="45720" rIns="91440" bIns="45720" rtlCol="0" anchor="b">
            <a:noAutofit/>
          </a:bodyPr>
          <a:lstStyle/>
          <a:p>
            <a:pPr>
              <a:lnSpc>
                <a:spcPct val="90000"/>
              </a:lnSpc>
            </a:pPr>
            <a:r>
              <a:rPr lang="en-US" sz="2800" dirty="0">
                <a:solidFill>
                  <a:srgbClr val="FEFFFF"/>
                </a:solidFill>
                <a:latin typeface="Calibri" panose="020F0502020204030204" pitchFamily="34" charset="0"/>
                <a:cs typeface="Calibri" panose="020F0502020204030204" pitchFamily="34" charset="0"/>
              </a:rPr>
              <a:t>The next few slides are from groundbreaking work of </a:t>
            </a:r>
            <a:r>
              <a:rPr lang="en-US" sz="2800" dirty="0">
                <a:solidFill>
                  <a:srgbClr val="FF0000"/>
                </a:solidFill>
                <a:latin typeface="Calibri" panose="020F0502020204030204" pitchFamily="34" charset="0"/>
                <a:cs typeface="Calibri" panose="020F0502020204030204" pitchFamily="34" charset="0"/>
              </a:rPr>
              <a:t>Dr. Anna Lembke </a:t>
            </a:r>
            <a:r>
              <a:rPr lang="en-US" sz="2800" dirty="0">
                <a:solidFill>
                  <a:srgbClr val="FEFFFF"/>
                </a:solidFill>
                <a:latin typeface="Calibri" panose="020F0502020204030204" pitchFamily="34" charset="0"/>
                <a:cs typeface="Calibri" panose="020F0502020204030204" pitchFamily="34" charset="0"/>
              </a:rPr>
              <a:t>and </a:t>
            </a:r>
            <a:r>
              <a:rPr lang="en-US" sz="2800" dirty="0">
                <a:solidFill>
                  <a:srgbClr val="FF0000"/>
                </a:solidFill>
                <a:latin typeface="Calibri" panose="020F0502020204030204" pitchFamily="34" charset="0"/>
                <a:cs typeface="Calibri" panose="020F0502020204030204" pitchFamily="34" charset="0"/>
              </a:rPr>
              <a:t>Dr. Daniel Lieberman </a:t>
            </a:r>
            <a:r>
              <a:rPr lang="en-US" sz="2800" dirty="0">
                <a:solidFill>
                  <a:srgbClr val="FEFFFF"/>
                </a:solidFill>
                <a:latin typeface="Calibri" panose="020F0502020204030204" pitchFamily="34" charset="0"/>
                <a:cs typeface="Calibri" panose="020F0502020204030204" pitchFamily="34" charset="0"/>
              </a:rPr>
              <a:t>and give us additional insights into how dopamine impacts the addiction process.</a:t>
            </a:r>
          </a:p>
        </p:txBody>
      </p:sp>
      <p:pic>
        <p:nvPicPr>
          <p:cNvPr id="3074" name="Picture 2" descr="Dopamine Nation - Audiobook | Listen Instantly!">
            <a:extLst>
              <a:ext uri="{FF2B5EF4-FFF2-40B4-BE49-F238E27FC236}">
                <a16:creationId xmlns:a16="http://schemas.microsoft.com/office/drawing/2014/main" id="{A58839B2-B278-48C5-944D-D40BAB1A5C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086" r="24675"/>
          <a:stretch/>
        </p:blipFill>
        <p:spPr bwMode="auto">
          <a:xfrm>
            <a:off x="4639732" y="-3"/>
            <a:ext cx="3788327" cy="68580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038572A-9C14-4D3D-8EB9-9D6264586966}"/>
              </a:ext>
            </a:extLst>
          </p:cNvPr>
          <p:cNvPicPr>
            <a:picLocks noChangeAspect="1"/>
          </p:cNvPicPr>
          <p:nvPr/>
        </p:nvPicPr>
        <p:blipFill rotWithShape="1">
          <a:blip r:embed="rId3"/>
          <a:srcRect l="490" r="26673" b="2"/>
          <a:stretch/>
        </p:blipFill>
        <p:spPr>
          <a:xfrm>
            <a:off x="8435679" y="3"/>
            <a:ext cx="3753273" cy="3428997"/>
          </a:xfrm>
          <a:prstGeom prst="rect">
            <a:avLst/>
          </a:prstGeom>
        </p:spPr>
      </p:pic>
      <p:pic>
        <p:nvPicPr>
          <p:cNvPr id="8" name="Picture 7">
            <a:extLst>
              <a:ext uri="{FF2B5EF4-FFF2-40B4-BE49-F238E27FC236}">
                <a16:creationId xmlns:a16="http://schemas.microsoft.com/office/drawing/2014/main" id="{DA0E5B88-A6E3-4578-8D13-0DDBB4735CF7}"/>
              </a:ext>
            </a:extLst>
          </p:cNvPr>
          <p:cNvPicPr>
            <a:picLocks noChangeAspect="1"/>
          </p:cNvPicPr>
          <p:nvPr/>
        </p:nvPicPr>
        <p:blipFill rotWithShape="1">
          <a:blip r:embed="rId4"/>
          <a:srcRect r="29655" b="-3"/>
          <a:stretch/>
        </p:blipFill>
        <p:spPr>
          <a:xfrm>
            <a:off x="8428058" y="3429305"/>
            <a:ext cx="3768513" cy="3428695"/>
          </a:xfrm>
          <a:prstGeom prst="rect">
            <a:avLst/>
          </a:prstGeom>
        </p:spPr>
      </p:pic>
    </p:spTree>
    <p:extLst>
      <p:ext uri="{BB962C8B-B14F-4D97-AF65-F5344CB8AC3E}">
        <p14:creationId xmlns:p14="http://schemas.microsoft.com/office/powerpoint/2010/main" val="409580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5724713F-94B1-482B-AB49-6EA9F44FF4FB}"/>
              </a:ext>
            </a:extLst>
          </p:cNvPr>
          <p:cNvSpPr>
            <a:spLocks noGrp="1" noChangeAspect="1" noChangeArrowheads="1"/>
          </p:cNvSpPr>
          <p:nvPr>
            <p:ph type="title"/>
          </p:nvPr>
        </p:nvSpPr>
        <p:spPr bwMode="auto">
          <a:xfrm>
            <a:off x="2265681" y="369876"/>
            <a:ext cx="9361148" cy="703577"/>
          </a:xfrm>
          <a:prstGeom prst="rect">
            <a:avLst/>
          </a:prstGeom>
          <a:extLst>
            <a:ext uri="{909E8E84-426E-40DD-AFC4-6F175D3DCCD1}">
              <a14:hiddenFill xmlns:a14="http://schemas.microsoft.com/office/drawing/2010/main">
                <a:solidFill>
                  <a:srgbClr val="FFFFFF"/>
                </a:solidFill>
              </a14:hiddenFill>
            </a:ext>
          </a:extLst>
        </p:spPr>
        <p:txBody>
          <a:bodyPr vert="horz" lIns="91440" tIns="45720" rIns="91440" bIns="45720" numCol="1" rtlCol="0" anchor="b" anchorCtr="0" compatLnSpc="1">
            <a:prstTxWarp prst="textNoShape">
              <a:avLst/>
            </a:prstTxWarp>
            <a:normAutofit/>
          </a:bodyPr>
          <a:lstStyle/>
          <a:p>
            <a:r>
              <a:rPr lang="en-US" sz="3600" dirty="0">
                <a:latin typeface="Calibri" panose="020F0502020204030204" pitchFamily="34" charset="0"/>
                <a:cs typeface="Calibri" panose="020F0502020204030204" pitchFamily="34" charset="0"/>
              </a:rPr>
              <a:t>Pleasure and Pain Nicely in Balance</a:t>
            </a:r>
          </a:p>
        </p:txBody>
      </p:sp>
      <p:pic>
        <p:nvPicPr>
          <p:cNvPr id="5" name="Picture 4">
            <a:extLst>
              <a:ext uri="{FF2B5EF4-FFF2-40B4-BE49-F238E27FC236}">
                <a16:creationId xmlns:a16="http://schemas.microsoft.com/office/drawing/2014/main" id="{15C7E546-79E1-48DD-A64A-94ED6F476484}"/>
              </a:ext>
            </a:extLst>
          </p:cNvPr>
          <p:cNvPicPr>
            <a:picLocks noChangeAspect="1"/>
          </p:cNvPicPr>
          <p:nvPr/>
        </p:nvPicPr>
        <p:blipFill rotWithShape="1">
          <a:blip r:embed="rId2"/>
          <a:srcRect l="36564" t="45152" r="29062" b="4784"/>
          <a:stretch/>
        </p:blipFill>
        <p:spPr>
          <a:xfrm>
            <a:off x="331402" y="1171558"/>
            <a:ext cx="6881209" cy="3997874"/>
          </a:xfrm>
          <a:prstGeom prst="rect">
            <a:avLst/>
          </a:prstGeom>
        </p:spPr>
      </p:pic>
      <p:sp>
        <p:nvSpPr>
          <p:cNvPr id="3" name="Text Placeholder 2">
            <a:extLst>
              <a:ext uri="{FF2B5EF4-FFF2-40B4-BE49-F238E27FC236}">
                <a16:creationId xmlns:a16="http://schemas.microsoft.com/office/drawing/2014/main" id="{239955C3-7D45-4A32-9543-6BF2595EF256}"/>
              </a:ext>
            </a:extLst>
          </p:cNvPr>
          <p:cNvSpPr>
            <a:spLocks noGrp="1"/>
          </p:cNvSpPr>
          <p:nvPr>
            <p:ph type="body" idx="1"/>
          </p:nvPr>
        </p:nvSpPr>
        <p:spPr>
          <a:xfrm>
            <a:off x="7552221" y="1724599"/>
            <a:ext cx="4093878" cy="3522315"/>
          </a:xfrm>
        </p:spPr>
        <p:txBody>
          <a:bodyPr vert="horz" lIns="91440" tIns="45720" rIns="91440" bIns="45720" rtlCol="0">
            <a:normAutofit/>
          </a:bodyPr>
          <a:lstStyle/>
          <a:p>
            <a:pPr>
              <a:buFont typeface="Wingdings 3" charset="2"/>
              <a:buChar char=""/>
            </a:pPr>
            <a:r>
              <a:rPr lang="en-US" sz="2000" dirty="0">
                <a:solidFill>
                  <a:schemeClr val="tx1">
                    <a:lumMod val="75000"/>
                    <a:lumOff val="25000"/>
                  </a:schemeClr>
                </a:solidFill>
                <a:latin typeface="Calibri" panose="020F0502020204030204" pitchFamily="34" charset="0"/>
                <a:cs typeface="Calibri" panose="020F0502020204030204" pitchFamily="34" charset="0"/>
              </a:rPr>
              <a:t>According to Stanford Psychiatrist, Dr. Anna Lembke, dopamine which acts on </a:t>
            </a:r>
            <a:r>
              <a:rPr lang="en-US" sz="2000" b="1" dirty="0">
                <a:solidFill>
                  <a:srgbClr val="FFFF00"/>
                </a:solidFill>
                <a:latin typeface="Calibri" panose="020F0502020204030204" pitchFamily="34" charset="0"/>
                <a:cs typeface="Calibri" panose="020F0502020204030204" pitchFamily="34" charset="0"/>
              </a:rPr>
              <a:t>pleasure</a:t>
            </a:r>
            <a:r>
              <a:rPr lang="en-US" sz="2000" dirty="0">
                <a:solidFill>
                  <a:schemeClr val="tx1">
                    <a:lumMod val="75000"/>
                    <a:lumOff val="25000"/>
                  </a:schemeClr>
                </a:solidFill>
                <a:latin typeface="Calibri" panose="020F0502020204030204" pitchFamily="34" charset="0"/>
                <a:cs typeface="Calibri" panose="020F0502020204030204" pitchFamily="34" charset="0"/>
              </a:rPr>
              <a:t> neurocircuits, and </a:t>
            </a:r>
            <a:r>
              <a:rPr lang="en-US" sz="2000" b="1" dirty="0">
                <a:solidFill>
                  <a:srgbClr val="FFFF00"/>
                </a:solidFill>
                <a:latin typeface="Calibri" panose="020F0502020204030204" pitchFamily="34" charset="0"/>
                <a:cs typeface="Calibri" panose="020F0502020204030204" pitchFamily="34" charset="0"/>
              </a:rPr>
              <a:t>pain</a:t>
            </a:r>
            <a:r>
              <a:rPr lang="en-US" sz="2000" dirty="0">
                <a:solidFill>
                  <a:schemeClr val="tx1">
                    <a:lumMod val="75000"/>
                    <a:lumOff val="25000"/>
                  </a:schemeClr>
                </a:solidFill>
                <a:latin typeface="Calibri" panose="020F0502020204030204" pitchFamily="34" charset="0"/>
                <a:cs typeface="Calibri" panose="020F0502020204030204" pitchFamily="34" charset="0"/>
              </a:rPr>
              <a:t> are related and help create a homeostatic balance in the brain and body</a:t>
            </a:r>
            <a:r>
              <a:rPr lang="en-US" dirty="0">
                <a:solidFill>
                  <a:schemeClr val="tx1">
                    <a:lumMod val="75000"/>
                    <a:lumOff val="25000"/>
                  </a:schemeClr>
                </a:solidFill>
              </a:rPr>
              <a:t>. </a:t>
            </a:r>
          </a:p>
        </p:txBody>
      </p:sp>
      <p:sp>
        <p:nvSpPr>
          <p:cNvPr id="37" name="TextBox 36">
            <a:extLst>
              <a:ext uri="{FF2B5EF4-FFF2-40B4-BE49-F238E27FC236}">
                <a16:creationId xmlns:a16="http://schemas.microsoft.com/office/drawing/2014/main" id="{3902011F-4CA6-439A-B61E-5B47F1881CAF}"/>
              </a:ext>
            </a:extLst>
          </p:cNvPr>
          <p:cNvSpPr txBox="1"/>
          <p:nvPr/>
        </p:nvSpPr>
        <p:spPr>
          <a:xfrm>
            <a:off x="385674" y="3145800"/>
            <a:ext cx="9046469" cy="369331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The following slides are based on Anna Lembke(2021) </a:t>
            </a:r>
            <a:r>
              <a:rPr kumimoji="0" lang="en-US" sz="18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Dopamine Nation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book.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Click here to watch her excellent YouTube video: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hlinkClick r:id="rId3"/>
              </a:rPr>
              <a:t>https://www.youtube.com/watch?v=5Pu82wZRZwo&amp;ab_channel=AndreaSamadi</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421553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AE35B-7C9D-4D5C-BB84-0203FD06C04D}"/>
              </a:ext>
            </a:extLst>
          </p:cNvPr>
          <p:cNvSpPr>
            <a:spLocks noGrp="1"/>
          </p:cNvSpPr>
          <p:nvPr>
            <p:ph type="title"/>
          </p:nvPr>
        </p:nvSpPr>
        <p:spPr>
          <a:xfrm>
            <a:off x="490595" y="5108497"/>
            <a:ext cx="9074030" cy="1461113"/>
          </a:xfrm>
        </p:spPr>
        <p:txBody>
          <a:bodyPr vert="horz" lIns="91440" tIns="45720" rIns="91440" bIns="45720" rtlCol="0" anchor="b">
            <a:normAutofit fontScale="90000"/>
          </a:bodyPr>
          <a:lstStyle/>
          <a:p>
            <a:pPr>
              <a:lnSpc>
                <a:spcPct val="90000"/>
              </a:lnSpc>
            </a:pPr>
            <a:br>
              <a:rPr lang="en-US" sz="2700" dirty="0">
                <a:solidFill>
                  <a:srgbClr val="FFFFFF"/>
                </a:solidFill>
                <a:latin typeface="Calibri" panose="020F0502020204030204" pitchFamily="34" charset="0"/>
                <a:cs typeface="Calibri" panose="020F0502020204030204" pitchFamily="34" charset="0"/>
              </a:rPr>
            </a:br>
            <a:br>
              <a:rPr lang="en-US" sz="2700" dirty="0">
                <a:solidFill>
                  <a:srgbClr val="FFFFFF"/>
                </a:solidFill>
                <a:latin typeface="Calibri" panose="020F0502020204030204" pitchFamily="34" charset="0"/>
                <a:cs typeface="Calibri" panose="020F0502020204030204" pitchFamily="34" charset="0"/>
              </a:rPr>
            </a:br>
            <a:r>
              <a:rPr lang="en-US" sz="2700" dirty="0">
                <a:solidFill>
                  <a:srgbClr val="FFFFFF"/>
                </a:solidFill>
                <a:latin typeface="Calibri" panose="020F0502020204030204" pitchFamily="34" charset="0"/>
                <a:cs typeface="Calibri" panose="020F0502020204030204" pitchFamily="34" charset="0"/>
              </a:rPr>
              <a:t>As we actively seek pleasure, pain gremlins begin to jump on the teeter totter to try to restore homeostasis balance. </a:t>
            </a:r>
            <a:br>
              <a:rPr lang="en-US" sz="2700" dirty="0">
                <a:solidFill>
                  <a:srgbClr val="FFFFFF"/>
                </a:solidFill>
                <a:latin typeface="Calibri" panose="020F0502020204030204" pitchFamily="34" charset="0"/>
                <a:cs typeface="Calibri" panose="020F0502020204030204" pitchFamily="34" charset="0"/>
              </a:rPr>
            </a:br>
            <a:br>
              <a:rPr lang="en-US" sz="2100" dirty="0">
                <a:solidFill>
                  <a:srgbClr val="FFFFFF"/>
                </a:solidFill>
                <a:latin typeface="Calibri" panose="020F0502020204030204" pitchFamily="34" charset="0"/>
                <a:cs typeface="Calibri" panose="020F0502020204030204" pitchFamily="34" charset="0"/>
              </a:rPr>
            </a:br>
            <a:br>
              <a:rPr lang="en-US" sz="2100" dirty="0">
                <a:solidFill>
                  <a:srgbClr val="FFFFFF"/>
                </a:solidFill>
                <a:latin typeface="Calibri" panose="020F0502020204030204" pitchFamily="34" charset="0"/>
                <a:cs typeface="Calibri" panose="020F0502020204030204" pitchFamily="34" charset="0"/>
              </a:rPr>
            </a:br>
            <a:r>
              <a:rPr lang="en-US" sz="2000" dirty="0">
                <a:solidFill>
                  <a:srgbClr val="FFFFFF"/>
                </a:solidFill>
                <a:latin typeface="Calibri" panose="020F0502020204030204" pitchFamily="34" charset="0"/>
                <a:cs typeface="Calibri" panose="020F0502020204030204" pitchFamily="34" charset="0"/>
              </a:rPr>
              <a:t>Anna Lembke (2021) </a:t>
            </a:r>
            <a:r>
              <a:rPr lang="en-US" sz="2000" dirty="0">
                <a:solidFill>
                  <a:srgbClr val="FFFFFF"/>
                </a:solidFill>
                <a:latin typeface="Calibri" panose="020F0502020204030204" pitchFamily="34" charset="0"/>
                <a:cs typeface="Calibri" panose="020F0502020204030204" pitchFamily="34" charset="0"/>
                <a:hlinkClick r:id="rId2"/>
              </a:rPr>
              <a:t>https://www.youtube.com/watch?v=5Pu82wZRZwo&amp;ab_channel=AndreaSamadi</a:t>
            </a:r>
            <a:br>
              <a:rPr lang="en-US" sz="2000" dirty="0">
                <a:solidFill>
                  <a:srgbClr val="FFFFFF"/>
                </a:solidFill>
                <a:latin typeface="Calibri" panose="020F0502020204030204" pitchFamily="34" charset="0"/>
                <a:cs typeface="Calibri" panose="020F0502020204030204" pitchFamily="34" charset="0"/>
              </a:rPr>
            </a:br>
            <a:endParaRPr lang="en-US" sz="2000" dirty="0">
              <a:solidFill>
                <a:srgbClr val="FFFFFF"/>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378C60F1-B22C-418C-BF80-90C8DE8396EE}"/>
              </a:ext>
            </a:extLst>
          </p:cNvPr>
          <p:cNvPicPr>
            <a:picLocks noChangeAspect="1"/>
          </p:cNvPicPr>
          <p:nvPr/>
        </p:nvPicPr>
        <p:blipFill>
          <a:blip r:embed="rId3"/>
          <a:stretch>
            <a:fillRect/>
          </a:stretch>
        </p:blipFill>
        <p:spPr>
          <a:xfrm>
            <a:off x="316540" y="1284452"/>
            <a:ext cx="2635160" cy="2113138"/>
          </a:xfrm>
          <a:prstGeom prst="rect">
            <a:avLst/>
          </a:prstGeom>
        </p:spPr>
      </p:pic>
      <p:pic>
        <p:nvPicPr>
          <p:cNvPr id="5" name="Picture 4">
            <a:extLst>
              <a:ext uri="{FF2B5EF4-FFF2-40B4-BE49-F238E27FC236}">
                <a16:creationId xmlns:a16="http://schemas.microsoft.com/office/drawing/2014/main" id="{B84DAA67-BA10-4AE4-B7DF-2C2F1D61C8C8}"/>
              </a:ext>
            </a:extLst>
          </p:cNvPr>
          <p:cNvPicPr>
            <a:picLocks noChangeAspect="1"/>
          </p:cNvPicPr>
          <p:nvPr/>
        </p:nvPicPr>
        <p:blipFill rotWithShape="1">
          <a:blip r:embed="rId4"/>
          <a:srcRect l="41283" t="56929" r="12523" b="5779"/>
          <a:stretch/>
        </p:blipFill>
        <p:spPr>
          <a:xfrm>
            <a:off x="3372600" y="332572"/>
            <a:ext cx="8021834" cy="2242471"/>
          </a:xfrm>
          <a:prstGeom prst="rect">
            <a:avLst/>
          </a:prstGeom>
        </p:spPr>
      </p:pic>
      <p:pic>
        <p:nvPicPr>
          <p:cNvPr id="6" name="Picture 5">
            <a:extLst>
              <a:ext uri="{FF2B5EF4-FFF2-40B4-BE49-F238E27FC236}">
                <a16:creationId xmlns:a16="http://schemas.microsoft.com/office/drawing/2014/main" id="{CEF9E3F5-B9E2-4E70-8128-A40180CBF04B}"/>
              </a:ext>
            </a:extLst>
          </p:cNvPr>
          <p:cNvPicPr>
            <a:picLocks noChangeAspect="1"/>
          </p:cNvPicPr>
          <p:nvPr/>
        </p:nvPicPr>
        <p:blipFill rotWithShape="1">
          <a:blip r:embed="rId4"/>
          <a:srcRect l="35776" t="40941" r="9375" b="45387"/>
          <a:stretch/>
        </p:blipFill>
        <p:spPr>
          <a:xfrm>
            <a:off x="4708634" y="3020860"/>
            <a:ext cx="5349766" cy="615975"/>
          </a:xfrm>
          <a:prstGeom prst="rect">
            <a:avLst/>
          </a:prstGeom>
        </p:spPr>
      </p:pic>
    </p:spTree>
    <p:extLst>
      <p:ext uri="{BB962C8B-B14F-4D97-AF65-F5344CB8AC3E}">
        <p14:creationId xmlns:p14="http://schemas.microsoft.com/office/powerpoint/2010/main" val="4356193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64ADCC4-CA28-4B9E-939F-E5DC4347F486}"/>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3502297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701C2-9DB8-40C2-BA88-05A408343D6F}"/>
              </a:ext>
            </a:extLst>
          </p:cNvPr>
          <p:cNvSpPr>
            <a:spLocks noGrp="1"/>
          </p:cNvSpPr>
          <p:nvPr>
            <p:ph type="title"/>
          </p:nvPr>
        </p:nvSpPr>
        <p:spPr>
          <a:xfrm>
            <a:off x="540279" y="967417"/>
            <a:ext cx="5280460" cy="3943250"/>
          </a:xfrm>
        </p:spPr>
        <p:txBody>
          <a:bodyPr vert="horz" lIns="91440" tIns="45720" rIns="91440" bIns="45720" rtlCol="0" anchor="b">
            <a:normAutofit/>
          </a:bodyPr>
          <a:lstStyle/>
          <a:p>
            <a:r>
              <a:rPr lang="en-US" sz="4000">
                <a:solidFill>
                  <a:srgbClr val="FEFFFF"/>
                </a:solidFill>
              </a:rPr>
              <a:t>Pain circuits activate in order to move toward homeostasis or balance</a:t>
            </a:r>
          </a:p>
        </p:txBody>
      </p:sp>
      <p:pic>
        <p:nvPicPr>
          <p:cNvPr id="4" name="Picture 3">
            <a:extLst>
              <a:ext uri="{FF2B5EF4-FFF2-40B4-BE49-F238E27FC236}">
                <a16:creationId xmlns:a16="http://schemas.microsoft.com/office/drawing/2014/main" id="{BB3848DD-80B3-4A69-9337-8ECCA07B559D}"/>
              </a:ext>
            </a:extLst>
          </p:cNvPr>
          <p:cNvPicPr>
            <a:picLocks noChangeAspect="1"/>
          </p:cNvPicPr>
          <p:nvPr/>
        </p:nvPicPr>
        <p:blipFill rotWithShape="1">
          <a:blip r:embed="rId2"/>
          <a:srcRect l="40302" t="57330" r="20367" b="2730"/>
          <a:stretch/>
        </p:blipFill>
        <p:spPr>
          <a:xfrm>
            <a:off x="6244307" y="1056082"/>
            <a:ext cx="5764811" cy="2837749"/>
          </a:xfrm>
          <a:prstGeom prst="rect">
            <a:avLst/>
          </a:prstGeom>
        </p:spPr>
      </p:pic>
      <p:pic>
        <p:nvPicPr>
          <p:cNvPr id="5" name="Picture 4">
            <a:extLst>
              <a:ext uri="{FF2B5EF4-FFF2-40B4-BE49-F238E27FC236}">
                <a16:creationId xmlns:a16="http://schemas.microsoft.com/office/drawing/2014/main" id="{C31615E6-AC3A-4C7E-8F55-EF0C90ACD824}"/>
              </a:ext>
            </a:extLst>
          </p:cNvPr>
          <p:cNvPicPr>
            <a:picLocks noChangeAspect="1"/>
          </p:cNvPicPr>
          <p:nvPr/>
        </p:nvPicPr>
        <p:blipFill rotWithShape="1">
          <a:blip r:embed="rId2"/>
          <a:srcRect l="34052" t="41677" r="10345" b="45550"/>
          <a:stretch/>
        </p:blipFill>
        <p:spPr>
          <a:xfrm>
            <a:off x="7074745" y="4400260"/>
            <a:ext cx="4341930" cy="702140"/>
          </a:xfrm>
          <a:prstGeom prst="rect">
            <a:avLst/>
          </a:prstGeom>
        </p:spPr>
      </p:pic>
      <p:sp>
        <p:nvSpPr>
          <p:cNvPr id="39" name="TextBox 38">
            <a:extLst>
              <a:ext uri="{FF2B5EF4-FFF2-40B4-BE49-F238E27FC236}">
                <a16:creationId xmlns:a16="http://schemas.microsoft.com/office/drawing/2014/main" id="{2996B8B3-40EE-4EB4-B456-60593BF0D8E1}"/>
              </a:ext>
            </a:extLst>
          </p:cNvPr>
          <p:cNvSpPr txBox="1"/>
          <p:nvPr/>
        </p:nvSpPr>
        <p:spPr>
          <a:xfrm>
            <a:off x="6396263" y="3111550"/>
            <a:ext cx="5327833" cy="39703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Anna Lembke, 2021,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hlinkClick r:id="rId3"/>
              </a:rPr>
              <a:t>https://www.youtube.com/watch?v=5Pu82wZRZwo&amp;ab_channel=AndreaSamadi</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638249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9B41F-E8B9-499D-94FD-62EEB594E1BA}"/>
              </a:ext>
            </a:extLst>
          </p:cNvPr>
          <p:cNvSpPr>
            <a:spLocks noGrp="1"/>
          </p:cNvSpPr>
          <p:nvPr>
            <p:ph type="title"/>
          </p:nvPr>
        </p:nvSpPr>
        <p:spPr>
          <a:xfrm>
            <a:off x="2582413" y="69688"/>
            <a:ext cx="8911687" cy="1280890"/>
          </a:xfrm>
        </p:spPr>
        <p:txBody>
          <a:bodyPr/>
          <a:lstStyle/>
          <a:p>
            <a:r>
              <a:rPr lang="en-US" b="1" dirty="0"/>
              <a:t>Pleasure and pain out of balance</a:t>
            </a:r>
          </a:p>
        </p:txBody>
      </p:sp>
      <p:pic>
        <p:nvPicPr>
          <p:cNvPr id="3" name="Picture 2">
            <a:extLst>
              <a:ext uri="{FF2B5EF4-FFF2-40B4-BE49-F238E27FC236}">
                <a16:creationId xmlns:a16="http://schemas.microsoft.com/office/drawing/2014/main" id="{FA7BD1DE-7A9E-4989-AC36-29608F729EA0}"/>
              </a:ext>
            </a:extLst>
          </p:cNvPr>
          <p:cNvPicPr>
            <a:picLocks noChangeAspect="1"/>
          </p:cNvPicPr>
          <p:nvPr/>
        </p:nvPicPr>
        <p:blipFill rotWithShape="1">
          <a:blip r:embed="rId2"/>
          <a:srcRect l="35335" t="57689" r="22746" b="1874"/>
          <a:stretch/>
        </p:blipFill>
        <p:spPr>
          <a:xfrm>
            <a:off x="2848302" y="2349197"/>
            <a:ext cx="6663559" cy="2564240"/>
          </a:xfrm>
          <a:prstGeom prst="rect">
            <a:avLst/>
          </a:prstGeom>
        </p:spPr>
      </p:pic>
      <p:pic>
        <p:nvPicPr>
          <p:cNvPr id="4" name="Picture 3">
            <a:extLst>
              <a:ext uri="{FF2B5EF4-FFF2-40B4-BE49-F238E27FC236}">
                <a16:creationId xmlns:a16="http://schemas.microsoft.com/office/drawing/2014/main" id="{7D6B5AD6-A861-4418-8D6C-B6CA82251D5B}"/>
              </a:ext>
            </a:extLst>
          </p:cNvPr>
          <p:cNvPicPr>
            <a:picLocks noChangeAspect="1"/>
          </p:cNvPicPr>
          <p:nvPr/>
        </p:nvPicPr>
        <p:blipFill rotWithShape="1">
          <a:blip r:embed="rId2"/>
          <a:srcRect l="34699" t="40582" r="10237" b="45719"/>
          <a:stretch/>
        </p:blipFill>
        <p:spPr>
          <a:xfrm>
            <a:off x="3452648" y="1201494"/>
            <a:ext cx="5370786" cy="672662"/>
          </a:xfrm>
          <a:prstGeom prst="rect">
            <a:avLst/>
          </a:prstGeom>
        </p:spPr>
      </p:pic>
      <p:pic>
        <p:nvPicPr>
          <p:cNvPr id="5" name="Picture 4">
            <a:extLst>
              <a:ext uri="{FF2B5EF4-FFF2-40B4-BE49-F238E27FC236}">
                <a16:creationId xmlns:a16="http://schemas.microsoft.com/office/drawing/2014/main" id="{0ED2B5F8-70C0-4CC7-B6C4-5A2F2997759C}"/>
              </a:ext>
            </a:extLst>
          </p:cNvPr>
          <p:cNvPicPr>
            <a:picLocks noChangeAspect="1"/>
          </p:cNvPicPr>
          <p:nvPr/>
        </p:nvPicPr>
        <p:blipFill rotWithShape="1">
          <a:blip r:embed="rId3"/>
          <a:srcRect l="34268" t="41898" r="11530" b="46594"/>
          <a:stretch/>
        </p:blipFill>
        <p:spPr>
          <a:xfrm>
            <a:off x="3402220" y="5144525"/>
            <a:ext cx="5286703" cy="511981"/>
          </a:xfrm>
          <a:prstGeom prst="rect">
            <a:avLst/>
          </a:prstGeom>
        </p:spPr>
      </p:pic>
      <p:sp>
        <p:nvSpPr>
          <p:cNvPr id="7" name="TextBox 6">
            <a:extLst>
              <a:ext uri="{FF2B5EF4-FFF2-40B4-BE49-F238E27FC236}">
                <a16:creationId xmlns:a16="http://schemas.microsoft.com/office/drawing/2014/main" id="{D12CED70-9D30-405F-B919-EA39D0648DD7}"/>
              </a:ext>
            </a:extLst>
          </p:cNvPr>
          <p:cNvSpPr txBox="1"/>
          <p:nvPr/>
        </p:nvSpPr>
        <p:spPr>
          <a:xfrm>
            <a:off x="354220" y="2397734"/>
            <a:ext cx="6096000" cy="492442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Anna Lembke (2021)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hlinkClick r:id="rId4">
                  <a:extLst>
                    <a:ext uri="{A12FA001-AC4F-418D-AE19-62706E023703}">
                      <ahyp:hlinkClr xmlns:ahyp="http://schemas.microsoft.com/office/drawing/2018/hyperlinkcolor" val="tx"/>
                    </a:ext>
                  </a:extLst>
                </a:hlinkClick>
              </a:rPr>
              <a:t>https://www.youtube.com/watch?v=5Pu82wZRZwo&amp;ab_channel=AndreaSamadi</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1035158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B92AB-B90A-4EA3-9975-4146C94F514B}"/>
              </a:ext>
            </a:extLst>
          </p:cNvPr>
          <p:cNvSpPr>
            <a:spLocks noGrp="1"/>
          </p:cNvSpPr>
          <p:nvPr>
            <p:ph type="title"/>
          </p:nvPr>
        </p:nvSpPr>
        <p:spPr>
          <a:xfrm>
            <a:off x="1734207" y="624110"/>
            <a:ext cx="9770405" cy="1280890"/>
          </a:xfrm>
        </p:spPr>
        <p:txBody>
          <a:bodyPr>
            <a:normAutofit fontScale="90000"/>
          </a:bodyPr>
          <a:lstStyle/>
          <a:p>
            <a:r>
              <a:rPr lang="en-US" dirty="0">
                <a:latin typeface="Calibri" panose="020F0502020204030204" pitchFamily="34" charset="0"/>
                <a:cs typeface="Calibri" panose="020F0502020204030204" pitchFamily="34" charset="0"/>
              </a:rPr>
              <a:t>Dr. Lembke recommends a 30-day dopamine fast in order to rebalance the dopaminergic circuits  in the brain. </a:t>
            </a:r>
          </a:p>
        </p:txBody>
      </p:sp>
      <p:pic>
        <p:nvPicPr>
          <p:cNvPr id="4" name="Picture 3">
            <a:extLst>
              <a:ext uri="{FF2B5EF4-FFF2-40B4-BE49-F238E27FC236}">
                <a16:creationId xmlns:a16="http://schemas.microsoft.com/office/drawing/2014/main" id="{D51D57C7-2D4C-4B3F-9E7E-6CDA0E9A02D9}"/>
              </a:ext>
            </a:extLst>
          </p:cNvPr>
          <p:cNvPicPr>
            <a:picLocks noChangeAspect="1"/>
          </p:cNvPicPr>
          <p:nvPr/>
        </p:nvPicPr>
        <p:blipFill rotWithShape="1">
          <a:blip r:embed="rId2"/>
          <a:srcRect l="11440" t="1724" r="25842"/>
          <a:stretch/>
        </p:blipFill>
        <p:spPr>
          <a:xfrm rot="16200000">
            <a:off x="2156872" y="331686"/>
            <a:ext cx="3000238" cy="6956629"/>
          </a:xfrm>
          <a:prstGeom prst="rect">
            <a:avLst/>
          </a:prstGeom>
        </p:spPr>
      </p:pic>
      <p:sp>
        <p:nvSpPr>
          <p:cNvPr id="6" name="TextBox 5">
            <a:extLst>
              <a:ext uri="{FF2B5EF4-FFF2-40B4-BE49-F238E27FC236}">
                <a16:creationId xmlns:a16="http://schemas.microsoft.com/office/drawing/2014/main" id="{B307350B-2A43-4217-BFA9-6C426EDC5F2F}"/>
              </a:ext>
            </a:extLst>
          </p:cNvPr>
          <p:cNvSpPr txBox="1"/>
          <p:nvPr/>
        </p:nvSpPr>
        <p:spPr>
          <a:xfrm>
            <a:off x="388883" y="4145340"/>
            <a:ext cx="7715813" cy="230832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Anna Lembke (2021) </a:t>
            </a: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7" name="Picture 6">
            <a:extLst>
              <a:ext uri="{FF2B5EF4-FFF2-40B4-BE49-F238E27FC236}">
                <a16:creationId xmlns:a16="http://schemas.microsoft.com/office/drawing/2014/main" id="{F790AB4F-B8B2-4410-B435-2D1A40C93B58}"/>
              </a:ext>
            </a:extLst>
          </p:cNvPr>
          <p:cNvPicPr>
            <a:picLocks noChangeAspect="1"/>
          </p:cNvPicPr>
          <p:nvPr/>
        </p:nvPicPr>
        <p:blipFill>
          <a:blip r:embed="rId3"/>
          <a:stretch>
            <a:fillRect/>
          </a:stretch>
        </p:blipFill>
        <p:spPr>
          <a:xfrm>
            <a:off x="7135305" y="2309881"/>
            <a:ext cx="5056695" cy="3000239"/>
          </a:xfrm>
          <a:prstGeom prst="rect">
            <a:avLst/>
          </a:prstGeom>
        </p:spPr>
      </p:pic>
    </p:spTree>
    <p:extLst>
      <p:ext uri="{BB962C8B-B14F-4D97-AF65-F5344CB8AC3E}">
        <p14:creationId xmlns:p14="http://schemas.microsoft.com/office/powerpoint/2010/main" val="3691885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2C193-1D2D-4D77-9615-20B07EC9C55B}"/>
              </a:ext>
            </a:extLst>
          </p:cNvPr>
          <p:cNvSpPr>
            <a:spLocks noGrp="1"/>
          </p:cNvSpPr>
          <p:nvPr>
            <p:ph type="title"/>
          </p:nvPr>
        </p:nvSpPr>
        <p:spPr>
          <a:xfrm>
            <a:off x="229258" y="967417"/>
            <a:ext cx="4285591" cy="3152856"/>
          </a:xfrm>
        </p:spPr>
        <p:txBody>
          <a:bodyPr vert="horz" lIns="91440" tIns="45720" rIns="91440" bIns="45720" rtlCol="0" anchor="b">
            <a:normAutofit/>
          </a:bodyPr>
          <a:lstStyle/>
          <a:p>
            <a:pPr>
              <a:lnSpc>
                <a:spcPct val="90000"/>
              </a:lnSpc>
            </a:pPr>
            <a:r>
              <a:rPr lang="en-US" sz="3100" dirty="0">
                <a:solidFill>
                  <a:srgbClr val="FEFFFF"/>
                </a:solidFill>
              </a:rPr>
              <a:t>The following slides are taken largely from Dr. Lieberman's excellent book, </a:t>
            </a:r>
            <a:r>
              <a:rPr lang="en-US" sz="3100" i="1" dirty="0">
                <a:solidFill>
                  <a:srgbClr val="FEFFFF"/>
                </a:solidFill>
              </a:rPr>
              <a:t>The Molecule of More</a:t>
            </a:r>
            <a:r>
              <a:rPr lang="en-US" sz="3100" dirty="0">
                <a:solidFill>
                  <a:srgbClr val="FEFFFF"/>
                </a:solidFill>
              </a:rPr>
              <a:t> </a:t>
            </a:r>
            <a:br>
              <a:rPr lang="en-US" sz="3100" dirty="0">
                <a:solidFill>
                  <a:srgbClr val="FEFFFF"/>
                </a:solidFill>
              </a:rPr>
            </a:br>
            <a:br>
              <a:rPr lang="en-US" sz="3100" dirty="0">
                <a:solidFill>
                  <a:srgbClr val="FEFFFF"/>
                </a:solidFill>
              </a:rPr>
            </a:br>
            <a:endParaRPr lang="en-US" sz="3100" dirty="0">
              <a:solidFill>
                <a:srgbClr val="FEFFFF"/>
              </a:solidFill>
            </a:endParaRPr>
          </a:p>
        </p:txBody>
      </p:sp>
      <p:pic>
        <p:nvPicPr>
          <p:cNvPr id="5" name="Picture 4">
            <a:extLst>
              <a:ext uri="{FF2B5EF4-FFF2-40B4-BE49-F238E27FC236}">
                <a16:creationId xmlns:a16="http://schemas.microsoft.com/office/drawing/2014/main" id="{66609948-F646-4173-A958-0068DBAEB446}"/>
              </a:ext>
            </a:extLst>
          </p:cNvPr>
          <p:cNvPicPr>
            <a:picLocks noChangeAspect="1"/>
          </p:cNvPicPr>
          <p:nvPr/>
        </p:nvPicPr>
        <p:blipFill rotWithShape="1">
          <a:blip r:embed="rId2"/>
          <a:srcRect t="5778" b="69778"/>
          <a:stretch/>
        </p:blipFill>
        <p:spPr>
          <a:xfrm>
            <a:off x="4639733" y="1"/>
            <a:ext cx="7525043" cy="4400258"/>
          </a:xfrm>
          <a:prstGeom prst="rect">
            <a:avLst/>
          </a:prstGeom>
        </p:spPr>
      </p:pic>
      <p:sp>
        <p:nvSpPr>
          <p:cNvPr id="39" name="Text Placeholder 2">
            <a:extLst>
              <a:ext uri="{FF2B5EF4-FFF2-40B4-BE49-F238E27FC236}">
                <a16:creationId xmlns:a16="http://schemas.microsoft.com/office/drawing/2014/main" id="{1191E090-3465-4B01-AB9F-1474ED9D446B}"/>
              </a:ext>
            </a:extLst>
          </p:cNvPr>
          <p:cNvSpPr txBox="1">
            <a:spLocks/>
          </p:cNvSpPr>
          <p:nvPr/>
        </p:nvSpPr>
        <p:spPr>
          <a:xfrm>
            <a:off x="63376" y="5189400"/>
            <a:ext cx="4803899" cy="544260"/>
          </a:xfrm>
          <a:prstGeom prst="rect">
            <a:avLst/>
          </a:prstGeom>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None/>
              <a:tabLst/>
              <a:defRPr/>
            </a:pPr>
            <a:r>
              <a:rPr kumimoji="0" lang="en-US" sz="3200" b="0" i="0" u="none" strike="noStrike" kern="1200" cap="none" spc="0" normalizeH="0" baseline="0" noProof="0" dirty="0">
                <a:ln>
                  <a:noFill/>
                </a:ln>
                <a:solidFill>
                  <a:srgbClr val="FEFFFF"/>
                </a:solidFill>
                <a:effectLst/>
                <a:uLnTx/>
                <a:uFillTx/>
                <a:latin typeface="Calibri" panose="020F0502020204030204" pitchFamily="34" charset="0"/>
                <a:ea typeface="+mn-ea"/>
                <a:cs typeface="Calibri" panose="020F0502020204030204" pitchFamily="34" charset="0"/>
              </a:rPr>
              <a:t>The Molecule of More</a:t>
            </a:r>
          </a:p>
        </p:txBody>
      </p:sp>
      <p:sp>
        <p:nvSpPr>
          <p:cNvPr id="41" name="Text Placeholder 2">
            <a:extLst>
              <a:ext uri="{FF2B5EF4-FFF2-40B4-BE49-F238E27FC236}">
                <a16:creationId xmlns:a16="http://schemas.microsoft.com/office/drawing/2014/main" id="{4EFCA56B-9E55-44C7-8E2D-2B3D069BED5C}"/>
              </a:ext>
            </a:extLst>
          </p:cNvPr>
          <p:cNvSpPr txBox="1">
            <a:spLocks/>
          </p:cNvSpPr>
          <p:nvPr/>
        </p:nvSpPr>
        <p:spPr>
          <a:xfrm>
            <a:off x="5263861" y="5359462"/>
            <a:ext cx="8061613" cy="1493789"/>
          </a:xfrm>
          <a:prstGeom prst="rect">
            <a:avLst/>
          </a:prstGeom>
        </p:spPr>
        <p:txBody>
          <a:bodyPr vert="horz" lIns="91440" tIns="45720" rIns="91440" bIns="45720" rtlCol="0" anchor="ctr">
            <a:normAutofit fontScale="25000" lnSpcReduction="20000"/>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None/>
              <a:tabLst/>
              <a:defRPr/>
            </a:pPr>
            <a:r>
              <a:rPr kumimoji="0" lang="en-US" sz="6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Click here to listen to Dr. Lieberman:</a:t>
            </a: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None/>
              <a:tabLst/>
              <a:defRPr/>
            </a:pPr>
            <a:r>
              <a:rPr kumimoji="0" lang="en-US" sz="6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6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hlinkClick r:id="rId3">
                  <a:extLst>
                    <a:ext uri="{A12FA001-AC4F-418D-AE19-62706E023703}">
                      <ahyp:hlinkClr xmlns:ahyp="http://schemas.microsoft.com/office/drawing/2018/hyperlinkcolor" val="tx"/>
                    </a:ext>
                  </a:extLst>
                </a:hlinkClick>
              </a:rPr>
              <a:t>https://www.youtube.com/watch?v=TjKCzYYkKN4&amp;ab_channel=Valuetainment</a:t>
            </a:r>
            <a:endParaRPr kumimoji="0" lang="en-US" sz="6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None/>
              <a:tabLst/>
              <a:defRPr/>
            </a:pPr>
            <a:endParaRPr kumimoji="0" lang="en-US" sz="6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None/>
              <a:tabLst/>
              <a:defRPr/>
            </a:pPr>
            <a:r>
              <a:rPr kumimoji="0" lang="en-US" sz="6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Click here to listen to </a:t>
            </a:r>
            <a:r>
              <a:rPr lang="en-US" sz="6400" dirty="0">
                <a:solidFill>
                  <a:prstClr val="black"/>
                </a:solidFill>
                <a:latin typeface="Calibri" panose="020F0502020204030204" pitchFamily="34" charset="0"/>
                <a:cs typeface="Calibri" panose="020F0502020204030204" pitchFamily="34" charset="0"/>
              </a:rPr>
              <a:t>animated video on </a:t>
            </a:r>
            <a:r>
              <a:rPr lang="en-US" sz="6400" u="sng" dirty="0">
                <a:solidFill>
                  <a:prstClr val="black"/>
                </a:solidFill>
                <a:latin typeface="Calibri" panose="020F0502020204030204" pitchFamily="34" charset="0"/>
                <a:cs typeface="Calibri" panose="020F0502020204030204" pitchFamily="34" charset="0"/>
              </a:rPr>
              <a:t>Molecule of More</a:t>
            </a:r>
            <a:r>
              <a:rPr kumimoji="0" lang="en-US" sz="6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None/>
              <a:tabLst/>
              <a:defRPr/>
            </a:pPr>
            <a:r>
              <a:rPr kumimoji="0" lang="en-US" sz="6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hlinkClick r:id="rId4"/>
              </a:rPr>
              <a:t>https://www.youtube.com/watch?v=sPpY_nePtV8&amp;ab_channel=Instaread</a:t>
            </a:r>
            <a:endParaRPr kumimoji="0" lang="en-US" sz="6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None/>
              <a:tabLst/>
              <a:defRPr/>
            </a:pPr>
            <a:endParaRPr kumimoji="0" lang="en-US" sz="6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90000"/>
              </a:lnSpc>
              <a:spcBef>
                <a:spcPts val="1000"/>
              </a:spcBef>
              <a:spcAft>
                <a:spcPts val="0"/>
              </a:spcAft>
              <a:buClr>
                <a:srgbClr val="A53010"/>
              </a:buClr>
              <a:buSzTx/>
              <a:buFont typeface="Wingdings 3" charset="2"/>
              <a:buNone/>
              <a:tabLst/>
              <a:defRPr/>
            </a:pPr>
            <a:endParaRPr kumimoji="0" lang="en-US" sz="11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8474287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E3108-E4E3-4C18-98EC-53C5BDD06C80}"/>
              </a:ext>
            </a:extLst>
          </p:cNvPr>
          <p:cNvSpPr>
            <a:spLocks noGrp="1"/>
          </p:cNvSpPr>
          <p:nvPr>
            <p:ph type="title"/>
          </p:nvPr>
        </p:nvSpPr>
        <p:spPr>
          <a:xfrm>
            <a:off x="540279" y="967417"/>
            <a:ext cx="3778870" cy="3943250"/>
          </a:xfrm>
        </p:spPr>
        <p:txBody>
          <a:bodyPr vert="horz" lIns="91440" tIns="45720" rIns="91440" bIns="45720" rtlCol="0" anchor="b">
            <a:normAutofit/>
          </a:bodyPr>
          <a:lstStyle/>
          <a:p>
            <a:pPr>
              <a:lnSpc>
                <a:spcPct val="90000"/>
              </a:lnSpc>
            </a:pPr>
            <a:r>
              <a:rPr lang="en-US" sz="3400" dirty="0">
                <a:solidFill>
                  <a:srgbClr val="FEFFFF"/>
                </a:solidFill>
              </a:rPr>
              <a:t>The brain has</a:t>
            </a:r>
            <a:r>
              <a:rPr lang="en-US" sz="3400" dirty="0">
                <a:solidFill>
                  <a:srgbClr val="FFFF00"/>
                </a:solidFill>
              </a:rPr>
              <a:t> </a:t>
            </a:r>
            <a:r>
              <a:rPr lang="en-US" sz="3400" dirty="0">
                <a:solidFill>
                  <a:srgbClr val="00B0F0"/>
                </a:solidFill>
              </a:rPr>
              <a:t>up</a:t>
            </a:r>
            <a:r>
              <a:rPr lang="en-US" sz="3400" dirty="0">
                <a:solidFill>
                  <a:srgbClr val="FFFF00"/>
                </a:solidFill>
              </a:rPr>
              <a:t> </a:t>
            </a:r>
            <a:r>
              <a:rPr lang="en-US" sz="3400" dirty="0">
                <a:solidFill>
                  <a:srgbClr val="FEFFFF"/>
                </a:solidFill>
              </a:rPr>
              <a:t>chemicals and </a:t>
            </a:r>
            <a:r>
              <a:rPr lang="en-US" sz="3400" dirty="0">
                <a:solidFill>
                  <a:srgbClr val="FFFF00"/>
                </a:solidFill>
              </a:rPr>
              <a:t>down</a:t>
            </a:r>
            <a:r>
              <a:rPr lang="en-US" sz="3400" dirty="0">
                <a:solidFill>
                  <a:srgbClr val="FEFFFF"/>
                </a:solidFill>
              </a:rPr>
              <a:t> chemicals</a:t>
            </a:r>
            <a:br>
              <a:rPr lang="en-US" sz="3400" dirty="0">
                <a:solidFill>
                  <a:srgbClr val="FEFFFF"/>
                </a:solidFill>
              </a:rPr>
            </a:br>
            <a:r>
              <a:rPr lang="en-US" sz="3400" dirty="0">
                <a:solidFill>
                  <a:srgbClr val="FEFFFF"/>
                </a:solidFill>
              </a:rPr>
              <a:t> </a:t>
            </a:r>
            <a:br>
              <a:rPr lang="en-US" sz="3400" dirty="0">
                <a:solidFill>
                  <a:srgbClr val="FEFFFF"/>
                </a:solidFill>
              </a:rPr>
            </a:br>
            <a:r>
              <a:rPr lang="en-US" sz="3400" dirty="0">
                <a:solidFill>
                  <a:srgbClr val="FEFFFF"/>
                </a:solidFill>
              </a:rPr>
              <a:t>The up chemical dopamine drives us to seek </a:t>
            </a:r>
            <a:r>
              <a:rPr lang="en-US" sz="3400" dirty="0">
                <a:solidFill>
                  <a:srgbClr val="00B0F0"/>
                </a:solidFill>
              </a:rPr>
              <a:t>new things</a:t>
            </a:r>
          </a:p>
        </p:txBody>
      </p:sp>
      <p:pic>
        <p:nvPicPr>
          <p:cNvPr id="4" name="Picture 3" descr="Text&#10;&#10;Description automatically generated">
            <a:extLst>
              <a:ext uri="{FF2B5EF4-FFF2-40B4-BE49-F238E27FC236}">
                <a16:creationId xmlns:a16="http://schemas.microsoft.com/office/drawing/2014/main" id="{A559964C-09B9-4EFE-BD70-8B2ED4F2499C}"/>
              </a:ext>
            </a:extLst>
          </p:cNvPr>
          <p:cNvPicPr>
            <a:picLocks noChangeAspect="1"/>
          </p:cNvPicPr>
          <p:nvPr/>
        </p:nvPicPr>
        <p:blipFill rotWithShape="1">
          <a:blip r:embed="rId2"/>
          <a:srcRect l="10384" r="9440"/>
          <a:stretch/>
        </p:blipFill>
        <p:spPr>
          <a:xfrm>
            <a:off x="5321635" y="1528121"/>
            <a:ext cx="6320074" cy="3819662"/>
          </a:xfrm>
          <a:prstGeom prst="rect">
            <a:avLst/>
          </a:prstGeom>
        </p:spPr>
      </p:pic>
    </p:spTree>
    <p:extLst>
      <p:ext uri="{BB962C8B-B14F-4D97-AF65-F5344CB8AC3E}">
        <p14:creationId xmlns:p14="http://schemas.microsoft.com/office/powerpoint/2010/main" val="1631788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grpSp>
        <p:nvGrpSpPr>
          <p:cNvPr id="89" name="Group 53">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5"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6"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7"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8"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9"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0"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1"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2"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3"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4"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5"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6"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90" name="Group 67">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9"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0"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1"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2"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3"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4"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5"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6"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7"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8"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79"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80"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91" name="Rectangle 81">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92" name="Freeform 11">
            <a:extLst>
              <a:ext uri="{FF2B5EF4-FFF2-40B4-BE49-F238E27FC236}">
                <a16:creationId xmlns:a16="http://schemas.microsoft.com/office/drawing/2014/main" id="{0D31E63E-1DE1-4400-9D1A-FA0378B29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5" name="Picture 4">
            <a:extLst>
              <a:ext uri="{FF2B5EF4-FFF2-40B4-BE49-F238E27FC236}">
                <a16:creationId xmlns:a16="http://schemas.microsoft.com/office/drawing/2014/main" id="{D0553FCA-759F-5E19-CA86-9FB674F45F8D}"/>
              </a:ext>
            </a:extLst>
          </p:cNvPr>
          <p:cNvPicPr>
            <a:picLocks noChangeAspect="1"/>
          </p:cNvPicPr>
          <p:nvPr/>
        </p:nvPicPr>
        <p:blipFill rotWithShape="1">
          <a:blip r:embed="rId2"/>
          <a:srcRect r="20924"/>
          <a:stretch/>
        </p:blipFill>
        <p:spPr>
          <a:xfrm>
            <a:off x="4458332" y="-110158"/>
            <a:ext cx="7706444" cy="3428990"/>
          </a:xfrm>
          <a:prstGeom prst="rect">
            <a:avLst/>
          </a:prstGeom>
        </p:spPr>
      </p:pic>
      <p:pic>
        <p:nvPicPr>
          <p:cNvPr id="6" name="Picture 5">
            <a:extLst>
              <a:ext uri="{FF2B5EF4-FFF2-40B4-BE49-F238E27FC236}">
                <a16:creationId xmlns:a16="http://schemas.microsoft.com/office/drawing/2014/main" id="{7F34179C-79CC-DCAA-A0B4-57F6AE3D0C34}"/>
              </a:ext>
            </a:extLst>
          </p:cNvPr>
          <p:cNvPicPr>
            <a:picLocks noChangeAspect="1"/>
          </p:cNvPicPr>
          <p:nvPr/>
        </p:nvPicPr>
        <p:blipFill rotWithShape="1">
          <a:blip r:embed="rId3"/>
          <a:srcRect t="25951" r="-2" b="7183"/>
          <a:stretch/>
        </p:blipFill>
        <p:spPr>
          <a:xfrm>
            <a:off x="4485557" y="3429000"/>
            <a:ext cx="7706443" cy="3429000"/>
          </a:xfrm>
          <a:prstGeom prst="rect">
            <a:avLst/>
          </a:prstGeom>
        </p:spPr>
      </p:pic>
      <p:sp useBgFill="1">
        <p:nvSpPr>
          <p:cNvPr id="93" name="Freeform: Shape 85">
            <a:extLst>
              <a:ext uri="{FF2B5EF4-FFF2-40B4-BE49-F238E27FC236}">
                <a16:creationId xmlns:a16="http://schemas.microsoft.com/office/drawing/2014/main" id="{23C7736A-5A08-4021-9AB6-390DFF50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8170246" cy="6858000"/>
          </a:xfrm>
          <a:custGeom>
            <a:avLst/>
            <a:gdLst>
              <a:gd name="connsiteX0" fmla="*/ 4738960 w 8170246"/>
              <a:gd name="connsiteY0" fmla="*/ 0 h 6858000"/>
              <a:gd name="connsiteX1" fmla="*/ 4862151 w 8170246"/>
              <a:gd name="connsiteY1" fmla="*/ 0 h 6858000"/>
              <a:gd name="connsiteX2" fmla="*/ 8088169 w 8170246"/>
              <a:gd name="connsiteY2" fmla="*/ 3226735 h 6858000"/>
              <a:gd name="connsiteX3" fmla="*/ 8088169 w 8170246"/>
              <a:gd name="connsiteY3" fmla="*/ 3626507 h 6858000"/>
              <a:gd name="connsiteX4" fmla="*/ 4857393 w 8170246"/>
              <a:gd name="connsiteY4" fmla="*/ 6858000 h 6858000"/>
              <a:gd name="connsiteX5" fmla="*/ 4783581 w 8170246"/>
              <a:gd name="connsiteY5" fmla="*/ 6858000 h 6858000"/>
              <a:gd name="connsiteX6" fmla="*/ 4734202 w 8170246"/>
              <a:gd name="connsiteY6" fmla="*/ 6858000 h 6858000"/>
              <a:gd name="connsiteX7" fmla="*/ 7964978 w 8170246"/>
              <a:gd name="connsiteY7" fmla="*/ 3626507 h 6858000"/>
              <a:gd name="connsiteX8" fmla="*/ 7964978 w 8170246"/>
              <a:gd name="connsiteY8" fmla="*/ 3226735 h 6858000"/>
              <a:gd name="connsiteX9" fmla="*/ 4738960 w 8170246"/>
              <a:gd name="connsiteY9" fmla="*/ 0 h 6858000"/>
              <a:gd name="connsiteX10" fmla="*/ 0 w 8170246"/>
              <a:gd name="connsiteY10" fmla="*/ 0 h 6858000"/>
              <a:gd name="connsiteX11" fmla="*/ 98791 w 8170246"/>
              <a:gd name="connsiteY11" fmla="*/ 0 h 6858000"/>
              <a:gd name="connsiteX12" fmla="*/ 4456718 w 8170246"/>
              <a:gd name="connsiteY12" fmla="*/ 0 h 6858000"/>
              <a:gd name="connsiteX13" fmla="*/ 4603489 w 8170246"/>
              <a:gd name="connsiteY13" fmla="*/ 0 h 6858000"/>
              <a:gd name="connsiteX14" fmla="*/ 7829507 w 8170246"/>
              <a:gd name="connsiteY14" fmla="*/ 3226735 h 6858000"/>
              <a:gd name="connsiteX15" fmla="*/ 7829507 w 8170246"/>
              <a:gd name="connsiteY15" fmla="*/ 3626507 h 6858000"/>
              <a:gd name="connsiteX16" fmla="*/ 4598731 w 8170246"/>
              <a:gd name="connsiteY16" fmla="*/ 6858000 h 6858000"/>
              <a:gd name="connsiteX17" fmla="*/ 4540663 w 8170246"/>
              <a:gd name="connsiteY17" fmla="*/ 6858000 h 6858000"/>
              <a:gd name="connsiteX18" fmla="*/ 133398 w 8170246"/>
              <a:gd name="connsiteY18" fmla="*/ 6858000 h 6858000"/>
              <a:gd name="connsiteX19" fmla="*/ 0 w 8170246"/>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70246" h="6858000">
                <a:moveTo>
                  <a:pt x="4738960" y="0"/>
                </a:moveTo>
                <a:lnTo>
                  <a:pt x="4862151" y="0"/>
                </a:ln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4783581" y="6858000"/>
                </a:cubicBezTo>
                <a:lnTo>
                  <a:pt x="4734202" y="6858000"/>
                </a:lnTo>
                <a:cubicBezTo>
                  <a:pt x="7964978" y="3626507"/>
                  <a:pt x="7964978" y="3626507"/>
                  <a:pt x="7964978" y="3626507"/>
                </a:cubicBezTo>
                <a:cubicBezTo>
                  <a:pt x="8074415" y="3517045"/>
                  <a:pt x="8074415" y="3336196"/>
                  <a:pt x="7964978" y="3226735"/>
                </a:cubicBezTo>
                <a:cubicBezTo>
                  <a:pt x="4738960" y="0"/>
                  <a:pt x="4738960" y="0"/>
                  <a:pt x="4738960" y="0"/>
                </a:cubicBezTo>
                <a:close/>
                <a:moveTo>
                  <a:pt x="0" y="0"/>
                </a:moveTo>
                <a:lnTo>
                  <a:pt x="98791" y="0"/>
                </a:lnTo>
                <a:cubicBezTo>
                  <a:pt x="1075904" y="0"/>
                  <a:pt x="2469401" y="0"/>
                  <a:pt x="4456718" y="0"/>
                </a:cubicBezTo>
                <a:lnTo>
                  <a:pt x="4603489" y="0"/>
                </a:lnTo>
                <a:cubicBezTo>
                  <a:pt x="4603489" y="0"/>
                  <a:pt x="4603489" y="0"/>
                  <a:pt x="7829507" y="3226735"/>
                </a:cubicBezTo>
                <a:cubicBezTo>
                  <a:pt x="7938944" y="3336196"/>
                  <a:pt x="7938944" y="3517045"/>
                  <a:pt x="7829507" y="3626507"/>
                </a:cubicBezTo>
                <a:cubicBezTo>
                  <a:pt x="7829507" y="3626507"/>
                  <a:pt x="7829507" y="3626507"/>
                  <a:pt x="4598731" y="6858000"/>
                </a:cubicBezTo>
                <a:lnTo>
                  <a:pt x="4540663" y="6858000"/>
                </a:lnTo>
                <a:cubicBezTo>
                  <a:pt x="4077749" y="6858000"/>
                  <a:pt x="2938270" y="6858000"/>
                  <a:pt x="133398" y="6858000"/>
                </a:cubicBezTo>
                <a:lnTo>
                  <a:pt x="0" y="6858000"/>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6A52C6DB-E802-C7E2-29B2-F5455ADE5C30}"/>
              </a:ext>
            </a:extLst>
          </p:cNvPr>
          <p:cNvSpPr>
            <a:spLocks noGrp="1"/>
          </p:cNvSpPr>
          <p:nvPr>
            <p:ph type="title"/>
          </p:nvPr>
        </p:nvSpPr>
        <p:spPr>
          <a:xfrm>
            <a:off x="535525" y="624110"/>
            <a:ext cx="4623955" cy="1280890"/>
          </a:xfrm>
        </p:spPr>
        <p:txBody>
          <a:bodyPr vert="horz" lIns="91440" tIns="45720" rIns="91440" bIns="45720" rtlCol="0" anchor="t">
            <a:no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What is a process addiction?</a:t>
            </a:r>
          </a:p>
        </p:txBody>
      </p:sp>
      <p:sp>
        <p:nvSpPr>
          <p:cNvPr id="88" name="Rectangle 87">
            <a:extLst>
              <a:ext uri="{FF2B5EF4-FFF2-40B4-BE49-F238E27FC236}">
                <a16:creationId xmlns:a16="http://schemas.microsoft.com/office/drawing/2014/main" id="{433DF4D3-8A35-461A-ABE0-F56B78A13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Text Placeholder 2">
            <a:extLst>
              <a:ext uri="{FF2B5EF4-FFF2-40B4-BE49-F238E27FC236}">
                <a16:creationId xmlns:a16="http://schemas.microsoft.com/office/drawing/2014/main" id="{EA484D1D-3BA7-8496-ADAD-90226CDB220C}"/>
              </a:ext>
            </a:extLst>
          </p:cNvPr>
          <p:cNvSpPr>
            <a:spLocks noGrp="1"/>
          </p:cNvSpPr>
          <p:nvPr>
            <p:ph type="body" idx="1"/>
          </p:nvPr>
        </p:nvSpPr>
        <p:spPr>
          <a:xfrm>
            <a:off x="531812" y="2133600"/>
            <a:ext cx="5564188" cy="3777622"/>
          </a:xfrm>
        </p:spPr>
        <p:txBody>
          <a:bodyPr vert="horz" lIns="91440" tIns="45720" rIns="91440" bIns="45720" rtlCol="0">
            <a:normAutofit/>
          </a:bodyPr>
          <a:lstStyle/>
          <a:p>
            <a:pPr>
              <a:buFont typeface="Wingdings 3" charset="2"/>
              <a:buChar char=""/>
            </a:pPr>
            <a:r>
              <a:rPr lang="en-US" sz="2400" b="0" i="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Process addiction, also called behavioral addiction, is characterized by an overwhelming impulse to engage in a certain behavior despite negative consequences. </a:t>
            </a:r>
          </a:p>
          <a:p>
            <a:pPr>
              <a:buFont typeface="Wingdings 3" charset="2"/>
              <a:buChar char=""/>
            </a:pPr>
            <a:r>
              <a:rPr lang="en-US" sz="2400" b="0" i="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While involved in the behavior, the individual experiences an elevated mood often followed by a sense of shame or guilt once the behavior ends.</a:t>
            </a:r>
          </a:p>
          <a:p>
            <a:pPr>
              <a:buFont typeface="Wingdings 3" charset="2"/>
              <a:buChar char=""/>
            </a:pPr>
            <a:endParaRPr lang="en-US" dirty="0">
              <a:solidFill>
                <a:schemeClr val="tx1">
                  <a:lumMod val="75000"/>
                  <a:lumOff val="25000"/>
                </a:schemeClr>
              </a:solidFill>
            </a:endParaRPr>
          </a:p>
        </p:txBody>
      </p:sp>
    </p:spTree>
    <p:extLst>
      <p:ext uri="{BB962C8B-B14F-4D97-AF65-F5344CB8AC3E}">
        <p14:creationId xmlns:p14="http://schemas.microsoft.com/office/powerpoint/2010/main" val="4613445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FD08-2C1D-4173-838E-3E820C1BFB47}"/>
              </a:ext>
            </a:extLst>
          </p:cNvPr>
          <p:cNvSpPr>
            <a:spLocks noGrp="1"/>
          </p:cNvSpPr>
          <p:nvPr>
            <p:ph type="title"/>
          </p:nvPr>
        </p:nvSpPr>
        <p:spPr>
          <a:xfrm>
            <a:off x="283531" y="967417"/>
            <a:ext cx="4035618" cy="3943250"/>
          </a:xfrm>
        </p:spPr>
        <p:txBody>
          <a:bodyPr vert="horz" lIns="91440" tIns="45720" rIns="91440" bIns="45720" rtlCol="0" anchor="b">
            <a:normAutofit/>
          </a:bodyPr>
          <a:lstStyle/>
          <a:p>
            <a:r>
              <a:rPr lang="en-US" sz="4000" dirty="0">
                <a:solidFill>
                  <a:srgbClr val="FEFFFF"/>
                </a:solidFill>
              </a:rPr>
              <a:t>The Down Chemicals – designed for the </a:t>
            </a:r>
            <a:r>
              <a:rPr lang="en-US" sz="4000" dirty="0">
                <a:solidFill>
                  <a:srgbClr val="00B0F0"/>
                </a:solidFill>
              </a:rPr>
              <a:t>here and now</a:t>
            </a:r>
          </a:p>
        </p:txBody>
      </p:sp>
      <p:pic>
        <p:nvPicPr>
          <p:cNvPr id="4" name="Picture 3">
            <a:extLst>
              <a:ext uri="{FF2B5EF4-FFF2-40B4-BE49-F238E27FC236}">
                <a16:creationId xmlns:a16="http://schemas.microsoft.com/office/drawing/2014/main" id="{A0DDD5E9-11B7-4A20-9276-A6048B01AC9E}"/>
              </a:ext>
            </a:extLst>
          </p:cNvPr>
          <p:cNvPicPr>
            <a:picLocks noChangeAspect="1"/>
          </p:cNvPicPr>
          <p:nvPr/>
        </p:nvPicPr>
        <p:blipFill rotWithShape="1">
          <a:blip r:embed="rId2"/>
          <a:srcRect l="11168" r="10297"/>
          <a:stretch/>
        </p:blipFill>
        <p:spPr>
          <a:xfrm>
            <a:off x="4943278" y="1692564"/>
            <a:ext cx="6847836" cy="3873417"/>
          </a:xfrm>
          <a:prstGeom prst="rect">
            <a:avLst/>
          </a:prstGeom>
        </p:spPr>
      </p:pic>
    </p:spTree>
    <p:extLst>
      <p:ext uri="{BB962C8B-B14F-4D97-AF65-F5344CB8AC3E}">
        <p14:creationId xmlns:p14="http://schemas.microsoft.com/office/powerpoint/2010/main" val="13425094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B0C05-D293-40DF-8858-B1F9177ED2CC}"/>
              </a:ext>
            </a:extLst>
          </p:cNvPr>
          <p:cNvSpPr>
            <a:spLocks noGrp="1"/>
          </p:cNvSpPr>
          <p:nvPr>
            <p:ph type="title"/>
          </p:nvPr>
        </p:nvSpPr>
        <p:spPr>
          <a:xfrm>
            <a:off x="123017" y="354204"/>
            <a:ext cx="4516716" cy="4290156"/>
          </a:xfrm>
        </p:spPr>
        <p:txBody>
          <a:bodyPr vert="horz" lIns="91440" tIns="45720" rIns="91440" bIns="45720" rtlCol="0" anchor="b">
            <a:normAutofit/>
          </a:bodyPr>
          <a:lstStyle/>
          <a:p>
            <a:pPr>
              <a:lnSpc>
                <a:spcPct val="90000"/>
              </a:lnSpc>
            </a:pPr>
            <a:r>
              <a:rPr lang="en-US" sz="3400" dirty="0">
                <a:solidFill>
                  <a:srgbClr val="00B0F0"/>
                </a:solidFill>
                <a:latin typeface="Calibri" panose="020F0502020204030204" pitchFamily="34" charset="0"/>
                <a:cs typeface="Calibri" panose="020F0502020204030204" pitchFamily="34" charset="0"/>
              </a:rPr>
              <a:t>Reward Prediction Error</a:t>
            </a:r>
            <a:r>
              <a:rPr lang="en-US" sz="3400" i="1" dirty="0">
                <a:solidFill>
                  <a:srgbClr val="00B0F0"/>
                </a:solidFill>
                <a:latin typeface="Calibri" panose="020F0502020204030204" pitchFamily="34" charset="0"/>
                <a:cs typeface="Calibri" panose="020F0502020204030204" pitchFamily="34" charset="0"/>
              </a:rPr>
              <a:t> </a:t>
            </a:r>
            <a:br>
              <a:rPr lang="en-US" sz="3200" i="1" dirty="0">
                <a:solidFill>
                  <a:srgbClr val="FEFFFF"/>
                </a:solidFill>
                <a:latin typeface="Calibri" panose="020F0502020204030204" pitchFamily="34" charset="0"/>
                <a:cs typeface="Calibri" panose="020F0502020204030204" pitchFamily="34" charset="0"/>
              </a:rPr>
            </a:br>
            <a:br>
              <a:rPr lang="en-US" sz="3200" dirty="0">
                <a:solidFill>
                  <a:srgbClr val="FEFFFF"/>
                </a:solidFill>
                <a:latin typeface="Calibri" panose="020F0502020204030204" pitchFamily="34" charset="0"/>
                <a:cs typeface="Calibri" panose="020F0502020204030204" pitchFamily="34" charset="0"/>
              </a:rPr>
            </a:br>
            <a:r>
              <a:rPr lang="en-US" sz="2800" dirty="0">
                <a:solidFill>
                  <a:srgbClr val="FEFFFF"/>
                </a:solidFill>
                <a:latin typeface="Calibri" panose="020F0502020204030204" pitchFamily="34" charset="0"/>
                <a:cs typeface="Calibri" panose="020F0502020204030204" pitchFamily="34" charset="0"/>
              </a:rPr>
              <a:t>When the </a:t>
            </a:r>
            <a:r>
              <a:rPr lang="en-US" sz="2800" dirty="0">
                <a:solidFill>
                  <a:srgbClr val="FFFF00"/>
                </a:solidFill>
                <a:latin typeface="Calibri" panose="020F0502020204030204" pitchFamily="34" charset="0"/>
                <a:cs typeface="Calibri" panose="020F0502020204030204" pitchFamily="34" charset="0"/>
              </a:rPr>
              <a:t>expected</a:t>
            </a:r>
            <a:r>
              <a:rPr lang="en-US" sz="2800" dirty="0">
                <a:solidFill>
                  <a:srgbClr val="FEFFFF"/>
                </a:solidFill>
                <a:latin typeface="Calibri" panose="020F0502020204030204" pitchFamily="34" charset="0"/>
                <a:cs typeface="Calibri" panose="020F0502020204030204" pitchFamily="34" charset="0"/>
              </a:rPr>
              <a:t> becomes </a:t>
            </a:r>
            <a:r>
              <a:rPr lang="en-US" sz="2800" dirty="0">
                <a:solidFill>
                  <a:srgbClr val="FFFF00"/>
                </a:solidFill>
                <a:latin typeface="Calibri" panose="020F0502020204030204" pitchFamily="34" charset="0"/>
                <a:cs typeface="Calibri" panose="020F0502020204030204" pitchFamily="34" charset="0"/>
              </a:rPr>
              <a:t>unexpected</a:t>
            </a:r>
            <a:r>
              <a:rPr lang="en-US" sz="2800" dirty="0">
                <a:solidFill>
                  <a:srgbClr val="FEFFFF"/>
                </a:solidFill>
                <a:latin typeface="Calibri" panose="020F0502020204030204" pitchFamily="34" charset="0"/>
                <a:cs typeface="Calibri" panose="020F0502020204030204" pitchFamily="34" charset="0"/>
              </a:rPr>
              <a:t> which increases dopamine dramatically and compels us to continue seeking the </a:t>
            </a:r>
            <a:r>
              <a:rPr lang="en-US" sz="2800" dirty="0">
                <a:solidFill>
                  <a:srgbClr val="00B0F0"/>
                </a:solidFill>
                <a:latin typeface="Calibri" panose="020F0502020204030204" pitchFamily="34" charset="0"/>
                <a:cs typeface="Calibri" panose="020F0502020204030204" pitchFamily="34" charset="0"/>
              </a:rPr>
              <a:t>new thing. </a:t>
            </a:r>
            <a:r>
              <a:rPr lang="en-US" sz="2800" dirty="0">
                <a:solidFill>
                  <a:srgbClr val="FEFFFF"/>
                </a:solidFill>
                <a:latin typeface="Calibri" panose="020F0502020204030204" pitchFamily="34" charset="0"/>
                <a:cs typeface="Calibri" panose="020F0502020204030204" pitchFamily="34" charset="0"/>
              </a:rPr>
              <a:t>This can become addicting. </a:t>
            </a:r>
          </a:p>
        </p:txBody>
      </p:sp>
      <p:pic>
        <p:nvPicPr>
          <p:cNvPr id="3" name="Picture 2">
            <a:extLst>
              <a:ext uri="{FF2B5EF4-FFF2-40B4-BE49-F238E27FC236}">
                <a16:creationId xmlns:a16="http://schemas.microsoft.com/office/drawing/2014/main" id="{E1102AB9-DA6C-43F7-8B5C-4C3C7F40F707}"/>
              </a:ext>
            </a:extLst>
          </p:cNvPr>
          <p:cNvPicPr>
            <a:picLocks noChangeAspect="1"/>
          </p:cNvPicPr>
          <p:nvPr/>
        </p:nvPicPr>
        <p:blipFill rotWithShape="1">
          <a:blip r:embed="rId2"/>
          <a:srcRect l="10313" r="9584"/>
          <a:stretch/>
        </p:blipFill>
        <p:spPr>
          <a:xfrm>
            <a:off x="4959244" y="1272631"/>
            <a:ext cx="6984478" cy="4718638"/>
          </a:xfrm>
          <a:prstGeom prst="rect">
            <a:avLst/>
          </a:prstGeom>
        </p:spPr>
      </p:pic>
    </p:spTree>
    <p:extLst>
      <p:ext uri="{BB962C8B-B14F-4D97-AF65-F5344CB8AC3E}">
        <p14:creationId xmlns:p14="http://schemas.microsoft.com/office/powerpoint/2010/main" val="384781939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E9F30-51E2-4D3E-BE95-899445319183}"/>
              </a:ext>
            </a:extLst>
          </p:cNvPr>
          <p:cNvSpPr>
            <a:spLocks noGrp="1"/>
          </p:cNvSpPr>
          <p:nvPr>
            <p:ph type="title"/>
          </p:nvPr>
        </p:nvSpPr>
        <p:spPr>
          <a:xfrm>
            <a:off x="283531" y="1795849"/>
            <a:ext cx="4035618" cy="3114818"/>
          </a:xfrm>
        </p:spPr>
        <p:txBody>
          <a:bodyPr vert="horz" lIns="91440" tIns="45720" rIns="91440" bIns="45720" rtlCol="0" anchor="b">
            <a:normAutofit/>
          </a:bodyPr>
          <a:lstStyle/>
          <a:p>
            <a:r>
              <a:rPr lang="en-US" sz="3700" dirty="0">
                <a:solidFill>
                  <a:srgbClr val="FEFFFF"/>
                </a:solidFill>
              </a:rPr>
              <a:t>Dopamine drops when the </a:t>
            </a:r>
            <a:r>
              <a:rPr lang="en-US" sz="3700" dirty="0">
                <a:solidFill>
                  <a:srgbClr val="00B0F0"/>
                </a:solidFill>
              </a:rPr>
              <a:t>unexpected </a:t>
            </a:r>
            <a:r>
              <a:rPr lang="en-US" sz="3700" dirty="0">
                <a:solidFill>
                  <a:srgbClr val="FEFFFF"/>
                </a:solidFill>
              </a:rPr>
              <a:t>becomes </a:t>
            </a:r>
            <a:r>
              <a:rPr lang="en-US" sz="3700" dirty="0">
                <a:solidFill>
                  <a:srgbClr val="00B0F0"/>
                </a:solidFill>
              </a:rPr>
              <a:t>expected.</a:t>
            </a:r>
          </a:p>
        </p:txBody>
      </p:sp>
      <p:pic>
        <p:nvPicPr>
          <p:cNvPr id="3" name="Picture 2">
            <a:extLst>
              <a:ext uri="{FF2B5EF4-FFF2-40B4-BE49-F238E27FC236}">
                <a16:creationId xmlns:a16="http://schemas.microsoft.com/office/drawing/2014/main" id="{40167BE7-AC8D-45B2-BC0E-C1F07C7A65EE}"/>
              </a:ext>
            </a:extLst>
          </p:cNvPr>
          <p:cNvPicPr>
            <a:picLocks noChangeAspect="1"/>
          </p:cNvPicPr>
          <p:nvPr/>
        </p:nvPicPr>
        <p:blipFill rotWithShape="1">
          <a:blip r:embed="rId2"/>
          <a:srcRect l="39475" t="9091" r="14222" b="-1"/>
          <a:stretch/>
        </p:blipFill>
        <p:spPr>
          <a:xfrm>
            <a:off x="4639732" y="10"/>
            <a:ext cx="7552267" cy="6857990"/>
          </a:xfrm>
          <a:prstGeom prst="rect">
            <a:avLst/>
          </a:prstGeom>
        </p:spPr>
      </p:pic>
    </p:spTree>
    <p:extLst>
      <p:ext uri="{BB962C8B-B14F-4D97-AF65-F5344CB8AC3E}">
        <p14:creationId xmlns:p14="http://schemas.microsoft.com/office/powerpoint/2010/main" val="204670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BE222-197F-4237-AB22-6FBA6A80044B}"/>
              </a:ext>
            </a:extLst>
          </p:cNvPr>
          <p:cNvSpPr>
            <a:spLocks noGrp="1"/>
          </p:cNvSpPr>
          <p:nvPr>
            <p:ph type="title"/>
          </p:nvPr>
        </p:nvSpPr>
        <p:spPr>
          <a:xfrm>
            <a:off x="543916" y="967417"/>
            <a:ext cx="3775233" cy="3001491"/>
          </a:xfrm>
        </p:spPr>
        <p:txBody>
          <a:bodyPr vert="horz" lIns="91440" tIns="45720" rIns="91440" bIns="45720" rtlCol="0" anchor="b">
            <a:normAutofit/>
          </a:bodyPr>
          <a:lstStyle/>
          <a:p>
            <a:r>
              <a:rPr lang="en-US" sz="4000" dirty="0">
                <a:solidFill>
                  <a:srgbClr val="FEFFFF"/>
                </a:solidFill>
                <a:latin typeface="Calibri" panose="020F0502020204030204" pitchFamily="34" charset="0"/>
                <a:cs typeface="Calibri" panose="020F0502020204030204" pitchFamily="34" charset="0"/>
              </a:rPr>
              <a:t>We can then possibly decide to end the cycle</a:t>
            </a:r>
            <a:r>
              <a:rPr lang="en-US" sz="4000" b="1" dirty="0">
                <a:solidFill>
                  <a:srgbClr val="FEFFFF"/>
                </a:solidFill>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54AB74F1-A1C8-412E-9B49-3A4C6EA35EEA}"/>
              </a:ext>
            </a:extLst>
          </p:cNvPr>
          <p:cNvPicPr>
            <a:picLocks noChangeAspect="1"/>
          </p:cNvPicPr>
          <p:nvPr/>
        </p:nvPicPr>
        <p:blipFill rotWithShape="1">
          <a:blip r:embed="rId2"/>
          <a:srcRect l="10104" r="9480"/>
          <a:stretch/>
        </p:blipFill>
        <p:spPr>
          <a:xfrm>
            <a:off x="5404021" y="1399026"/>
            <a:ext cx="6146847" cy="3877167"/>
          </a:xfrm>
          <a:prstGeom prst="rect">
            <a:avLst/>
          </a:prstGeom>
        </p:spPr>
      </p:pic>
    </p:spTree>
    <p:extLst>
      <p:ext uri="{BB962C8B-B14F-4D97-AF65-F5344CB8AC3E}">
        <p14:creationId xmlns:p14="http://schemas.microsoft.com/office/powerpoint/2010/main" val="210375501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27A94-4234-4252-BD68-CD3A64DCD586}"/>
              </a:ext>
            </a:extLst>
          </p:cNvPr>
          <p:cNvSpPr>
            <a:spLocks noGrp="1"/>
          </p:cNvSpPr>
          <p:nvPr>
            <p:ph type="title"/>
          </p:nvPr>
        </p:nvSpPr>
        <p:spPr>
          <a:xfrm>
            <a:off x="283531" y="1276752"/>
            <a:ext cx="4035618" cy="3313259"/>
          </a:xfrm>
        </p:spPr>
        <p:txBody>
          <a:bodyPr vert="horz" lIns="91440" tIns="45720" rIns="91440" bIns="45720" rtlCol="0" anchor="b">
            <a:normAutofit/>
          </a:bodyPr>
          <a:lstStyle/>
          <a:p>
            <a:pPr>
              <a:lnSpc>
                <a:spcPct val="90000"/>
              </a:lnSpc>
            </a:pPr>
            <a:r>
              <a:rPr lang="en-US" sz="3200" b="1" dirty="0">
                <a:solidFill>
                  <a:srgbClr val="FFFF00"/>
                </a:solidFill>
                <a:latin typeface="Calibri" panose="020F0502020204030204" pitchFamily="34" charset="0"/>
                <a:cs typeface="Calibri" panose="020F0502020204030204" pitchFamily="34" charset="0"/>
              </a:rPr>
              <a:t>Here &amp; Now Circuits </a:t>
            </a:r>
            <a:r>
              <a:rPr lang="en-US" sz="3200" dirty="0">
                <a:solidFill>
                  <a:srgbClr val="FEFFFF"/>
                </a:solidFill>
                <a:latin typeface="Calibri" panose="020F0502020204030204" pitchFamily="34" charset="0"/>
                <a:cs typeface="Calibri" panose="020F0502020204030204" pitchFamily="34" charset="0"/>
              </a:rPr>
              <a:t>allow us to back off the </a:t>
            </a:r>
            <a:r>
              <a:rPr lang="en-US" sz="3200" dirty="0">
                <a:solidFill>
                  <a:srgbClr val="00B0F0"/>
                </a:solidFill>
                <a:latin typeface="Calibri" panose="020F0502020204030204" pitchFamily="34" charset="0"/>
                <a:cs typeface="Calibri" panose="020F0502020204030204" pitchFamily="34" charset="0"/>
              </a:rPr>
              <a:t>future pursuit </a:t>
            </a:r>
            <a:r>
              <a:rPr lang="en-US" sz="3200" dirty="0">
                <a:solidFill>
                  <a:srgbClr val="FEFFFF"/>
                </a:solidFill>
                <a:latin typeface="Calibri" panose="020F0502020204030204" pitchFamily="34" charset="0"/>
                <a:cs typeface="Calibri" panose="020F0502020204030204" pitchFamily="34" charset="0"/>
              </a:rPr>
              <a:t>and enjoy the </a:t>
            </a:r>
            <a:r>
              <a:rPr lang="en-US" sz="3200" dirty="0">
                <a:solidFill>
                  <a:srgbClr val="00B0F0"/>
                </a:solidFill>
                <a:latin typeface="Calibri" panose="020F0502020204030204" pitchFamily="34" charset="0"/>
                <a:cs typeface="Calibri" panose="020F0502020204030204" pitchFamily="34" charset="0"/>
              </a:rPr>
              <a:t>present</a:t>
            </a:r>
            <a:r>
              <a:rPr lang="en-US" sz="3200" dirty="0">
                <a:solidFill>
                  <a:srgbClr val="FEFFFF"/>
                </a:solidFill>
                <a:latin typeface="Calibri" panose="020F0502020204030204" pitchFamily="34" charset="0"/>
                <a:cs typeface="Calibri" panose="020F0502020204030204" pitchFamily="34" charset="0"/>
              </a:rPr>
              <a:t> and all that it offers – relationships, peace, connection</a:t>
            </a:r>
            <a:endParaRPr lang="en-US" sz="3200" dirty="0">
              <a:solidFill>
                <a:srgbClr val="FEFFFF"/>
              </a:solidFill>
            </a:endParaRPr>
          </a:p>
        </p:txBody>
      </p:sp>
      <p:pic>
        <p:nvPicPr>
          <p:cNvPr id="3" name="Picture 2">
            <a:extLst>
              <a:ext uri="{FF2B5EF4-FFF2-40B4-BE49-F238E27FC236}">
                <a16:creationId xmlns:a16="http://schemas.microsoft.com/office/drawing/2014/main" id="{32F52F4B-A4E7-4DBE-9028-7DE172AA038D}"/>
              </a:ext>
            </a:extLst>
          </p:cNvPr>
          <p:cNvPicPr>
            <a:picLocks noChangeAspect="1"/>
          </p:cNvPicPr>
          <p:nvPr/>
        </p:nvPicPr>
        <p:blipFill rotWithShape="1">
          <a:blip r:embed="rId2"/>
          <a:srcRect l="26180" t="9091" r="29097" b="-1"/>
          <a:stretch/>
        </p:blipFill>
        <p:spPr>
          <a:xfrm>
            <a:off x="4653623" y="-1"/>
            <a:ext cx="7794180" cy="6853254"/>
          </a:xfrm>
          <a:prstGeom prst="rect">
            <a:avLst/>
          </a:prstGeom>
        </p:spPr>
      </p:pic>
    </p:spTree>
    <p:extLst>
      <p:ext uri="{BB962C8B-B14F-4D97-AF65-F5344CB8AC3E}">
        <p14:creationId xmlns:p14="http://schemas.microsoft.com/office/powerpoint/2010/main" val="342093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4ACF10-EF09-191D-4D3C-19B80819B7E4}"/>
              </a:ext>
            </a:extLst>
          </p:cNvPr>
          <p:cNvSpPr>
            <a:spLocks noGrp="1"/>
          </p:cNvSpPr>
          <p:nvPr>
            <p:ph type="title"/>
          </p:nvPr>
        </p:nvSpPr>
        <p:spPr>
          <a:xfrm>
            <a:off x="556532" y="643467"/>
            <a:ext cx="11210925" cy="744836"/>
          </a:xfrm>
        </p:spPr>
        <p:txBody>
          <a:bodyPr>
            <a:normAutofit/>
          </a:bodyPr>
          <a:lstStyle/>
          <a:p>
            <a:pPr algn="ctr"/>
            <a:r>
              <a:rPr lang="en-US" sz="3200" dirty="0">
                <a:solidFill>
                  <a:schemeClr val="bg1"/>
                </a:solidFill>
              </a:rPr>
              <a:t>Addiction neurochemical #2 Glutamate</a:t>
            </a:r>
          </a:p>
        </p:txBody>
      </p:sp>
      <p:pic>
        <p:nvPicPr>
          <p:cNvPr id="3" name="Picture 2">
            <a:extLst>
              <a:ext uri="{FF2B5EF4-FFF2-40B4-BE49-F238E27FC236}">
                <a16:creationId xmlns:a16="http://schemas.microsoft.com/office/drawing/2014/main" id="{CF5F375D-E79A-CAE3-6652-7ACF0BEE25CB}"/>
              </a:ext>
            </a:extLst>
          </p:cNvPr>
          <p:cNvPicPr>
            <a:picLocks noChangeAspect="1"/>
          </p:cNvPicPr>
          <p:nvPr/>
        </p:nvPicPr>
        <p:blipFill rotWithShape="1">
          <a:blip r:embed="rId2"/>
          <a:srcRect l="8766" t="28418" r="25000" b="11926"/>
          <a:stretch/>
        </p:blipFill>
        <p:spPr>
          <a:xfrm>
            <a:off x="1075571" y="1846771"/>
            <a:ext cx="10040857" cy="4182704"/>
          </a:xfrm>
          <a:prstGeom prst="rect">
            <a:avLst/>
          </a:prstGeom>
        </p:spPr>
      </p:pic>
    </p:spTree>
    <p:extLst>
      <p:ext uri="{BB962C8B-B14F-4D97-AF65-F5344CB8AC3E}">
        <p14:creationId xmlns:p14="http://schemas.microsoft.com/office/powerpoint/2010/main" val="107167699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D1EABE-C9D5-77E6-D94B-EE987C766926}"/>
              </a:ext>
            </a:extLst>
          </p:cNvPr>
          <p:cNvSpPr>
            <a:spLocks noGrp="1"/>
          </p:cNvSpPr>
          <p:nvPr>
            <p:ph type="title"/>
          </p:nvPr>
        </p:nvSpPr>
        <p:spPr>
          <a:xfrm>
            <a:off x="556532" y="643467"/>
            <a:ext cx="11210925" cy="744836"/>
          </a:xfrm>
        </p:spPr>
        <p:txBody>
          <a:bodyPr>
            <a:normAutofit/>
          </a:bodyPr>
          <a:lstStyle/>
          <a:p>
            <a:pPr algn="ctr"/>
            <a:r>
              <a:rPr lang="en-US" sz="2700" dirty="0">
                <a:solidFill>
                  <a:schemeClr val="bg1"/>
                </a:solidFill>
              </a:rPr>
              <a:t>Glutamate leads to hyper-memorization of drug cues and leads to relapse. </a:t>
            </a:r>
          </a:p>
        </p:txBody>
      </p:sp>
      <p:pic>
        <p:nvPicPr>
          <p:cNvPr id="3" name="Picture 2">
            <a:extLst>
              <a:ext uri="{FF2B5EF4-FFF2-40B4-BE49-F238E27FC236}">
                <a16:creationId xmlns:a16="http://schemas.microsoft.com/office/drawing/2014/main" id="{F72422F2-559A-AB71-2681-80707CBD0E1C}"/>
              </a:ext>
            </a:extLst>
          </p:cNvPr>
          <p:cNvPicPr>
            <a:picLocks noChangeAspect="1"/>
          </p:cNvPicPr>
          <p:nvPr/>
        </p:nvPicPr>
        <p:blipFill rotWithShape="1">
          <a:blip r:embed="rId2"/>
          <a:srcRect l="9669" t="11955" r="20663" b="8476"/>
          <a:stretch/>
        </p:blipFill>
        <p:spPr>
          <a:xfrm>
            <a:off x="1936631" y="1675227"/>
            <a:ext cx="9057433" cy="4784400"/>
          </a:xfrm>
          <a:prstGeom prst="rect">
            <a:avLst/>
          </a:prstGeom>
        </p:spPr>
      </p:pic>
    </p:spTree>
    <p:extLst>
      <p:ext uri="{BB962C8B-B14F-4D97-AF65-F5344CB8AC3E}">
        <p14:creationId xmlns:p14="http://schemas.microsoft.com/office/powerpoint/2010/main" val="241208483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2E85BD-7486-5D88-24CB-B188956374F4}"/>
              </a:ext>
            </a:extLst>
          </p:cNvPr>
          <p:cNvSpPr>
            <a:spLocks noGrp="1"/>
          </p:cNvSpPr>
          <p:nvPr>
            <p:ph type="title"/>
          </p:nvPr>
        </p:nvSpPr>
        <p:spPr>
          <a:xfrm>
            <a:off x="556532" y="643467"/>
            <a:ext cx="11210925" cy="744836"/>
          </a:xfrm>
        </p:spPr>
        <p:txBody>
          <a:bodyPr>
            <a:normAutofit/>
          </a:bodyPr>
          <a:lstStyle/>
          <a:p>
            <a:pPr algn="ctr"/>
            <a:r>
              <a:rPr lang="en-US" sz="3200">
                <a:solidFill>
                  <a:schemeClr val="bg1"/>
                </a:solidFill>
              </a:rPr>
              <a:t>Glutamate spillover and overlearning</a:t>
            </a:r>
          </a:p>
        </p:txBody>
      </p:sp>
      <p:pic>
        <p:nvPicPr>
          <p:cNvPr id="3" name="Picture 2">
            <a:extLst>
              <a:ext uri="{FF2B5EF4-FFF2-40B4-BE49-F238E27FC236}">
                <a16:creationId xmlns:a16="http://schemas.microsoft.com/office/drawing/2014/main" id="{2A09CE2D-89DC-3AE3-0DED-35D8B06D4669}"/>
              </a:ext>
            </a:extLst>
          </p:cNvPr>
          <p:cNvPicPr>
            <a:picLocks noChangeAspect="1"/>
          </p:cNvPicPr>
          <p:nvPr/>
        </p:nvPicPr>
        <p:blipFill rotWithShape="1">
          <a:blip r:embed="rId2"/>
          <a:srcRect l="10639" t="26509" r="26744" b="3679"/>
          <a:stretch/>
        </p:blipFill>
        <p:spPr>
          <a:xfrm>
            <a:off x="1835113" y="1675227"/>
            <a:ext cx="8521773" cy="4394199"/>
          </a:xfrm>
          <a:prstGeom prst="rect">
            <a:avLst/>
          </a:prstGeom>
        </p:spPr>
      </p:pic>
    </p:spTree>
    <p:extLst>
      <p:ext uri="{BB962C8B-B14F-4D97-AF65-F5344CB8AC3E}">
        <p14:creationId xmlns:p14="http://schemas.microsoft.com/office/powerpoint/2010/main" val="174587035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0DCC097-1DB8-4B6D-85D0-6FBA0E1CA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E0B58608-23C8-4441-994D-C6823EEE1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2083506"/>
          </a:xfrm>
          <a:custGeom>
            <a:avLst/>
            <a:gdLst>
              <a:gd name="connsiteX0" fmla="*/ 0 w 12191999"/>
              <a:gd name="connsiteY0" fmla="*/ 0 h 2083506"/>
              <a:gd name="connsiteX1" fmla="*/ 9429748 w 12191999"/>
              <a:gd name="connsiteY1" fmla="*/ 0 h 2083506"/>
              <a:gd name="connsiteX2" fmla="*/ 9429748 w 12191999"/>
              <a:gd name="connsiteY2" fmla="*/ 1 h 2083506"/>
              <a:gd name="connsiteX3" fmla="*/ 12191999 w 12191999"/>
              <a:gd name="connsiteY3" fmla="*/ 1 h 2083506"/>
              <a:gd name="connsiteX4" fmla="*/ 12191999 w 12191999"/>
              <a:gd name="connsiteY4" fmla="*/ 1164372 h 2083506"/>
              <a:gd name="connsiteX5" fmla="*/ 12147852 w 12191999"/>
              <a:gd name="connsiteY5" fmla="*/ 1163783 h 2083506"/>
              <a:gd name="connsiteX6" fmla="*/ 11993604 w 12191999"/>
              <a:gd name="connsiteY6" fmla="*/ 1153496 h 2083506"/>
              <a:gd name="connsiteX7" fmla="*/ 11865319 w 12191999"/>
              <a:gd name="connsiteY7" fmla="*/ 1176624 h 2083506"/>
              <a:gd name="connsiteX8" fmla="*/ 11718353 w 12191999"/>
              <a:gd name="connsiteY8" fmla="*/ 1209136 h 2083506"/>
              <a:gd name="connsiteX9" fmla="*/ 11609067 w 12191999"/>
              <a:gd name="connsiteY9" fmla="*/ 1218512 h 2083506"/>
              <a:gd name="connsiteX10" fmla="*/ 11545958 w 12191999"/>
              <a:gd name="connsiteY10" fmla="*/ 1240430 h 2083506"/>
              <a:gd name="connsiteX11" fmla="*/ 11445770 w 12191999"/>
              <a:gd name="connsiteY11" fmla="*/ 1225780 h 2083506"/>
              <a:gd name="connsiteX12" fmla="*/ 11398842 w 12191999"/>
              <a:gd name="connsiteY12" fmla="*/ 1227250 h 2083506"/>
              <a:gd name="connsiteX13" fmla="*/ 11240093 w 12191999"/>
              <a:gd name="connsiteY13" fmla="*/ 1266797 h 2083506"/>
              <a:gd name="connsiteX14" fmla="*/ 11141364 w 12191999"/>
              <a:gd name="connsiteY14" fmla="*/ 1288059 h 2083506"/>
              <a:gd name="connsiteX15" fmla="*/ 11015396 w 12191999"/>
              <a:gd name="connsiteY15" fmla="*/ 1353104 h 2083506"/>
              <a:gd name="connsiteX16" fmla="*/ 10973905 w 12191999"/>
              <a:gd name="connsiteY16" fmla="*/ 1365109 h 2083506"/>
              <a:gd name="connsiteX17" fmla="*/ 10904858 w 12191999"/>
              <a:gd name="connsiteY17" fmla="*/ 1371966 h 2083506"/>
              <a:gd name="connsiteX18" fmla="*/ 10827883 w 12191999"/>
              <a:gd name="connsiteY18" fmla="*/ 1410270 h 2083506"/>
              <a:gd name="connsiteX19" fmla="*/ 10690996 w 12191999"/>
              <a:gd name="connsiteY19" fmla="*/ 1426394 h 2083506"/>
              <a:gd name="connsiteX20" fmla="*/ 10624461 w 12191999"/>
              <a:gd name="connsiteY20" fmla="*/ 1444283 h 2083506"/>
              <a:gd name="connsiteX21" fmla="*/ 10517208 w 12191999"/>
              <a:gd name="connsiteY21" fmla="*/ 1478947 h 2083506"/>
              <a:gd name="connsiteX22" fmla="*/ 10497937 w 12191999"/>
              <a:gd name="connsiteY22" fmla="*/ 1469831 h 2083506"/>
              <a:gd name="connsiteX23" fmla="*/ 10471201 w 12191999"/>
              <a:gd name="connsiteY23" fmla="*/ 1486037 h 2083506"/>
              <a:gd name="connsiteX24" fmla="*/ 10448263 w 12191999"/>
              <a:gd name="connsiteY24" fmla="*/ 1478223 h 2083506"/>
              <a:gd name="connsiteX25" fmla="*/ 10388089 w 12191999"/>
              <a:gd name="connsiteY25" fmla="*/ 1507175 h 2083506"/>
              <a:gd name="connsiteX26" fmla="*/ 10333720 w 12191999"/>
              <a:gd name="connsiteY26" fmla="*/ 1515848 h 2083506"/>
              <a:gd name="connsiteX27" fmla="*/ 10104338 w 12191999"/>
              <a:gd name="connsiteY27" fmla="*/ 1569424 h 2083506"/>
              <a:gd name="connsiteX28" fmla="*/ 9910445 w 12191999"/>
              <a:gd name="connsiteY28" fmla="*/ 1632275 h 2083506"/>
              <a:gd name="connsiteX29" fmla="*/ 9770872 w 12191999"/>
              <a:gd name="connsiteY29" fmla="*/ 1688088 h 2083506"/>
              <a:gd name="connsiteX30" fmla="*/ 9733849 w 12191999"/>
              <a:gd name="connsiteY30" fmla="*/ 1700034 h 2083506"/>
              <a:gd name="connsiteX31" fmla="*/ 9703714 w 12191999"/>
              <a:gd name="connsiteY31" fmla="*/ 1730093 h 2083506"/>
              <a:gd name="connsiteX32" fmla="*/ 9698351 w 12191999"/>
              <a:gd name="connsiteY32" fmla="*/ 1730377 h 2083506"/>
              <a:gd name="connsiteX33" fmla="*/ 9632895 w 12191999"/>
              <a:gd name="connsiteY33" fmla="*/ 1736363 h 2083506"/>
              <a:gd name="connsiteX34" fmla="*/ 9569107 w 12191999"/>
              <a:gd name="connsiteY34" fmla="*/ 1741010 h 2083506"/>
              <a:gd name="connsiteX35" fmla="*/ 9536451 w 12191999"/>
              <a:gd name="connsiteY35" fmla="*/ 1755120 h 2083506"/>
              <a:gd name="connsiteX36" fmla="*/ 9529385 w 12191999"/>
              <a:gd name="connsiteY36" fmla="*/ 1757515 h 2083506"/>
              <a:gd name="connsiteX37" fmla="*/ 9498527 w 12191999"/>
              <a:gd name="connsiteY37" fmla="*/ 1753117 h 2083506"/>
              <a:gd name="connsiteX38" fmla="*/ 9436642 w 12191999"/>
              <a:gd name="connsiteY38" fmla="*/ 1755478 h 2083506"/>
              <a:gd name="connsiteX39" fmla="*/ 9429748 w 12191999"/>
              <a:gd name="connsiteY39" fmla="*/ 1756317 h 2083506"/>
              <a:gd name="connsiteX40" fmla="*/ 9429748 w 12191999"/>
              <a:gd name="connsiteY40" fmla="*/ 1768745 h 2083506"/>
              <a:gd name="connsiteX41" fmla="*/ 9425802 w 12191999"/>
              <a:gd name="connsiteY41" fmla="*/ 1769273 h 2083506"/>
              <a:gd name="connsiteX42" fmla="*/ 9349763 w 12191999"/>
              <a:gd name="connsiteY42" fmla="*/ 1776107 h 2083506"/>
              <a:gd name="connsiteX43" fmla="*/ 9256503 w 12191999"/>
              <a:gd name="connsiteY43" fmla="*/ 1800699 h 2083506"/>
              <a:gd name="connsiteX44" fmla="*/ 9222873 w 12191999"/>
              <a:gd name="connsiteY44" fmla="*/ 1803003 h 2083506"/>
              <a:gd name="connsiteX45" fmla="*/ 9224095 w 12191999"/>
              <a:gd name="connsiteY45" fmla="*/ 1807355 h 2083506"/>
              <a:gd name="connsiteX46" fmla="*/ 9211603 w 12191999"/>
              <a:gd name="connsiteY46" fmla="*/ 1807675 h 2083506"/>
              <a:gd name="connsiteX47" fmla="*/ 9183719 w 12191999"/>
              <a:gd name="connsiteY47" fmla="*/ 1807781 h 2083506"/>
              <a:gd name="connsiteX48" fmla="*/ 9100221 w 12191999"/>
              <a:gd name="connsiteY48" fmla="*/ 1808989 h 2083506"/>
              <a:gd name="connsiteX49" fmla="*/ 9077439 w 12191999"/>
              <a:gd name="connsiteY49" fmla="*/ 1817333 h 2083506"/>
              <a:gd name="connsiteX50" fmla="*/ 9055889 w 12191999"/>
              <a:gd name="connsiteY50" fmla="*/ 1817464 h 2083506"/>
              <a:gd name="connsiteX51" fmla="*/ 8930912 w 12191999"/>
              <a:gd name="connsiteY51" fmla="*/ 1828648 h 2083506"/>
              <a:gd name="connsiteX52" fmla="*/ 8913729 w 12191999"/>
              <a:gd name="connsiteY52" fmla="*/ 1829483 h 2083506"/>
              <a:gd name="connsiteX53" fmla="*/ 8904423 w 12191999"/>
              <a:gd name="connsiteY53" fmla="*/ 1833234 h 2083506"/>
              <a:gd name="connsiteX54" fmla="*/ 8871099 w 12191999"/>
              <a:gd name="connsiteY54" fmla="*/ 1833979 h 2083506"/>
              <a:gd name="connsiteX55" fmla="*/ 8869557 w 12191999"/>
              <a:gd name="connsiteY55" fmla="*/ 1836113 h 2083506"/>
              <a:gd name="connsiteX56" fmla="*/ 8760021 w 12191999"/>
              <a:gd name="connsiteY56" fmla="*/ 1854442 h 2083506"/>
              <a:gd name="connsiteX57" fmla="*/ 8741254 w 12191999"/>
              <a:gd name="connsiteY57" fmla="*/ 1857469 h 2083506"/>
              <a:gd name="connsiteX58" fmla="*/ 8725039 w 12191999"/>
              <a:gd name="connsiteY58" fmla="*/ 1856552 h 2083506"/>
              <a:gd name="connsiteX59" fmla="*/ 8635265 w 12191999"/>
              <a:gd name="connsiteY59" fmla="*/ 1859168 h 2083506"/>
              <a:gd name="connsiteX60" fmla="*/ 8613911 w 12191999"/>
              <a:gd name="connsiteY60" fmla="*/ 1857561 h 2083506"/>
              <a:gd name="connsiteX61" fmla="*/ 8604931 w 12191999"/>
              <a:gd name="connsiteY61" fmla="*/ 1854170 h 2083506"/>
              <a:gd name="connsiteX62" fmla="*/ 8570171 w 12191999"/>
              <a:gd name="connsiteY62" fmla="*/ 1860579 h 2083506"/>
              <a:gd name="connsiteX63" fmla="*/ 8516537 w 12191999"/>
              <a:gd name="connsiteY63" fmla="*/ 1864971 h 2083506"/>
              <a:gd name="connsiteX64" fmla="*/ 8491046 w 12191999"/>
              <a:gd name="connsiteY64" fmla="*/ 1868141 h 2083506"/>
              <a:gd name="connsiteX65" fmla="*/ 8470478 w 12191999"/>
              <a:gd name="connsiteY65" fmla="*/ 1866216 h 2083506"/>
              <a:gd name="connsiteX66" fmla="*/ 8353433 w 12191999"/>
              <a:gd name="connsiteY66" fmla="*/ 1865729 h 2083506"/>
              <a:gd name="connsiteX67" fmla="*/ 8347675 w 12191999"/>
              <a:gd name="connsiteY67" fmla="*/ 1865075 h 2083506"/>
              <a:gd name="connsiteX68" fmla="*/ 8343939 w 12191999"/>
              <a:gd name="connsiteY68" fmla="*/ 1865677 h 2083506"/>
              <a:gd name="connsiteX69" fmla="*/ 8221566 w 12191999"/>
              <a:gd name="connsiteY69" fmla="*/ 1881148 h 2083506"/>
              <a:gd name="connsiteX70" fmla="*/ 8066095 w 12191999"/>
              <a:gd name="connsiteY70" fmla="*/ 1919902 h 2083506"/>
              <a:gd name="connsiteX71" fmla="*/ 8044849 w 12191999"/>
              <a:gd name="connsiteY71" fmla="*/ 1916308 h 2083506"/>
              <a:gd name="connsiteX72" fmla="*/ 8041142 w 12191999"/>
              <a:gd name="connsiteY72" fmla="*/ 1915506 h 2083506"/>
              <a:gd name="connsiteX73" fmla="*/ 8022159 w 12191999"/>
              <a:gd name="connsiteY73" fmla="*/ 1911521 h 2083506"/>
              <a:gd name="connsiteX74" fmla="*/ 7944932 w 12191999"/>
              <a:gd name="connsiteY74" fmla="*/ 1917265 h 2083506"/>
              <a:gd name="connsiteX75" fmla="*/ 7879011 w 12191999"/>
              <a:gd name="connsiteY75" fmla="*/ 1928570 h 2083506"/>
              <a:gd name="connsiteX76" fmla="*/ 7865529 w 12191999"/>
              <a:gd name="connsiteY76" fmla="*/ 1934399 h 2083506"/>
              <a:gd name="connsiteX77" fmla="*/ 7774801 w 12191999"/>
              <a:gd name="connsiteY77" fmla="*/ 1947969 h 2083506"/>
              <a:gd name="connsiteX78" fmla="*/ 7748398 w 12191999"/>
              <a:gd name="connsiteY78" fmla="*/ 1955982 h 2083506"/>
              <a:gd name="connsiteX79" fmla="*/ 7740684 w 12191999"/>
              <a:gd name="connsiteY79" fmla="*/ 1955717 h 2083506"/>
              <a:gd name="connsiteX80" fmla="*/ 7712976 w 12191999"/>
              <a:gd name="connsiteY80" fmla="*/ 1960442 h 2083506"/>
              <a:gd name="connsiteX81" fmla="*/ 7699956 w 12191999"/>
              <a:gd name="connsiteY81" fmla="*/ 1966104 h 2083506"/>
              <a:gd name="connsiteX82" fmla="*/ 7684158 w 12191999"/>
              <a:gd name="connsiteY82" fmla="*/ 1962927 h 2083506"/>
              <a:gd name="connsiteX83" fmla="*/ 7643109 w 12191999"/>
              <a:gd name="connsiteY83" fmla="*/ 1964400 h 2083506"/>
              <a:gd name="connsiteX84" fmla="*/ 7630180 w 12191999"/>
              <a:gd name="connsiteY84" fmla="*/ 1970266 h 2083506"/>
              <a:gd name="connsiteX85" fmla="*/ 7609131 w 12191999"/>
              <a:gd name="connsiteY85" fmla="*/ 1971774 h 2083506"/>
              <a:gd name="connsiteX86" fmla="*/ 7555555 w 12191999"/>
              <a:gd name="connsiteY86" fmla="*/ 1969491 h 2083506"/>
              <a:gd name="connsiteX87" fmla="*/ 7520919 w 12191999"/>
              <a:gd name="connsiteY87" fmla="*/ 1970177 h 2083506"/>
              <a:gd name="connsiteX88" fmla="*/ 7456258 w 12191999"/>
              <a:gd name="connsiteY88" fmla="*/ 1960468 h 2083506"/>
              <a:gd name="connsiteX89" fmla="*/ 7393047 w 12191999"/>
              <a:gd name="connsiteY89" fmla="*/ 1952408 h 2083506"/>
              <a:gd name="connsiteX90" fmla="*/ 7199912 w 12191999"/>
              <a:gd name="connsiteY90" fmla="*/ 1959913 h 2083506"/>
              <a:gd name="connsiteX91" fmla="*/ 7146774 w 12191999"/>
              <a:gd name="connsiteY91" fmla="*/ 1956641 h 2083506"/>
              <a:gd name="connsiteX92" fmla="*/ 7122244 w 12191999"/>
              <a:gd name="connsiteY92" fmla="*/ 1953891 h 2083506"/>
              <a:gd name="connsiteX93" fmla="*/ 7032241 w 12191999"/>
              <a:gd name="connsiteY93" fmla="*/ 1962723 h 2083506"/>
              <a:gd name="connsiteX94" fmla="*/ 6941492 w 12191999"/>
              <a:gd name="connsiteY94" fmla="*/ 1976868 h 2083506"/>
              <a:gd name="connsiteX95" fmla="*/ 6906514 w 12191999"/>
              <a:gd name="connsiteY95" fmla="*/ 1968589 h 2083506"/>
              <a:gd name="connsiteX96" fmla="*/ 6826395 w 12191999"/>
              <a:gd name="connsiteY96" fmla="*/ 1974141 h 2083506"/>
              <a:gd name="connsiteX97" fmla="*/ 6716431 w 12191999"/>
              <a:gd name="connsiteY97" fmla="*/ 2004297 h 2083506"/>
              <a:gd name="connsiteX98" fmla="*/ 6569607 w 12191999"/>
              <a:gd name="connsiteY98" fmla="*/ 2015496 h 2083506"/>
              <a:gd name="connsiteX99" fmla="*/ 6561430 w 12191999"/>
              <a:gd name="connsiteY99" fmla="*/ 2020996 h 2083506"/>
              <a:gd name="connsiteX100" fmla="*/ 6549371 w 12191999"/>
              <a:gd name="connsiteY100" fmla="*/ 2024747 h 2083506"/>
              <a:gd name="connsiteX101" fmla="*/ 6547040 w 12191999"/>
              <a:gd name="connsiteY101" fmla="*/ 2024474 h 2083506"/>
              <a:gd name="connsiteX102" fmla="*/ 6530482 w 12191999"/>
              <a:gd name="connsiteY102" fmla="*/ 2026659 h 2083506"/>
              <a:gd name="connsiteX103" fmla="*/ 6528565 w 12191999"/>
              <a:gd name="connsiteY103" fmla="*/ 2028600 h 2083506"/>
              <a:gd name="connsiteX104" fmla="*/ 6517741 w 12191999"/>
              <a:gd name="connsiteY104" fmla="*/ 2030558 h 2083506"/>
              <a:gd name="connsiteX105" fmla="*/ 6497855 w 12191999"/>
              <a:gd name="connsiteY105" fmla="*/ 2035650 h 2083506"/>
              <a:gd name="connsiteX106" fmla="*/ 6492785 w 12191999"/>
              <a:gd name="connsiteY106" fmla="*/ 2035444 h 2083506"/>
              <a:gd name="connsiteX107" fmla="*/ 6460692 w 12191999"/>
              <a:gd name="connsiteY107" fmla="*/ 2041321 h 2083506"/>
              <a:gd name="connsiteX108" fmla="*/ 6459609 w 12191999"/>
              <a:gd name="connsiteY108" fmla="*/ 2040851 h 2083506"/>
              <a:gd name="connsiteX109" fmla="*/ 6447765 w 12191999"/>
              <a:gd name="connsiteY109" fmla="*/ 2040102 h 2083506"/>
              <a:gd name="connsiteX110" fmla="*/ 6426590 w 12191999"/>
              <a:gd name="connsiteY110" fmla="*/ 2039928 h 2083506"/>
              <a:gd name="connsiteX111" fmla="*/ 6401693 w 12191999"/>
              <a:gd name="connsiteY111" fmla="*/ 2033537 h 2083506"/>
              <a:gd name="connsiteX112" fmla="*/ 6387141 w 12191999"/>
              <a:gd name="connsiteY112" fmla="*/ 2033161 h 2083506"/>
              <a:gd name="connsiteX113" fmla="*/ 6357846 w 12191999"/>
              <a:gd name="connsiteY113" fmla="*/ 2036782 h 2083506"/>
              <a:gd name="connsiteX114" fmla="*/ 6342914 w 12191999"/>
              <a:gd name="connsiteY114" fmla="*/ 2037585 h 2083506"/>
              <a:gd name="connsiteX115" fmla="*/ 6336300 w 12191999"/>
              <a:gd name="connsiteY115" fmla="*/ 2038781 h 2083506"/>
              <a:gd name="connsiteX116" fmla="*/ 6317178 w 12191999"/>
              <a:gd name="connsiteY116" fmla="*/ 2038968 h 2083506"/>
              <a:gd name="connsiteX117" fmla="*/ 6161427 w 12191999"/>
              <a:gd name="connsiteY117" fmla="*/ 2047338 h 2083506"/>
              <a:gd name="connsiteX118" fmla="*/ 6097339 w 12191999"/>
              <a:gd name="connsiteY118" fmla="*/ 2082438 h 2083506"/>
              <a:gd name="connsiteX119" fmla="*/ 6079059 w 12191999"/>
              <a:gd name="connsiteY119" fmla="*/ 2081299 h 2083506"/>
              <a:gd name="connsiteX120" fmla="*/ 5998439 w 12191999"/>
              <a:gd name="connsiteY120" fmla="*/ 2070958 h 2083506"/>
              <a:gd name="connsiteX121" fmla="*/ 5904290 w 12191999"/>
              <a:gd name="connsiteY121" fmla="*/ 2070255 h 2083506"/>
              <a:gd name="connsiteX122" fmla="*/ 5814867 w 12191999"/>
              <a:gd name="connsiteY122" fmla="*/ 2079032 h 2083506"/>
              <a:gd name="connsiteX123" fmla="*/ 5725743 w 12191999"/>
              <a:gd name="connsiteY123" fmla="*/ 2070558 h 2083506"/>
              <a:gd name="connsiteX124" fmla="*/ 5650546 w 12191999"/>
              <a:gd name="connsiteY124" fmla="*/ 2052412 h 2083506"/>
              <a:gd name="connsiteX125" fmla="*/ 5581284 w 12191999"/>
              <a:gd name="connsiteY125" fmla="*/ 2023175 h 2083506"/>
              <a:gd name="connsiteX126" fmla="*/ 5572593 w 12191999"/>
              <a:gd name="connsiteY126" fmla="*/ 2018391 h 2083506"/>
              <a:gd name="connsiteX127" fmla="*/ 5548580 w 12191999"/>
              <a:gd name="connsiteY127" fmla="*/ 2016951 h 2083506"/>
              <a:gd name="connsiteX128" fmla="*/ 5471173 w 12191999"/>
              <a:gd name="connsiteY128" fmla="*/ 2018786 h 2083506"/>
              <a:gd name="connsiteX129" fmla="*/ 5340320 w 12191999"/>
              <a:gd name="connsiteY129" fmla="*/ 2037611 h 2083506"/>
              <a:gd name="connsiteX130" fmla="*/ 5254376 w 12191999"/>
              <a:gd name="connsiteY130" fmla="*/ 2042928 h 2083506"/>
              <a:gd name="connsiteX131" fmla="*/ 5258035 w 12191999"/>
              <a:gd name="connsiteY131" fmla="*/ 2035649 h 2083506"/>
              <a:gd name="connsiteX132" fmla="*/ 5230622 w 12191999"/>
              <a:gd name="connsiteY132" fmla="*/ 2024576 h 2083506"/>
              <a:gd name="connsiteX133" fmla="*/ 5026203 w 12191999"/>
              <a:gd name="connsiteY133" fmla="*/ 2030162 h 2083506"/>
              <a:gd name="connsiteX134" fmla="*/ 4973988 w 12191999"/>
              <a:gd name="connsiteY134" fmla="*/ 2026668 h 2083506"/>
              <a:gd name="connsiteX135" fmla="*/ 4928030 w 12191999"/>
              <a:gd name="connsiteY135" fmla="*/ 2033642 h 2083506"/>
              <a:gd name="connsiteX136" fmla="*/ 4908970 w 12191999"/>
              <a:gd name="connsiteY136" fmla="*/ 2030033 h 2083506"/>
              <a:gd name="connsiteX137" fmla="*/ 4905679 w 12191999"/>
              <a:gd name="connsiteY137" fmla="*/ 2029300 h 2083506"/>
              <a:gd name="connsiteX138" fmla="*/ 4892525 w 12191999"/>
              <a:gd name="connsiteY138" fmla="*/ 2028768 h 2083506"/>
              <a:gd name="connsiteX139" fmla="*/ 4888818 w 12191999"/>
              <a:gd name="connsiteY139" fmla="*/ 2025619 h 2083506"/>
              <a:gd name="connsiteX140" fmla="*/ 4869018 w 12191999"/>
              <a:gd name="connsiteY140" fmla="*/ 2022668 h 2083506"/>
              <a:gd name="connsiteX141" fmla="*/ 4844804 w 12191999"/>
              <a:gd name="connsiteY141" fmla="*/ 2022527 h 2083506"/>
              <a:gd name="connsiteX142" fmla="*/ 4758778 w 12191999"/>
              <a:gd name="connsiteY142" fmla="*/ 2021694 h 2083506"/>
              <a:gd name="connsiteX143" fmla="*/ 4744748 w 12191999"/>
              <a:gd name="connsiteY143" fmla="*/ 2023396 h 2083506"/>
              <a:gd name="connsiteX144" fmla="*/ 4698956 w 12191999"/>
              <a:gd name="connsiteY144" fmla="*/ 2020558 h 2083506"/>
              <a:gd name="connsiteX145" fmla="*/ 4658147 w 12191999"/>
              <a:gd name="connsiteY145" fmla="*/ 2019920 h 2083506"/>
              <a:gd name="connsiteX146" fmla="*/ 4631706 w 12191999"/>
              <a:gd name="connsiteY146" fmla="*/ 2021274 h 2083506"/>
              <a:gd name="connsiteX147" fmla="*/ 4624776 w 12191999"/>
              <a:gd name="connsiteY147" fmla="*/ 2020152 h 2083506"/>
              <a:gd name="connsiteX148" fmla="*/ 4598150 w 12191999"/>
              <a:gd name="connsiteY148" fmla="*/ 2019429 h 2083506"/>
              <a:gd name="connsiteX149" fmla="*/ 4584588 w 12191999"/>
              <a:gd name="connsiteY149" fmla="*/ 2021092 h 2083506"/>
              <a:gd name="connsiteX150" fmla="*/ 4571203 w 12191999"/>
              <a:gd name="connsiteY150" fmla="*/ 2017263 h 2083506"/>
              <a:gd name="connsiteX151" fmla="*/ 4567930 w 12191999"/>
              <a:gd name="connsiteY151" fmla="*/ 2014458 h 2083506"/>
              <a:gd name="connsiteX152" fmla="*/ 4548984 w 12191999"/>
              <a:gd name="connsiteY152" fmla="*/ 2015717 h 2083506"/>
              <a:gd name="connsiteX153" fmla="*/ 4533451 w 12191999"/>
              <a:gd name="connsiteY153" fmla="*/ 2012976 h 2083506"/>
              <a:gd name="connsiteX154" fmla="*/ 4519910 w 12191999"/>
              <a:gd name="connsiteY154" fmla="*/ 2014768 h 2083506"/>
              <a:gd name="connsiteX155" fmla="*/ 4514290 w 12191999"/>
              <a:gd name="connsiteY155" fmla="*/ 2014364 h 2083506"/>
              <a:gd name="connsiteX156" fmla="*/ 4500320 w 12191999"/>
              <a:gd name="connsiteY156" fmla="*/ 2013007 h 2083506"/>
              <a:gd name="connsiteX157" fmla="*/ 4476219 w 12191999"/>
              <a:gd name="connsiteY157" fmla="*/ 2009993 h 2083506"/>
              <a:gd name="connsiteX158" fmla="*/ 4468701 w 12191999"/>
              <a:gd name="connsiteY158" fmla="*/ 2009574 h 2083506"/>
              <a:gd name="connsiteX159" fmla="*/ 4452333 w 12191999"/>
              <a:gd name="connsiteY159" fmla="*/ 2004964 h 2083506"/>
              <a:gd name="connsiteX160" fmla="*/ 4420644 w 12191999"/>
              <a:gd name="connsiteY160" fmla="*/ 2001021 h 2083506"/>
              <a:gd name="connsiteX161" fmla="*/ 4364856 w 12191999"/>
              <a:gd name="connsiteY161" fmla="*/ 1987267 h 2083506"/>
              <a:gd name="connsiteX162" fmla="*/ 4332062 w 12191999"/>
              <a:gd name="connsiteY162" fmla="*/ 1980703 h 2083506"/>
              <a:gd name="connsiteX163" fmla="*/ 4309876 w 12191999"/>
              <a:gd name="connsiteY163" fmla="*/ 1974653 h 2083506"/>
              <a:gd name="connsiteX164" fmla="*/ 4244391 w 12191999"/>
              <a:gd name="connsiteY164" fmla="*/ 1966109 h 2083506"/>
              <a:gd name="connsiteX165" fmla="*/ 4132071 w 12191999"/>
              <a:gd name="connsiteY165" fmla="*/ 1954813 h 2083506"/>
              <a:gd name="connsiteX166" fmla="*/ 4109069 w 12191999"/>
              <a:gd name="connsiteY166" fmla="*/ 1951778 h 2083506"/>
              <a:gd name="connsiteX167" fmla="*/ 4092908 w 12191999"/>
              <a:gd name="connsiteY167" fmla="*/ 1946662 h 2083506"/>
              <a:gd name="connsiteX168" fmla="*/ 4092306 w 12191999"/>
              <a:gd name="connsiteY168" fmla="*/ 1943291 h 2083506"/>
              <a:gd name="connsiteX169" fmla="*/ 4080234 w 12191999"/>
              <a:gd name="connsiteY169" fmla="*/ 1941219 h 2083506"/>
              <a:gd name="connsiteX170" fmla="*/ 4077778 w 12191999"/>
              <a:gd name="connsiteY170" fmla="*/ 1940145 h 2083506"/>
              <a:gd name="connsiteX171" fmla="*/ 4062936 w 12191999"/>
              <a:gd name="connsiteY171" fmla="*/ 1934506 h 2083506"/>
              <a:gd name="connsiteX172" fmla="*/ 4012506 w 12191999"/>
              <a:gd name="connsiteY172" fmla="*/ 1935475 h 2083506"/>
              <a:gd name="connsiteX173" fmla="*/ 3965880 w 12191999"/>
              <a:gd name="connsiteY173" fmla="*/ 1925968 h 2083506"/>
              <a:gd name="connsiteX174" fmla="*/ 3765338 w 12191999"/>
              <a:gd name="connsiteY174" fmla="*/ 1906649 h 2083506"/>
              <a:gd name="connsiteX175" fmla="*/ 3749493 w 12191999"/>
              <a:gd name="connsiteY175" fmla="*/ 1893071 h 2083506"/>
              <a:gd name="connsiteX176" fmla="*/ 3672704 w 12191999"/>
              <a:gd name="connsiteY176" fmla="*/ 1881383 h 2083506"/>
              <a:gd name="connsiteX177" fmla="*/ 3530082 w 12191999"/>
              <a:gd name="connsiteY177" fmla="*/ 1883187 h 2083506"/>
              <a:gd name="connsiteX178" fmla="*/ 3387664 w 12191999"/>
              <a:gd name="connsiteY178" fmla="*/ 1862579 h 2083506"/>
              <a:gd name="connsiteX179" fmla="*/ 3371681 w 12191999"/>
              <a:gd name="connsiteY179" fmla="*/ 1865293 h 2083506"/>
              <a:gd name="connsiteX180" fmla="*/ 3355305 w 12191999"/>
              <a:gd name="connsiteY180" fmla="*/ 1865842 h 2083506"/>
              <a:gd name="connsiteX181" fmla="*/ 3353790 w 12191999"/>
              <a:gd name="connsiteY181" fmla="*/ 1865158 h 2083506"/>
              <a:gd name="connsiteX182" fmla="*/ 3336210 w 12191999"/>
              <a:gd name="connsiteY182" fmla="*/ 1863564 h 2083506"/>
              <a:gd name="connsiteX183" fmla="*/ 3331381 w 12191999"/>
              <a:gd name="connsiteY183" fmla="*/ 1864716 h 2083506"/>
              <a:gd name="connsiteX184" fmla="*/ 3319012 w 12191999"/>
              <a:gd name="connsiteY184" fmla="*/ 1864093 h 2083506"/>
              <a:gd name="connsiteX185" fmla="*/ 3293818 w 12191999"/>
              <a:gd name="connsiteY185" fmla="*/ 1864135 h 2083506"/>
              <a:gd name="connsiteX186" fmla="*/ 3289881 w 12191999"/>
              <a:gd name="connsiteY186" fmla="*/ 1862954 h 2083506"/>
              <a:gd name="connsiteX187" fmla="*/ 3253090 w 12191999"/>
              <a:gd name="connsiteY187" fmla="*/ 1861164 h 2083506"/>
              <a:gd name="connsiteX188" fmla="*/ 3252949 w 12191999"/>
              <a:gd name="connsiteY188" fmla="*/ 1860574 h 2083506"/>
              <a:gd name="connsiteX189" fmla="*/ 3244187 w 12191999"/>
              <a:gd name="connsiteY189" fmla="*/ 1857604 h 2083506"/>
              <a:gd name="connsiteX190" fmla="*/ 3246570 w 12191999"/>
              <a:gd name="connsiteY190" fmla="*/ 1852946 h 2083506"/>
              <a:gd name="connsiteX191" fmla="*/ 3237810 w 12191999"/>
              <a:gd name="connsiteY191" fmla="*/ 1853064 h 2083506"/>
              <a:gd name="connsiteX192" fmla="*/ 3230822 w 12191999"/>
              <a:gd name="connsiteY192" fmla="*/ 1855474 h 2083506"/>
              <a:gd name="connsiteX193" fmla="*/ 3136549 w 12191999"/>
              <a:gd name="connsiteY193" fmla="*/ 1874037 h 2083506"/>
              <a:gd name="connsiteX194" fmla="*/ 2845754 w 12191999"/>
              <a:gd name="connsiteY194" fmla="*/ 1910932 h 2083506"/>
              <a:gd name="connsiteX195" fmla="*/ 2786878 w 12191999"/>
              <a:gd name="connsiteY195" fmla="*/ 1917162 h 2083506"/>
              <a:gd name="connsiteX196" fmla="*/ 2725298 w 12191999"/>
              <a:gd name="connsiteY196" fmla="*/ 1912340 h 2083506"/>
              <a:gd name="connsiteX197" fmla="*/ 2697754 w 12191999"/>
              <a:gd name="connsiteY197" fmla="*/ 1914863 h 2083506"/>
              <a:gd name="connsiteX198" fmla="*/ 2568063 w 12191999"/>
              <a:gd name="connsiteY198" fmla="*/ 1936283 h 2083506"/>
              <a:gd name="connsiteX199" fmla="*/ 2489784 w 12191999"/>
              <a:gd name="connsiteY199" fmla="*/ 1943720 h 2083506"/>
              <a:gd name="connsiteX200" fmla="*/ 2458978 w 12191999"/>
              <a:gd name="connsiteY200" fmla="*/ 1938095 h 2083506"/>
              <a:gd name="connsiteX201" fmla="*/ 2318712 w 12191999"/>
              <a:gd name="connsiteY201" fmla="*/ 1934474 h 2083506"/>
              <a:gd name="connsiteX202" fmla="*/ 2268709 w 12191999"/>
              <a:gd name="connsiteY202" fmla="*/ 1940521 h 2083506"/>
              <a:gd name="connsiteX203" fmla="*/ 2264080 w 12191999"/>
              <a:gd name="connsiteY203" fmla="*/ 1941232 h 2083506"/>
              <a:gd name="connsiteX204" fmla="*/ 2254684 w 12191999"/>
              <a:gd name="connsiteY204" fmla="*/ 1943524 h 2083506"/>
              <a:gd name="connsiteX205" fmla="*/ 2252523 w 12191999"/>
              <a:gd name="connsiteY205" fmla="*/ 1943004 h 2083506"/>
              <a:gd name="connsiteX206" fmla="*/ 2173350 w 12191999"/>
              <a:gd name="connsiteY206" fmla="*/ 1929202 h 2083506"/>
              <a:gd name="connsiteX207" fmla="*/ 2155266 w 12191999"/>
              <a:gd name="connsiteY207" fmla="*/ 1920267 h 2083506"/>
              <a:gd name="connsiteX208" fmla="*/ 2091013 w 12191999"/>
              <a:gd name="connsiteY208" fmla="*/ 1914631 h 2083506"/>
              <a:gd name="connsiteX209" fmla="*/ 2030712 w 12191999"/>
              <a:gd name="connsiteY209" fmla="*/ 1897690 h 2083506"/>
              <a:gd name="connsiteX210" fmla="*/ 1908838 w 12191999"/>
              <a:gd name="connsiteY210" fmla="*/ 1892222 h 2083506"/>
              <a:gd name="connsiteX211" fmla="*/ 1877796 w 12191999"/>
              <a:gd name="connsiteY211" fmla="*/ 1883887 h 2083506"/>
              <a:gd name="connsiteX212" fmla="*/ 1875824 w 12191999"/>
              <a:gd name="connsiteY212" fmla="*/ 1879265 h 2083506"/>
              <a:gd name="connsiteX213" fmla="*/ 1823048 w 12191999"/>
              <a:gd name="connsiteY213" fmla="*/ 1881064 h 2083506"/>
              <a:gd name="connsiteX214" fmla="*/ 1765736 w 12191999"/>
              <a:gd name="connsiteY214" fmla="*/ 1856578 h 2083506"/>
              <a:gd name="connsiteX215" fmla="*/ 1725669 w 12191999"/>
              <a:gd name="connsiteY215" fmla="*/ 1833744 h 2083506"/>
              <a:gd name="connsiteX216" fmla="*/ 1725216 w 12191999"/>
              <a:gd name="connsiteY216" fmla="*/ 1829447 h 2083506"/>
              <a:gd name="connsiteX217" fmla="*/ 1721485 w 12191999"/>
              <a:gd name="connsiteY217" fmla="*/ 1828960 h 2083506"/>
              <a:gd name="connsiteX218" fmla="*/ 1717786 w 12191999"/>
              <a:gd name="connsiteY218" fmla="*/ 1832224 h 2083506"/>
              <a:gd name="connsiteX219" fmla="*/ 1689907 w 12191999"/>
              <a:gd name="connsiteY219" fmla="*/ 1825425 h 2083506"/>
              <a:gd name="connsiteX220" fmla="*/ 1688093 w 12191999"/>
              <a:gd name="connsiteY220" fmla="*/ 1817391 h 2083506"/>
              <a:gd name="connsiteX221" fmla="*/ 1496789 w 12191999"/>
              <a:gd name="connsiteY221" fmla="*/ 1805297 h 2083506"/>
              <a:gd name="connsiteX222" fmla="*/ 1392839 w 12191999"/>
              <a:gd name="connsiteY222" fmla="*/ 1758649 h 2083506"/>
              <a:gd name="connsiteX223" fmla="*/ 1360872 w 12191999"/>
              <a:gd name="connsiteY223" fmla="*/ 1752441 h 2083506"/>
              <a:gd name="connsiteX224" fmla="*/ 1313885 w 12191999"/>
              <a:gd name="connsiteY224" fmla="*/ 1731785 h 2083506"/>
              <a:gd name="connsiteX225" fmla="*/ 1247665 w 12191999"/>
              <a:gd name="connsiteY225" fmla="*/ 1727765 h 2083506"/>
              <a:gd name="connsiteX226" fmla="*/ 1196850 w 12191999"/>
              <a:gd name="connsiteY226" fmla="*/ 1729622 h 2083506"/>
              <a:gd name="connsiteX227" fmla="*/ 1168728 w 12191999"/>
              <a:gd name="connsiteY227" fmla="*/ 1728550 h 2083506"/>
              <a:gd name="connsiteX228" fmla="*/ 1096918 w 12191999"/>
              <a:gd name="connsiteY228" fmla="*/ 1721485 h 2083506"/>
              <a:gd name="connsiteX229" fmla="*/ 1094082 w 12191999"/>
              <a:gd name="connsiteY229" fmla="*/ 1720113 h 2083506"/>
              <a:gd name="connsiteX230" fmla="*/ 1040782 w 12191999"/>
              <a:gd name="connsiteY230" fmla="*/ 1721762 h 2083506"/>
              <a:gd name="connsiteX231" fmla="*/ 955980 w 12191999"/>
              <a:gd name="connsiteY231" fmla="*/ 1719289 h 2083506"/>
              <a:gd name="connsiteX232" fmla="*/ 926108 w 12191999"/>
              <a:gd name="connsiteY232" fmla="*/ 1715917 h 2083506"/>
              <a:gd name="connsiteX233" fmla="*/ 876049 w 12191999"/>
              <a:gd name="connsiteY233" fmla="*/ 1710422 h 2083506"/>
              <a:gd name="connsiteX234" fmla="*/ 839194 w 12191999"/>
              <a:gd name="connsiteY234" fmla="*/ 1700176 h 2083506"/>
              <a:gd name="connsiteX235" fmla="*/ 797112 w 12191999"/>
              <a:gd name="connsiteY235" fmla="*/ 1698014 h 2083506"/>
              <a:gd name="connsiteX236" fmla="*/ 786610 w 12191999"/>
              <a:gd name="connsiteY236" fmla="*/ 1705455 h 2083506"/>
              <a:gd name="connsiteX237" fmla="*/ 741833 w 12191999"/>
              <a:gd name="connsiteY237" fmla="*/ 1700566 h 2083506"/>
              <a:gd name="connsiteX238" fmla="*/ 673985 w 12191999"/>
              <a:gd name="connsiteY238" fmla="*/ 1692278 h 2083506"/>
              <a:gd name="connsiteX239" fmla="*/ 634665 w 12191999"/>
              <a:gd name="connsiteY239" fmla="*/ 1689550 h 2083506"/>
              <a:gd name="connsiteX240" fmla="*/ 527471 w 12191999"/>
              <a:gd name="connsiteY240" fmla="*/ 1679869 h 2083506"/>
              <a:gd name="connsiteX241" fmla="*/ 420260 w 12191999"/>
              <a:gd name="connsiteY241" fmla="*/ 1668475 h 2083506"/>
              <a:gd name="connsiteX242" fmla="*/ 357630 w 12191999"/>
              <a:gd name="connsiteY242" fmla="*/ 1652142 h 2083506"/>
              <a:gd name="connsiteX243" fmla="*/ 269407 w 12191999"/>
              <a:gd name="connsiteY243" fmla="*/ 1643812 h 2083506"/>
              <a:gd name="connsiteX244" fmla="*/ 254769 w 12191999"/>
              <a:gd name="connsiteY244" fmla="*/ 1641013 h 2083506"/>
              <a:gd name="connsiteX245" fmla="*/ 150763 w 12191999"/>
              <a:gd name="connsiteY245" fmla="*/ 1628143 h 2083506"/>
              <a:gd name="connsiteX246" fmla="*/ 29133 w 12191999"/>
              <a:gd name="connsiteY246" fmla="*/ 1626172 h 2083506"/>
              <a:gd name="connsiteX247" fmla="*/ 0 w 12191999"/>
              <a:gd name="connsiteY247" fmla="*/ 1619589 h 20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1999" h="2083506">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4950A8B-9E6B-F6FB-1FB8-A931ADCAC870}"/>
              </a:ext>
            </a:extLst>
          </p:cNvPr>
          <p:cNvSpPr>
            <a:spLocks noGrp="1"/>
          </p:cNvSpPr>
          <p:nvPr>
            <p:ph type="title"/>
          </p:nvPr>
        </p:nvSpPr>
        <p:spPr>
          <a:xfrm>
            <a:off x="828675" y="494414"/>
            <a:ext cx="10534650" cy="817403"/>
          </a:xfrm>
        </p:spPr>
        <p:txBody>
          <a:bodyPr vert="horz" lIns="91440" tIns="45720" rIns="91440" bIns="45720" rtlCol="0" anchor="b">
            <a:normAutofit fontScale="90000"/>
          </a:bodyPr>
          <a:lstStyle/>
          <a:p>
            <a:pPr algn="ctr"/>
            <a:r>
              <a:rPr lang="en-US" sz="3600" b="1" kern="1200" dirty="0">
                <a:solidFill>
                  <a:schemeClr val="tx1"/>
                </a:solidFill>
                <a:latin typeface="+mj-lt"/>
                <a:ea typeface="+mj-ea"/>
                <a:cs typeface="+mj-cs"/>
              </a:rPr>
              <a:t>Glial Cells</a:t>
            </a:r>
            <a:br>
              <a:rPr lang="en-US" sz="1200" kern="1200" dirty="0">
                <a:solidFill>
                  <a:schemeClr val="tx1"/>
                </a:solidFill>
                <a:latin typeface="+mj-lt"/>
                <a:ea typeface="+mj-ea"/>
                <a:cs typeface="+mj-cs"/>
              </a:rPr>
            </a:br>
            <a:br>
              <a:rPr lang="en-US" sz="1200" kern="1200" dirty="0">
                <a:solidFill>
                  <a:schemeClr val="tx1"/>
                </a:solidFill>
                <a:latin typeface="+mj-lt"/>
                <a:ea typeface="+mj-ea"/>
                <a:cs typeface="+mj-cs"/>
              </a:rPr>
            </a:br>
            <a:r>
              <a:rPr lang="en-US" sz="2200" b="1" kern="1200" dirty="0">
                <a:solidFill>
                  <a:schemeClr val="tx1"/>
                </a:solidFill>
                <a:latin typeface="+mj-lt"/>
                <a:ea typeface="+mj-ea"/>
                <a:cs typeface="+mj-cs"/>
              </a:rPr>
              <a:t>Glial cells comprise about 33 – 66% of the brain and once thought to be of minor significance are hugely important to brain health and specifically, to the health of neurons. </a:t>
            </a:r>
          </a:p>
        </p:txBody>
      </p:sp>
      <p:pic>
        <p:nvPicPr>
          <p:cNvPr id="4" name="Picture 3">
            <a:extLst>
              <a:ext uri="{FF2B5EF4-FFF2-40B4-BE49-F238E27FC236}">
                <a16:creationId xmlns:a16="http://schemas.microsoft.com/office/drawing/2014/main" id="{B469A683-43A6-7435-66D8-2ED3D4BCDAC7}"/>
              </a:ext>
            </a:extLst>
          </p:cNvPr>
          <p:cNvPicPr>
            <a:picLocks noChangeAspect="1"/>
          </p:cNvPicPr>
          <p:nvPr/>
        </p:nvPicPr>
        <p:blipFill rotWithShape="1">
          <a:blip r:embed="rId2"/>
          <a:srcRect l="15349" t="12924" r="25610" b="8395"/>
          <a:stretch/>
        </p:blipFill>
        <p:spPr>
          <a:xfrm>
            <a:off x="1970313" y="1543278"/>
            <a:ext cx="8426555" cy="5193712"/>
          </a:xfrm>
          <a:prstGeom prst="rect">
            <a:avLst/>
          </a:prstGeom>
        </p:spPr>
      </p:pic>
    </p:spTree>
    <p:extLst>
      <p:ext uri="{BB962C8B-B14F-4D97-AF65-F5344CB8AC3E}">
        <p14:creationId xmlns:p14="http://schemas.microsoft.com/office/powerpoint/2010/main" val="224004643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0DCC097-1DB8-4B6D-85D0-6FBA0E1CA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E0B58608-23C8-4441-994D-C6823EEE1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2083506"/>
          </a:xfrm>
          <a:custGeom>
            <a:avLst/>
            <a:gdLst>
              <a:gd name="connsiteX0" fmla="*/ 0 w 12191999"/>
              <a:gd name="connsiteY0" fmla="*/ 0 h 2083506"/>
              <a:gd name="connsiteX1" fmla="*/ 9429748 w 12191999"/>
              <a:gd name="connsiteY1" fmla="*/ 0 h 2083506"/>
              <a:gd name="connsiteX2" fmla="*/ 9429748 w 12191999"/>
              <a:gd name="connsiteY2" fmla="*/ 1 h 2083506"/>
              <a:gd name="connsiteX3" fmla="*/ 12191999 w 12191999"/>
              <a:gd name="connsiteY3" fmla="*/ 1 h 2083506"/>
              <a:gd name="connsiteX4" fmla="*/ 12191999 w 12191999"/>
              <a:gd name="connsiteY4" fmla="*/ 1164372 h 2083506"/>
              <a:gd name="connsiteX5" fmla="*/ 12147852 w 12191999"/>
              <a:gd name="connsiteY5" fmla="*/ 1163783 h 2083506"/>
              <a:gd name="connsiteX6" fmla="*/ 11993604 w 12191999"/>
              <a:gd name="connsiteY6" fmla="*/ 1153496 h 2083506"/>
              <a:gd name="connsiteX7" fmla="*/ 11865319 w 12191999"/>
              <a:gd name="connsiteY7" fmla="*/ 1176624 h 2083506"/>
              <a:gd name="connsiteX8" fmla="*/ 11718353 w 12191999"/>
              <a:gd name="connsiteY8" fmla="*/ 1209136 h 2083506"/>
              <a:gd name="connsiteX9" fmla="*/ 11609067 w 12191999"/>
              <a:gd name="connsiteY9" fmla="*/ 1218512 h 2083506"/>
              <a:gd name="connsiteX10" fmla="*/ 11545958 w 12191999"/>
              <a:gd name="connsiteY10" fmla="*/ 1240430 h 2083506"/>
              <a:gd name="connsiteX11" fmla="*/ 11445770 w 12191999"/>
              <a:gd name="connsiteY11" fmla="*/ 1225780 h 2083506"/>
              <a:gd name="connsiteX12" fmla="*/ 11398842 w 12191999"/>
              <a:gd name="connsiteY12" fmla="*/ 1227250 h 2083506"/>
              <a:gd name="connsiteX13" fmla="*/ 11240093 w 12191999"/>
              <a:gd name="connsiteY13" fmla="*/ 1266797 h 2083506"/>
              <a:gd name="connsiteX14" fmla="*/ 11141364 w 12191999"/>
              <a:gd name="connsiteY14" fmla="*/ 1288059 h 2083506"/>
              <a:gd name="connsiteX15" fmla="*/ 11015396 w 12191999"/>
              <a:gd name="connsiteY15" fmla="*/ 1353104 h 2083506"/>
              <a:gd name="connsiteX16" fmla="*/ 10973905 w 12191999"/>
              <a:gd name="connsiteY16" fmla="*/ 1365109 h 2083506"/>
              <a:gd name="connsiteX17" fmla="*/ 10904858 w 12191999"/>
              <a:gd name="connsiteY17" fmla="*/ 1371966 h 2083506"/>
              <a:gd name="connsiteX18" fmla="*/ 10827883 w 12191999"/>
              <a:gd name="connsiteY18" fmla="*/ 1410270 h 2083506"/>
              <a:gd name="connsiteX19" fmla="*/ 10690996 w 12191999"/>
              <a:gd name="connsiteY19" fmla="*/ 1426394 h 2083506"/>
              <a:gd name="connsiteX20" fmla="*/ 10624461 w 12191999"/>
              <a:gd name="connsiteY20" fmla="*/ 1444283 h 2083506"/>
              <a:gd name="connsiteX21" fmla="*/ 10517208 w 12191999"/>
              <a:gd name="connsiteY21" fmla="*/ 1478947 h 2083506"/>
              <a:gd name="connsiteX22" fmla="*/ 10497937 w 12191999"/>
              <a:gd name="connsiteY22" fmla="*/ 1469831 h 2083506"/>
              <a:gd name="connsiteX23" fmla="*/ 10471201 w 12191999"/>
              <a:gd name="connsiteY23" fmla="*/ 1486037 h 2083506"/>
              <a:gd name="connsiteX24" fmla="*/ 10448263 w 12191999"/>
              <a:gd name="connsiteY24" fmla="*/ 1478223 h 2083506"/>
              <a:gd name="connsiteX25" fmla="*/ 10388089 w 12191999"/>
              <a:gd name="connsiteY25" fmla="*/ 1507175 h 2083506"/>
              <a:gd name="connsiteX26" fmla="*/ 10333720 w 12191999"/>
              <a:gd name="connsiteY26" fmla="*/ 1515848 h 2083506"/>
              <a:gd name="connsiteX27" fmla="*/ 10104338 w 12191999"/>
              <a:gd name="connsiteY27" fmla="*/ 1569424 h 2083506"/>
              <a:gd name="connsiteX28" fmla="*/ 9910445 w 12191999"/>
              <a:gd name="connsiteY28" fmla="*/ 1632275 h 2083506"/>
              <a:gd name="connsiteX29" fmla="*/ 9770872 w 12191999"/>
              <a:gd name="connsiteY29" fmla="*/ 1688088 h 2083506"/>
              <a:gd name="connsiteX30" fmla="*/ 9733849 w 12191999"/>
              <a:gd name="connsiteY30" fmla="*/ 1700034 h 2083506"/>
              <a:gd name="connsiteX31" fmla="*/ 9703714 w 12191999"/>
              <a:gd name="connsiteY31" fmla="*/ 1730093 h 2083506"/>
              <a:gd name="connsiteX32" fmla="*/ 9698351 w 12191999"/>
              <a:gd name="connsiteY32" fmla="*/ 1730377 h 2083506"/>
              <a:gd name="connsiteX33" fmla="*/ 9632895 w 12191999"/>
              <a:gd name="connsiteY33" fmla="*/ 1736363 h 2083506"/>
              <a:gd name="connsiteX34" fmla="*/ 9569107 w 12191999"/>
              <a:gd name="connsiteY34" fmla="*/ 1741010 h 2083506"/>
              <a:gd name="connsiteX35" fmla="*/ 9536451 w 12191999"/>
              <a:gd name="connsiteY35" fmla="*/ 1755120 h 2083506"/>
              <a:gd name="connsiteX36" fmla="*/ 9529385 w 12191999"/>
              <a:gd name="connsiteY36" fmla="*/ 1757515 h 2083506"/>
              <a:gd name="connsiteX37" fmla="*/ 9498527 w 12191999"/>
              <a:gd name="connsiteY37" fmla="*/ 1753117 h 2083506"/>
              <a:gd name="connsiteX38" fmla="*/ 9436642 w 12191999"/>
              <a:gd name="connsiteY38" fmla="*/ 1755478 h 2083506"/>
              <a:gd name="connsiteX39" fmla="*/ 9429748 w 12191999"/>
              <a:gd name="connsiteY39" fmla="*/ 1756317 h 2083506"/>
              <a:gd name="connsiteX40" fmla="*/ 9429748 w 12191999"/>
              <a:gd name="connsiteY40" fmla="*/ 1768745 h 2083506"/>
              <a:gd name="connsiteX41" fmla="*/ 9425802 w 12191999"/>
              <a:gd name="connsiteY41" fmla="*/ 1769273 h 2083506"/>
              <a:gd name="connsiteX42" fmla="*/ 9349763 w 12191999"/>
              <a:gd name="connsiteY42" fmla="*/ 1776107 h 2083506"/>
              <a:gd name="connsiteX43" fmla="*/ 9256503 w 12191999"/>
              <a:gd name="connsiteY43" fmla="*/ 1800699 h 2083506"/>
              <a:gd name="connsiteX44" fmla="*/ 9222873 w 12191999"/>
              <a:gd name="connsiteY44" fmla="*/ 1803003 h 2083506"/>
              <a:gd name="connsiteX45" fmla="*/ 9224095 w 12191999"/>
              <a:gd name="connsiteY45" fmla="*/ 1807355 h 2083506"/>
              <a:gd name="connsiteX46" fmla="*/ 9211603 w 12191999"/>
              <a:gd name="connsiteY46" fmla="*/ 1807675 h 2083506"/>
              <a:gd name="connsiteX47" fmla="*/ 9183719 w 12191999"/>
              <a:gd name="connsiteY47" fmla="*/ 1807781 h 2083506"/>
              <a:gd name="connsiteX48" fmla="*/ 9100221 w 12191999"/>
              <a:gd name="connsiteY48" fmla="*/ 1808989 h 2083506"/>
              <a:gd name="connsiteX49" fmla="*/ 9077439 w 12191999"/>
              <a:gd name="connsiteY49" fmla="*/ 1817333 h 2083506"/>
              <a:gd name="connsiteX50" fmla="*/ 9055889 w 12191999"/>
              <a:gd name="connsiteY50" fmla="*/ 1817464 h 2083506"/>
              <a:gd name="connsiteX51" fmla="*/ 8930912 w 12191999"/>
              <a:gd name="connsiteY51" fmla="*/ 1828648 h 2083506"/>
              <a:gd name="connsiteX52" fmla="*/ 8913729 w 12191999"/>
              <a:gd name="connsiteY52" fmla="*/ 1829483 h 2083506"/>
              <a:gd name="connsiteX53" fmla="*/ 8904423 w 12191999"/>
              <a:gd name="connsiteY53" fmla="*/ 1833234 h 2083506"/>
              <a:gd name="connsiteX54" fmla="*/ 8871099 w 12191999"/>
              <a:gd name="connsiteY54" fmla="*/ 1833979 h 2083506"/>
              <a:gd name="connsiteX55" fmla="*/ 8869557 w 12191999"/>
              <a:gd name="connsiteY55" fmla="*/ 1836113 h 2083506"/>
              <a:gd name="connsiteX56" fmla="*/ 8760021 w 12191999"/>
              <a:gd name="connsiteY56" fmla="*/ 1854442 h 2083506"/>
              <a:gd name="connsiteX57" fmla="*/ 8741254 w 12191999"/>
              <a:gd name="connsiteY57" fmla="*/ 1857469 h 2083506"/>
              <a:gd name="connsiteX58" fmla="*/ 8725039 w 12191999"/>
              <a:gd name="connsiteY58" fmla="*/ 1856552 h 2083506"/>
              <a:gd name="connsiteX59" fmla="*/ 8635265 w 12191999"/>
              <a:gd name="connsiteY59" fmla="*/ 1859168 h 2083506"/>
              <a:gd name="connsiteX60" fmla="*/ 8613911 w 12191999"/>
              <a:gd name="connsiteY60" fmla="*/ 1857561 h 2083506"/>
              <a:gd name="connsiteX61" fmla="*/ 8604931 w 12191999"/>
              <a:gd name="connsiteY61" fmla="*/ 1854170 h 2083506"/>
              <a:gd name="connsiteX62" fmla="*/ 8570171 w 12191999"/>
              <a:gd name="connsiteY62" fmla="*/ 1860579 h 2083506"/>
              <a:gd name="connsiteX63" fmla="*/ 8516537 w 12191999"/>
              <a:gd name="connsiteY63" fmla="*/ 1864971 h 2083506"/>
              <a:gd name="connsiteX64" fmla="*/ 8491046 w 12191999"/>
              <a:gd name="connsiteY64" fmla="*/ 1868141 h 2083506"/>
              <a:gd name="connsiteX65" fmla="*/ 8470478 w 12191999"/>
              <a:gd name="connsiteY65" fmla="*/ 1866216 h 2083506"/>
              <a:gd name="connsiteX66" fmla="*/ 8353433 w 12191999"/>
              <a:gd name="connsiteY66" fmla="*/ 1865729 h 2083506"/>
              <a:gd name="connsiteX67" fmla="*/ 8347675 w 12191999"/>
              <a:gd name="connsiteY67" fmla="*/ 1865075 h 2083506"/>
              <a:gd name="connsiteX68" fmla="*/ 8343939 w 12191999"/>
              <a:gd name="connsiteY68" fmla="*/ 1865677 h 2083506"/>
              <a:gd name="connsiteX69" fmla="*/ 8221566 w 12191999"/>
              <a:gd name="connsiteY69" fmla="*/ 1881148 h 2083506"/>
              <a:gd name="connsiteX70" fmla="*/ 8066095 w 12191999"/>
              <a:gd name="connsiteY70" fmla="*/ 1919902 h 2083506"/>
              <a:gd name="connsiteX71" fmla="*/ 8044849 w 12191999"/>
              <a:gd name="connsiteY71" fmla="*/ 1916308 h 2083506"/>
              <a:gd name="connsiteX72" fmla="*/ 8041142 w 12191999"/>
              <a:gd name="connsiteY72" fmla="*/ 1915506 h 2083506"/>
              <a:gd name="connsiteX73" fmla="*/ 8022159 w 12191999"/>
              <a:gd name="connsiteY73" fmla="*/ 1911521 h 2083506"/>
              <a:gd name="connsiteX74" fmla="*/ 7944932 w 12191999"/>
              <a:gd name="connsiteY74" fmla="*/ 1917265 h 2083506"/>
              <a:gd name="connsiteX75" fmla="*/ 7879011 w 12191999"/>
              <a:gd name="connsiteY75" fmla="*/ 1928570 h 2083506"/>
              <a:gd name="connsiteX76" fmla="*/ 7865529 w 12191999"/>
              <a:gd name="connsiteY76" fmla="*/ 1934399 h 2083506"/>
              <a:gd name="connsiteX77" fmla="*/ 7774801 w 12191999"/>
              <a:gd name="connsiteY77" fmla="*/ 1947969 h 2083506"/>
              <a:gd name="connsiteX78" fmla="*/ 7748398 w 12191999"/>
              <a:gd name="connsiteY78" fmla="*/ 1955982 h 2083506"/>
              <a:gd name="connsiteX79" fmla="*/ 7740684 w 12191999"/>
              <a:gd name="connsiteY79" fmla="*/ 1955717 h 2083506"/>
              <a:gd name="connsiteX80" fmla="*/ 7712976 w 12191999"/>
              <a:gd name="connsiteY80" fmla="*/ 1960442 h 2083506"/>
              <a:gd name="connsiteX81" fmla="*/ 7699956 w 12191999"/>
              <a:gd name="connsiteY81" fmla="*/ 1966104 h 2083506"/>
              <a:gd name="connsiteX82" fmla="*/ 7684158 w 12191999"/>
              <a:gd name="connsiteY82" fmla="*/ 1962927 h 2083506"/>
              <a:gd name="connsiteX83" fmla="*/ 7643109 w 12191999"/>
              <a:gd name="connsiteY83" fmla="*/ 1964400 h 2083506"/>
              <a:gd name="connsiteX84" fmla="*/ 7630180 w 12191999"/>
              <a:gd name="connsiteY84" fmla="*/ 1970266 h 2083506"/>
              <a:gd name="connsiteX85" fmla="*/ 7609131 w 12191999"/>
              <a:gd name="connsiteY85" fmla="*/ 1971774 h 2083506"/>
              <a:gd name="connsiteX86" fmla="*/ 7555555 w 12191999"/>
              <a:gd name="connsiteY86" fmla="*/ 1969491 h 2083506"/>
              <a:gd name="connsiteX87" fmla="*/ 7520919 w 12191999"/>
              <a:gd name="connsiteY87" fmla="*/ 1970177 h 2083506"/>
              <a:gd name="connsiteX88" fmla="*/ 7456258 w 12191999"/>
              <a:gd name="connsiteY88" fmla="*/ 1960468 h 2083506"/>
              <a:gd name="connsiteX89" fmla="*/ 7393047 w 12191999"/>
              <a:gd name="connsiteY89" fmla="*/ 1952408 h 2083506"/>
              <a:gd name="connsiteX90" fmla="*/ 7199912 w 12191999"/>
              <a:gd name="connsiteY90" fmla="*/ 1959913 h 2083506"/>
              <a:gd name="connsiteX91" fmla="*/ 7146774 w 12191999"/>
              <a:gd name="connsiteY91" fmla="*/ 1956641 h 2083506"/>
              <a:gd name="connsiteX92" fmla="*/ 7122244 w 12191999"/>
              <a:gd name="connsiteY92" fmla="*/ 1953891 h 2083506"/>
              <a:gd name="connsiteX93" fmla="*/ 7032241 w 12191999"/>
              <a:gd name="connsiteY93" fmla="*/ 1962723 h 2083506"/>
              <a:gd name="connsiteX94" fmla="*/ 6941492 w 12191999"/>
              <a:gd name="connsiteY94" fmla="*/ 1976868 h 2083506"/>
              <a:gd name="connsiteX95" fmla="*/ 6906514 w 12191999"/>
              <a:gd name="connsiteY95" fmla="*/ 1968589 h 2083506"/>
              <a:gd name="connsiteX96" fmla="*/ 6826395 w 12191999"/>
              <a:gd name="connsiteY96" fmla="*/ 1974141 h 2083506"/>
              <a:gd name="connsiteX97" fmla="*/ 6716431 w 12191999"/>
              <a:gd name="connsiteY97" fmla="*/ 2004297 h 2083506"/>
              <a:gd name="connsiteX98" fmla="*/ 6569607 w 12191999"/>
              <a:gd name="connsiteY98" fmla="*/ 2015496 h 2083506"/>
              <a:gd name="connsiteX99" fmla="*/ 6561430 w 12191999"/>
              <a:gd name="connsiteY99" fmla="*/ 2020996 h 2083506"/>
              <a:gd name="connsiteX100" fmla="*/ 6549371 w 12191999"/>
              <a:gd name="connsiteY100" fmla="*/ 2024747 h 2083506"/>
              <a:gd name="connsiteX101" fmla="*/ 6547040 w 12191999"/>
              <a:gd name="connsiteY101" fmla="*/ 2024474 h 2083506"/>
              <a:gd name="connsiteX102" fmla="*/ 6530482 w 12191999"/>
              <a:gd name="connsiteY102" fmla="*/ 2026659 h 2083506"/>
              <a:gd name="connsiteX103" fmla="*/ 6528565 w 12191999"/>
              <a:gd name="connsiteY103" fmla="*/ 2028600 h 2083506"/>
              <a:gd name="connsiteX104" fmla="*/ 6517741 w 12191999"/>
              <a:gd name="connsiteY104" fmla="*/ 2030558 h 2083506"/>
              <a:gd name="connsiteX105" fmla="*/ 6497855 w 12191999"/>
              <a:gd name="connsiteY105" fmla="*/ 2035650 h 2083506"/>
              <a:gd name="connsiteX106" fmla="*/ 6492785 w 12191999"/>
              <a:gd name="connsiteY106" fmla="*/ 2035444 h 2083506"/>
              <a:gd name="connsiteX107" fmla="*/ 6460692 w 12191999"/>
              <a:gd name="connsiteY107" fmla="*/ 2041321 h 2083506"/>
              <a:gd name="connsiteX108" fmla="*/ 6459609 w 12191999"/>
              <a:gd name="connsiteY108" fmla="*/ 2040851 h 2083506"/>
              <a:gd name="connsiteX109" fmla="*/ 6447765 w 12191999"/>
              <a:gd name="connsiteY109" fmla="*/ 2040102 h 2083506"/>
              <a:gd name="connsiteX110" fmla="*/ 6426590 w 12191999"/>
              <a:gd name="connsiteY110" fmla="*/ 2039928 h 2083506"/>
              <a:gd name="connsiteX111" fmla="*/ 6401693 w 12191999"/>
              <a:gd name="connsiteY111" fmla="*/ 2033537 h 2083506"/>
              <a:gd name="connsiteX112" fmla="*/ 6387141 w 12191999"/>
              <a:gd name="connsiteY112" fmla="*/ 2033161 h 2083506"/>
              <a:gd name="connsiteX113" fmla="*/ 6357846 w 12191999"/>
              <a:gd name="connsiteY113" fmla="*/ 2036782 h 2083506"/>
              <a:gd name="connsiteX114" fmla="*/ 6342914 w 12191999"/>
              <a:gd name="connsiteY114" fmla="*/ 2037585 h 2083506"/>
              <a:gd name="connsiteX115" fmla="*/ 6336300 w 12191999"/>
              <a:gd name="connsiteY115" fmla="*/ 2038781 h 2083506"/>
              <a:gd name="connsiteX116" fmla="*/ 6317178 w 12191999"/>
              <a:gd name="connsiteY116" fmla="*/ 2038968 h 2083506"/>
              <a:gd name="connsiteX117" fmla="*/ 6161427 w 12191999"/>
              <a:gd name="connsiteY117" fmla="*/ 2047338 h 2083506"/>
              <a:gd name="connsiteX118" fmla="*/ 6097339 w 12191999"/>
              <a:gd name="connsiteY118" fmla="*/ 2082438 h 2083506"/>
              <a:gd name="connsiteX119" fmla="*/ 6079059 w 12191999"/>
              <a:gd name="connsiteY119" fmla="*/ 2081299 h 2083506"/>
              <a:gd name="connsiteX120" fmla="*/ 5998439 w 12191999"/>
              <a:gd name="connsiteY120" fmla="*/ 2070958 h 2083506"/>
              <a:gd name="connsiteX121" fmla="*/ 5904290 w 12191999"/>
              <a:gd name="connsiteY121" fmla="*/ 2070255 h 2083506"/>
              <a:gd name="connsiteX122" fmla="*/ 5814867 w 12191999"/>
              <a:gd name="connsiteY122" fmla="*/ 2079032 h 2083506"/>
              <a:gd name="connsiteX123" fmla="*/ 5725743 w 12191999"/>
              <a:gd name="connsiteY123" fmla="*/ 2070558 h 2083506"/>
              <a:gd name="connsiteX124" fmla="*/ 5650546 w 12191999"/>
              <a:gd name="connsiteY124" fmla="*/ 2052412 h 2083506"/>
              <a:gd name="connsiteX125" fmla="*/ 5581284 w 12191999"/>
              <a:gd name="connsiteY125" fmla="*/ 2023175 h 2083506"/>
              <a:gd name="connsiteX126" fmla="*/ 5572593 w 12191999"/>
              <a:gd name="connsiteY126" fmla="*/ 2018391 h 2083506"/>
              <a:gd name="connsiteX127" fmla="*/ 5548580 w 12191999"/>
              <a:gd name="connsiteY127" fmla="*/ 2016951 h 2083506"/>
              <a:gd name="connsiteX128" fmla="*/ 5471173 w 12191999"/>
              <a:gd name="connsiteY128" fmla="*/ 2018786 h 2083506"/>
              <a:gd name="connsiteX129" fmla="*/ 5340320 w 12191999"/>
              <a:gd name="connsiteY129" fmla="*/ 2037611 h 2083506"/>
              <a:gd name="connsiteX130" fmla="*/ 5254376 w 12191999"/>
              <a:gd name="connsiteY130" fmla="*/ 2042928 h 2083506"/>
              <a:gd name="connsiteX131" fmla="*/ 5258035 w 12191999"/>
              <a:gd name="connsiteY131" fmla="*/ 2035649 h 2083506"/>
              <a:gd name="connsiteX132" fmla="*/ 5230622 w 12191999"/>
              <a:gd name="connsiteY132" fmla="*/ 2024576 h 2083506"/>
              <a:gd name="connsiteX133" fmla="*/ 5026203 w 12191999"/>
              <a:gd name="connsiteY133" fmla="*/ 2030162 h 2083506"/>
              <a:gd name="connsiteX134" fmla="*/ 4973988 w 12191999"/>
              <a:gd name="connsiteY134" fmla="*/ 2026668 h 2083506"/>
              <a:gd name="connsiteX135" fmla="*/ 4928030 w 12191999"/>
              <a:gd name="connsiteY135" fmla="*/ 2033642 h 2083506"/>
              <a:gd name="connsiteX136" fmla="*/ 4908970 w 12191999"/>
              <a:gd name="connsiteY136" fmla="*/ 2030033 h 2083506"/>
              <a:gd name="connsiteX137" fmla="*/ 4905679 w 12191999"/>
              <a:gd name="connsiteY137" fmla="*/ 2029300 h 2083506"/>
              <a:gd name="connsiteX138" fmla="*/ 4892525 w 12191999"/>
              <a:gd name="connsiteY138" fmla="*/ 2028768 h 2083506"/>
              <a:gd name="connsiteX139" fmla="*/ 4888818 w 12191999"/>
              <a:gd name="connsiteY139" fmla="*/ 2025619 h 2083506"/>
              <a:gd name="connsiteX140" fmla="*/ 4869018 w 12191999"/>
              <a:gd name="connsiteY140" fmla="*/ 2022668 h 2083506"/>
              <a:gd name="connsiteX141" fmla="*/ 4844804 w 12191999"/>
              <a:gd name="connsiteY141" fmla="*/ 2022527 h 2083506"/>
              <a:gd name="connsiteX142" fmla="*/ 4758778 w 12191999"/>
              <a:gd name="connsiteY142" fmla="*/ 2021694 h 2083506"/>
              <a:gd name="connsiteX143" fmla="*/ 4744748 w 12191999"/>
              <a:gd name="connsiteY143" fmla="*/ 2023396 h 2083506"/>
              <a:gd name="connsiteX144" fmla="*/ 4698956 w 12191999"/>
              <a:gd name="connsiteY144" fmla="*/ 2020558 h 2083506"/>
              <a:gd name="connsiteX145" fmla="*/ 4658147 w 12191999"/>
              <a:gd name="connsiteY145" fmla="*/ 2019920 h 2083506"/>
              <a:gd name="connsiteX146" fmla="*/ 4631706 w 12191999"/>
              <a:gd name="connsiteY146" fmla="*/ 2021274 h 2083506"/>
              <a:gd name="connsiteX147" fmla="*/ 4624776 w 12191999"/>
              <a:gd name="connsiteY147" fmla="*/ 2020152 h 2083506"/>
              <a:gd name="connsiteX148" fmla="*/ 4598150 w 12191999"/>
              <a:gd name="connsiteY148" fmla="*/ 2019429 h 2083506"/>
              <a:gd name="connsiteX149" fmla="*/ 4584588 w 12191999"/>
              <a:gd name="connsiteY149" fmla="*/ 2021092 h 2083506"/>
              <a:gd name="connsiteX150" fmla="*/ 4571203 w 12191999"/>
              <a:gd name="connsiteY150" fmla="*/ 2017263 h 2083506"/>
              <a:gd name="connsiteX151" fmla="*/ 4567930 w 12191999"/>
              <a:gd name="connsiteY151" fmla="*/ 2014458 h 2083506"/>
              <a:gd name="connsiteX152" fmla="*/ 4548984 w 12191999"/>
              <a:gd name="connsiteY152" fmla="*/ 2015717 h 2083506"/>
              <a:gd name="connsiteX153" fmla="*/ 4533451 w 12191999"/>
              <a:gd name="connsiteY153" fmla="*/ 2012976 h 2083506"/>
              <a:gd name="connsiteX154" fmla="*/ 4519910 w 12191999"/>
              <a:gd name="connsiteY154" fmla="*/ 2014768 h 2083506"/>
              <a:gd name="connsiteX155" fmla="*/ 4514290 w 12191999"/>
              <a:gd name="connsiteY155" fmla="*/ 2014364 h 2083506"/>
              <a:gd name="connsiteX156" fmla="*/ 4500320 w 12191999"/>
              <a:gd name="connsiteY156" fmla="*/ 2013007 h 2083506"/>
              <a:gd name="connsiteX157" fmla="*/ 4476219 w 12191999"/>
              <a:gd name="connsiteY157" fmla="*/ 2009993 h 2083506"/>
              <a:gd name="connsiteX158" fmla="*/ 4468701 w 12191999"/>
              <a:gd name="connsiteY158" fmla="*/ 2009574 h 2083506"/>
              <a:gd name="connsiteX159" fmla="*/ 4452333 w 12191999"/>
              <a:gd name="connsiteY159" fmla="*/ 2004964 h 2083506"/>
              <a:gd name="connsiteX160" fmla="*/ 4420644 w 12191999"/>
              <a:gd name="connsiteY160" fmla="*/ 2001021 h 2083506"/>
              <a:gd name="connsiteX161" fmla="*/ 4364856 w 12191999"/>
              <a:gd name="connsiteY161" fmla="*/ 1987267 h 2083506"/>
              <a:gd name="connsiteX162" fmla="*/ 4332062 w 12191999"/>
              <a:gd name="connsiteY162" fmla="*/ 1980703 h 2083506"/>
              <a:gd name="connsiteX163" fmla="*/ 4309876 w 12191999"/>
              <a:gd name="connsiteY163" fmla="*/ 1974653 h 2083506"/>
              <a:gd name="connsiteX164" fmla="*/ 4244391 w 12191999"/>
              <a:gd name="connsiteY164" fmla="*/ 1966109 h 2083506"/>
              <a:gd name="connsiteX165" fmla="*/ 4132071 w 12191999"/>
              <a:gd name="connsiteY165" fmla="*/ 1954813 h 2083506"/>
              <a:gd name="connsiteX166" fmla="*/ 4109069 w 12191999"/>
              <a:gd name="connsiteY166" fmla="*/ 1951778 h 2083506"/>
              <a:gd name="connsiteX167" fmla="*/ 4092908 w 12191999"/>
              <a:gd name="connsiteY167" fmla="*/ 1946662 h 2083506"/>
              <a:gd name="connsiteX168" fmla="*/ 4092306 w 12191999"/>
              <a:gd name="connsiteY168" fmla="*/ 1943291 h 2083506"/>
              <a:gd name="connsiteX169" fmla="*/ 4080234 w 12191999"/>
              <a:gd name="connsiteY169" fmla="*/ 1941219 h 2083506"/>
              <a:gd name="connsiteX170" fmla="*/ 4077778 w 12191999"/>
              <a:gd name="connsiteY170" fmla="*/ 1940145 h 2083506"/>
              <a:gd name="connsiteX171" fmla="*/ 4062936 w 12191999"/>
              <a:gd name="connsiteY171" fmla="*/ 1934506 h 2083506"/>
              <a:gd name="connsiteX172" fmla="*/ 4012506 w 12191999"/>
              <a:gd name="connsiteY172" fmla="*/ 1935475 h 2083506"/>
              <a:gd name="connsiteX173" fmla="*/ 3965880 w 12191999"/>
              <a:gd name="connsiteY173" fmla="*/ 1925968 h 2083506"/>
              <a:gd name="connsiteX174" fmla="*/ 3765338 w 12191999"/>
              <a:gd name="connsiteY174" fmla="*/ 1906649 h 2083506"/>
              <a:gd name="connsiteX175" fmla="*/ 3749493 w 12191999"/>
              <a:gd name="connsiteY175" fmla="*/ 1893071 h 2083506"/>
              <a:gd name="connsiteX176" fmla="*/ 3672704 w 12191999"/>
              <a:gd name="connsiteY176" fmla="*/ 1881383 h 2083506"/>
              <a:gd name="connsiteX177" fmla="*/ 3530082 w 12191999"/>
              <a:gd name="connsiteY177" fmla="*/ 1883187 h 2083506"/>
              <a:gd name="connsiteX178" fmla="*/ 3387664 w 12191999"/>
              <a:gd name="connsiteY178" fmla="*/ 1862579 h 2083506"/>
              <a:gd name="connsiteX179" fmla="*/ 3371681 w 12191999"/>
              <a:gd name="connsiteY179" fmla="*/ 1865293 h 2083506"/>
              <a:gd name="connsiteX180" fmla="*/ 3355305 w 12191999"/>
              <a:gd name="connsiteY180" fmla="*/ 1865842 h 2083506"/>
              <a:gd name="connsiteX181" fmla="*/ 3353790 w 12191999"/>
              <a:gd name="connsiteY181" fmla="*/ 1865158 h 2083506"/>
              <a:gd name="connsiteX182" fmla="*/ 3336210 w 12191999"/>
              <a:gd name="connsiteY182" fmla="*/ 1863564 h 2083506"/>
              <a:gd name="connsiteX183" fmla="*/ 3331381 w 12191999"/>
              <a:gd name="connsiteY183" fmla="*/ 1864716 h 2083506"/>
              <a:gd name="connsiteX184" fmla="*/ 3319012 w 12191999"/>
              <a:gd name="connsiteY184" fmla="*/ 1864093 h 2083506"/>
              <a:gd name="connsiteX185" fmla="*/ 3293818 w 12191999"/>
              <a:gd name="connsiteY185" fmla="*/ 1864135 h 2083506"/>
              <a:gd name="connsiteX186" fmla="*/ 3289881 w 12191999"/>
              <a:gd name="connsiteY186" fmla="*/ 1862954 h 2083506"/>
              <a:gd name="connsiteX187" fmla="*/ 3253090 w 12191999"/>
              <a:gd name="connsiteY187" fmla="*/ 1861164 h 2083506"/>
              <a:gd name="connsiteX188" fmla="*/ 3252949 w 12191999"/>
              <a:gd name="connsiteY188" fmla="*/ 1860574 h 2083506"/>
              <a:gd name="connsiteX189" fmla="*/ 3244187 w 12191999"/>
              <a:gd name="connsiteY189" fmla="*/ 1857604 h 2083506"/>
              <a:gd name="connsiteX190" fmla="*/ 3246570 w 12191999"/>
              <a:gd name="connsiteY190" fmla="*/ 1852946 h 2083506"/>
              <a:gd name="connsiteX191" fmla="*/ 3237810 w 12191999"/>
              <a:gd name="connsiteY191" fmla="*/ 1853064 h 2083506"/>
              <a:gd name="connsiteX192" fmla="*/ 3230822 w 12191999"/>
              <a:gd name="connsiteY192" fmla="*/ 1855474 h 2083506"/>
              <a:gd name="connsiteX193" fmla="*/ 3136549 w 12191999"/>
              <a:gd name="connsiteY193" fmla="*/ 1874037 h 2083506"/>
              <a:gd name="connsiteX194" fmla="*/ 2845754 w 12191999"/>
              <a:gd name="connsiteY194" fmla="*/ 1910932 h 2083506"/>
              <a:gd name="connsiteX195" fmla="*/ 2786878 w 12191999"/>
              <a:gd name="connsiteY195" fmla="*/ 1917162 h 2083506"/>
              <a:gd name="connsiteX196" fmla="*/ 2725298 w 12191999"/>
              <a:gd name="connsiteY196" fmla="*/ 1912340 h 2083506"/>
              <a:gd name="connsiteX197" fmla="*/ 2697754 w 12191999"/>
              <a:gd name="connsiteY197" fmla="*/ 1914863 h 2083506"/>
              <a:gd name="connsiteX198" fmla="*/ 2568063 w 12191999"/>
              <a:gd name="connsiteY198" fmla="*/ 1936283 h 2083506"/>
              <a:gd name="connsiteX199" fmla="*/ 2489784 w 12191999"/>
              <a:gd name="connsiteY199" fmla="*/ 1943720 h 2083506"/>
              <a:gd name="connsiteX200" fmla="*/ 2458978 w 12191999"/>
              <a:gd name="connsiteY200" fmla="*/ 1938095 h 2083506"/>
              <a:gd name="connsiteX201" fmla="*/ 2318712 w 12191999"/>
              <a:gd name="connsiteY201" fmla="*/ 1934474 h 2083506"/>
              <a:gd name="connsiteX202" fmla="*/ 2268709 w 12191999"/>
              <a:gd name="connsiteY202" fmla="*/ 1940521 h 2083506"/>
              <a:gd name="connsiteX203" fmla="*/ 2264080 w 12191999"/>
              <a:gd name="connsiteY203" fmla="*/ 1941232 h 2083506"/>
              <a:gd name="connsiteX204" fmla="*/ 2254684 w 12191999"/>
              <a:gd name="connsiteY204" fmla="*/ 1943524 h 2083506"/>
              <a:gd name="connsiteX205" fmla="*/ 2252523 w 12191999"/>
              <a:gd name="connsiteY205" fmla="*/ 1943004 h 2083506"/>
              <a:gd name="connsiteX206" fmla="*/ 2173350 w 12191999"/>
              <a:gd name="connsiteY206" fmla="*/ 1929202 h 2083506"/>
              <a:gd name="connsiteX207" fmla="*/ 2155266 w 12191999"/>
              <a:gd name="connsiteY207" fmla="*/ 1920267 h 2083506"/>
              <a:gd name="connsiteX208" fmla="*/ 2091013 w 12191999"/>
              <a:gd name="connsiteY208" fmla="*/ 1914631 h 2083506"/>
              <a:gd name="connsiteX209" fmla="*/ 2030712 w 12191999"/>
              <a:gd name="connsiteY209" fmla="*/ 1897690 h 2083506"/>
              <a:gd name="connsiteX210" fmla="*/ 1908838 w 12191999"/>
              <a:gd name="connsiteY210" fmla="*/ 1892222 h 2083506"/>
              <a:gd name="connsiteX211" fmla="*/ 1877796 w 12191999"/>
              <a:gd name="connsiteY211" fmla="*/ 1883887 h 2083506"/>
              <a:gd name="connsiteX212" fmla="*/ 1875824 w 12191999"/>
              <a:gd name="connsiteY212" fmla="*/ 1879265 h 2083506"/>
              <a:gd name="connsiteX213" fmla="*/ 1823048 w 12191999"/>
              <a:gd name="connsiteY213" fmla="*/ 1881064 h 2083506"/>
              <a:gd name="connsiteX214" fmla="*/ 1765736 w 12191999"/>
              <a:gd name="connsiteY214" fmla="*/ 1856578 h 2083506"/>
              <a:gd name="connsiteX215" fmla="*/ 1725669 w 12191999"/>
              <a:gd name="connsiteY215" fmla="*/ 1833744 h 2083506"/>
              <a:gd name="connsiteX216" fmla="*/ 1725216 w 12191999"/>
              <a:gd name="connsiteY216" fmla="*/ 1829447 h 2083506"/>
              <a:gd name="connsiteX217" fmla="*/ 1721485 w 12191999"/>
              <a:gd name="connsiteY217" fmla="*/ 1828960 h 2083506"/>
              <a:gd name="connsiteX218" fmla="*/ 1717786 w 12191999"/>
              <a:gd name="connsiteY218" fmla="*/ 1832224 h 2083506"/>
              <a:gd name="connsiteX219" fmla="*/ 1689907 w 12191999"/>
              <a:gd name="connsiteY219" fmla="*/ 1825425 h 2083506"/>
              <a:gd name="connsiteX220" fmla="*/ 1688093 w 12191999"/>
              <a:gd name="connsiteY220" fmla="*/ 1817391 h 2083506"/>
              <a:gd name="connsiteX221" fmla="*/ 1496789 w 12191999"/>
              <a:gd name="connsiteY221" fmla="*/ 1805297 h 2083506"/>
              <a:gd name="connsiteX222" fmla="*/ 1392839 w 12191999"/>
              <a:gd name="connsiteY222" fmla="*/ 1758649 h 2083506"/>
              <a:gd name="connsiteX223" fmla="*/ 1360872 w 12191999"/>
              <a:gd name="connsiteY223" fmla="*/ 1752441 h 2083506"/>
              <a:gd name="connsiteX224" fmla="*/ 1313885 w 12191999"/>
              <a:gd name="connsiteY224" fmla="*/ 1731785 h 2083506"/>
              <a:gd name="connsiteX225" fmla="*/ 1247665 w 12191999"/>
              <a:gd name="connsiteY225" fmla="*/ 1727765 h 2083506"/>
              <a:gd name="connsiteX226" fmla="*/ 1196850 w 12191999"/>
              <a:gd name="connsiteY226" fmla="*/ 1729622 h 2083506"/>
              <a:gd name="connsiteX227" fmla="*/ 1168728 w 12191999"/>
              <a:gd name="connsiteY227" fmla="*/ 1728550 h 2083506"/>
              <a:gd name="connsiteX228" fmla="*/ 1096918 w 12191999"/>
              <a:gd name="connsiteY228" fmla="*/ 1721485 h 2083506"/>
              <a:gd name="connsiteX229" fmla="*/ 1094082 w 12191999"/>
              <a:gd name="connsiteY229" fmla="*/ 1720113 h 2083506"/>
              <a:gd name="connsiteX230" fmla="*/ 1040782 w 12191999"/>
              <a:gd name="connsiteY230" fmla="*/ 1721762 h 2083506"/>
              <a:gd name="connsiteX231" fmla="*/ 955980 w 12191999"/>
              <a:gd name="connsiteY231" fmla="*/ 1719289 h 2083506"/>
              <a:gd name="connsiteX232" fmla="*/ 926108 w 12191999"/>
              <a:gd name="connsiteY232" fmla="*/ 1715917 h 2083506"/>
              <a:gd name="connsiteX233" fmla="*/ 876049 w 12191999"/>
              <a:gd name="connsiteY233" fmla="*/ 1710422 h 2083506"/>
              <a:gd name="connsiteX234" fmla="*/ 839194 w 12191999"/>
              <a:gd name="connsiteY234" fmla="*/ 1700176 h 2083506"/>
              <a:gd name="connsiteX235" fmla="*/ 797112 w 12191999"/>
              <a:gd name="connsiteY235" fmla="*/ 1698014 h 2083506"/>
              <a:gd name="connsiteX236" fmla="*/ 786610 w 12191999"/>
              <a:gd name="connsiteY236" fmla="*/ 1705455 h 2083506"/>
              <a:gd name="connsiteX237" fmla="*/ 741833 w 12191999"/>
              <a:gd name="connsiteY237" fmla="*/ 1700566 h 2083506"/>
              <a:gd name="connsiteX238" fmla="*/ 673985 w 12191999"/>
              <a:gd name="connsiteY238" fmla="*/ 1692278 h 2083506"/>
              <a:gd name="connsiteX239" fmla="*/ 634665 w 12191999"/>
              <a:gd name="connsiteY239" fmla="*/ 1689550 h 2083506"/>
              <a:gd name="connsiteX240" fmla="*/ 527471 w 12191999"/>
              <a:gd name="connsiteY240" fmla="*/ 1679869 h 2083506"/>
              <a:gd name="connsiteX241" fmla="*/ 420260 w 12191999"/>
              <a:gd name="connsiteY241" fmla="*/ 1668475 h 2083506"/>
              <a:gd name="connsiteX242" fmla="*/ 357630 w 12191999"/>
              <a:gd name="connsiteY242" fmla="*/ 1652142 h 2083506"/>
              <a:gd name="connsiteX243" fmla="*/ 269407 w 12191999"/>
              <a:gd name="connsiteY243" fmla="*/ 1643812 h 2083506"/>
              <a:gd name="connsiteX244" fmla="*/ 254769 w 12191999"/>
              <a:gd name="connsiteY244" fmla="*/ 1641013 h 2083506"/>
              <a:gd name="connsiteX245" fmla="*/ 150763 w 12191999"/>
              <a:gd name="connsiteY245" fmla="*/ 1628143 h 2083506"/>
              <a:gd name="connsiteX246" fmla="*/ 29133 w 12191999"/>
              <a:gd name="connsiteY246" fmla="*/ 1626172 h 2083506"/>
              <a:gd name="connsiteX247" fmla="*/ 0 w 12191999"/>
              <a:gd name="connsiteY247" fmla="*/ 1619589 h 20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1999" h="2083506">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ECD8EC9-BD4C-D5C5-9A97-16CF859AEC04}"/>
              </a:ext>
            </a:extLst>
          </p:cNvPr>
          <p:cNvSpPr>
            <a:spLocks noGrp="1"/>
          </p:cNvSpPr>
          <p:nvPr>
            <p:ph type="title"/>
          </p:nvPr>
        </p:nvSpPr>
        <p:spPr>
          <a:xfrm>
            <a:off x="828675" y="494414"/>
            <a:ext cx="10534650" cy="887819"/>
          </a:xfrm>
        </p:spPr>
        <p:txBody>
          <a:bodyPr vert="horz" lIns="91440" tIns="45720" rIns="91440" bIns="45720" rtlCol="0" anchor="b">
            <a:normAutofit/>
          </a:bodyPr>
          <a:lstStyle/>
          <a:p>
            <a:pPr algn="ctr"/>
            <a:r>
              <a:rPr lang="en-US" sz="4000" b="1" kern="1200" dirty="0">
                <a:ea typeface="+mj-ea"/>
                <a:cs typeface="+mj-cs"/>
              </a:rPr>
              <a:t>Astrocyte Glial Cells</a:t>
            </a:r>
          </a:p>
        </p:txBody>
      </p:sp>
      <p:pic>
        <p:nvPicPr>
          <p:cNvPr id="3" name="Picture 2">
            <a:extLst>
              <a:ext uri="{FF2B5EF4-FFF2-40B4-BE49-F238E27FC236}">
                <a16:creationId xmlns:a16="http://schemas.microsoft.com/office/drawing/2014/main" id="{D2B5646D-8910-B2B6-490E-C186DEC2CD54}"/>
              </a:ext>
            </a:extLst>
          </p:cNvPr>
          <p:cNvPicPr>
            <a:picLocks noChangeAspect="1"/>
          </p:cNvPicPr>
          <p:nvPr/>
        </p:nvPicPr>
        <p:blipFill rotWithShape="1">
          <a:blip r:embed="rId2"/>
          <a:srcRect l="12379" t="23950" r="20301" b="7234"/>
          <a:stretch/>
        </p:blipFill>
        <p:spPr>
          <a:xfrm>
            <a:off x="1126039" y="1590044"/>
            <a:ext cx="10322694" cy="4880344"/>
          </a:xfrm>
          <a:prstGeom prst="rect">
            <a:avLst/>
          </a:prstGeom>
        </p:spPr>
      </p:pic>
    </p:spTree>
    <p:extLst>
      <p:ext uri="{BB962C8B-B14F-4D97-AF65-F5344CB8AC3E}">
        <p14:creationId xmlns:p14="http://schemas.microsoft.com/office/powerpoint/2010/main" val="35974293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15343</TotalTime>
  <Words>10272</Words>
  <Application>Microsoft Office PowerPoint</Application>
  <PresentationFormat>Widescreen</PresentationFormat>
  <Paragraphs>731</Paragraphs>
  <Slides>125</Slides>
  <Notes>8</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125</vt:i4>
      </vt:variant>
    </vt:vector>
  </HeadingPairs>
  <TitlesOfParts>
    <vt:vector size="142" baseType="lpstr">
      <vt:lpstr>Abadi</vt:lpstr>
      <vt:lpstr>Algerian</vt:lpstr>
      <vt:lpstr>Arial</vt:lpstr>
      <vt:lpstr>Calibri</vt:lpstr>
      <vt:lpstr>Calibri </vt:lpstr>
      <vt:lpstr>Calibri Light</vt:lpstr>
      <vt:lpstr>Century Gothic</vt:lpstr>
      <vt:lpstr>Europa</vt:lpstr>
      <vt:lpstr>Roboto</vt:lpstr>
      <vt:lpstr>Segoe Print</vt:lpstr>
      <vt:lpstr>Symbol</vt:lpstr>
      <vt:lpstr>Times</vt:lpstr>
      <vt:lpstr>Wingdings</vt:lpstr>
      <vt:lpstr>Wingdings 3</vt:lpstr>
      <vt:lpstr>Office Theme</vt:lpstr>
      <vt:lpstr>1_Wisp</vt:lpstr>
      <vt:lpstr>Wisp</vt:lpstr>
      <vt:lpstr>The Neuroscience within Trauma and Addiction</vt:lpstr>
      <vt:lpstr>              An Addiction Hits Close to Home        https://www.youtube.com/watch?v=r26Gvb8RpkU&amp;ab_channel=WafflesXP </vt:lpstr>
      <vt:lpstr>Plan for today</vt:lpstr>
      <vt:lpstr>Roots of the word ADDICTION   Adam Slater (2018) Irresistible</vt:lpstr>
      <vt:lpstr>ASAM Definition of Addiction (2011)</vt:lpstr>
      <vt:lpstr>A better definition of addiction per the National Institute of Alcohol Abuse and Alcoholism (NIAAA)</vt:lpstr>
      <vt:lpstr>Trauma is almost always at the core of serious addiction which leads way to mental illness and then addiction to mask it. </vt:lpstr>
      <vt:lpstr>                 The Four Cs of Addiction</vt:lpstr>
      <vt:lpstr>What is a process addiction?</vt:lpstr>
      <vt:lpstr>Similarities between Chemical/Substance Addictions and Behavioral Addictions</vt:lpstr>
      <vt:lpstr>Differences between Chemical/Substance Addictions and Behavioral Addictions</vt:lpstr>
      <vt:lpstr>Common Process Addictions</vt:lpstr>
      <vt:lpstr>Differences between Chemical/Substance Addictions and Behavioral Addictions</vt:lpstr>
      <vt:lpstr>Similarities between Chemical/Substance Addictions and Behavioral Addictions</vt:lpstr>
      <vt:lpstr>Trauma, Mental Illness, and Addiction. Which comes first?</vt:lpstr>
      <vt:lpstr>Trauma is almost always at the core of serious addiction which leads way to mental illness and then addiction to mask it. </vt:lpstr>
      <vt:lpstr>Dr. McCauley’s model encompasses several pathways that can lead to addiction:</vt:lpstr>
      <vt:lpstr>All addiction pathways lead to inflammation in the brain and body</vt:lpstr>
      <vt:lpstr>Dr. McCauley’s Integrative Model of Addiction             Disorder of pleasure/hedonic system    Disorder of choice      Caused by stress</vt:lpstr>
      <vt:lpstr>Epigenetics </vt:lpstr>
      <vt:lpstr>Definition please:</vt:lpstr>
      <vt:lpstr>Trauma’s Impact on Epigenetics</vt:lpstr>
      <vt:lpstr>Dutch Famine in World War II</vt:lpstr>
      <vt:lpstr>For the science nerds among us:</vt:lpstr>
      <vt:lpstr>Epigenetic Changes – The Big Three</vt:lpstr>
      <vt:lpstr>                 Epigenetic Changes –                              e               The Big Three                </vt:lpstr>
      <vt:lpstr>                        Epigenetic Changes – The Big Three</vt:lpstr>
      <vt:lpstr>Epigenetics Takeaway</vt:lpstr>
      <vt:lpstr>   Early Attachment</vt:lpstr>
      <vt:lpstr>Attachment – Dr. John Bowlby </vt:lpstr>
      <vt:lpstr>Attachment – Dr. Mary Ainsworth</vt:lpstr>
      <vt:lpstr>Four Phases of Attachment </vt:lpstr>
      <vt:lpstr>Four Phases of Attachment Rudolph Schaffer and Peggy Emerson (1964) </vt:lpstr>
      <vt:lpstr>                 Attachment Styles</vt:lpstr>
      <vt:lpstr>Attachment Styles Explained </vt:lpstr>
      <vt:lpstr>Attachment Style Percentages</vt:lpstr>
      <vt:lpstr>   Attachment       Takeaways</vt:lpstr>
      <vt:lpstr>Trauma and Adverse Childhood Experiences   </vt:lpstr>
      <vt:lpstr>Trauma -  Adverse Childhood Experiences</vt:lpstr>
      <vt:lpstr>Trauma is almost always at the core of serious addiction which leads way to mental illness and then addiction to mask it. </vt:lpstr>
      <vt:lpstr>   The Four Cs of Addiction</vt:lpstr>
      <vt:lpstr>Trauma -  Adverse Childhood Experiences</vt:lpstr>
      <vt:lpstr>Trauma -  Adverse Childhood Experiences</vt:lpstr>
      <vt:lpstr>Dr. Michael Barta’s Adverse Childhood Experiences</vt:lpstr>
      <vt:lpstr>Big T Trauma and Little t Trauma</vt:lpstr>
      <vt:lpstr>Big T Trauma and  Little t Trauma</vt:lpstr>
      <vt:lpstr>              ACE Scores and Outcomes</vt:lpstr>
      <vt:lpstr>PowerPoint Presentation</vt:lpstr>
      <vt:lpstr>PowerPoint Presentation</vt:lpstr>
      <vt:lpstr>PowerPoint Presentation</vt:lpstr>
      <vt:lpstr>PowerPoint Presentation</vt:lpstr>
      <vt:lpstr>PowerPoint Presentation</vt:lpstr>
      <vt:lpstr>PowerPoint Presentation</vt:lpstr>
      <vt:lpstr>Special appreciation to Dr. Kevin McCauley and Dr. Georg Koob whose brilliant work inspired important content for this presentation,</vt:lpstr>
      <vt:lpstr>A Few Trauma Takeaways to Think About</vt:lpstr>
      <vt:lpstr>Trauma’s Impact on Social Engagement and Emotional Regulation</vt:lpstr>
      <vt:lpstr>How does the brain become addicted to substances or behaviors?</vt:lpstr>
      <vt:lpstr>  Dr. McCauley’s model is brilliantly integrative</vt:lpstr>
      <vt:lpstr>The “Brain Reward Cascade” (Blum)</vt:lpstr>
      <vt:lpstr>There are three entry points for the addiction process, each involving different regions of the brain.</vt:lpstr>
      <vt:lpstr>The Neuroscience of Addiction</vt:lpstr>
      <vt:lpstr>How the Brain Gets Hooked on Substances  and Behaviors </vt:lpstr>
      <vt:lpstr>          Functions of Dopamine</vt:lpstr>
      <vt:lpstr>Two Main Dopamine Reward Pathways    Mesocorticolimbic for motivation and reward Nigrostriatal for movement  </vt:lpstr>
      <vt:lpstr>Dopamine is both a neuromodulator  and a neurotransmitter </vt:lpstr>
      <vt:lpstr>More on Dopamine </vt:lpstr>
      <vt:lpstr> Dopamine vs Endogenous Opioids</vt:lpstr>
      <vt:lpstr>Hierarchy and Dopamine</vt:lpstr>
      <vt:lpstr>Similar to humans, monkeys form social hierarchies. </vt:lpstr>
      <vt:lpstr>When given access to cocaine, low status monkeys consumed cocaine excessively to the point of addiction whereas high status monkeys barely touched it…</vt:lpstr>
      <vt:lpstr>Low status monkeys have fewer D2 dopamine receptors.</vt:lpstr>
      <vt:lpstr>Dopamine also is involved in bad and neutral things.</vt:lpstr>
      <vt:lpstr> Dopamine is not required for reward</vt:lpstr>
      <vt:lpstr>Dr. McCauley’s “Ns” of Domaine</vt:lpstr>
      <vt:lpstr>Bought the BMW but still wanting the Ducati Diavel</vt:lpstr>
      <vt:lpstr>    Dopamine and DeltaFosB “Keep doing it!”</vt:lpstr>
      <vt:lpstr>  Dopamine and CREB – “Slow it Down, Silver!”</vt:lpstr>
      <vt:lpstr>Dopaminergic Downregulation at the Synaptic Level</vt:lpstr>
      <vt:lpstr>So, we see that chronic overstimulation can lead to two opposite effects: </vt:lpstr>
      <vt:lpstr>What Cranks Us Up?</vt:lpstr>
      <vt:lpstr>The next few slides are from groundbreaking work of Dr. Anna Lembke and Dr. Daniel Lieberman and give us additional insights into how dopamine impacts the addiction process.</vt:lpstr>
      <vt:lpstr>Pleasure and Pain Nicely in Balance</vt:lpstr>
      <vt:lpstr>  As we actively seek pleasure, pain gremlins begin to jump on the teeter totter to try to restore homeostasis balance.    Anna Lembke (2021) https://www.youtube.com/watch?v=5Pu82wZRZwo&amp;ab_channel=AndreaSamadi </vt:lpstr>
      <vt:lpstr>PowerPoint Presentation</vt:lpstr>
      <vt:lpstr>Pain circuits activate in order to move toward homeostasis or balance</vt:lpstr>
      <vt:lpstr>Pleasure and pain out of balance</vt:lpstr>
      <vt:lpstr>Dr. Lembke recommends a 30-day dopamine fast in order to rebalance the dopaminergic circuits  in the brain. </vt:lpstr>
      <vt:lpstr>The following slides are taken largely from Dr. Lieberman's excellent book, The Molecule of More   </vt:lpstr>
      <vt:lpstr>The brain has up chemicals and down chemicals   The up chemical dopamine drives us to seek new things</vt:lpstr>
      <vt:lpstr>The Down Chemicals – designed for the here and now</vt:lpstr>
      <vt:lpstr>Reward Prediction Error   When the expected becomes unexpected which increases dopamine dramatically and compels us to continue seeking the new thing. This can become addicting. </vt:lpstr>
      <vt:lpstr>Dopamine drops when the unexpected becomes expected.</vt:lpstr>
      <vt:lpstr>We can then possibly decide to end the cycle.</vt:lpstr>
      <vt:lpstr>Here &amp; Now Circuits allow us to back off the future pursuit and enjoy the present and all that it offers – relationships, peace, connection</vt:lpstr>
      <vt:lpstr>Addiction neurochemical #2 Glutamate</vt:lpstr>
      <vt:lpstr>Glutamate leads to hyper-memorization of drug cues and leads to relapse. </vt:lpstr>
      <vt:lpstr>Glutamate spillover and overlearning</vt:lpstr>
      <vt:lpstr>Glial Cells  Glial cells comprise about 33 – 66% of the brain and once thought to be of minor significance are hugely important to brain health and specifically, to the health of neurons. </vt:lpstr>
      <vt:lpstr>Astrocyte Glial Cells</vt:lpstr>
      <vt:lpstr>Microglia </vt:lpstr>
      <vt:lpstr>Microglia are damaged by excessive glutamate.</vt:lpstr>
      <vt:lpstr>Addiction neurochemical #3: Glutamate  Glutamate is an excitatory neurotransmitter with several types of receptors found throughout the central nervous system, and its metabolism is important to maintaining optimal levels within the extracellular space. As such, it is important to memory, cognition, and mood regulation. </vt:lpstr>
      <vt:lpstr>The activation of CRF1 receptors by CRF in the hypothalamus initiates the hypothalamic–pituitary–adrenal (HPA) axis, ultimately resulting in the release of glucocorticoids (cortisol in primates and corticosterone in rodents) from the adrenal cortex.</vt:lpstr>
      <vt:lpstr>The Stress Homeostatic Response</vt:lpstr>
      <vt:lpstr>Allostasis   Stress hormone, cortisol is released to counter excessive dopamine in in effort to attain homeostasis. But a new set point is made. </vt:lpstr>
      <vt:lpstr>The initial response of pleasure (A-process) leads to a homeostatic process of stress or pain (B-process). </vt:lpstr>
      <vt:lpstr>This slide depicts how the allostatic response creates new set points for pleasure and pain.</vt:lpstr>
      <vt:lpstr>To summarize: The process of addiction involves  1. Excessive and errant survival salience via dopamine.  2. Hyper-memorization of the addictive substance or behavior.  3. Over-use which creates stress via cortisol (HPA activation).</vt:lpstr>
      <vt:lpstr>            The Marriage of Triune Brain Theory and Polyvagal Theory   </vt:lpstr>
      <vt:lpstr>   The Marriage of Triune Brain Theory                   and Polyvagal Theory</vt:lpstr>
      <vt:lpstr>Triune Brain Theory</vt:lpstr>
      <vt:lpstr>Triune Brain Theory</vt:lpstr>
      <vt:lpstr>Triune Brain Theory</vt:lpstr>
      <vt:lpstr>Triune Brain Theory</vt:lpstr>
      <vt:lpstr>Triune Brain Theory – To Bring it Home</vt:lpstr>
      <vt:lpstr>Polyvagal Theory</vt:lpstr>
      <vt:lpstr> Polyvagal Theory  The Autonomic Nervous System                          Dr. Steve Porges          </vt:lpstr>
      <vt:lpstr>Polyvagal Theory  The Autonomic Nervous System </vt:lpstr>
      <vt:lpstr>Polyvagal Theory  Sympathetic Division</vt:lpstr>
      <vt:lpstr>Polyvagal Theory  Parasympathetic Division</vt:lpstr>
      <vt:lpstr>        Polyvagal Theory - Parasympathetic Division</vt:lpstr>
      <vt:lpstr>Marriage of MacLean’s Triune Brain Theory with Porges’ Polyvagal Theory</vt:lpstr>
      <vt:lpstr>           Polyvagal Theory – The Stream</vt:lpstr>
      <vt:lpstr>Polyvagal Theory – Autopilot or the Choice of Connection?</vt:lpstr>
      <vt:lpstr>The chart below adapted by Dr. Rothschild nicely demonstrates the shifting in body sensations, physiological symptoms, and emotions as we move between autonomic states (Rothschild, 2017).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Addiction in the Developing Brain  Join Dr. Crystal Collier, Ph.D.  to learn how the brain becomes addicted to alcohol, drugs, and other high-risk behavior. This presentation will review the effects of substance and process addictions on the brain, how the disease of addiction creates an alcoholic psyche, and strategies for healing. The following slides are adapted from her excellent talk:  https://www.youtube.com/watch?v=ItQ1lXiEDDs&amp;ab_channel=HopeandHealingCenter%26Institute</dc:title>
  <dc:creator>Jeffrey Hansen</dc:creator>
  <cp:lastModifiedBy>Jeffrey Hansen</cp:lastModifiedBy>
  <cp:revision>46</cp:revision>
  <dcterms:created xsi:type="dcterms:W3CDTF">2023-05-09T12:25:01Z</dcterms:created>
  <dcterms:modified xsi:type="dcterms:W3CDTF">2023-11-02T18:51:10Z</dcterms:modified>
</cp:coreProperties>
</file>