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444" r:id="rId17"/>
    <p:sldId id="273" r:id="rId18"/>
    <p:sldId id="274" r:id="rId19"/>
    <p:sldId id="275" r:id="rId20"/>
    <p:sldId id="278" r:id="rId21"/>
    <p:sldId id="279" r:id="rId22"/>
    <p:sldId id="276" r:id="rId23"/>
    <p:sldId id="277" r:id="rId24"/>
    <p:sldId id="280" r:id="rId25"/>
    <p:sldId id="281" r:id="rId26"/>
    <p:sldId id="282" r:id="rId27"/>
    <p:sldId id="283" r:id="rId28"/>
    <p:sldId id="284" r:id="rId29"/>
    <p:sldId id="285" r:id="rId30"/>
    <p:sldId id="286" r:id="rId31"/>
    <p:sldId id="287" r:id="rId32"/>
    <p:sldId id="288" r:id="rId33"/>
    <p:sldId id="291" r:id="rId34"/>
    <p:sldId id="292" r:id="rId35"/>
    <p:sldId id="295" r:id="rId36"/>
    <p:sldId id="296" r:id="rId37"/>
    <p:sldId id="297" r:id="rId38"/>
    <p:sldId id="298" r:id="rId39"/>
    <p:sldId id="299" r:id="rId40"/>
    <p:sldId id="294" r:id="rId41"/>
    <p:sldId id="290" r:id="rId42"/>
    <p:sldId id="300" r:id="rId43"/>
    <p:sldId id="301" r:id="rId44"/>
    <p:sldId id="302" r:id="rId45"/>
    <p:sldId id="303" r:id="rId46"/>
    <p:sldId id="304" r:id="rId47"/>
    <p:sldId id="305" r:id="rId48"/>
    <p:sldId id="307" r:id="rId49"/>
    <p:sldId id="306"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7" r:id="rId69"/>
    <p:sldId id="326" r:id="rId70"/>
    <p:sldId id="328" r:id="rId71"/>
    <p:sldId id="329" r:id="rId72"/>
    <p:sldId id="330" r:id="rId73"/>
    <p:sldId id="331" r:id="rId74"/>
    <p:sldId id="333" r:id="rId75"/>
    <p:sldId id="334" r:id="rId76"/>
    <p:sldId id="335" r:id="rId77"/>
    <p:sldId id="336" r:id="rId78"/>
    <p:sldId id="337" r:id="rId79"/>
    <p:sldId id="338" r:id="rId80"/>
    <p:sldId id="339" r:id="rId81"/>
    <p:sldId id="340" r:id="rId82"/>
    <p:sldId id="427" r:id="rId83"/>
    <p:sldId id="429" r:id="rId84"/>
    <p:sldId id="433" r:id="rId85"/>
    <p:sldId id="431" r:id="rId86"/>
    <p:sldId id="435" r:id="rId87"/>
    <p:sldId id="437" r:id="rId88"/>
    <p:sldId id="439" r:id="rId89"/>
    <p:sldId id="441" r:id="rId90"/>
    <p:sldId id="446" r:id="rId91"/>
    <p:sldId id="448" r:id="rId92"/>
    <p:sldId id="442" r:id="rId93"/>
    <p:sldId id="443" r:id="rId9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Hansen" initials="JH" lastIdx="4" clrIdx="0">
    <p:extLst>
      <p:ext uri="{19B8F6BF-5375-455C-9EA6-DF929625EA0E}">
        <p15:presenceInfo xmlns:p15="http://schemas.microsoft.com/office/powerpoint/2012/main" userId="0084b0d0d2cf9b8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B5905"/>
    <a:srgbClr val="7075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86140" autoAdjust="0"/>
  </p:normalViewPr>
  <p:slideViewPr>
    <p:cSldViewPr snapToGrid="0">
      <p:cViewPr varScale="1">
        <p:scale>
          <a:sx n="60" d="100"/>
          <a:sy n="60" d="100"/>
        </p:scale>
        <p:origin x="84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24T11:10:14.412" idx="1">
    <p:pos x="4782" y="3999"/>
    <p:text/>
    <p:extLst>
      <p:ext uri="{C676402C-5697-4E1C-873F-D02D1690AC5C}">
        <p15:threadingInfo xmlns:p15="http://schemas.microsoft.com/office/powerpoint/2012/main" timeZoneBias="420"/>
      </p:ext>
    </p:extLst>
  </p:cm>
</p:cmLst>
</file>

<file path=ppt/diagrams/_rels/data1.xml.rels><?xml version="1.0" encoding="UTF-8" standalone="yes"?>
<Relationships xmlns="http://schemas.openxmlformats.org/package/2006/relationships"><Relationship Id="rId1" Type="http://schemas.openxmlformats.org/officeDocument/2006/relationships/hyperlink" Target="https://www.nature.com/scitable/topicpage/Examining-Histone-Modifications-with-Chromatin-Immunoprecipitation-and-1050" TargetMode="External"/></Relationships>
</file>

<file path=ppt/diagrams/_rels/data2.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diagrams/_rels/drawing1.xml.rels><?xml version="1.0" encoding="UTF-8" standalone="yes"?>
<Relationships xmlns="http://schemas.openxmlformats.org/package/2006/relationships"><Relationship Id="rId1" Type="http://schemas.openxmlformats.org/officeDocument/2006/relationships/hyperlink" Target="https://www.nature.com/scitable/topicpage/Examining-Histone-Modifications-with-Chromatin-Immunoprecipitation-and-1050"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106C82-7349-4D6B-81B9-1C815D53891E}" type="doc">
      <dgm:prSet loTypeId="urn:microsoft.com/office/officeart/2005/8/layout/matrix3" loCatId="matrix" qsTypeId="urn:microsoft.com/office/officeart/2005/8/quickstyle/simple4" qsCatId="simple" csTypeId="urn:microsoft.com/office/officeart/2005/8/colors/colorful1" csCatId="colorful" phldr="1"/>
      <dgm:spPr/>
      <dgm:t>
        <a:bodyPr/>
        <a:lstStyle/>
        <a:p>
          <a:endParaRPr lang="en-US"/>
        </a:p>
      </dgm:t>
    </dgm:pt>
    <dgm:pt modelId="{2E365BD1-E665-4B90-BD33-D755C2D81F27}">
      <dgm:prSet custT="1"/>
      <dgm:spPr/>
      <dgm:t>
        <a:bodyPr/>
        <a:lstStyle/>
        <a:p>
          <a:r>
            <a:rPr lang="en-US" sz="1400" dirty="0"/>
            <a:t>With that brief biology refresher out of the way, we can explore the three most well-known and best understood of several mechanisms through which epigenetic changes in gene expression occur. </a:t>
          </a:r>
        </a:p>
      </dgm:t>
    </dgm:pt>
    <dgm:pt modelId="{33674E22-4A8D-468B-B442-7701328DB9BD}" type="parTrans" cxnId="{D7B45EB8-F6B2-42E8-98CB-AEAFC3E9F89D}">
      <dgm:prSet/>
      <dgm:spPr/>
      <dgm:t>
        <a:bodyPr/>
        <a:lstStyle/>
        <a:p>
          <a:endParaRPr lang="en-US"/>
        </a:p>
      </dgm:t>
    </dgm:pt>
    <dgm:pt modelId="{BB04903C-9DB8-4B65-BABB-505728E1A04D}" type="sibTrans" cxnId="{D7B45EB8-F6B2-42E8-98CB-AEAFC3E9F89D}">
      <dgm:prSet/>
      <dgm:spPr/>
      <dgm:t>
        <a:bodyPr/>
        <a:lstStyle/>
        <a:p>
          <a:endParaRPr lang="en-US"/>
        </a:p>
      </dgm:t>
    </dgm:pt>
    <dgm:pt modelId="{DC1A11CB-5800-4D74-A348-4FF55E4FFB56}">
      <dgm:prSet custT="1"/>
      <dgm:spPr/>
      <dgm:t>
        <a:bodyPr/>
        <a:lstStyle/>
        <a:p>
          <a:r>
            <a:rPr lang="en-US" sz="1400" dirty="0"/>
            <a:t>As noted earlier, although a person's complement of genes or sequence of genes remains essentially the same from birth onward, except for the occurrence of mutations that can change the function of genes</a:t>
          </a:r>
          <a:r>
            <a:rPr lang="en-US" sz="1200" dirty="0"/>
            <a:t>.</a:t>
          </a:r>
        </a:p>
      </dgm:t>
    </dgm:pt>
    <dgm:pt modelId="{D7BB2705-16A1-4A42-B1D4-BB42762AACA6}" type="parTrans" cxnId="{66E414F4-31EB-4035-9F2E-B580706F30E4}">
      <dgm:prSet/>
      <dgm:spPr/>
      <dgm:t>
        <a:bodyPr/>
        <a:lstStyle/>
        <a:p>
          <a:endParaRPr lang="en-US"/>
        </a:p>
      </dgm:t>
    </dgm:pt>
    <dgm:pt modelId="{582ED59D-AE76-41ED-9C69-CC8C64BD7C3D}" type="sibTrans" cxnId="{66E414F4-31EB-4035-9F2E-B580706F30E4}">
      <dgm:prSet/>
      <dgm:spPr/>
      <dgm:t>
        <a:bodyPr/>
        <a:lstStyle/>
        <a:p>
          <a:endParaRPr lang="en-US"/>
        </a:p>
      </dgm:t>
    </dgm:pt>
    <dgm:pt modelId="{4AC3499C-07A4-4D03-B56E-C8469EC66701}">
      <dgm:prSet/>
      <dgm:spPr/>
      <dgm:t>
        <a:bodyPr/>
        <a:lstStyle/>
        <a:p>
          <a:r>
            <a:rPr lang="en-US" dirty="0"/>
            <a:t>Different environmental exposures during development, diet, stress, emotional problems, etc., throughout a person's life chemically modify DNA and the proteins bound to it. In addition, individual's</a:t>
          </a:r>
          <a:r>
            <a:rPr lang="en-US" i="0" u="none" dirty="0"/>
            <a:t> </a:t>
          </a:r>
          <a:r>
            <a:rPr lang="en-US" b="1" i="0" u="sng" dirty="0">
              <a:solidFill>
                <a:srgbClr val="FFFF00"/>
              </a:solidFill>
              <a:hlinkClick xmlns:r="http://schemas.openxmlformats.org/officeDocument/2006/relationships" r:id="rId1">
                <a:extLst>
                  <a:ext uri="{A12FA001-AC4F-418D-AE19-62706E023703}">
                    <ahyp:hlinkClr xmlns:ahyp="http://schemas.microsoft.com/office/drawing/2018/hyperlinkcolor" val="tx"/>
                  </a:ext>
                </a:extLst>
              </a:hlinkClick>
            </a:rPr>
            <a:t>histones</a:t>
          </a:r>
          <a:r>
            <a:rPr lang="en-US" i="0" u="sng" dirty="0">
              <a:solidFill>
                <a:srgbClr val="FFFF00"/>
              </a:solidFill>
              <a:hlinkClick xmlns:r="http://schemas.openxmlformats.org/officeDocument/2006/relationships" r:id="rId1">
                <a:extLst>
                  <a:ext uri="{A12FA001-AC4F-418D-AE19-62706E023703}">
                    <ahyp:hlinkClr xmlns:ahyp="http://schemas.microsoft.com/office/drawing/2018/hyperlinkcolor" val="tx"/>
                  </a:ext>
                </a:extLst>
              </a:hlinkClick>
            </a:rPr>
            <a:t>,</a:t>
          </a:r>
          <a:r>
            <a:rPr lang="en-US" i="0" u="sng"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 or the proteins around which DNA winds when it is compacted into chromosomes, carry different chemical</a:t>
          </a:r>
          <a:r>
            <a:rPr lang="en-US" b="1" i="0" u="sng"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 </a:t>
          </a:r>
          <a:r>
            <a:rPr lang="en-US" b="1" i="0" u="sng" dirty="0">
              <a:solidFill>
                <a:srgbClr val="FFFF00"/>
              </a:solidFill>
              <a:hlinkClick xmlns:r="http://schemas.openxmlformats.org/officeDocument/2006/relationships" r:id="rId1">
                <a:extLst>
                  <a:ext uri="{A12FA001-AC4F-418D-AE19-62706E023703}">
                    <ahyp:hlinkClr xmlns:ahyp="http://schemas.microsoft.com/office/drawing/2018/hyperlinkcolor" val="tx"/>
                  </a:ext>
                </a:extLst>
              </a:hlinkClick>
            </a:rPr>
            <a:t>tags</a:t>
          </a:r>
          <a:r>
            <a:rPr lang="en-US" b="1" i="0" u="sng" dirty="0">
              <a:solidFill>
                <a:schemeClr val="bg1"/>
              </a:solidFill>
            </a:rPr>
            <a:t> </a:t>
          </a:r>
          <a:r>
            <a:rPr lang="en-US" i="0" u="none" dirty="0"/>
            <a:t>which are also influenced by environmental events</a:t>
          </a:r>
          <a:r>
            <a:rPr lang="en-US" dirty="0"/>
            <a:t>. </a:t>
          </a:r>
        </a:p>
      </dgm:t>
    </dgm:pt>
    <dgm:pt modelId="{72EEB788-D086-45AC-945A-6FB67AEFC13F}" type="parTrans" cxnId="{21601E76-D856-47BF-8F71-1FD6C5F43C7E}">
      <dgm:prSet/>
      <dgm:spPr/>
      <dgm:t>
        <a:bodyPr/>
        <a:lstStyle/>
        <a:p>
          <a:endParaRPr lang="en-US"/>
        </a:p>
      </dgm:t>
    </dgm:pt>
    <dgm:pt modelId="{ABF5CEE2-5DBA-4709-B438-BD7FF1F6CC1C}" type="sibTrans" cxnId="{21601E76-D856-47BF-8F71-1FD6C5F43C7E}">
      <dgm:prSet/>
      <dgm:spPr/>
      <dgm:t>
        <a:bodyPr/>
        <a:lstStyle/>
        <a:p>
          <a:endParaRPr lang="en-US"/>
        </a:p>
      </dgm:t>
    </dgm:pt>
    <dgm:pt modelId="{48DEDFDB-3528-4EFF-8FD1-65BB60F67EA5}">
      <dgm:prSet custT="1"/>
      <dgm:spPr/>
      <dgm:t>
        <a:bodyPr/>
        <a:lstStyle/>
        <a:p>
          <a:r>
            <a:rPr lang="en-US" sz="1400" dirty="0"/>
            <a:t>These</a:t>
          </a:r>
          <a:r>
            <a:rPr lang="en-US" sz="1400" b="1" dirty="0">
              <a:solidFill>
                <a:srgbClr val="FFFF00"/>
              </a:solidFill>
            </a:rPr>
            <a:t> tags </a:t>
          </a:r>
          <a:r>
            <a:rPr lang="en-US" sz="1400" dirty="0"/>
            <a:t>are thought to alter the extent to which DNA is wrapped around the histones, thereby affecting the availability of genes for activation. (Suitable my Nature, 2014; Fraga et al., 2005). </a:t>
          </a:r>
        </a:p>
      </dgm:t>
    </dgm:pt>
    <dgm:pt modelId="{5E0BDD76-3085-4CB1-AC3B-8DD6DBEA6C38}" type="parTrans" cxnId="{7709D67D-BF7C-457B-AB9B-789701B719C6}">
      <dgm:prSet/>
      <dgm:spPr/>
      <dgm:t>
        <a:bodyPr/>
        <a:lstStyle/>
        <a:p>
          <a:endParaRPr lang="en-US"/>
        </a:p>
      </dgm:t>
    </dgm:pt>
    <dgm:pt modelId="{8F1BCAA9-BBF6-4B50-B0A6-497A026DC291}" type="sibTrans" cxnId="{7709D67D-BF7C-457B-AB9B-789701B719C6}">
      <dgm:prSet/>
      <dgm:spPr/>
      <dgm:t>
        <a:bodyPr/>
        <a:lstStyle/>
        <a:p>
          <a:endParaRPr lang="en-US"/>
        </a:p>
      </dgm:t>
    </dgm:pt>
    <dgm:pt modelId="{550E3A7C-C933-4E83-B52E-5CCE83D0F092}" type="pres">
      <dgm:prSet presAssocID="{91106C82-7349-4D6B-81B9-1C815D53891E}" presName="matrix" presStyleCnt="0">
        <dgm:presLayoutVars>
          <dgm:chMax val="1"/>
          <dgm:dir/>
          <dgm:resizeHandles val="exact"/>
        </dgm:presLayoutVars>
      </dgm:prSet>
      <dgm:spPr/>
    </dgm:pt>
    <dgm:pt modelId="{BB2A76D0-110E-4D91-91FE-C4E4DB4CBC30}" type="pres">
      <dgm:prSet presAssocID="{91106C82-7349-4D6B-81B9-1C815D53891E}" presName="diamond" presStyleLbl="bgShp" presStyleIdx="0" presStyleCnt="1" custLinFactNeighborX="-3201" custLinFactNeighborY="591"/>
      <dgm:spPr/>
    </dgm:pt>
    <dgm:pt modelId="{B850E20C-40F0-4881-B038-FBBE7E45DCE1}" type="pres">
      <dgm:prSet presAssocID="{91106C82-7349-4D6B-81B9-1C815D53891E}" presName="quad1" presStyleLbl="node1" presStyleIdx="0" presStyleCnt="4" custScaleY="112764">
        <dgm:presLayoutVars>
          <dgm:chMax val="0"/>
          <dgm:chPref val="0"/>
          <dgm:bulletEnabled val="1"/>
        </dgm:presLayoutVars>
      </dgm:prSet>
      <dgm:spPr/>
    </dgm:pt>
    <dgm:pt modelId="{7278EFCD-3CD1-4496-BC79-C2F17028ABD8}" type="pres">
      <dgm:prSet presAssocID="{91106C82-7349-4D6B-81B9-1C815D53891E}" presName="quad2" presStyleLbl="node1" presStyleIdx="1" presStyleCnt="4">
        <dgm:presLayoutVars>
          <dgm:chMax val="0"/>
          <dgm:chPref val="0"/>
          <dgm:bulletEnabled val="1"/>
        </dgm:presLayoutVars>
      </dgm:prSet>
      <dgm:spPr/>
    </dgm:pt>
    <dgm:pt modelId="{DD6E4A88-AF84-449B-AEC8-0389959D50B6}" type="pres">
      <dgm:prSet presAssocID="{91106C82-7349-4D6B-81B9-1C815D53891E}" presName="quad3" presStyleLbl="node1" presStyleIdx="2" presStyleCnt="4">
        <dgm:presLayoutVars>
          <dgm:chMax val="0"/>
          <dgm:chPref val="0"/>
          <dgm:bulletEnabled val="1"/>
        </dgm:presLayoutVars>
      </dgm:prSet>
      <dgm:spPr/>
    </dgm:pt>
    <dgm:pt modelId="{335FE4AB-6EEE-4496-A98C-F8C74ED80C00}" type="pres">
      <dgm:prSet presAssocID="{91106C82-7349-4D6B-81B9-1C815D53891E}" presName="quad4" presStyleLbl="node1" presStyleIdx="3" presStyleCnt="4">
        <dgm:presLayoutVars>
          <dgm:chMax val="0"/>
          <dgm:chPref val="0"/>
          <dgm:bulletEnabled val="1"/>
        </dgm:presLayoutVars>
      </dgm:prSet>
      <dgm:spPr/>
    </dgm:pt>
  </dgm:ptLst>
  <dgm:cxnLst>
    <dgm:cxn modelId="{F4C56534-63FF-4849-8962-583695A1F15E}" type="presOf" srcId="{2E365BD1-E665-4B90-BD33-D755C2D81F27}" destId="{B850E20C-40F0-4881-B038-FBBE7E45DCE1}" srcOrd="0" destOrd="0" presId="urn:microsoft.com/office/officeart/2005/8/layout/matrix3"/>
    <dgm:cxn modelId="{C97CE56C-D640-49F5-9C52-4A81EEDE599E}" type="presOf" srcId="{91106C82-7349-4D6B-81B9-1C815D53891E}" destId="{550E3A7C-C933-4E83-B52E-5CCE83D0F092}" srcOrd="0" destOrd="0" presId="urn:microsoft.com/office/officeart/2005/8/layout/matrix3"/>
    <dgm:cxn modelId="{8D9BE66F-04C2-4197-87C5-FB4BE013AB43}" type="presOf" srcId="{DC1A11CB-5800-4D74-A348-4FF55E4FFB56}" destId="{7278EFCD-3CD1-4496-BC79-C2F17028ABD8}" srcOrd="0" destOrd="0" presId="urn:microsoft.com/office/officeart/2005/8/layout/matrix3"/>
    <dgm:cxn modelId="{21601E76-D856-47BF-8F71-1FD6C5F43C7E}" srcId="{91106C82-7349-4D6B-81B9-1C815D53891E}" destId="{4AC3499C-07A4-4D03-B56E-C8469EC66701}" srcOrd="2" destOrd="0" parTransId="{72EEB788-D086-45AC-945A-6FB67AEFC13F}" sibTransId="{ABF5CEE2-5DBA-4709-B438-BD7FF1F6CC1C}"/>
    <dgm:cxn modelId="{7709D67D-BF7C-457B-AB9B-789701B719C6}" srcId="{91106C82-7349-4D6B-81B9-1C815D53891E}" destId="{48DEDFDB-3528-4EFF-8FD1-65BB60F67EA5}" srcOrd="3" destOrd="0" parTransId="{5E0BDD76-3085-4CB1-AC3B-8DD6DBEA6C38}" sibTransId="{8F1BCAA9-BBF6-4B50-B0A6-497A026DC291}"/>
    <dgm:cxn modelId="{9F2B9CA8-3250-45C4-AB25-5FAF56186336}" type="presOf" srcId="{48DEDFDB-3528-4EFF-8FD1-65BB60F67EA5}" destId="{335FE4AB-6EEE-4496-A98C-F8C74ED80C00}" srcOrd="0" destOrd="0" presId="urn:microsoft.com/office/officeart/2005/8/layout/matrix3"/>
    <dgm:cxn modelId="{D7B45EB8-F6B2-42E8-98CB-AEAFC3E9F89D}" srcId="{91106C82-7349-4D6B-81B9-1C815D53891E}" destId="{2E365BD1-E665-4B90-BD33-D755C2D81F27}" srcOrd="0" destOrd="0" parTransId="{33674E22-4A8D-468B-B442-7701328DB9BD}" sibTransId="{BB04903C-9DB8-4B65-BABB-505728E1A04D}"/>
    <dgm:cxn modelId="{8CDF43C7-27F5-44A7-809D-201EB984CCE3}" type="presOf" srcId="{4AC3499C-07A4-4D03-B56E-C8469EC66701}" destId="{DD6E4A88-AF84-449B-AEC8-0389959D50B6}" srcOrd="0" destOrd="0" presId="urn:microsoft.com/office/officeart/2005/8/layout/matrix3"/>
    <dgm:cxn modelId="{66E414F4-31EB-4035-9F2E-B580706F30E4}" srcId="{91106C82-7349-4D6B-81B9-1C815D53891E}" destId="{DC1A11CB-5800-4D74-A348-4FF55E4FFB56}" srcOrd="1" destOrd="0" parTransId="{D7BB2705-16A1-4A42-B1D4-BB42762AACA6}" sibTransId="{582ED59D-AE76-41ED-9C69-CC8C64BD7C3D}"/>
    <dgm:cxn modelId="{E010C147-2CBD-4029-B1AA-DA9B25A29A68}" type="presParOf" srcId="{550E3A7C-C933-4E83-B52E-5CCE83D0F092}" destId="{BB2A76D0-110E-4D91-91FE-C4E4DB4CBC30}" srcOrd="0" destOrd="0" presId="urn:microsoft.com/office/officeart/2005/8/layout/matrix3"/>
    <dgm:cxn modelId="{C90E1948-D419-480B-A853-2CA2626AA3CA}" type="presParOf" srcId="{550E3A7C-C933-4E83-B52E-5CCE83D0F092}" destId="{B850E20C-40F0-4881-B038-FBBE7E45DCE1}" srcOrd="1" destOrd="0" presId="urn:microsoft.com/office/officeart/2005/8/layout/matrix3"/>
    <dgm:cxn modelId="{A28A7AD4-C560-4C9B-8D13-4DCD7B6FBA1E}" type="presParOf" srcId="{550E3A7C-C933-4E83-B52E-5CCE83D0F092}" destId="{7278EFCD-3CD1-4496-BC79-C2F17028ABD8}" srcOrd="2" destOrd="0" presId="urn:microsoft.com/office/officeart/2005/8/layout/matrix3"/>
    <dgm:cxn modelId="{7EC6B65B-95B9-4EDD-968C-075301A1214F}" type="presParOf" srcId="{550E3A7C-C933-4E83-B52E-5CCE83D0F092}" destId="{DD6E4A88-AF84-449B-AEC8-0389959D50B6}" srcOrd="3" destOrd="0" presId="urn:microsoft.com/office/officeart/2005/8/layout/matrix3"/>
    <dgm:cxn modelId="{B8E9AD79-B646-4DD9-9BBE-506D441832EE}" type="presParOf" srcId="{550E3A7C-C933-4E83-B52E-5CCE83D0F092}" destId="{335FE4AB-6EEE-4496-A98C-F8C74ED80C00}"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5F2E1C-F085-4441-893C-0378BD90A1D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E6537E4-BE80-47BA-BA9E-ADAE34C85CFD}">
      <dgm:prSet custT="1"/>
      <dgm:spPr/>
      <dgm:t>
        <a:bodyPr/>
        <a:lstStyle/>
        <a:p>
          <a:r>
            <a:rPr lang="en-US" sz="1800" dirty="0">
              <a:latin typeface="Calibri" panose="020F0502020204030204" pitchFamily="34" charset="0"/>
              <a:cs typeface="Calibri" panose="020F0502020204030204" pitchFamily="34" charset="0"/>
            </a:rPr>
            <a:t>The autonomic nervous system is our </a:t>
          </a:r>
          <a:r>
            <a:rPr lang="en-US" sz="1800" b="1" dirty="0">
              <a:solidFill>
                <a:schemeClr val="tx1"/>
              </a:solidFill>
              <a:latin typeface="Calibri" panose="020F0502020204030204" pitchFamily="34" charset="0"/>
              <a:cs typeface="Calibri" panose="020F0502020204030204" pitchFamily="34" charset="0"/>
            </a:rPr>
            <a:t>personal surveillance system</a:t>
          </a:r>
          <a:r>
            <a:rPr lang="en-US" sz="1400" dirty="0">
              <a:solidFill>
                <a:schemeClr val="tx1"/>
              </a:solidFill>
              <a:latin typeface="Calibri" panose="020F0502020204030204" pitchFamily="34" charset="0"/>
              <a:cs typeface="Calibri" panose="020F0502020204030204" pitchFamily="34" charset="0"/>
            </a:rPr>
            <a:t>.  </a:t>
          </a:r>
        </a:p>
      </dgm:t>
    </dgm:pt>
    <dgm:pt modelId="{E1684D65-6AF8-4118-B032-8D63A2EDF454}" type="parTrans" cxnId="{FB2BCFAF-2B0F-45B8-ADE8-66F24C53190B}">
      <dgm:prSet/>
      <dgm:spPr/>
      <dgm:t>
        <a:bodyPr/>
        <a:lstStyle/>
        <a:p>
          <a:endParaRPr lang="en-US"/>
        </a:p>
      </dgm:t>
    </dgm:pt>
    <dgm:pt modelId="{B49F6E05-D621-4CD2-9AE3-4033CC5BF591}" type="sibTrans" cxnId="{FB2BCFAF-2B0F-45B8-ADE8-66F24C53190B}">
      <dgm:prSet/>
      <dgm:spPr/>
      <dgm:t>
        <a:bodyPr/>
        <a:lstStyle/>
        <a:p>
          <a:endParaRPr lang="en-US"/>
        </a:p>
      </dgm:t>
    </dgm:pt>
    <dgm:pt modelId="{BD2DB7C5-C755-44D3-91E9-937419EB09E3}">
      <dgm:prSet custT="1"/>
      <dgm:spPr/>
      <dgm:t>
        <a:bodyPr/>
        <a:lstStyle/>
        <a:p>
          <a:r>
            <a:rPr lang="en-US" sz="1800" dirty="0">
              <a:latin typeface="Calibri" panose="020F0502020204030204" pitchFamily="34" charset="0"/>
              <a:cs typeface="Calibri" panose="020F0502020204030204" pitchFamily="34" charset="0"/>
            </a:rPr>
            <a:t>In an effort to keep us out of danger, it is always on guard; asking the question, “Is this safe?” Its dedicated goal is to protect us by sensing safety and risk. </a:t>
          </a:r>
        </a:p>
      </dgm:t>
    </dgm:pt>
    <dgm:pt modelId="{23828AA1-77D5-4BC6-A440-1DE24554183B}" type="parTrans" cxnId="{0A190738-20A3-441A-ADA7-9DC613116EC1}">
      <dgm:prSet/>
      <dgm:spPr/>
      <dgm:t>
        <a:bodyPr/>
        <a:lstStyle/>
        <a:p>
          <a:endParaRPr lang="en-US"/>
        </a:p>
      </dgm:t>
    </dgm:pt>
    <dgm:pt modelId="{48E4D395-8A9B-4AED-A93C-47C5F3D9DBBD}" type="sibTrans" cxnId="{0A190738-20A3-441A-ADA7-9DC613116EC1}">
      <dgm:prSet/>
      <dgm:spPr/>
      <dgm:t>
        <a:bodyPr/>
        <a:lstStyle/>
        <a:p>
          <a:endParaRPr lang="en-US"/>
        </a:p>
      </dgm:t>
    </dgm:pt>
    <dgm:pt modelId="{447EB14C-DC32-4A37-AB07-BCBD661A75F2}">
      <dgm:prSet custT="1"/>
      <dgm:spPr/>
      <dgm:t>
        <a:bodyPr/>
        <a:lstStyle/>
        <a:p>
          <a:r>
            <a:rPr lang="en-US" sz="1800" dirty="0">
              <a:latin typeface="Calibri" panose="020F0502020204030204" pitchFamily="34" charset="0"/>
              <a:cs typeface="Calibri" panose="020F0502020204030204" pitchFamily="34" charset="0"/>
            </a:rPr>
            <a:t>It achieves this by listening moment by moment to what is happening in and around our bodies and in the connections we have to others (Dana, 2018).</a:t>
          </a:r>
        </a:p>
      </dgm:t>
    </dgm:pt>
    <dgm:pt modelId="{B374C3F9-7726-46DB-AEA9-5610C8182F52}" type="parTrans" cxnId="{3E7998E1-1D12-44B5-A00A-54320ECFF302}">
      <dgm:prSet/>
      <dgm:spPr/>
      <dgm:t>
        <a:bodyPr/>
        <a:lstStyle/>
        <a:p>
          <a:endParaRPr lang="en-US"/>
        </a:p>
      </dgm:t>
    </dgm:pt>
    <dgm:pt modelId="{BE31AB7F-8BF4-418C-8EEC-FF2A5A5517F1}" type="sibTrans" cxnId="{3E7998E1-1D12-44B5-A00A-54320ECFF302}">
      <dgm:prSet/>
      <dgm:spPr/>
      <dgm:t>
        <a:bodyPr/>
        <a:lstStyle/>
        <a:p>
          <a:endParaRPr lang="en-US"/>
        </a:p>
      </dgm:t>
    </dgm:pt>
    <dgm:pt modelId="{C9DF42B8-3E3E-4963-87DD-7D0D81300834}">
      <dgm:prSet custT="1"/>
      <dgm:spPr/>
      <dgm:t>
        <a:bodyPr/>
        <a:lstStyle/>
        <a:p>
          <a:r>
            <a:rPr lang="en-US" sz="1800" dirty="0">
              <a:latin typeface="Calibri" panose="020F0502020204030204" pitchFamily="34" charset="0"/>
              <a:cs typeface="Calibri" panose="020F0502020204030204" pitchFamily="34" charset="0"/>
            </a:rPr>
            <a:t>This listening happens far below awareness and far away from our conscious control. </a:t>
          </a:r>
        </a:p>
      </dgm:t>
    </dgm:pt>
    <dgm:pt modelId="{736EB245-0C49-42AE-AF1D-96DD8AFDC756}" type="parTrans" cxnId="{B1D293D4-CBC3-4568-8C06-8E98CDA250A7}">
      <dgm:prSet/>
      <dgm:spPr/>
      <dgm:t>
        <a:bodyPr/>
        <a:lstStyle/>
        <a:p>
          <a:endParaRPr lang="en-US"/>
        </a:p>
      </dgm:t>
    </dgm:pt>
    <dgm:pt modelId="{1BBD8D8B-2B72-469A-B0A9-BBF50E518E06}" type="sibTrans" cxnId="{B1D293D4-CBC3-4568-8C06-8E98CDA250A7}">
      <dgm:prSet/>
      <dgm:spPr/>
      <dgm:t>
        <a:bodyPr/>
        <a:lstStyle/>
        <a:p>
          <a:endParaRPr lang="en-US"/>
        </a:p>
      </dgm:t>
    </dgm:pt>
    <dgm:pt modelId="{E1E3CB63-AE18-4C7B-98BC-BD913DF00C17}">
      <dgm:prSet/>
      <dgm:spPr/>
      <dgm:t>
        <a:bodyPr/>
        <a:lstStyle/>
        <a:p>
          <a:r>
            <a:rPr lang="en-US" dirty="0"/>
            <a:t>Dr. Porges, understanding that this is not awareness that comes with perception which is conscious, coined the term </a:t>
          </a:r>
          <a:r>
            <a:rPr lang="en-US" b="1" dirty="0">
              <a:solidFill>
                <a:schemeClr val="tx1"/>
              </a:solidFill>
            </a:rPr>
            <a:t>neuroception</a:t>
          </a:r>
          <a:r>
            <a:rPr lang="en-US" dirty="0">
              <a:solidFill>
                <a:schemeClr val="tx1"/>
              </a:solidFill>
            </a:rPr>
            <a:t> </a:t>
          </a:r>
          <a:r>
            <a:rPr lang="en-US" dirty="0"/>
            <a:t>to describe the way our autonomic nervous system scans for cues of safety, danger, and life threat, without involving the thinking parts of our brain or the unconscious parts of the brain (Porges, 2017).</a:t>
          </a:r>
        </a:p>
      </dgm:t>
    </dgm:pt>
    <dgm:pt modelId="{7EACDB2B-8367-49D7-B808-2ADED66F25F1}" type="parTrans" cxnId="{5823DB70-E7E0-4394-A3BC-51BE3E35760B}">
      <dgm:prSet/>
      <dgm:spPr/>
      <dgm:t>
        <a:bodyPr/>
        <a:lstStyle/>
        <a:p>
          <a:endParaRPr lang="en-US"/>
        </a:p>
      </dgm:t>
    </dgm:pt>
    <dgm:pt modelId="{DC3CC0B4-5F07-408F-8BCD-CC0B1B75C891}" type="sibTrans" cxnId="{5823DB70-E7E0-4394-A3BC-51BE3E35760B}">
      <dgm:prSet/>
      <dgm:spPr/>
      <dgm:t>
        <a:bodyPr/>
        <a:lstStyle/>
        <a:p>
          <a:endParaRPr lang="en-US"/>
        </a:p>
      </dgm:t>
    </dgm:pt>
    <dgm:pt modelId="{5019F016-5D65-4873-8E34-FD8F11391A52}" type="pres">
      <dgm:prSet presAssocID="{525F2E1C-F085-4441-893C-0378BD90A1D1}" presName="root" presStyleCnt="0">
        <dgm:presLayoutVars>
          <dgm:dir/>
          <dgm:resizeHandles val="exact"/>
        </dgm:presLayoutVars>
      </dgm:prSet>
      <dgm:spPr/>
    </dgm:pt>
    <dgm:pt modelId="{387DC25A-A9A5-4D49-A1A5-F698AD2818BE}" type="pres">
      <dgm:prSet presAssocID="{BE6537E4-BE80-47BA-BA9E-ADAE34C85CFD}" presName="compNode" presStyleCnt="0"/>
      <dgm:spPr/>
    </dgm:pt>
    <dgm:pt modelId="{ADFB54E8-0870-4B8B-AC75-EDD33CB06E07}" type="pres">
      <dgm:prSet presAssocID="{BE6537E4-BE80-47BA-BA9E-ADAE34C85CFD}" presName="bgRect" presStyleLbl="bgShp" presStyleIdx="0" presStyleCnt="5" custScaleY="145265"/>
      <dgm:spPr/>
    </dgm:pt>
    <dgm:pt modelId="{E2673E91-B654-45AE-96B6-DBE1B50C6812}" type="pres">
      <dgm:prSet presAssocID="{BE6537E4-BE80-47BA-BA9E-ADAE34C85CF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022C86BA-CFC0-44D1-AF7C-55848A506FB8}" type="pres">
      <dgm:prSet presAssocID="{BE6537E4-BE80-47BA-BA9E-ADAE34C85CFD}" presName="spaceRect" presStyleCnt="0"/>
      <dgm:spPr/>
    </dgm:pt>
    <dgm:pt modelId="{59806B25-EBEC-43D9-9115-30C91CDBF32F}" type="pres">
      <dgm:prSet presAssocID="{BE6537E4-BE80-47BA-BA9E-ADAE34C85CFD}" presName="parTx" presStyleLbl="revTx" presStyleIdx="0" presStyleCnt="5">
        <dgm:presLayoutVars>
          <dgm:chMax val="0"/>
          <dgm:chPref val="0"/>
        </dgm:presLayoutVars>
      </dgm:prSet>
      <dgm:spPr/>
    </dgm:pt>
    <dgm:pt modelId="{276E6511-E4B8-4AB0-8068-7A8ADF4631BF}" type="pres">
      <dgm:prSet presAssocID="{B49F6E05-D621-4CD2-9AE3-4033CC5BF591}" presName="sibTrans" presStyleCnt="0"/>
      <dgm:spPr/>
    </dgm:pt>
    <dgm:pt modelId="{3EB5B5E7-34E2-4BE9-9B5E-D138D4707FD2}" type="pres">
      <dgm:prSet presAssocID="{BD2DB7C5-C755-44D3-91E9-937419EB09E3}" presName="compNode" presStyleCnt="0"/>
      <dgm:spPr/>
    </dgm:pt>
    <dgm:pt modelId="{9673B27C-1014-464D-93E7-BA1B95331518}" type="pres">
      <dgm:prSet presAssocID="{BD2DB7C5-C755-44D3-91E9-937419EB09E3}" presName="bgRect" presStyleLbl="bgShp" presStyleIdx="1" presStyleCnt="5" custScaleY="186471"/>
      <dgm:spPr/>
    </dgm:pt>
    <dgm:pt modelId="{7BC429D1-7315-42AD-AAC8-0AA95B0CF58F}" type="pres">
      <dgm:prSet presAssocID="{BD2DB7C5-C755-44D3-91E9-937419EB09E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fused Person"/>
        </a:ext>
      </dgm:extLst>
    </dgm:pt>
    <dgm:pt modelId="{AB977E69-1EC5-4742-92F3-6CAA9CD510E1}" type="pres">
      <dgm:prSet presAssocID="{BD2DB7C5-C755-44D3-91E9-937419EB09E3}" presName="spaceRect" presStyleCnt="0"/>
      <dgm:spPr/>
    </dgm:pt>
    <dgm:pt modelId="{FDAE4D2D-1275-482F-BC3E-A060E75C9394}" type="pres">
      <dgm:prSet presAssocID="{BD2DB7C5-C755-44D3-91E9-937419EB09E3}" presName="parTx" presStyleLbl="revTx" presStyleIdx="1" presStyleCnt="5">
        <dgm:presLayoutVars>
          <dgm:chMax val="0"/>
          <dgm:chPref val="0"/>
        </dgm:presLayoutVars>
      </dgm:prSet>
      <dgm:spPr/>
    </dgm:pt>
    <dgm:pt modelId="{FB4DC55C-2ED8-4AF2-AA61-456A0431926D}" type="pres">
      <dgm:prSet presAssocID="{48E4D395-8A9B-4AED-A93C-47C5F3D9DBBD}" presName="sibTrans" presStyleCnt="0"/>
      <dgm:spPr/>
    </dgm:pt>
    <dgm:pt modelId="{7A407075-C062-4AAA-BB13-1A8B5F7E88DC}" type="pres">
      <dgm:prSet presAssocID="{447EB14C-DC32-4A37-AB07-BCBD661A75F2}" presName="compNode" presStyleCnt="0"/>
      <dgm:spPr/>
    </dgm:pt>
    <dgm:pt modelId="{BBD06A23-5B6F-4E1E-B446-D566E3D9C3C8}" type="pres">
      <dgm:prSet presAssocID="{447EB14C-DC32-4A37-AB07-BCBD661A75F2}" presName="bgRect" presStyleLbl="bgShp" presStyleIdx="2" presStyleCnt="5" custScaleY="222130"/>
      <dgm:spPr/>
    </dgm:pt>
    <dgm:pt modelId="{928389C9-4A01-49A8-ACCB-1C1CFCDCEAE8}" type="pres">
      <dgm:prSet presAssocID="{447EB14C-DC32-4A37-AB07-BCBD661A75F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58121063-0DB0-4634-8101-CB6EBEF15FE5}" type="pres">
      <dgm:prSet presAssocID="{447EB14C-DC32-4A37-AB07-BCBD661A75F2}" presName="spaceRect" presStyleCnt="0"/>
      <dgm:spPr/>
    </dgm:pt>
    <dgm:pt modelId="{2307AB75-9A57-459F-9D41-25B6BF50FCB5}" type="pres">
      <dgm:prSet presAssocID="{447EB14C-DC32-4A37-AB07-BCBD661A75F2}" presName="parTx" presStyleLbl="revTx" presStyleIdx="2" presStyleCnt="5">
        <dgm:presLayoutVars>
          <dgm:chMax val="0"/>
          <dgm:chPref val="0"/>
        </dgm:presLayoutVars>
      </dgm:prSet>
      <dgm:spPr/>
    </dgm:pt>
    <dgm:pt modelId="{B65D8C57-9019-4E34-97D5-C3861ED507D1}" type="pres">
      <dgm:prSet presAssocID="{BE31AB7F-8BF4-418C-8EEC-FF2A5A5517F1}" presName="sibTrans" presStyleCnt="0"/>
      <dgm:spPr/>
    </dgm:pt>
    <dgm:pt modelId="{EF2367F4-C626-4C71-9AA5-7DCBCFA47686}" type="pres">
      <dgm:prSet presAssocID="{C9DF42B8-3E3E-4963-87DD-7D0D81300834}" presName="compNode" presStyleCnt="0"/>
      <dgm:spPr/>
    </dgm:pt>
    <dgm:pt modelId="{22353B97-7085-4BCC-8B49-E4BDC31B0BBB}" type="pres">
      <dgm:prSet presAssocID="{C9DF42B8-3E3E-4963-87DD-7D0D81300834}" presName="bgRect" presStyleLbl="bgShp" presStyleIdx="3" presStyleCnt="5" custScaleY="158148"/>
      <dgm:spPr/>
    </dgm:pt>
    <dgm:pt modelId="{ACB0E7E1-DB5B-447F-98FE-51B53560BB45}" type="pres">
      <dgm:prSet presAssocID="{C9DF42B8-3E3E-4963-87DD-7D0D8130083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ar"/>
        </a:ext>
      </dgm:extLst>
    </dgm:pt>
    <dgm:pt modelId="{9C3E18E5-ECA7-4443-AEEA-0A3EBD5B7448}" type="pres">
      <dgm:prSet presAssocID="{C9DF42B8-3E3E-4963-87DD-7D0D81300834}" presName="spaceRect" presStyleCnt="0"/>
      <dgm:spPr/>
    </dgm:pt>
    <dgm:pt modelId="{5D440952-C313-4C88-96EA-3722E8F2F6BC}" type="pres">
      <dgm:prSet presAssocID="{C9DF42B8-3E3E-4963-87DD-7D0D81300834}" presName="parTx" presStyleLbl="revTx" presStyleIdx="3" presStyleCnt="5">
        <dgm:presLayoutVars>
          <dgm:chMax val="0"/>
          <dgm:chPref val="0"/>
        </dgm:presLayoutVars>
      </dgm:prSet>
      <dgm:spPr/>
    </dgm:pt>
    <dgm:pt modelId="{CEF35CE4-5E9E-4B60-879E-9C883663B39B}" type="pres">
      <dgm:prSet presAssocID="{1BBD8D8B-2B72-469A-B0A9-BBF50E518E06}" presName="sibTrans" presStyleCnt="0"/>
      <dgm:spPr/>
    </dgm:pt>
    <dgm:pt modelId="{2E49BABD-CF28-431B-A78F-E64AF3D692D3}" type="pres">
      <dgm:prSet presAssocID="{E1E3CB63-AE18-4C7B-98BC-BD913DF00C17}" presName="compNode" presStyleCnt="0"/>
      <dgm:spPr/>
    </dgm:pt>
    <dgm:pt modelId="{6E78E4B4-98BC-4BB7-B59C-8C6C47915C7D}" type="pres">
      <dgm:prSet presAssocID="{E1E3CB63-AE18-4C7B-98BC-BD913DF00C17}" presName="bgRect" presStyleLbl="bgShp" presStyleIdx="4" presStyleCnt="5" custScaleY="178462"/>
      <dgm:spPr/>
    </dgm:pt>
    <dgm:pt modelId="{D6316F2A-D547-4F41-81C5-761EABF17023}" type="pres">
      <dgm:prSet presAssocID="{E1E3CB63-AE18-4C7B-98BC-BD913DF00C1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ght Bulb and Gear"/>
        </a:ext>
      </dgm:extLst>
    </dgm:pt>
    <dgm:pt modelId="{3169DF97-E480-4242-BA59-50D9826AC4EF}" type="pres">
      <dgm:prSet presAssocID="{E1E3CB63-AE18-4C7B-98BC-BD913DF00C17}" presName="spaceRect" presStyleCnt="0"/>
      <dgm:spPr/>
    </dgm:pt>
    <dgm:pt modelId="{81D4C16B-6A46-4C23-9352-2E329DB5CFB6}" type="pres">
      <dgm:prSet presAssocID="{E1E3CB63-AE18-4C7B-98BC-BD913DF00C17}" presName="parTx" presStyleLbl="revTx" presStyleIdx="4" presStyleCnt="5" custScaleY="151033">
        <dgm:presLayoutVars>
          <dgm:chMax val="0"/>
          <dgm:chPref val="0"/>
        </dgm:presLayoutVars>
      </dgm:prSet>
      <dgm:spPr/>
    </dgm:pt>
  </dgm:ptLst>
  <dgm:cxnLst>
    <dgm:cxn modelId="{28BC4628-4550-49E4-B228-0C8D04CE8573}" type="presOf" srcId="{E1E3CB63-AE18-4C7B-98BC-BD913DF00C17}" destId="{81D4C16B-6A46-4C23-9352-2E329DB5CFB6}" srcOrd="0" destOrd="0" presId="urn:microsoft.com/office/officeart/2018/2/layout/IconVerticalSolidList"/>
    <dgm:cxn modelId="{0A190738-20A3-441A-ADA7-9DC613116EC1}" srcId="{525F2E1C-F085-4441-893C-0378BD90A1D1}" destId="{BD2DB7C5-C755-44D3-91E9-937419EB09E3}" srcOrd="1" destOrd="0" parTransId="{23828AA1-77D5-4BC6-A440-1DE24554183B}" sibTransId="{48E4D395-8A9B-4AED-A93C-47C5F3D9DBBD}"/>
    <dgm:cxn modelId="{79AF3A4A-40FC-4F27-84D7-D2D561C417B4}" type="presOf" srcId="{BE6537E4-BE80-47BA-BA9E-ADAE34C85CFD}" destId="{59806B25-EBEC-43D9-9115-30C91CDBF32F}" srcOrd="0" destOrd="0" presId="urn:microsoft.com/office/officeart/2018/2/layout/IconVerticalSolidList"/>
    <dgm:cxn modelId="{20367E4C-41F8-4721-8F95-9B4CE3EC4E13}" type="presOf" srcId="{C9DF42B8-3E3E-4963-87DD-7D0D81300834}" destId="{5D440952-C313-4C88-96EA-3722E8F2F6BC}" srcOrd="0" destOrd="0" presId="urn:microsoft.com/office/officeart/2018/2/layout/IconVerticalSolidList"/>
    <dgm:cxn modelId="{E13BB64C-FE20-49B3-B413-211BD079209D}" type="presOf" srcId="{BD2DB7C5-C755-44D3-91E9-937419EB09E3}" destId="{FDAE4D2D-1275-482F-BC3E-A060E75C9394}" srcOrd="0" destOrd="0" presId="urn:microsoft.com/office/officeart/2018/2/layout/IconVerticalSolidList"/>
    <dgm:cxn modelId="{5823DB70-E7E0-4394-A3BC-51BE3E35760B}" srcId="{525F2E1C-F085-4441-893C-0378BD90A1D1}" destId="{E1E3CB63-AE18-4C7B-98BC-BD913DF00C17}" srcOrd="4" destOrd="0" parTransId="{7EACDB2B-8367-49D7-B808-2ADED66F25F1}" sibTransId="{DC3CC0B4-5F07-408F-8BCD-CC0B1B75C891}"/>
    <dgm:cxn modelId="{7F12329B-18CD-4E2C-8DA0-AAD32A68FAEF}" type="presOf" srcId="{447EB14C-DC32-4A37-AB07-BCBD661A75F2}" destId="{2307AB75-9A57-459F-9D41-25B6BF50FCB5}" srcOrd="0" destOrd="0" presId="urn:microsoft.com/office/officeart/2018/2/layout/IconVerticalSolidList"/>
    <dgm:cxn modelId="{FB2BCFAF-2B0F-45B8-ADE8-66F24C53190B}" srcId="{525F2E1C-F085-4441-893C-0378BD90A1D1}" destId="{BE6537E4-BE80-47BA-BA9E-ADAE34C85CFD}" srcOrd="0" destOrd="0" parTransId="{E1684D65-6AF8-4118-B032-8D63A2EDF454}" sibTransId="{B49F6E05-D621-4CD2-9AE3-4033CC5BF591}"/>
    <dgm:cxn modelId="{B1D293D4-CBC3-4568-8C06-8E98CDA250A7}" srcId="{525F2E1C-F085-4441-893C-0378BD90A1D1}" destId="{C9DF42B8-3E3E-4963-87DD-7D0D81300834}" srcOrd="3" destOrd="0" parTransId="{736EB245-0C49-42AE-AF1D-96DD8AFDC756}" sibTransId="{1BBD8D8B-2B72-469A-B0A9-BBF50E518E06}"/>
    <dgm:cxn modelId="{57FF7EE1-9750-4E01-8F86-8217E8B2449A}" type="presOf" srcId="{525F2E1C-F085-4441-893C-0378BD90A1D1}" destId="{5019F016-5D65-4873-8E34-FD8F11391A52}" srcOrd="0" destOrd="0" presId="urn:microsoft.com/office/officeart/2018/2/layout/IconVerticalSolidList"/>
    <dgm:cxn modelId="{3E7998E1-1D12-44B5-A00A-54320ECFF302}" srcId="{525F2E1C-F085-4441-893C-0378BD90A1D1}" destId="{447EB14C-DC32-4A37-AB07-BCBD661A75F2}" srcOrd="2" destOrd="0" parTransId="{B374C3F9-7726-46DB-AEA9-5610C8182F52}" sibTransId="{BE31AB7F-8BF4-418C-8EEC-FF2A5A5517F1}"/>
    <dgm:cxn modelId="{291E098B-8E0E-4C9B-B83B-D701E82FA0BA}" type="presParOf" srcId="{5019F016-5D65-4873-8E34-FD8F11391A52}" destId="{387DC25A-A9A5-4D49-A1A5-F698AD2818BE}" srcOrd="0" destOrd="0" presId="urn:microsoft.com/office/officeart/2018/2/layout/IconVerticalSolidList"/>
    <dgm:cxn modelId="{4FCA5775-116B-4219-8CF1-D2A87981FD4D}" type="presParOf" srcId="{387DC25A-A9A5-4D49-A1A5-F698AD2818BE}" destId="{ADFB54E8-0870-4B8B-AC75-EDD33CB06E07}" srcOrd="0" destOrd="0" presId="urn:microsoft.com/office/officeart/2018/2/layout/IconVerticalSolidList"/>
    <dgm:cxn modelId="{88B9622F-9097-4C4D-8DBF-8D4D03483392}" type="presParOf" srcId="{387DC25A-A9A5-4D49-A1A5-F698AD2818BE}" destId="{E2673E91-B654-45AE-96B6-DBE1B50C6812}" srcOrd="1" destOrd="0" presId="urn:microsoft.com/office/officeart/2018/2/layout/IconVerticalSolidList"/>
    <dgm:cxn modelId="{FFB56DBE-EA52-4085-8D0B-9E0054F2E339}" type="presParOf" srcId="{387DC25A-A9A5-4D49-A1A5-F698AD2818BE}" destId="{022C86BA-CFC0-44D1-AF7C-55848A506FB8}" srcOrd="2" destOrd="0" presId="urn:microsoft.com/office/officeart/2018/2/layout/IconVerticalSolidList"/>
    <dgm:cxn modelId="{C96E621B-2AF7-4305-931E-7F5248DD1934}" type="presParOf" srcId="{387DC25A-A9A5-4D49-A1A5-F698AD2818BE}" destId="{59806B25-EBEC-43D9-9115-30C91CDBF32F}" srcOrd="3" destOrd="0" presId="urn:microsoft.com/office/officeart/2018/2/layout/IconVerticalSolidList"/>
    <dgm:cxn modelId="{2A4F0487-7270-43AF-AE71-D31B8F51E9CD}" type="presParOf" srcId="{5019F016-5D65-4873-8E34-FD8F11391A52}" destId="{276E6511-E4B8-4AB0-8068-7A8ADF4631BF}" srcOrd="1" destOrd="0" presId="urn:microsoft.com/office/officeart/2018/2/layout/IconVerticalSolidList"/>
    <dgm:cxn modelId="{43749554-0E14-4EE2-9CB9-3A7A2DF750B2}" type="presParOf" srcId="{5019F016-5D65-4873-8E34-FD8F11391A52}" destId="{3EB5B5E7-34E2-4BE9-9B5E-D138D4707FD2}" srcOrd="2" destOrd="0" presId="urn:microsoft.com/office/officeart/2018/2/layout/IconVerticalSolidList"/>
    <dgm:cxn modelId="{03F1EC02-B55A-4F90-9319-04F2DC39C840}" type="presParOf" srcId="{3EB5B5E7-34E2-4BE9-9B5E-D138D4707FD2}" destId="{9673B27C-1014-464D-93E7-BA1B95331518}" srcOrd="0" destOrd="0" presId="urn:microsoft.com/office/officeart/2018/2/layout/IconVerticalSolidList"/>
    <dgm:cxn modelId="{AA34FA32-A82D-4B16-B3A8-C3AA5C844E8F}" type="presParOf" srcId="{3EB5B5E7-34E2-4BE9-9B5E-D138D4707FD2}" destId="{7BC429D1-7315-42AD-AAC8-0AA95B0CF58F}" srcOrd="1" destOrd="0" presId="urn:microsoft.com/office/officeart/2018/2/layout/IconVerticalSolidList"/>
    <dgm:cxn modelId="{FAD4BEAC-2BBF-480B-B9BF-85D6BF20A9D3}" type="presParOf" srcId="{3EB5B5E7-34E2-4BE9-9B5E-D138D4707FD2}" destId="{AB977E69-1EC5-4742-92F3-6CAA9CD510E1}" srcOrd="2" destOrd="0" presId="urn:microsoft.com/office/officeart/2018/2/layout/IconVerticalSolidList"/>
    <dgm:cxn modelId="{B8B1C57B-2D33-4BFC-8775-C58C700AF170}" type="presParOf" srcId="{3EB5B5E7-34E2-4BE9-9B5E-D138D4707FD2}" destId="{FDAE4D2D-1275-482F-BC3E-A060E75C9394}" srcOrd="3" destOrd="0" presId="urn:microsoft.com/office/officeart/2018/2/layout/IconVerticalSolidList"/>
    <dgm:cxn modelId="{950EC0CA-4EA4-4442-B4C7-902BF84E177A}" type="presParOf" srcId="{5019F016-5D65-4873-8E34-FD8F11391A52}" destId="{FB4DC55C-2ED8-4AF2-AA61-456A0431926D}" srcOrd="3" destOrd="0" presId="urn:microsoft.com/office/officeart/2018/2/layout/IconVerticalSolidList"/>
    <dgm:cxn modelId="{94288FDF-5102-4F0E-A57F-745EE50F794D}" type="presParOf" srcId="{5019F016-5D65-4873-8E34-FD8F11391A52}" destId="{7A407075-C062-4AAA-BB13-1A8B5F7E88DC}" srcOrd="4" destOrd="0" presId="urn:microsoft.com/office/officeart/2018/2/layout/IconVerticalSolidList"/>
    <dgm:cxn modelId="{CD0734D3-DB45-413C-93CE-DC541196B02D}" type="presParOf" srcId="{7A407075-C062-4AAA-BB13-1A8B5F7E88DC}" destId="{BBD06A23-5B6F-4E1E-B446-D566E3D9C3C8}" srcOrd="0" destOrd="0" presId="urn:microsoft.com/office/officeart/2018/2/layout/IconVerticalSolidList"/>
    <dgm:cxn modelId="{0CDD71AE-5851-484E-9117-1D3A74E8F5E9}" type="presParOf" srcId="{7A407075-C062-4AAA-BB13-1A8B5F7E88DC}" destId="{928389C9-4A01-49A8-ACCB-1C1CFCDCEAE8}" srcOrd="1" destOrd="0" presId="urn:microsoft.com/office/officeart/2018/2/layout/IconVerticalSolidList"/>
    <dgm:cxn modelId="{C2D7E054-5BA7-4C4A-8A61-C287E388F260}" type="presParOf" srcId="{7A407075-C062-4AAA-BB13-1A8B5F7E88DC}" destId="{58121063-0DB0-4634-8101-CB6EBEF15FE5}" srcOrd="2" destOrd="0" presId="urn:microsoft.com/office/officeart/2018/2/layout/IconVerticalSolidList"/>
    <dgm:cxn modelId="{6843EC16-928A-4CC9-87A5-670D32B3ABEF}" type="presParOf" srcId="{7A407075-C062-4AAA-BB13-1A8B5F7E88DC}" destId="{2307AB75-9A57-459F-9D41-25B6BF50FCB5}" srcOrd="3" destOrd="0" presId="urn:microsoft.com/office/officeart/2018/2/layout/IconVerticalSolidList"/>
    <dgm:cxn modelId="{8E5940FF-7163-44A8-A3A8-8C9368834113}" type="presParOf" srcId="{5019F016-5D65-4873-8E34-FD8F11391A52}" destId="{B65D8C57-9019-4E34-97D5-C3861ED507D1}" srcOrd="5" destOrd="0" presId="urn:microsoft.com/office/officeart/2018/2/layout/IconVerticalSolidList"/>
    <dgm:cxn modelId="{2764F855-A4FF-4CD2-8E54-D1D97E132164}" type="presParOf" srcId="{5019F016-5D65-4873-8E34-FD8F11391A52}" destId="{EF2367F4-C626-4C71-9AA5-7DCBCFA47686}" srcOrd="6" destOrd="0" presId="urn:microsoft.com/office/officeart/2018/2/layout/IconVerticalSolidList"/>
    <dgm:cxn modelId="{959A87CC-0B4F-4BAE-9D59-A6E23706D011}" type="presParOf" srcId="{EF2367F4-C626-4C71-9AA5-7DCBCFA47686}" destId="{22353B97-7085-4BCC-8B49-E4BDC31B0BBB}" srcOrd="0" destOrd="0" presId="urn:microsoft.com/office/officeart/2018/2/layout/IconVerticalSolidList"/>
    <dgm:cxn modelId="{E8638E60-854E-4105-ACBE-6F5F67D4D38A}" type="presParOf" srcId="{EF2367F4-C626-4C71-9AA5-7DCBCFA47686}" destId="{ACB0E7E1-DB5B-447F-98FE-51B53560BB45}" srcOrd="1" destOrd="0" presId="urn:microsoft.com/office/officeart/2018/2/layout/IconVerticalSolidList"/>
    <dgm:cxn modelId="{85B89A03-49B3-4485-B595-97B407B6F0C2}" type="presParOf" srcId="{EF2367F4-C626-4C71-9AA5-7DCBCFA47686}" destId="{9C3E18E5-ECA7-4443-AEEA-0A3EBD5B7448}" srcOrd="2" destOrd="0" presId="urn:microsoft.com/office/officeart/2018/2/layout/IconVerticalSolidList"/>
    <dgm:cxn modelId="{B52A5782-0130-4FE9-9349-C4451611891C}" type="presParOf" srcId="{EF2367F4-C626-4C71-9AA5-7DCBCFA47686}" destId="{5D440952-C313-4C88-96EA-3722E8F2F6BC}" srcOrd="3" destOrd="0" presId="urn:microsoft.com/office/officeart/2018/2/layout/IconVerticalSolidList"/>
    <dgm:cxn modelId="{4261FB2D-0080-4952-B838-64026570D639}" type="presParOf" srcId="{5019F016-5D65-4873-8E34-FD8F11391A52}" destId="{CEF35CE4-5E9E-4B60-879E-9C883663B39B}" srcOrd="7" destOrd="0" presId="urn:microsoft.com/office/officeart/2018/2/layout/IconVerticalSolidList"/>
    <dgm:cxn modelId="{7E0442DD-77BF-4315-8C69-348CB749F30F}" type="presParOf" srcId="{5019F016-5D65-4873-8E34-FD8F11391A52}" destId="{2E49BABD-CF28-431B-A78F-E64AF3D692D3}" srcOrd="8" destOrd="0" presId="urn:microsoft.com/office/officeart/2018/2/layout/IconVerticalSolidList"/>
    <dgm:cxn modelId="{05F89478-4E30-4EA1-A798-473D0D24465A}" type="presParOf" srcId="{2E49BABD-CF28-431B-A78F-E64AF3D692D3}" destId="{6E78E4B4-98BC-4BB7-B59C-8C6C47915C7D}" srcOrd="0" destOrd="0" presId="urn:microsoft.com/office/officeart/2018/2/layout/IconVerticalSolidList"/>
    <dgm:cxn modelId="{CF09BA75-03D7-4FF5-AB12-9494CF92DB1B}" type="presParOf" srcId="{2E49BABD-CF28-431B-A78F-E64AF3D692D3}" destId="{D6316F2A-D547-4F41-81C5-761EABF17023}" srcOrd="1" destOrd="0" presId="urn:microsoft.com/office/officeart/2018/2/layout/IconVerticalSolidList"/>
    <dgm:cxn modelId="{FD3326A2-61AB-4CBF-B6E7-16FFEF9277F7}" type="presParOf" srcId="{2E49BABD-CF28-431B-A78F-E64AF3D692D3}" destId="{3169DF97-E480-4242-BA59-50D9826AC4EF}" srcOrd="2" destOrd="0" presId="urn:microsoft.com/office/officeart/2018/2/layout/IconVerticalSolidList"/>
    <dgm:cxn modelId="{30AE5CB5-6CAB-46E5-BEBD-F81220809B88}" type="presParOf" srcId="{2E49BABD-CF28-431B-A78F-E64AF3D692D3}" destId="{81D4C16B-6A46-4C23-9352-2E329DB5CFB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93AB6F-532D-43FC-A176-C016225C5237}"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BDC978ED-0C8A-4033-8D64-7213E0A1367E}">
      <dgm:prSet custT="1"/>
      <dgm:spPr/>
      <dgm:t>
        <a:bodyPr/>
        <a:lstStyle/>
        <a:p>
          <a:r>
            <a:rPr lang="en-US" sz="1600" dirty="0">
              <a:latin typeface="Calibri" panose="020F0502020204030204" pitchFamily="34" charset="0"/>
              <a:cs typeface="Calibri" panose="020F0502020204030204" pitchFamily="34" charset="0"/>
            </a:rPr>
            <a:t>When we enter into an autonomic state, the information about that state travels up the automatic pathways up to the brain where a </a:t>
          </a:r>
          <a:r>
            <a:rPr lang="en-US" sz="1600" b="1" dirty="0">
              <a:solidFill>
                <a:schemeClr val="tx1"/>
              </a:solidFill>
              <a:latin typeface="Calibri" panose="020F0502020204030204" pitchFamily="34" charset="0"/>
              <a:cs typeface="Calibri" panose="020F0502020204030204" pitchFamily="34" charset="0"/>
            </a:rPr>
            <a:t>story is drafted </a:t>
          </a:r>
          <a:r>
            <a:rPr lang="en-US" sz="1600" dirty="0">
              <a:latin typeface="Calibri" panose="020F0502020204030204" pitchFamily="34" charset="0"/>
              <a:cs typeface="Calibri" panose="020F0502020204030204" pitchFamily="34" charset="0"/>
            </a:rPr>
            <a:t>to make sense of the embodied experience/sensations. </a:t>
          </a:r>
        </a:p>
      </dgm:t>
    </dgm:pt>
    <dgm:pt modelId="{B08ACB93-35B3-4469-BBB7-AE87C2A897DA}" type="parTrans" cxnId="{127E4241-552E-4133-B4D8-AB881B18E186}">
      <dgm:prSet/>
      <dgm:spPr/>
      <dgm:t>
        <a:bodyPr/>
        <a:lstStyle/>
        <a:p>
          <a:endParaRPr lang="en-US"/>
        </a:p>
      </dgm:t>
    </dgm:pt>
    <dgm:pt modelId="{4C30D67E-BFC9-4D2F-AF62-EED522826387}" type="sibTrans" cxnId="{127E4241-552E-4133-B4D8-AB881B18E186}">
      <dgm:prSet/>
      <dgm:spPr/>
      <dgm:t>
        <a:bodyPr/>
        <a:lstStyle/>
        <a:p>
          <a:endParaRPr lang="en-US"/>
        </a:p>
      </dgm:t>
    </dgm:pt>
    <dgm:pt modelId="{DBFF075E-9079-4355-9EF5-2C202138688B}">
      <dgm:prSet custT="1"/>
      <dgm:spPr/>
      <dgm:t>
        <a:bodyPr/>
        <a:lstStyle/>
        <a:p>
          <a:r>
            <a:rPr lang="en-US" sz="1600" dirty="0">
              <a:latin typeface="Calibri" panose="020F0502020204030204" pitchFamily="34" charset="0"/>
              <a:cs typeface="Calibri" panose="020F0502020204030204" pitchFamily="34" charset="0"/>
            </a:rPr>
            <a:t>In other words, the physiological state produced by the autonomic nervous system creates a </a:t>
          </a:r>
          <a:r>
            <a:rPr lang="en-US" sz="1600" b="1" dirty="0">
              <a:solidFill>
                <a:schemeClr val="tx1"/>
              </a:solidFill>
              <a:latin typeface="Calibri" panose="020F0502020204030204" pitchFamily="34" charset="0"/>
              <a:cs typeface="Calibri" panose="020F0502020204030204" pitchFamily="34" charset="0"/>
            </a:rPr>
            <a:t>psychological story. </a:t>
          </a:r>
        </a:p>
      </dgm:t>
    </dgm:pt>
    <dgm:pt modelId="{F7D18BDF-8B49-4978-AFF9-410D27EE4C08}" type="parTrans" cxnId="{5FCD1409-6675-4E30-8D5B-28F3D754E077}">
      <dgm:prSet/>
      <dgm:spPr/>
      <dgm:t>
        <a:bodyPr/>
        <a:lstStyle/>
        <a:p>
          <a:endParaRPr lang="en-US"/>
        </a:p>
      </dgm:t>
    </dgm:pt>
    <dgm:pt modelId="{3A43F244-E241-4224-97B1-BB9D1D39A5EB}" type="sibTrans" cxnId="{5FCD1409-6675-4E30-8D5B-28F3D754E077}">
      <dgm:prSet/>
      <dgm:spPr/>
      <dgm:t>
        <a:bodyPr/>
        <a:lstStyle/>
        <a:p>
          <a:endParaRPr lang="en-US"/>
        </a:p>
      </dgm:t>
    </dgm:pt>
    <dgm:pt modelId="{79CD1C28-C6FE-4131-B527-B07DF9DBD594}">
      <dgm:prSet custT="1"/>
      <dgm:spPr/>
      <dgm:t>
        <a:bodyPr/>
        <a:lstStyle/>
        <a:p>
          <a:r>
            <a:rPr lang="en-US" sz="1600" dirty="0">
              <a:latin typeface="Calibri" panose="020F0502020204030204" pitchFamily="34" charset="0"/>
              <a:cs typeface="Calibri" panose="020F0502020204030204" pitchFamily="34" charset="0"/>
            </a:rPr>
            <a:t>Dana (2020) describes this as a metaphor of a </a:t>
          </a:r>
          <a:r>
            <a:rPr lang="en-US" sz="1600" b="1" dirty="0">
              <a:solidFill>
                <a:srgbClr val="FF0000"/>
              </a:solidFill>
              <a:latin typeface="Calibri" panose="020F0502020204030204" pitchFamily="34" charset="0"/>
              <a:cs typeface="Calibri" panose="020F0502020204030204" pitchFamily="34" charset="0"/>
            </a:rPr>
            <a:t>stream</a:t>
          </a:r>
          <a:r>
            <a:rPr lang="en-US" sz="1600" b="1" dirty="0">
              <a:solidFill>
                <a:schemeClr val="tx1"/>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where we can imagine the flow of experience. At the river’s source is neuroception and at the river’s mouth is the story. In between </a:t>
          </a:r>
          <a:r>
            <a:rPr lang="en-US" sz="1600" b="1" dirty="0">
              <a:solidFill>
                <a:schemeClr val="tx1"/>
              </a:solidFill>
              <a:latin typeface="Calibri" panose="020F0502020204030204" pitchFamily="34" charset="0"/>
              <a:cs typeface="Calibri" panose="020F0502020204030204" pitchFamily="34" charset="0"/>
            </a:rPr>
            <a:t>lie perception, autonomic state, feelings, and behavior. </a:t>
          </a:r>
          <a:r>
            <a:rPr lang="en-US" sz="1600" dirty="0">
              <a:latin typeface="Calibri" panose="020F0502020204030204" pitchFamily="34" charset="0"/>
              <a:cs typeface="Calibri" panose="020F0502020204030204" pitchFamily="34" charset="0"/>
            </a:rPr>
            <a:t>We are accustomed to entering in the river downstream with feeling and behavior, or story being at the fore. </a:t>
          </a:r>
        </a:p>
      </dgm:t>
    </dgm:pt>
    <dgm:pt modelId="{25C8886F-3A99-4434-9B8B-F8E0E53688D2}" type="parTrans" cxnId="{322A695F-5286-4E30-A000-76F28353F13C}">
      <dgm:prSet/>
      <dgm:spPr/>
      <dgm:t>
        <a:bodyPr/>
        <a:lstStyle/>
        <a:p>
          <a:endParaRPr lang="en-US"/>
        </a:p>
      </dgm:t>
    </dgm:pt>
    <dgm:pt modelId="{56976D67-B009-48E1-94F2-5B009F15D697}" type="sibTrans" cxnId="{322A695F-5286-4E30-A000-76F28353F13C}">
      <dgm:prSet/>
      <dgm:spPr/>
      <dgm:t>
        <a:bodyPr/>
        <a:lstStyle/>
        <a:p>
          <a:endParaRPr lang="en-US"/>
        </a:p>
      </dgm:t>
    </dgm:pt>
    <dgm:pt modelId="{583086FE-2628-4F69-A34C-DEF74A14687A}">
      <dgm:prSet custT="1"/>
      <dgm:spPr/>
      <dgm:t>
        <a:bodyPr/>
        <a:lstStyle/>
        <a:p>
          <a:r>
            <a:rPr lang="en-US" sz="1600" dirty="0">
              <a:latin typeface="Calibri" panose="020F0502020204030204" pitchFamily="34" charset="0"/>
              <a:cs typeface="Calibri" panose="020F0502020204030204" pitchFamily="34" charset="0"/>
            </a:rPr>
            <a:t>However, </a:t>
          </a:r>
          <a:r>
            <a:rPr lang="en-US" sz="1600" b="1" dirty="0">
              <a:solidFill>
                <a:schemeClr val="tx1"/>
              </a:solidFill>
              <a:latin typeface="Calibri" panose="020F0502020204030204" pitchFamily="34" charset="0"/>
              <a:cs typeface="Calibri" panose="020F0502020204030204" pitchFamily="34" charset="0"/>
            </a:rPr>
            <a:t>neuroception </a:t>
          </a:r>
          <a:r>
            <a:rPr lang="en-US" sz="1600" dirty="0">
              <a:latin typeface="Calibri" panose="020F0502020204030204" pitchFamily="34" charset="0"/>
              <a:cs typeface="Calibri" panose="020F0502020204030204" pitchFamily="34" charset="0"/>
            </a:rPr>
            <a:t>takes place at the furthest point upstream. We need to make our way back to the starting point, leaving behind the story, behavior, and feelings in order to identify the state and </a:t>
          </a:r>
          <a:r>
            <a:rPr lang="en-US" sz="1600" b="1" dirty="0">
              <a:latin typeface="Calibri" panose="020F0502020204030204" pitchFamily="34" charset="0"/>
              <a:cs typeface="Calibri" panose="020F0502020204030204" pitchFamily="34" charset="0"/>
            </a:rPr>
            <a:t>bring </a:t>
          </a:r>
          <a:r>
            <a:rPr lang="en-US" sz="1600" b="1" dirty="0">
              <a:solidFill>
                <a:schemeClr val="tx1"/>
              </a:solidFill>
              <a:latin typeface="Calibri" panose="020F0502020204030204" pitchFamily="34" charset="0"/>
              <a:cs typeface="Calibri" panose="020F0502020204030204" pitchFamily="34" charset="0"/>
            </a:rPr>
            <a:t>perception or awareness </a:t>
          </a:r>
          <a:r>
            <a:rPr lang="en-US" sz="1600" dirty="0">
              <a:latin typeface="Calibri" panose="020F0502020204030204" pitchFamily="34" charset="0"/>
              <a:cs typeface="Calibri" panose="020F0502020204030204" pitchFamily="34" charset="0"/>
            </a:rPr>
            <a:t>to neuroception (Dana, 2020). </a:t>
          </a:r>
        </a:p>
      </dgm:t>
    </dgm:pt>
    <dgm:pt modelId="{F0C35C5B-70F3-46CE-A47A-EB16EC1C07BA}" type="parTrans" cxnId="{ED3211BF-AC31-4F82-86B7-8BD2AF16EF16}">
      <dgm:prSet/>
      <dgm:spPr/>
      <dgm:t>
        <a:bodyPr/>
        <a:lstStyle/>
        <a:p>
          <a:endParaRPr lang="en-US"/>
        </a:p>
      </dgm:t>
    </dgm:pt>
    <dgm:pt modelId="{B27ACB14-187F-4ED0-B438-7D1B36A9EEB5}" type="sibTrans" cxnId="{ED3211BF-AC31-4F82-86B7-8BD2AF16EF16}">
      <dgm:prSet/>
      <dgm:spPr/>
      <dgm:t>
        <a:bodyPr/>
        <a:lstStyle/>
        <a:p>
          <a:endParaRPr lang="en-US"/>
        </a:p>
      </dgm:t>
    </dgm:pt>
    <dgm:pt modelId="{6BB5525C-2F43-4BE3-919C-435F3A12DDF9}">
      <dgm:prSet custT="1"/>
      <dgm:spPr/>
      <dgm:t>
        <a:bodyPr/>
        <a:lstStyle/>
        <a:p>
          <a:r>
            <a:rPr lang="en-US" sz="1600" dirty="0">
              <a:latin typeface="Calibri" panose="020F0502020204030204" pitchFamily="34" charset="0"/>
              <a:cs typeface="Calibri" panose="020F0502020204030204" pitchFamily="34" charset="0"/>
            </a:rPr>
            <a:t>This has implications for treatment which we will discussed “downstream” in this paper. </a:t>
          </a:r>
        </a:p>
      </dgm:t>
    </dgm:pt>
    <dgm:pt modelId="{EF69A729-4596-4B1C-80C8-C96F634A0CC7}" type="parTrans" cxnId="{C5D470E4-8B82-4203-AE9F-5C847B7EF871}">
      <dgm:prSet/>
      <dgm:spPr/>
      <dgm:t>
        <a:bodyPr/>
        <a:lstStyle/>
        <a:p>
          <a:endParaRPr lang="en-US"/>
        </a:p>
      </dgm:t>
    </dgm:pt>
    <dgm:pt modelId="{940488A5-B4BB-4B46-AED6-6B31E2B7BA2F}" type="sibTrans" cxnId="{C5D470E4-8B82-4203-AE9F-5C847B7EF871}">
      <dgm:prSet/>
      <dgm:spPr/>
      <dgm:t>
        <a:bodyPr/>
        <a:lstStyle/>
        <a:p>
          <a:endParaRPr lang="en-US"/>
        </a:p>
      </dgm:t>
    </dgm:pt>
    <dgm:pt modelId="{CD75024A-84C4-4C4F-AD2E-5E1F15BEFAA8}" type="pres">
      <dgm:prSet presAssocID="{9593AB6F-532D-43FC-A176-C016225C5237}" presName="outerComposite" presStyleCnt="0">
        <dgm:presLayoutVars>
          <dgm:chMax val="5"/>
          <dgm:dir/>
          <dgm:resizeHandles val="exact"/>
        </dgm:presLayoutVars>
      </dgm:prSet>
      <dgm:spPr/>
    </dgm:pt>
    <dgm:pt modelId="{0FE9440F-39C5-4D24-B3ED-0767D0E93ADD}" type="pres">
      <dgm:prSet presAssocID="{9593AB6F-532D-43FC-A176-C016225C5237}" presName="dummyMaxCanvas" presStyleCnt="0">
        <dgm:presLayoutVars/>
      </dgm:prSet>
      <dgm:spPr/>
    </dgm:pt>
    <dgm:pt modelId="{9BC299CA-B411-492D-994D-D4546369AA23}" type="pres">
      <dgm:prSet presAssocID="{9593AB6F-532D-43FC-A176-C016225C5237}" presName="FiveNodes_1" presStyleLbl="node1" presStyleIdx="0" presStyleCnt="5">
        <dgm:presLayoutVars>
          <dgm:bulletEnabled val="1"/>
        </dgm:presLayoutVars>
      </dgm:prSet>
      <dgm:spPr/>
    </dgm:pt>
    <dgm:pt modelId="{FE290134-1873-4A3B-A251-B38069EB1FF5}" type="pres">
      <dgm:prSet presAssocID="{9593AB6F-532D-43FC-A176-C016225C5237}" presName="FiveNodes_2" presStyleLbl="node1" presStyleIdx="1" presStyleCnt="5">
        <dgm:presLayoutVars>
          <dgm:bulletEnabled val="1"/>
        </dgm:presLayoutVars>
      </dgm:prSet>
      <dgm:spPr/>
    </dgm:pt>
    <dgm:pt modelId="{BEEDA390-0D45-4B16-95AB-6D335F316A54}" type="pres">
      <dgm:prSet presAssocID="{9593AB6F-532D-43FC-A176-C016225C5237}" presName="FiveNodes_3" presStyleLbl="node1" presStyleIdx="2" presStyleCnt="5">
        <dgm:presLayoutVars>
          <dgm:bulletEnabled val="1"/>
        </dgm:presLayoutVars>
      </dgm:prSet>
      <dgm:spPr/>
    </dgm:pt>
    <dgm:pt modelId="{216C19C2-6CC9-49E9-808B-E447D8798E13}" type="pres">
      <dgm:prSet presAssocID="{9593AB6F-532D-43FC-A176-C016225C5237}" presName="FiveNodes_4" presStyleLbl="node1" presStyleIdx="3" presStyleCnt="5">
        <dgm:presLayoutVars>
          <dgm:bulletEnabled val="1"/>
        </dgm:presLayoutVars>
      </dgm:prSet>
      <dgm:spPr/>
    </dgm:pt>
    <dgm:pt modelId="{A0692EAA-6550-4444-917A-7CECB25B669C}" type="pres">
      <dgm:prSet presAssocID="{9593AB6F-532D-43FC-A176-C016225C5237}" presName="FiveNodes_5" presStyleLbl="node1" presStyleIdx="4" presStyleCnt="5">
        <dgm:presLayoutVars>
          <dgm:bulletEnabled val="1"/>
        </dgm:presLayoutVars>
      </dgm:prSet>
      <dgm:spPr/>
    </dgm:pt>
    <dgm:pt modelId="{5803B91D-1EF2-46C1-91AD-45826195A969}" type="pres">
      <dgm:prSet presAssocID="{9593AB6F-532D-43FC-A176-C016225C5237}" presName="FiveConn_1-2" presStyleLbl="fgAccFollowNode1" presStyleIdx="0" presStyleCnt="4">
        <dgm:presLayoutVars>
          <dgm:bulletEnabled val="1"/>
        </dgm:presLayoutVars>
      </dgm:prSet>
      <dgm:spPr/>
    </dgm:pt>
    <dgm:pt modelId="{5CAA4B01-9522-4B12-9E66-697E3C0D317E}" type="pres">
      <dgm:prSet presAssocID="{9593AB6F-532D-43FC-A176-C016225C5237}" presName="FiveConn_2-3" presStyleLbl="fgAccFollowNode1" presStyleIdx="1" presStyleCnt="4">
        <dgm:presLayoutVars>
          <dgm:bulletEnabled val="1"/>
        </dgm:presLayoutVars>
      </dgm:prSet>
      <dgm:spPr/>
    </dgm:pt>
    <dgm:pt modelId="{85C38D47-853A-402A-BB54-96B48C6AA4D5}" type="pres">
      <dgm:prSet presAssocID="{9593AB6F-532D-43FC-A176-C016225C5237}" presName="FiveConn_3-4" presStyleLbl="fgAccFollowNode1" presStyleIdx="2" presStyleCnt="4">
        <dgm:presLayoutVars>
          <dgm:bulletEnabled val="1"/>
        </dgm:presLayoutVars>
      </dgm:prSet>
      <dgm:spPr/>
    </dgm:pt>
    <dgm:pt modelId="{C591B3F8-5F00-413C-BAE0-A48D0F3231DD}" type="pres">
      <dgm:prSet presAssocID="{9593AB6F-532D-43FC-A176-C016225C5237}" presName="FiveConn_4-5" presStyleLbl="fgAccFollowNode1" presStyleIdx="3" presStyleCnt="4">
        <dgm:presLayoutVars>
          <dgm:bulletEnabled val="1"/>
        </dgm:presLayoutVars>
      </dgm:prSet>
      <dgm:spPr/>
    </dgm:pt>
    <dgm:pt modelId="{FC91FA26-5692-4402-B9A1-6E0C98038F74}" type="pres">
      <dgm:prSet presAssocID="{9593AB6F-532D-43FC-A176-C016225C5237}" presName="FiveNodes_1_text" presStyleLbl="node1" presStyleIdx="4" presStyleCnt="5">
        <dgm:presLayoutVars>
          <dgm:bulletEnabled val="1"/>
        </dgm:presLayoutVars>
      </dgm:prSet>
      <dgm:spPr/>
    </dgm:pt>
    <dgm:pt modelId="{000A56BB-E6EE-4AF2-8F1E-9CF94C1692DE}" type="pres">
      <dgm:prSet presAssocID="{9593AB6F-532D-43FC-A176-C016225C5237}" presName="FiveNodes_2_text" presStyleLbl="node1" presStyleIdx="4" presStyleCnt="5">
        <dgm:presLayoutVars>
          <dgm:bulletEnabled val="1"/>
        </dgm:presLayoutVars>
      </dgm:prSet>
      <dgm:spPr/>
    </dgm:pt>
    <dgm:pt modelId="{BB0CD775-6E40-4A66-A861-F6791AB0FC56}" type="pres">
      <dgm:prSet presAssocID="{9593AB6F-532D-43FC-A176-C016225C5237}" presName="FiveNodes_3_text" presStyleLbl="node1" presStyleIdx="4" presStyleCnt="5">
        <dgm:presLayoutVars>
          <dgm:bulletEnabled val="1"/>
        </dgm:presLayoutVars>
      </dgm:prSet>
      <dgm:spPr/>
    </dgm:pt>
    <dgm:pt modelId="{39535D9F-539A-4A12-8F4F-A9BE1B89A7C9}" type="pres">
      <dgm:prSet presAssocID="{9593AB6F-532D-43FC-A176-C016225C5237}" presName="FiveNodes_4_text" presStyleLbl="node1" presStyleIdx="4" presStyleCnt="5">
        <dgm:presLayoutVars>
          <dgm:bulletEnabled val="1"/>
        </dgm:presLayoutVars>
      </dgm:prSet>
      <dgm:spPr/>
    </dgm:pt>
    <dgm:pt modelId="{92AD9269-4ABA-448D-A578-5B5ACF75F851}" type="pres">
      <dgm:prSet presAssocID="{9593AB6F-532D-43FC-A176-C016225C5237}" presName="FiveNodes_5_text" presStyleLbl="node1" presStyleIdx="4" presStyleCnt="5">
        <dgm:presLayoutVars>
          <dgm:bulletEnabled val="1"/>
        </dgm:presLayoutVars>
      </dgm:prSet>
      <dgm:spPr/>
    </dgm:pt>
  </dgm:ptLst>
  <dgm:cxnLst>
    <dgm:cxn modelId="{5FCD1409-6675-4E30-8D5B-28F3D754E077}" srcId="{9593AB6F-532D-43FC-A176-C016225C5237}" destId="{DBFF075E-9079-4355-9EF5-2C202138688B}" srcOrd="1" destOrd="0" parTransId="{F7D18BDF-8B49-4978-AFF9-410D27EE4C08}" sibTransId="{3A43F244-E241-4224-97B1-BB9D1D39A5EB}"/>
    <dgm:cxn modelId="{A5C09311-ADC1-4AC5-AE80-5210B9866346}" type="presOf" srcId="{56976D67-B009-48E1-94F2-5B009F15D697}" destId="{85C38D47-853A-402A-BB54-96B48C6AA4D5}" srcOrd="0" destOrd="0" presId="urn:microsoft.com/office/officeart/2005/8/layout/vProcess5"/>
    <dgm:cxn modelId="{267EC321-CD14-45D6-B50F-12CF45516BE3}" type="presOf" srcId="{BDC978ED-0C8A-4033-8D64-7213E0A1367E}" destId="{9BC299CA-B411-492D-994D-D4546369AA23}" srcOrd="0" destOrd="0" presId="urn:microsoft.com/office/officeart/2005/8/layout/vProcess5"/>
    <dgm:cxn modelId="{6B39AE24-F015-4D2D-AC2E-D09FA3406134}" type="presOf" srcId="{6BB5525C-2F43-4BE3-919C-435F3A12DDF9}" destId="{A0692EAA-6550-4444-917A-7CECB25B669C}" srcOrd="0" destOrd="0" presId="urn:microsoft.com/office/officeart/2005/8/layout/vProcess5"/>
    <dgm:cxn modelId="{FE81FB5C-CB67-47D7-9166-8ED2453B2FD1}" type="presOf" srcId="{79CD1C28-C6FE-4131-B527-B07DF9DBD594}" destId="{BB0CD775-6E40-4A66-A861-F6791AB0FC56}" srcOrd="1" destOrd="0" presId="urn:microsoft.com/office/officeart/2005/8/layout/vProcess5"/>
    <dgm:cxn modelId="{322A695F-5286-4E30-A000-76F28353F13C}" srcId="{9593AB6F-532D-43FC-A176-C016225C5237}" destId="{79CD1C28-C6FE-4131-B527-B07DF9DBD594}" srcOrd="2" destOrd="0" parTransId="{25C8886F-3A99-4434-9B8B-F8E0E53688D2}" sibTransId="{56976D67-B009-48E1-94F2-5B009F15D697}"/>
    <dgm:cxn modelId="{127E4241-552E-4133-B4D8-AB881B18E186}" srcId="{9593AB6F-532D-43FC-A176-C016225C5237}" destId="{BDC978ED-0C8A-4033-8D64-7213E0A1367E}" srcOrd="0" destOrd="0" parTransId="{B08ACB93-35B3-4469-BBB7-AE87C2A897DA}" sibTransId="{4C30D67E-BFC9-4D2F-AF62-EED522826387}"/>
    <dgm:cxn modelId="{1C293B44-6442-43B0-9256-F393A2062FA8}" type="presOf" srcId="{79CD1C28-C6FE-4131-B527-B07DF9DBD594}" destId="{BEEDA390-0D45-4B16-95AB-6D335F316A54}" srcOrd="0" destOrd="0" presId="urn:microsoft.com/office/officeart/2005/8/layout/vProcess5"/>
    <dgm:cxn modelId="{EEDDF774-B7B0-4909-90F3-538F8F49F114}" type="presOf" srcId="{BDC978ED-0C8A-4033-8D64-7213E0A1367E}" destId="{FC91FA26-5692-4402-B9A1-6E0C98038F74}" srcOrd="1" destOrd="0" presId="urn:microsoft.com/office/officeart/2005/8/layout/vProcess5"/>
    <dgm:cxn modelId="{F7858F8A-64B8-4378-A7CE-8C131FB35FF5}" type="presOf" srcId="{6BB5525C-2F43-4BE3-919C-435F3A12DDF9}" destId="{92AD9269-4ABA-448D-A578-5B5ACF75F851}" srcOrd="1" destOrd="0" presId="urn:microsoft.com/office/officeart/2005/8/layout/vProcess5"/>
    <dgm:cxn modelId="{84D3B3A9-0632-447D-B06B-39ECEF43FB2E}" type="presOf" srcId="{DBFF075E-9079-4355-9EF5-2C202138688B}" destId="{FE290134-1873-4A3B-A251-B38069EB1FF5}" srcOrd="0" destOrd="0" presId="urn:microsoft.com/office/officeart/2005/8/layout/vProcess5"/>
    <dgm:cxn modelId="{0E93DEAC-D123-401C-AC6E-B97DC8573AAE}" type="presOf" srcId="{583086FE-2628-4F69-A34C-DEF74A14687A}" destId="{216C19C2-6CC9-49E9-808B-E447D8798E13}" srcOrd="0" destOrd="0" presId="urn:microsoft.com/office/officeart/2005/8/layout/vProcess5"/>
    <dgm:cxn modelId="{ED3211BF-AC31-4F82-86B7-8BD2AF16EF16}" srcId="{9593AB6F-532D-43FC-A176-C016225C5237}" destId="{583086FE-2628-4F69-A34C-DEF74A14687A}" srcOrd="3" destOrd="0" parTransId="{F0C35C5B-70F3-46CE-A47A-EB16EC1C07BA}" sibTransId="{B27ACB14-187F-4ED0-B438-7D1B36A9EEB5}"/>
    <dgm:cxn modelId="{7E1515C8-6C7F-4C4C-9566-B334DC960CFD}" type="presOf" srcId="{B27ACB14-187F-4ED0-B438-7D1B36A9EEB5}" destId="{C591B3F8-5F00-413C-BAE0-A48D0F3231DD}" srcOrd="0" destOrd="0" presId="urn:microsoft.com/office/officeart/2005/8/layout/vProcess5"/>
    <dgm:cxn modelId="{3C7F9AD2-048A-4B8F-A552-0EA7D9F48B47}" type="presOf" srcId="{4C30D67E-BFC9-4D2F-AF62-EED522826387}" destId="{5803B91D-1EF2-46C1-91AD-45826195A969}" srcOrd="0" destOrd="0" presId="urn:microsoft.com/office/officeart/2005/8/layout/vProcess5"/>
    <dgm:cxn modelId="{885C79D9-A0FB-4158-B33B-14F133224D93}" type="presOf" srcId="{583086FE-2628-4F69-A34C-DEF74A14687A}" destId="{39535D9F-539A-4A12-8F4F-A9BE1B89A7C9}" srcOrd="1" destOrd="0" presId="urn:microsoft.com/office/officeart/2005/8/layout/vProcess5"/>
    <dgm:cxn modelId="{5AA4A0DA-FB5B-4E03-B014-A72238B07C60}" type="presOf" srcId="{DBFF075E-9079-4355-9EF5-2C202138688B}" destId="{000A56BB-E6EE-4AF2-8F1E-9CF94C1692DE}" srcOrd="1" destOrd="0" presId="urn:microsoft.com/office/officeart/2005/8/layout/vProcess5"/>
    <dgm:cxn modelId="{C5D470E4-8B82-4203-AE9F-5C847B7EF871}" srcId="{9593AB6F-532D-43FC-A176-C016225C5237}" destId="{6BB5525C-2F43-4BE3-919C-435F3A12DDF9}" srcOrd="4" destOrd="0" parTransId="{EF69A729-4596-4B1C-80C8-C96F634A0CC7}" sibTransId="{940488A5-B4BB-4B46-AED6-6B31E2B7BA2F}"/>
    <dgm:cxn modelId="{12262EF1-B087-4C82-BEE2-CF87BFDF7419}" type="presOf" srcId="{9593AB6F-532D-43FC-A176-C016225C5237}" destId="{CD75024A-84C4-4C4F-AD2E-5E1F15BEFAA8}" srcOrd="0" destOrd="0" presId="urn:microsoft.com/office/officeart/2005/8/layout/vProcess5"/>
    <dgm:cxn modelId="{DEE427FD-E452-4C13-9B30-163E94174E0F}" type="presOf" srcId="{3A43F244-E241-4224-97B1-BB9D1D39A5EB}" destId="{5CAA4B01-9522-4B12-9E66-697E3C0D317E}" srcOrd="0" destOrd="0" presId="urn:microsoft.com/office/officeart/2005/8/layout/vProcess5"/>
    <dgm:cxn modelId="{68232831-DBB8-4AB2-A6A8-196926F90175}" type="presParOf" srcId="{CD75024A-84C4-4C4F-AD2E-5E1F15BEFAA8}" destId="{0FE9440F-39C5-4D24-B3ED-0767D0E93ADD}" srcOrd="0" destOrd="0" presId="urn:microsoft.com/office/officeart/2005/8/layout/vProcess5"/>
    <dgm:cxn modelId="{5D158BD2-F982-4268-9201-059DFC122C93}" type="presParOf" srcId="{CD75024A-84C4-4C4F-AD2E-5E1F15BEFAA8}" destId="{9BC299CA-B411-492D-994D-D4546369AA23}" srcOrd="1" destOrd="0" presId="urn:microsoft.com/office/officeart/2005/8/layout/vProcess5"/>
    <dgm:cxn modelId="{218FB46B-0285-42E8-A5B2-F68EFEA15BF0}" type="presParOf" srcId="{CD75024A-84C4-4C4F-AD2E-5E1F15BEFAA8}" destId="{FE290134-1873-4A3B-A251-B38069EB1FF5}" srcOrd="2" destOrd="0" presId="urn:microsoft.com/office/officeart/2005/8/layout/vProcess5"/>
    <dgm:cxn modelId="{1F809A95-D3BE-4075-A6F3-D111968B5783}" type="presParOf" srcId="{CD75024A-84C4-4C4F-AD2E-5E1F15BEFAA8}" destId="{BEEDA390-0D45-4B16-95AB-6D335F316A54}" srcOrd="3" destOrd="0" presId="urn:microsoft.com/office/officeart/2005/8/layout/vProcess5"/>
    <dgm:cxn modelId="{686FB565-44F4-40C9-84F4-9AB464F1FF34}" type="presParOf" srcId="{CD75024A-84C4-4C4F-AD2E-5E1F15BEFAA8}" destId="{216C19C2-6CC9-49E9-808B-E447D8798E13}" srcOrd="4" destOrd="0" presId="urn:microsoft.com/office/officeart/2005/8/layout/vProcess5"/>
    <dgm:cxn modelId="{EA0F8C1E-AD34-49C7-BF47-BA78DE7F5338}" type="presParOf" srcId="{CD75024A-84C4-4C4F-AD2E-5E1F15BEFAA8}" destId="{A0692EAA-6550-4444-917A-7CECB25B669C}" srcOrd="5" destOrd="0" presId="urn:microsoft.com/office/officeart/2005/8/layout/vProcess5"/>
    <dgm:cxn modelId="{EDDE921F-6B00-461A-AF4E-F8A7E0477B50}" type="presParOf" srcId="{CD75024A-84C4-4C4F-AD2E-5E1F15BEFAA8}" destId="{5803B91D-1EF2-46C1-91AD-45826195A969}" srcOrd="6" destOrd="0" presId="urn:microsoft.com/office/officeart/2005/8/layout/vProcess5"/>
    <dgm:cxn modelId="{8E84AF1C-0F1E-4CDA-AD12-DF5C3BA9F7D7}" type="presParOf" srcId="{CD75024A-84C4-4C4F-AD2E-5E1F15BEFAA8}" destId="{5CAA4B01-9522-4B12-9E66-697E3C0D317E}" srcOrd="7" destOrd="0" presId="urn:microsoft.com/office/officeart/2005/8/layout/vProcess5"/>
    <dgm:cxn modelId="{6D3155C5-F486-4362-BCF2-B8F3EEDBBED4}" type="presParOf" srcId="{CD75024A-84C4-4C4F-AD2E-5E1F15BEFAA8}" destId="{85C38D47-853A-402A-BB54-96B48C6AA4D5}" srcOrd="8" destOrd="0" presId="urn:microsoft.com/office/officeart/2005/8/layout/vProcess5"/>
    <dgm:cxn modelId="{70206425-F87E-4483-BFF1-204E435DF5AC}" type="presParOf" srcId="{CD75024A-84C4-4C4F-AD2E-5E1F15BEFAA8}" destId="{C591B3F8-5F00-413C-BAE0-A48D0F3231DD}" srcOrd="9" destOrd="0" presId="urn:microsoft.com/office/officeart/2005/8/layout/vProcess5"/>
    <dgm:cxn modelId="{74CB4A86-4C09-4AFE-B5BE-188DCAE70BA5}" type="presParOf" srcId="{CD75024A-84C4-4C4F-AD2E-5E1F15BEFAA8}" destId="{FC91FA26-5692-4402-B9A1-6E0C98038F74}" srcOrd="10" destOrd="0" presId="urn:microsoft.com/office/officeart/2005/8/layout/vProcess5"/>
    <dgm:cxn modelId="{8055C591-0B96-4273-9E7A-EE6DB4753033}" type="presParOf" srcId="{CD75024A-84C4-4C4F-AD2E-5E1F15BEFAA8}" destId="{000A56BB-E6EE-4AF2-8F1E-9CF94C1692DE}" srcOrd="11" destOrd="0" presId="urn:microsoft.com/office/officeart/2005/8/layout/vProcess5"/>
    <dgm:cxn modelId="{50116F3A-4731-4133-891B-05456FACF4E8}" type="presParOf" srcId="{CD75024A-84C4-4C4F-AD2E-5E1F15BEFAA8}" destId="{BB0CD775-6E40-4A66-A861-F6791AB0FC56}" srcOrd="12" destOrd="0" presId="urn:microsoft.com/office/officeart/2005/8/layout/vProcess5"/>
    <dgm:cxn modelId="{17E8C4A2-EBE2-4FE5-8128-AC7612FD7790}" type="presParOf" srcId="{CD75024A-84C4-4C4F-AD2E-5E1F15BEFAA8}" destId="{39535D9F-539A-4A12-8F4F-A9BE1B89A7C9}" srcOrd="13" destOrd="0" presId="urn:microsoft.com/office/officeart/2005/8/layout/vProcess5"/>
    <dgm:cxn modelId="{7408FD62-F4E9-465A-9BA2-D149C57D49D4}" type="presParOf" srcId="{CD75024A-84C4-4C4F-AD2E-5E1F15BEFAA8}" destId="{92AD9269-4ABA-448D-A578-5B5ACF75F851}"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A76D0-110E-4D91-91FE-C4E4DB4CBC30}">
      <dsp:nvSpPr>
        <dsp:cNvPr id="0" name=""/>
        <dsp:cNvSpPr/>
      </dsp:nvSpPr>
      <dsp:spPr>
        <a:xfrm>
          <a:off x="162752" y="0"/>
          <a:ext cx="6956115" cy="6956115"/>
        </a:xfrm>
        <a:prstGeom prst="diamond">
          <a:avLst/>
        </a:prstGeom>
        <a:solidFill>
          <a:schemeClr val="accent2">
            <a:tint val="40000"/>
            <a:hueOff val="0"/>
            <a:satOff val="0"/>
            <a:lumOff val="0"/>
            <a:alphaOff val="0"/>
          </a:schemeClr>
        </a:solid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sp>
    <dsp:sp modelId="{B850E20C-40F0-4881-B038-FBBE7E45DCE1}">
      <dsp:nvSpPr>
        <dsp:cNvPr id="0" name=""/>
        <dsp:cNvSpPr/>
      </dsp:nvSpPr>
      <dsp:spPr>
        <a:xfrm>
          <a:off x="1046248" y="487694"/>
          <a:ext cx="2712884" cy="3059157"/>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With that brief biology refresher out of the way, we can explore the three most well-known and best understood of several mechanisms through which epigenetic changes in gene expression occur. </a:t>
          </a:r>
        </a:p>
      </dsp:txBody>
      <dsp:txXfrm>
        <a:off x="1178680" y="620126"/>
        <a:ext cx="2448020" cy="2794293"/>
      </dsp:txXfrm>
    </dsp:sp>
    <dsp:sp modelId="{7278EFCD-3CD1-4496-BC79-C2F17028ABD8}">
      <dsp:nvSpPr>
        <dsp:cNvPr id="0" name=""/>
        <dsp:cNvSpPr/>
      </dsp:nvSpPr>
      <dsp:spPr>
        <a:xfrm>
          <a:off x="3967816" y="660830"/>
          <a:ext cx="2712884" cy="2712884"/>
        </a:xfrm>
        <a:prstGeom prst="round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As noted earlier, although a person's complement of genes or sequence of genes remains essentially the same from birth onward, except for the occurrence of mutations that can change the function of genes</a:t>
          </a:r>
          <a:r>
            <a:rPr lang="en-US" sz="1200" kern="1200" dirty="0"/>
            <a:t>.</a:t>
          </a:r>
        </a:p>
      </dsp:txBody>
      <dsp:txXfrm>
        <a:off x="4100248" y="793262"/>
        <a:ext cx="2448020" cy="2448020"/>
      </dsp:txXfrm>
    </dsp:sp>
    <dsp:sp modelId="{DD6E4A88-AF84-449B-AEC8-0389959D50B6}">
      <dsp:nvSpPr>
        <dsp:cNvPr id="0" name=""/>
        <dsp:cNvSpPr/>
      </dsp:nvSpPr>
      <dsp:spPr>
        <a:xfrm>
          <a:off x="1046248" y="3582399"/>
          <a:ext cx="2712884" cy="2712884"/>
        </a:xfrm>
        <a:prstGeom prst="roundRect">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Different environmental exposures during development, diet, stress, emotional problems, etc., throughout a person's life chemically modify DNA and the proteins bound to it. In addition, individual's</a:t>
          </a:r>
          <a:r>
            <a:rPr lang="en-US" sz="1200" i="0" u="none" kern="1200" dirty="0"/>
            <a:t> </a:t>
          </a:r>
          <a:r>
            <a:rPr lang="en-US" sz="1200" b="1" i="0" u="sng" kern="1200" dirty="0">
              <a:solidFill>
                <a:srgbClr val="FFFF00"/>
              </a:solidFill>
              <a:hlinkClick xmlns:r="http://schemas.openxmlformats.org/officeDocument/2006/relationships" r:id="rId1">
                <a:extLst>
                  <a:ext uri="{A12FA001-AC4F-418D-AE19-62706E023703}">
                    <ahyp:hlinkClr xmlns:ahyp="http://schemas.microsoft.com/office/drawing/2018/hyperlinkcolor" val="tx"/>
                  </a:ext>
                </a:extLst>
              </a:hlinkClick>
            </a:rPr>
            <a:t>histones</a:t>
          </a:r>
          <a:r>
            <a:rPr lang="en-US" sz="1200" i="0" u="sng" kern="1200" dirty="0">
              <a:solidFill>
                <a:srgbClr val="FFFF00"/>
              </a:solidFill>
              <a:hlinkClick xmlns:r="http://schemas.openxmlformats.org/officeDocument/2006/relationships" r:id="rId1">
                <a:extLst>
                  <a:ext uri="{A12FA001-AC4F-418D-AE19-62706E023703}">
                    <ahyp:hlinkClr xmlns:ahyp="http://schemas.microsoft.com/office/drawing/2018/hyperlinkcolor" val="tx"/>
                  </a:ext>
                </a:extLst>
              </a:hlinkClick>
            </a:rPr>
            <a:t>,</a:t>
          </a:r>
          <a:r>
            <a:rPr lang="en-US" sz="1200" i="0" u="sng"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 or the proteins around which DNA winds when it is compacted into chromosomes, carry different chemical</a:t>
          </a:r>
          <a:r>
            <a:rPr lang="en-US" sz="1200" b="1" i="0" u="sng"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 </a:t>
          </a:r>
          <a:r>
            <a:rPr lang="en-US" sz="1200" b="1" i="0" u="sng" kern="1200" dirty="0">
              <a:solidFill>
                <a:srgbClr val="FFFF00"/>
              </a:solidFill>
              <a:hlinkClick xmlns:r="http://schemas.openxmlformats.org/officeDocument/2006/relationships" r:id="rId1">
                <a:extLst>
                  <a:ext uri="{A12FA001-AC4F-418D-AE19-62706E023703}">
                    <ahyp:hlinkClr xmlns:ahyp="http://schemas.microsoft.com/office/drawing/2018/hyperlinkcolor" val="tx"/>
                  </a:ext>
                </a:extLst>
              </a:hlinkClick>
            </a:rPr>
            <a:t>tags</a:t>
          </a:r>
          <a:r>
            <a:rPr lang="en-US" sz="1200" b="1" i="0" u="sng" kern="1200" dirty="0">
              <a:solidFill>
                <a:schemeClr val="bg1"/>
              </a:solidFill>
            </a:rPr>
            <a:t> </a:t>
          </a:r>
          <a:r>
            <a:rPr lang="en-US" sz="1200" i="0" u="none" kern="1200" dirty="0"/>
            <a:t>which are also influenced by environmental events</a:t>
          </a:r>
          <a:r>
            <a:rPr lang="en-US" sz="1200" kern="1200" dirty="0"/>
            <a:t>. </a:t>
          </a:r>
        </a:p>
      </dsp:txBody>
      <dsp:txXfrm>
        <a:off x="1178680" y="3714831"/>
        <a:ext cx="2448020" cy="2448020"/>
      </dsp:txXfrm>
    </dsp:sp>
    <dsp:sp modelId="{335FE4AB-6EEE-4496-A98C-F8C74ED80C00}">
      <dsp:nvSpPr>
        <dsp:cNvPr id="0" name=""/>
        <dsp:cNvSpPr/>
      </dsp:nvSpPr>
      <dsp:spPr>
        <a:xfrm>
          <a:off x="3967816" y="3582399"/>
          <a:ext cx="2712884" cy="2712884"/>
        </a:xfrm>
        <a:prstGeom prst="round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These</a:t>
          </a:r>
          <a:r>
            <a:rPr lang="en-US" sz="1400" b="1" kern="1200" dirty="0">
              <a:solidFill>
                <a:srgbClr val="FFFF00"/>
              </a:solidFill>
            </a:rPr>
            <a:t> tags </a:t>
          </a:r>
          <a:r>
            <a:rPr lang="en-US" sz="1400" kern="1200" dirty="0"/>
            <a:t>are thought to alter the extent to which DNA is wrapped around the histones, thereby affecting the availability of genes for activation. (Suitable my Nature, 2014; Fraga et al., 2005). </a:t>
          </a:r>
        </a:p>
      </dsp:txBody>
      <dsp:txXfrm>
        <a:off x="4100248" y="3714831"/>
        <a:ext cx="2448020" cy="24480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B54E8-0870-4B8B-AC75-EDD33CB06E07}">
      <dsp:nvSpPr>
        <dsp:cNvPr id="0" name=""/>
        <dsp:cNvSpPr/>
      </dsp:nvSpPr>
      <dsp:spPr>
        <a:xfrm>
          <a:off x="0" y="171381"/>
          <a:ext cx="6832212" cy="85112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673E91-B654-45AE-96B6-DBE1B50C6812}">
      <dsp:nvSpPr>
        <dsp:cNvPr id="0" name=""/>
        <dsp:cNvSpPr/>
      </dsp:nvSpPr>
      <dsp:spPr>
        <a:xfrm>
          <a:off x="177237" y="435816"/>
          <a:ext cx="322564" cy="322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9806B25-EBEC-43D9-9115-30C91CDBF32F}">
      <dsp:nvSpPr>
        <dsp:cNvPr id="0" name=""/>
        <dsp:cNvSpPr/>
      </dsp:nvSpPr>
      <dsp:spPr>
        <a:xfrm>
          <a:off x="677039" y="303987"/>
          <a:ext cx="6122818" cy="623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86" tIns="65986" rIns="65986" bIns="65986"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The autonomic nervous system is our </a:t>
          </a:r>
          <a:r>
            <a:rPr lang="en-US" sz="1800" b="1" kern="1200" dirty="0">
              <a:solidFill>
                <a:schemeClr val="tx1"/>
              </a:solidFill>
              <a:latin typeface="Calibri" panose="020F0502020204030204" pitchFamily="34" charset="0"/>
              <a:cs typeface="Calibri" panose="020F0502020204030204" pitchFamily="34" charset="0"/>
            </a:rPr>
            <a:t>personal surveillance system</a:t>
          </a:r>
          <a:r>
            <a:rPr lang="en-US" sz="1400" kern="1200" dirty="0">
              <a:solidFill>
                <a:schemeClr val="tx1"/>
              </a:solidFill>
              <a:latin typeface="Calibri" panose="020F0502020204030204" pitchFamily="34" charset="0"/>
              <a:cs typeface="Calibri" panose="020F0502020204030204" pitchFamily="34" charset="0"/>
            </a:rPr>
            <a:t>.  </a:t>
          </a:r>
        </a:p>
      </dsp:txBody>
      <dsp:txXfrm>
        <a:off x="677039" y="303987"/>
        <a:ext cx="6122818" cy="623490"/>
      </dsp:txXfrm>
    </dsp:sp>
    <dsp:sp modelId="{9673B27C-1014-464D-93E7-BA1B95331518}">
      <dsp:nvSpPr>
        <dsp:cNvPr id="0" name=""/>
        <dsp:cNvSpPr/>
      </dsp:nvSpPr>
      <dsp:spPr>
        <a:xfrm>
          <a:off x="0" y="1178374"/>
          <a:ext cx="6832212" cy="109254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C429D1-7315-42AD-AAC8-0AA95B0CF58F}">
      <dsp:nvSpPr>
        <dsp:cNvPr id="0" name=""/>
        <dsp:cNvSpPr/>
      </dsp:nvSpPr>
      <dsp:spPr>
        <a:xfrm>
          <a:off x="177237" y="1563524"/>
          <a:ext cx="322564" cy="322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DAE4D2D-1275-482F-BC3E-A060E75C9394}">
      <dsp:nvSpPr>
        <dsp:cNvPr id="0" name=""/>
        <dsp:cNvSpPr/>
      </dsp:nvSpPr>
      <dsp:spPr>
        <a:xfrm>
          <a:off x="677039" y="1431695"/>
          <a:ext cx="6134135" cy="623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86" tIns="65986" rIns="65986" bIns="65986"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In an effort to keep us out of danger, it is always on guard; asking the question, “Is this safe?” Its dedicated goal is to protect us by sensing safety and risk. </a:t>
          </a:r>
        </a:p>
      </dsp:txBody>
      <dsp:txXfrm>
        <a:off x="677039" y="1431695"/>
        <a:ext cx="6134135" cy="623490"/>
      </dsp:txXfrm>
    </dsp:sp>
    <dsp:sp modelId="{BBD06A23-5B6F-4E1E-B446-D566E3D9C3C8}">
      <dsp:nvSpPr>
        <dsp:cNvPr id="0" name=""/>
        <dsp:cNvSpPr/>
      </dsp:nvSpPr>
      <dsp:spPr>
        <a:xfrm>
          <a:off x="0" y="2426796"/>
          <a:ext cx="6832212" cy="130147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8389C9-4A01-49A8-ACCB-1C1CFCDCEAE8}">
      <dsp:nvSpPr>
        <dsp:cNvPr id="0" name=""/>
        <dsp:cNvSpPr/>
      </dsp:nvSpPr>
      <dsp:spPr>
        <a:xfrm>
          <a:off x="177237" y="2916411"/>
          <a:ext cx="322564" cy="322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307AB75-9A57-459F-9D41-25B6BF50FCB5}">
      <dsp:nvSpPr>
        <dsp:cNvPr id="0" name=""/>
        <dsp:cNvSpPr/>
      </dsp:nvSpPr>
      <dsp:spPr>
        <a:xfrm>
          <a:off x="677039" y="2784582"/>
          <a:ext cx="6134135" cy="623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86" tIns="65986" rIns="65986" bIns="65986"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It achieves this by listening moment by moment to what is happening in and around our bodies and in the connections we have to others (Dana, 2018).</a:t>
          </a:r>
        </a:p>
      </dsp:txBody>
      <dsp:txXfrm>
        <a:off x="677039" y="2784582"/>
        <a:ext cx="6134135" cy="623490"/>
      </dsp:txXfrm>
    </dsp:sp>
    <dsp:sp modelId="{22353B97-7085-4BCC-8B49-E4BDC31B0BBB}">
      <dsp:nvSpPr>
        <dsp:cNvPr id="0" name=""/>
        <dsp:cNvSpPr/>
      </dsp:nvSpPr>
      <dsp:spPr>
        <a:xfrm>
          <a:off x="0" y="3884148"/>
          <a:ext cx="6832212" cy="92660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B0E7E1-DB5B-447F-98FE-51B53560BB45}">
      <dsp:nvSpPr>
        <dsp:cNvPr id="0" name=""/>
        <dsp:cNvSpPr/>
      </dsp:nvSpPr>
      <dsp:spPr>
        <a:xfrm>
          <a:off x="177237" y="4186325"/>
          <a:ext cx="322564" cy="322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D440952-C313-4C88-96EA-3722E8F2F6BC}">
      <dsp:nvSpPr>
        <dsp:cNvPr id="0" name=""/>
        <dsp:cNvSpPr/>
      </dsp:nvSpPr>
      <dsp:spPr>
        <a:xfrm>
          <a:off x="677039" y="4054495"/>
          <a:ext cx="6134135" cy="623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86" tIns="65986" rIns="65986" bIns="65986"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This listening happens far below awareness and far away from our conscious control. </a:t>
          </a:r>
        </a:p>
      </dsp:txBody>
      <dsp:txXfrm>
        <a:off x="677039" y="4054495"/>
        <a:ext cx="6134135" cy="623490"/>
      </dsp:txXfrm>
    </dsp:sp>
    <dsp:sp modelId="{6E78E4B4-98BC-4BB7-B59C-8C6C47915C7D}">
      <dsp:nvSpPr>
        <dsp:cNvPr id="0" name=""/>
        <dsp:cNvSpPr/>
      </dsp:nvSpPr>
      <dsp:spPr>
        <a:xfrm>
          <a:off x="0" y="4966624"/>
          <a:ext cx="6832212" cy="1045624"/>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316F2A-D547-4F41-81C5-761EABF17023}">
      <dsp:nvSpPr>
        <dsp:cNvPr id="0" name=""/>
        <dsp:cNvSpPr/>
      </dsp:nvSpPr>
      <dsp:spPr>
        <a:xfrm>
          <a:off x="177237" y="5328311"/>
          <a:ext cx="322564" cy="322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1D4C16B-6A46-4C23-9352-2E329DB5CFB6}">
      <dsp:nvSpPr>
        <dsp:cNvPr id="0" name=""/>
        <dsp:cNvSpPr/>
      </dsp:nvSpPr>
      <dsp:spPr>
        <a:xfrm>
          <a:off x="677039" y="5037388"/>
          <a:ext cx="6134135" cy="941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86" tIns="65986" rIns="65986" bIns="65986" numCol="1" spcCol="1270" anchor="ctr" anchorCtr="0">
          <a:noAutofit/>
        </a:bodyPr>
        <a:lstStyle/>
        <a:p>
          <a:pPr marL="0" lvl="0" indent="0" algn="l" defTabSz="622300">
            <a:lnSpc>
              <a:spcPct val="90000"/>
            </a:lnSpc>
            <a:spcBef>
              <a:spcPct val="0"/>
            </a:spcBef>
            <a:spcAft>
              <a:spcPct val="35000"/>
            </a:spcAft>
            <a:buNone/>
          </a:pPr>
          <a:r>
            <a:rPr lang="en-US" sz="1400" kern="1200" dirty="0"/>
            <a:t>Dr. Porges, understanding that this is not awareness that comes with perception which is conscious, coined the term </a:t>
          </a:r>
          <a:r>
            <a:rPr lang="en-US" sz="1400" b="1" kern="1200" dirty="0">
              <a:solidFill>
                <a:schemeClr val="tx1"/>
              </a:solidFill>
            </a:rPr>
            <a:t>neuroception</a:t>
          </a:r>
          <a:r>
            <a:rPr lang="en-US" sz="1400" kern="1200" dirty="0">
              <a:solidFill>
                <a:schemeClr val="tx1"/>
              </a:solidFill>
            </a:rPr>
            <a:t> </a:t>
          </a:r>
          <a:r>
            <a:rPr lang="en-US" sz="1400" kern="1200" dirty="0"/>
            <a:t>to describe the way our autonomic nervous system scans for cues of safety, danger, and life threat, without involving the thinking parts of our brain or the unconscious parts of the brain (Porges, 2017).</a:t>
          </a:r>
        </a:p>
      </dsp:txBody>
      <dsp:txXfrm>
        <a:off x="677039" y="5037388"/>
        <a:ext cx="6134135" cy="9416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299CA-B411-492D-994D-D4546369AA23}">
      <dsp:nvSpPr>
        <dsp:cNvPr id="0" name=""/>
        <dsp:cNvSpPr/>
      </dsp:nvSpPr>
      <dsp:spPr>
        <a:xfrm>
          <a:off x="0" y="0"/>
          <a:ext cx="9215349" cy="993965"/>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When we enter into an autonomic state, the information about that state travels up the automatic pathways up to the brain where a </a:t>
          </a:r>
          <a:r>
            <a:rPr lang="en-US" sz="1600" b="1" kern="1200" dirty="0">
              <a:solidFill>
                <a:schemeClr val="tx1"/>
              </a:solidFill>
              <a:latin typeface="Calibri" panose="020F0502020204030204" pitchFamily="34" charset="0"/>
              <a:cs typeface="Calibri" panose="020F0502020204030204" pitchFamily="34" charset="0"/>
            </a:rPr>
            <a:t>story is drafted </a:t>
          </a:r>
          <a:r>
            <a:rPr lang="en-US" sz="1600" kern="1200" dirty="0">
              <a:latin typeface="Calibri" panose="020F0502020204030204" pitchFamily="34" charset="0"/>
              <a:cs typeface="Calibri" panose="020F0502020204030204" pitchFamily="34" charset="0"/>
            </a:rPr>
            <a:t>to make sense of the embodied experience/sensations. </a:t>
          </a:r>
        </a:p>
      </dsp:txBody>
      <dsp:txXfrm>
        <a:off x="29112" y="29112"/>
        <a:ext cx="8026489" cy="935741"/>
      </dsp:txXfrm>
    </dsp:sp>
    <dsp:sp modelId="{FE290134-1873-4A3B-A251-B38069EB1FF5}">
      <dsp:nvSpPr>
        <dsp:cNvPr id="0" name=""/>
        <dsp:cNvSpPr/>
      </dsp:nvSpPr>
      <dsp:spPr>
        <a:xfrm>
          <a:off x="688159" y="1132015"/>
          <a:ext cx="9215349" cy="993965"/>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In other words, the physiological state produced by the autonomic nervous system creates a </a:t>
          </a:r>
          <a:r>
            <a:rPr lang="en-US" sz="1600" b="1" kern="1200" dirty="0">
              <a:solidFill>
                <a:schemeClr val="tx1"/>
              </a:solidFill>
              <a:latin typeface="Calibri" panose="020F0502020204030204" pitchFamily="34" charset="0"/>
              <a:cs typeface="Calibri" panose="020F0502020204030204" pitchFamily="34" charset="0"/>
            </a:rPr>
            <a:t>psychological story. </a:t>
          </a:r>
        </a:p>
      </dsp:txBody>
      <dsp:txXfrm>
        <a:off x="717271" y="1161127"/>
        <a:ext cx="7822888" cy="935741"/>
      </dsp:txXfrm>
    </dsp:sp>
    <dsp:sp modelId="{BEEDA390-0D45-4B16-95AB-6D335F316A54}">
      <dsp:nvSpPr>
        <dsp:cNvPr id="0" name=""/>
        <dsp:cNvSpPr/>
      </dsp:nvSpPr>
      <dsp:spPr>
        <a:xfrm>
          <a:off x="1376318" y="2264031"/>
          <a:ext cx="9215349" cy="993965"/>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Dana (2020) describes this as a metaphor of a </a:t>
          </a:r>
          <a:r>
            <a:rPr lang="en-US" sz="1600" b="1" kern="1200" dirty="0">
              <a:solidFill>
                <a:srgbClr val="FF0000"/>
              </a:solidFill>
              <a:latin typeface="Calibri" panose="020F0502020204030204" pitchFamily="34" charset="0"/>
              <a:cs typeface="Calibri" panose="020F0502020204030204" pitchFamily="34" charset="0"/>
            </a:rPr>
            <a:t>stream</a:t>
          </a:r>
          <a:r>
            <a:rPr lang="en-US" sz="1600" b="1" kern="1200" dirty="0">
              <a:solidFill>
                <a:schemeClr val="tx1"/>
              </a:solidFill>
              <a:latin typeface="Calibri" panose="020F0502020204030204" pitchFamily="34" charset="0"/>
              <a:cs typeface="Calibri" panose="020F0502020204030204" pitchFamily="34" charset="0"/>
            </a:rPr>
            <a:t> </a:t>
          </a:r>
          <a:r>
            <a:rPr lang="en-US" sz="1600" kern="1200" dirty="0">
              <a:latin typeface="Calibri" panose="020F0502020204030204" pitchFamily="34" charset="0"/>
              <a:cs typeface="Calibri" panose="020F0502020204030204" pitchFamily="34" charset="0"/>
            </a:rPr>
            <a:t>where we can imagine the flow of experience. At the river’s source is neuroception and at the river’s mouth is the story. In between </a:t>
          </a:r>
          <a:r>
            <a:rPr lang="en-US" sz="1600" b="1" kern="1200" dirty="0">
              <a:solidFill>
                <a:schemeClr val="tx1"/>
              </a:solidFill>
              <a:latin typeface="Calibri" panose="020F0502020204030204" pitchFamily="34" charset="0"/>
              <a:cs typeface="Calibri" panose="020F0502020204030204" pitchFamily="34" charset="0"/>
            </a:rPr>
            <a:t>lie perception, autonomic state, feelings, and behavior. </a:t>
          </a:r>
          <a:r>
            <a:rPr lang="en-US" sz="1600" kern="1200" dirty="0">
              <a:latin typeface="Calibri" panose="020F0502020204030204" pitchFamily="34" charset="0"/>
              <a:cs typeface="Calibri" panose="020F0502020204030204" pitchFamily="34" charset="0"/>
            </a:rPr>
            <a:t>We are accustomed to entering in the river downstream with feeling and behavior, or story being at the fore. </a:t>
          </a:r>
        </a:p>
      </dsp:txBody>
      <dsp:txXfrm>
        <a:off x="1405430" y="2293143"/>
        <a:ext cx="7822888" cy="935741"/>
      </dsp:txXfrm>
    </dsp:sp>
    <dsp:sp modelId="{216C19C2-6CC9-49E9-808B-E447D8798E13}">
      <dsp:nvSpPr>
        <dsp:cNvPr id="0" name=""/>
        <dsp:cNvSpPr/>
      </dsp:nvSpPr>
      <dsp:spPr>
        <a:xfrm>
          <a:off x="2064477" y="3396047"/>
          <a:ext cx="9215349" cy="993965"/>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However, </a:t>
          </a:r>
          <a:r>
            <a:rPr lang="en-US" sz="1600" b="1" kern="1200" dirty="0">
              <a:solidFill>
                <a:schemeClr val="tx1"/>
              </a:solidFill>
              <a:latin typeface="Calibri" panose="020F0502020204030204" pitchFamily="34" charset="0"/>
              <a:cs typeface="Calibri" panose="020F0502020204030204" pitchFamily="34" charset="0"/>
            </a:rPr>
            <a:t>neuroception </a:t>
          </a:r>
          <a:r>
            <a:rPr lang="en-US" sz="1600" kern="1200" dirty="0">
              <a:latin typeface="Calibri" panose="020F0502020204030204" pitchFamily="34" charset="0"/>
              <a:cs typeface="Calibri" panose="020F0502020204030204" pitchFamily="34" charset="0"/>
            </a:rPr>
            <a:t>takes place at the furthest point upstream. We need to make our way back to the starting point, leaving behind the story, behavior, and feelings in order to identify the state and </a:t>
          </a:r>
          <a:r>
            <a:rPr lang="en-US" sz="1600" b="1" kern="1200" dirty="0">
              <a:latin typeface="Calibri" panose="020F0502020204030204" pitchFamily="34" charset="0"/>
              <a:cs typeface="Calibri" panose="020F0502020204030204" pitchFamily="34" charset="0"/>
            </a:rPr>
            <a:t>bring </a:t>
          </a:r>
          <a:r>
            <a:rPr lang="en-US" sz="1600" b="1" kern="1200" dirty="0">
              <a:solidFill>
                <a:schemeClr val="tx1"/>
              </a:solidFill>
              <a:latin typeface="Calibri" panose="020F0502020204030204" pitchFamily="34" charset="0"/>
              <a:cs typeface="Calibri" panose="020F0502020204030204" pitchFamily="34" charset="0"/>
            </a:rPr>
            <a:t>perception or awareness </a:t>
          </a:r>
          <a:r>
            <a:rPr lang="en-US" sz="1600" kern="1200" dirty="0">
              <a:latin typeface="Calibri" panose="020F0502020204030204" pitchFamily="34" charset="0"/>
              <a:cs typeface="Calibri" panose="020F0502020204030204" pitchFamily="34" charset="0"/>
            </a:rPr>
            <a:t>to neuroception (Dana, 2020). </a:t>
          </a:r>
        </a:p>
      </dsp:txBody>
      <dsp:txXfrm>
        <a:off x="2093589" y="3425159"/>
        <a:ext cx="7822888" cy="935741"/>
      </dsp:txXfrm>
    </dsp:sp>
    <dsp:sp modelId="{A0692EAA-6550-4444-917A-7CECB25B669C}">
      <dsp:nvSpPr>
        <dsp:cNvPr id="0" name=""/>
        <dsp:cNvSpPr/>
      </dsp:nvSpPr>
      <dsp:spPr>
        <a:xfrm>
          <a:off x="2752636" y="4528062"/>
          <a:ext cx="9215349" cy="993965"/>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This has implications for treatment which we will discussed “downstream” in this paper. </a:t>
          </a:r>
        </a:p>
      </dsp:txBody>
      <dsp:txXfrm>
        <a:off x="2781748" y="4557174"/>
        <a:ext cx="7822888" cy="935741"/>
      </dsp:txXfrm>
    </dsp:sp>
    <dsp:sp modelId="{5803B91D-1EF2-46C1-91AD-45826195A969}">
      <dsp:nvSpPr>
        <dsp:cNvPr id="0" name=""/>
        <dsp:cNvSpPr/>
      </dsp:nvSpPr>
      <dsp:spPr>
        <a:xfrm>
          <a:off x="8569271" y="726146"/>
          <a:ext cx="646077" cy="646077"/>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8714638" y="726146"/>
        <a:ext cx="355343" cy="486173"/>
      </dsp:txXfrm>
    </dsp:sp>
    <dsp:sp modelId="{5CAA4B01-9522-4B12-9E66-697E3C0D317E}">
      <dsp:nvSpPr>
        <dsp:cNvPr id="0" name=""/>
        <dsp:cNvSpPr/>
      </dsp:nvSpPr>
      <dsp:spPr>
        <a:xfrm>
          <a:off x="9257431" y="1858162"/>
          <a:ext cx="646077" cy="646077"/>
        </a:xfrm>
        <a:prstGeom prst="downArrow">
          <a:avLst>
            <a:gd name="adj1" fmla="val 55000"/>
            <a:gd name="adj2" fmla="val 45000"/>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9402798" y="1858162"/>
        <a:ext cx="355343" cy="486173"/>
      </dsp:txXfrm>
    </dsp:sp>
    <dsp:sp modelId="{85C38D47-853A-402A-BB54-96B48C6AA4D5}">
      <dsp:nvSpPr>
        <dsp:cNvPr id="0" name=""/>
        <dsp:cNvSpPr/>
      </dsp:nvSpPr>
      <dsp:spPr>
        <a:xfrm>
          <a:off x="9945590" y="2973612"/>
          <a:ext cx="646077" cy="646077"/>
        </a:xfrm>
        <a:prstGeom prst="downArrow">
          <a:avLst>
            <a:gd name="adj1" fmla="val 55000"/>
            <a:gd name="adj2" fmla="val 45000"/>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10090957" y="2973612"/>
        <a:ext cx="355343" cy="486173"/>
      </dsp:txXfrm>
    </dsp:sp>
    <dsp:sp modelId="{C591B3F8-5F00-413C-BAE0-A48D0F3231DD}">
      <dsp:nvSpPr>
        <dsp:cNvPr id="0" name=""/>
        <dsp:cNvSpPr/>
      </dsp:nvSpPr>
      <dsp:spPr>
        <a:xfrm>
          <a:off x="10633749" y="4116671"/>
          <a:ext cx="646077" cy="646077"/>
        </a:xfrm>
        <a:prstGeom prst="downArrow">
          <a:avLst>
            <a:gd name="adj1" fmla="val 55000"/>
            <a:gd name="adj2" fmla="val 45000"/>
          </a:avLst>
        </a:prstGeom>
        <a:solidFill>
          <a:schemeClr val="accent5">
            <a:tint val="40000"/>
            <a:alpha val="90000"/>
            <a:hueOff val="0"/>
            <a:satOff val="0"/>
            <a:lumOff val="0"/>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10779116" y="4116671"/>
        <a:ext cx="355343" cy="486173"/>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FB8C71-3544-448A-922A-526D9C33DD8E}" type="datetimeFigureOut">
              <a:rPr lang="en-US" smtClean="0"/>
              <a:t>12/17/2023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66DEBC-AC2D-4DCA-804A-2493C0AADD5D}" type="slidenum">
              <a:rPr lang="en-US" smtClean="0"/>
              <a:t>‹#›</a:t>
            </a:fld>
            <a:endParaRPr lang="en-US"/>
          </a:p>
        </p:txBody>
      </p:sp>
    </p:spTree>
    <p:extLst>
      <p:ext uri="{BB962C8B-B14F-4D97-AF65-F5344CB8AC3E}">
        <p14:creationId xmlns:p14="http://schemas.microsoft.com/office/powerpoint/2010/main" val="2765187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66DEBC-AC2D-4DCA-804A-2493C0AADD5D}" type="slidenum">
              <a:rPr lang="en-US" smtClean="0"/>
              <a:t>40</a:t>
            </a:fld>
            <a:endParaRPr lang="en-US"/>
          </a:p>
        </p:txBody>
      </p:sp>
    </p:spTree>
    <p:extLst>
      <p:ext uri="{BB962C8B-B14F-4D97-AF65-F5344CB8AC3E}">
        <p14:creationId xmlns:p14="http://schemas.microsoft.com/office/powerpoint/2010/main" val="3337735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66DEBC-AC2D-4DCA-804A-2493C0AADD5D}" type="slidenum">
              <a:rPr lang="en-US" smtClean="0"/>
              <a:t>47</a:t>
            </a:fld>
            <a:endParaRPr lang="en-US"/>
          </a:p>
        </p:txBody>
      </p:sp>
    </p:spTree>
    <p:extLst>
      <p:ext uri="{BB962C8B-B14F-4D97-AF65-F5344CB8AC3E}">
        <p14:creationId xmlns:p14="http://schemas.microsoft.com/office/powerpoint/2010/main" val="679541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66DEBC-AC2D-4DCA-804A-2493C0AADD5D}" type="slidenum">
              <a:rPr lang="en-US" smtClean="0"/>
              <a:t>48</a:t>
            </a:fld>
            <a:endParaRPr lang="en-US"/>
          </a:p>
        </p:txBody>
      </p:sp>
    </p:spTree>
    <p:extLst>
      <p:ext uri="{BB962C8B-B14F-4D97-AF65-F5344CB8AC3E}">
        <p14:creationId xmlns:p14="http://schemas.microsoft.com/office/powerpoint/2010/main" val="2183258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66DEBC-AC2D-4DCA-804A-2493C0AADD5D}" type="slidenum">
              <a:rPr lang="en-US" smtClean="0"/>
              <a:t>90</a:t>
            </a:fld>
            <a:endParaRPr lang="en-US"/>
          </a:p>
        </p:txBody>
      </p:sp>
    </p:spTree>
    <p:extLst>
      <p:ext uri="{BB962C8B-B14F-4D97-AF65-F5344CB8AC3E}">
        <p14:creationId xmlns:p14="http://schemas.microsoft.com/office/powerpoint/2010/main" val="1907766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66DEBC-AC2D-4DCA-804A-2493C0AADD5D}" type="slidenum">
              <a:rPr lang="en-US" smtClean="0"/>
              <a:t>91</a:t>
            </a:fld>
            <a:endParaRPr lang="en-US"/>
          </a:p>
        </p:txBody>
      </p:sp>
    </p:spTree>
    <p:extLst>
      <p:ext uri="{BB962C8B-B14F-4D97-AF65-F5344CB8AC3E}">
        <p14:creationId xmlns:p14="http://schemas.microsoft.com/office/powerpoint/2010/main" val="4275119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6EC9A3-B800-4028-AE02-65DD83CE9761}"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234681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6EC9A3-B800-4028-AE02-65DD83CE9761}"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2511602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6EC9A3-B800-4028-AE02-65DD83CE9761}"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3741E52-29E1-40A5-869A-B690C2D9F185}"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34318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D6EC9A3-B800-4028-AE02-65DD83CE9761}"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144411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D6EC9A3-B800-4028-AE02-65DD83CE9761}"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3741E52-29E1-40A5-869A-B690C2D9F185}"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5316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D6EC9A3-B800-4028-AE02-65DD83CE9761}"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17548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6EC9A3-B800-4028-AE02-65DD83CE9761}"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1919497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6EC9A3-B800-4028-AE02-65DD83CE9761}"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3495881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6EC9A3-B800-4028-AE02-65DD83CE9761}"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2577717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6EC9A3-B800-4028-AE02-65DD83CE9761}"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4294356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6EC9A3-B800-4028-AE02-65DD83CE9761}"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301234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6EC9A3-B800-4028-AE02-65DD83CE9761}" type="datetimeFigureOut">
              <a:rPr lang="en-US" smtClean="0"/>
              <a:t>12/17/2023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1111454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6EC9A3-B800-4028-AE02-65DD83CE9761}" type="datetimeFigureOut">
              <a:rPr lang="en-US" smtClean="0"/>
              <a:t>12/17/2023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2322701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6EC9A3-B800-4028-AE02-65DD83CE9761}" type="datetimeFigureOut">
              <a:rPr lang="en-US" smtClean="0"/>
              <a:t>12/17/2023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653085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6EC9A3-B800-4028-AE02-65DD83CE9761}"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3695512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6EC9A3-B800-4028-AE02-65DD83CE9761}"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907089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2D05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D6EC9A3-B800-4028-AE02-65DD83CE9761}" type="datetimeFigureOut">
              <a:rPr lang="en-US" smtClean="0"/>
              <a:t>12/17/2023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3741E52-29E1-40A5-869A-B690C2D9F185}" type="slidenum">
              <a:rPr lang="en-US" smtClean="0"/>
              <a:t>‹#›</a:t>
            </a:fld>
            <a:endParaRPr lang="en-US"/>
          </a:p>
        </p:txBody>
      </p:sp>
    </p:spTree>
    <p:extLst>
      <p:ext uri="{BB962C8B-B14F-4D97-AF65-F5344CB8AC3E}">
        <p14:creationId xmlns:p14="http://schemas.microsoft.com/office/powerpoint/2010/main" val="41248916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verywellmind.com/attachment-styles-2795344"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verywellmind.com/what-is-longitudinal-research-2795335"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verywellmind.com/does-my-child-have-an-anxiety-disorder-2584398"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ww.ncbi.nlm.nih.gov/pmc/articles/PMC5805641/#R67" TargetMode="External"/><Relationship Id="rId3" Type="http://schemas.openxmlformats.org/officeDocument/2006/relationships/hyperlink" Target="https://www.ncbi.nlm.nih.gov/pmc/articles/PMC5805641/#R49" TargetMode="External"/><Relationship Id="rId7" Type="http://schemas.openxmlformats.org/officeDocument/2006/relationships/hyperlink" Target="https://www.ncbi.nlm.nih.gov/pmc/articles/PMC5805641/#R16" TargetMode="External"/><Relationship Id="rId2" Type="http://schemas.openxmlformats.org/officeDocument/2006/relationships/hyperlink" Target="https://www.ncbi.nlm.nih.gov/pmc/articles/PMC5805641/#R48" TargetMode="External"/><Relationship Id="rId1" Type="http://schemas.openxmlformats.org/officeDocument/2006/relationships/slideLayout" Target="../slideLayouts/slideLayout2.xml"/><Relationship Id="rId6" Type="http://schemas.openxmlformats.org/officeDocument/2006/relationships/hyperlink" Target="https://www.ncbi.nlm.nih.gov/pmc/articles/PMC5805641/#R71" TargetMode="External"/><Relationship Id="rId5" Type="http://schemas.openxmlformats.org/officeDocument/2006/relationships/hyperlink" Target="https://www.ncbi.nlm.nih.gov/pmc/articles/PMC5805641/#R66" TargetMode="External"/><Relationship Id="rId4" Type="http://schemas.openxmlformats.org/officeDocument/2006/relationships/hyperlink" Target="https://www.ncbi.nlm.nih.gov/pmc/articles/PMC5805641/#R43" TargetMode="External"/><Relationship Id="rId9"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KEFfThbAYnQ" TargetMode="Externa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youtube.com/watch?v=KEFfThbAYnQ"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outube.com/watch?v=KEFfThbAYnQ"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youtube.com/watch?v=KEFfThbAYnQ"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youtube.com/watch?v=KEFfThbAYnQ"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youtube.com/watch?v=KEFfThbAYnQ"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en.wikipedia.org/wiki/Behavior#Psychology"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5.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1.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amazon.com/Autonomic-Nervous-System-Table-Laminated/dp/039371280X/ref=sr_1_15?dchild=1&amp;keywords=deb+dana&amp;qid=1590326813&amp;s=books&amp;sr=1-15" TargetMode="Externa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8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CD0879-6D65-4AFF-9452-79BE5B362746}"/>
              </a:ext>
            </a:extLst>
          </p:cNvPr>
          <p:cNvSpPr>
            <a:spLocks noGrp="1"/>
          </p:cNvSpPr>
          <p:nvPr>
            <p:ph type="title"/>
          </p:nvPr>
        </p:nvSpPr>
        <p:spPr>
          <a:xfrm>
            <a:off x="194310" y="1"/>
            <a:ext cx="11997690" cy="1579362"/>
          </a:xfrm>
          <a:gradFill>
            <a:gsLst>
              <a:gs pos="0">
                <a:srgbClr val="FFC000"/>
              </a:gs>
              <a:gs pos="100000">
                <a:schemeClr val="bg2">
                  <a:shade val="98000"/>
                  <a:satMod val="120000"/>
                  <a:lumMod val="98000"/>
                </a:schemeClr>
              </a:gs>
            </a:gsLst>
            <a:path path="circle">
              <a:fillToRect l="50000" t="50000" r="100000" b="100000"/>
            </a:path>
          </a:gradFill>
        </p:spPr>
        <p:txBody>
          <a:bodyPr>
            <a:normAutofit fontScale="90000"/>
          </a:bodyPr>
          <a:lstStyle/>
          <a:p>
            <a:pPr algn="ctr"/>
            <a:br>
              <a:rPr lang="en-US" b="1" dirty="0"/>
            </a:br>
            <a:r>
              <a:rPr lang="en-US" b="1" dirty="0"/>
              <a:t>Our Internal Tempest and the Pathway to Peace</a:t>
            </a:r>
            <a:br>
              <a:rPr lang="en-US" dirty="0"/>
            </a:br>
            <a:br>
              <a:rPr lang="en-US" dirty="0"/>
            </a:br>
            <a:endParaRPr lang="en-US" dirty="0"/>
          </a:p>
        </p:txBody>
      </p:sp>
      <p:pic>
        <p:nvPicPr>
          <p:cNvPr id="4" name="Picture 3" descr="Image result for images of pronography addiction">
            <a:extLst>
              <a:ext uri="{FF2B5EF4-FFF2-40B4-BE49-F238E27FC236}">
                <a16:creationId xmlns:a16="http://schemas.microsoft.com/office/drawing/2014/main" id="{59144BD7-F455-4FB4-AD56-93FB672D504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645736" y="2270708"/>
            <a:ext cx="2038350" cy="1276350"/>
          </a:xfrm>
          <a:prstGeom prst="rect">
            <a:avLst/>
          </a:prstGeom>
          <a:noFill/>
          <a:ln>
            <a:noFill/>
          </a:ln>
        </p:spPr>
      </p:pic>
      <p:sp>
        <p:nvSpPr>
          <p:cNvPr id="6" name="Rectangle 5">
            <a:extLst>
              <a:ext uri="{FF2B5EF4-FFF2-40B4-BE49-F238E27FC236}">
                <a16:creationId xmlns:a16="http://schemas.microsoft.com/office/drawing/2014/main" id="{B35F90E9-87B9-4ED2-BA42-108CF24B5F9A}"/>
              </a:ext>
            </a:extLst>
          </p:cNvPr>
          <p:cNvSpPr/>
          <p:nvPr/>
        </p:nvSpPr>
        <p:spPr>
          <a:xfrm>
            <a:off x="1988821" y="2136339"/>
            <a:ext cx="8570094" cy="5078313"/>
          </a:xfrm>
          <a:prstGeom prst="rect">
            <a:avLst/>
          </a:prstGeom>
        </p:spPr>
        <p:txBody>
          <a:bodyPr wrap="square">
            <a:spAutoFit/>
          </a:bodyPr>
          <a:lstStyle/>
          <a:p>
            <a:pPr algn="ctr"/>
            <a:endParaRPr lang="en-US" b="1"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b="1"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endParaRPr lang="en-US" sz="2000" b="1" dirty="0">
              <a:latin typeface="Calibri" panose="020F0502020204030204" pitchFamily="34" charset="0"/>
              <a:ea typeface="Calibri" panose="020F0502020204030204" pitchFamily="34" charset="0"/>
              <a:cs typeface="Times New Roman" panose="02020603050405020304" pitchFamily="18" charset="0"/>
            </a:endParaRPr>
          </a:p>
          <a:p>
            <a:endParaRPr lang="en-US" sz="2000" b="1" dirty="0">
              <a:latin typeface="Calibri" panose="020F0502020204030204" pitchFamily="34" charset="0"/>
              <a:ea typeface="Calibri" panose="020F0502020204030204" pitchFamily="34" charset="0"/>
              <a:cs typeface="Times New Roman" panose="02020603050405020304" pitchFamily="18" charset="0"/>
            </a:endParaRPr>
          </a:p>
          <a:p>
            <a:endParaRPr lang="en-US" sz="2000" b="1" dirty="0">
              <a:latin typeface="Calibri" panose="020F0502020204030204" pitchFamily="34" charset="0"/>
              <a:ea typeface="Calibri" panose="020F0502020204030204" pitchFamily="34" charset="0"/>
              <a:cs typeface="Times New Roman" panose="02020603050405020304" pitchFamily="18" charset="0"/>
            </a:endParaRPr>
          </a:p>
          <a:p>
            <a:r>
              <a:rPr lang="en-US" sz="2000" b="1" dirty="0">
                <a:latin typeface="Calibri" panose="020F0502020204030204" pitchFamily="34" charset="0"/>
                <a:ea typeface="Calibri" panose="020F0502020204030204" pitchFamily="34" charset="0"/>
                <a:cs typeface="Times New Roman" panose="02020603050405020304" pitchFamily="18" charset="0"/>
              </a:rPr>
              <a:t>                                       </a:t>
            </a:r>
          </a:p>
          <a:p>
            <a:r>
              <a:rPr lang="en-US" sz="2000" b="1" dirty="0">
                <a:latin typeface="Calibri" panose="020F0502020204030204" pitchFamily="34" charset="0"/>
                <a:ea typeface="Calibri" panose="020F0502020204030204" pitchFamily="34" charset="0"/>
                <a:cs typeface="Times New Roman" panose="02020603050405020304" pitchFamily="18" charset="0"/>
              </a:rPr>
              <a:t>                                                    Jeffrey E. Hansen, Ph.D.</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1200" b="1" dirty="0">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rPr>
              <a:t> Center for Connected Living, LLC</a:t>
            </a: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600" dirty="0">
                <a:latin typeface="Calibri" panose="020F0502020204030204" pitchFamily="34" charset="0"/>
                <a:ea typeface="Calibri" panose="020F0502020204030204" pitchFamily="34" charset="0"/>
                <a:cs typeface="Times New Roman" panose="02020603050405020304" pitchFamily="18" charset="0"/>
              </a:rPr>
              <a:t>       There is a voice that doesn’t use words. Listen</a:t>
            </a:r>
          </a:p>
          <a:p>
            <a:pPr algn="ctr"/>
            <a:r>
              <a:rPr lang="en-US" sz="1600" dirty="0">
                <a:latin typeface="Calibri" panose="020F0502020204030204" pitchFamily="34" charset="0"/>
                <a:ea typeface="Calibri" panose="020F0502020204030204" pitchFamily="34" charset="0"/>
                <a:cs typeface="Times New Roman" panose="02020603050405020304" pitchFamily="18" charset="0"/>
              </a:rPr>
              <a:t>                                            - Rumi</a:t>
            </a:r>
          </a:p>
          <a:p>
            <a:pPr algn="ct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000" dirty="0"/>
              <a:t>“The views expressed are those of the author and do not reflect the official policy of the Department of the  Army, the Department of Defense, or the U.S. Government.”</a:t>
            </a:r>
          </a:p>
          <a:p>
            <a:r>
              <a:rPr lang="en-US" sz="1000" dirty="0"/>
              <a:t> </a:t>
            </a:r>
          </a:p>
          <a:p>
            <a:pPr algn="ct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90D8F69-14B1-47E8-B947-A697F231BD2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40281" y="2136339"/>
            <a:ext cx="6267173" cy="1967696"/>
          </a:xfrm>
          <a:prstGeom prst="rect">
            <a:avLst/>
          </a:prstGeom>
          <a:noFill/>
          <a:ln>
            <a:noFill/>
          </a:ln>
        </p:spPr>
      </p:pic>
    </p:spTree>
    <p:extLst>
      <p:ext uri="{BB962C8B-B14F-4D97-AF65-F5344CB8AC3E}">
        <p14:creationId xmlns:p14="http://schemas.microsoft.com/office/powerpoint/2010/main" val="344681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8" name="Rectangle 17">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Rectangle 19">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593C8A18-1129-44DE-8124-43D71C6CC7FF}"/>
              </a:ext>
            </a:extLst>
          </p:cNvPr>
          <p:cNvPicPr>
            <a:picLocks noChangeAspect="1"/>
          </p:cNvPicPr>
          <p:nvPr/>
        </p:nvPicPr>
        <p:blipFill rotWithShape="1">
          <a:blip r:embed="rId2"/>
          <a:srcRect l="40027" r="21405" b="-1"/>
          <a:stretch/>
        </p:blipFill>
        <p:spPr>
          <a:xfrm>
            <a:off x="8229598" y="10"/>
            <a:ext cx="3962401" cy="6857990"/>
          </a:xfrm>
          <a:prstGeom prst="rect">
            <a:avLst/>
          </a:prstGeom>
        </p:spPr>
      </p:pic>
      <p:sp>
        <p:nvSpPr>
          <p:cNvPr id="60"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D90C23A-8201-4918-A865-F3A5C1C0CF4E}"/>
              </a:ext>
            </a:extLst>
          </p:cNvPr>
          <p:cNvSpPr>
            <a:spLocks noGrp="1"/>
          </p:cNvSpPr>
          <p:nvPr>
            <p:ph type="title"/>
          </p:nvPr>
        </p:nvSpPr>
        <p:spPr>
          <a:xfrm>
            <a:off x="541867" y="787400"/>
            <a:ext cx="7145866" cy="778933"/>
          </a:xfrm>
        </p:spPr>
        <p:txBody>
          <a:bodyPr anchor="ctr">
            <a:normAutofit/>
          </a:bodyPr>
          <a:lstStyle/>
          <a:p>
            <a:r>
              <a:rPr lang="en-US" sz="3200" b="1">
                <a:solidFill>
                  <a:srgbClr val="FEFFFF"/>
                </a:solidFill>
              </a:rPr>
              <a:t>For the science nerds among us:</a:t>
            </a:r>
          </a:p>
        </p:txBody>
      </p:sp>
      <p:sp>
        <p:nvSpPr>
          <p:cNvPr id="3" name="Content Placeholder 2">
            <a:extLst>
              <a:ext uri="{FF2B5EF4-FFF2-40B4-BE49-F238E27FC236}">
                <a16:creationId xmlns:a16="http://schemas.microsoft.com/office/drawing/2014/main" id="{54C9E733-9821-435A-B637-69C5492D2D6C}"/>
              </a:ext>
            </a:extLst>
          </p:cNvPr>
          <p:cNvSpPr>
            <a:spLocks noGrp="1"/>
          </p:cNvSpPr>
          <p:nvPr>
            <p:ph idx="1"/>
          </p:nvPr>
        </p:nvSpPr>
        <p:spPr>
          <a:xfrm>
            <a:off x="0" y="2032000"/>
            <a:ext cx="8044405" cy="4698409"/>
          </a:xfrm>
        </p:spPr>
        <p:txBody>
          <a:bodyPr>
            <a:normAutofit/>
          </a:bodyPr>
          <a:lstStyle/>
          <a:p>
            <a:pPr>
              <a:lnSpc>
                <a:spcPct val="90000"/>
              </a:lnSpc>
              <a:buClr>
                <a:srgbClr val="FF0000"/>
              </a:buClr>
              <a:buSzPct val="87000"/>
              <a:buFont typeface="Wingdings" panose="05000000000000000000" pitchFamily="2" charset="2"/>
              <a:buChar char="Ø"/>
            </a:pPr>
            <a:r>
              <a:rPr lang="en-US" sz="1600" dirty="0">
                <a:solidFill>
                  <a:srgbClr val="FEFFFF"/>
                </a:solidFill>
                <a:latin typeface="Calibri" panose="020F0502020204030204" pitchFamily="34" charset="0"/>
                <a:cs typeface="Calibri" panose="020F0502020204030204" pitchFamily="34" charset="0"/>
              </a:rPr>
              <a:t>There are three primary mechanisms through which epigenetic changes in gene expression occur. But first a </a:t>
            </a:r>
            <a:r>
              <a:rPr lang="en-US" sz="2000" b="1" dirty="0">
                <a:solidFill>
                  <a:srgbClr val="FFFF00"/>
                </a:solidFill>
                <a:latin typeface="Calibri" panose="020F0502020204030204" pitchFamily="34" charset="0"/>
                <a:cs typeface="Calibri" panose="020F0502020204030204" pitchFamily="34" charset="0"/>
              </a:rPr>
              <a:t>biology refresher:  </a:t>
            </a:r>
          </a:p>
          <a:p>
            <a:pPr>
              <a:lnSpc>
                <a:spcPct val="90000"/>
              </a:lnSpc>
              <a:buClr>
                <a:srgbClr val="FF0000"/>
              </a:buClr>
              <a:buSzPct val="87000"/>
              <a:buFont typeface="Wingdings" panose="05000000000000000000" pitchFamily="2" charset="2"/>
              <a:buChar char="Ø"/>
            </a:pPr>
            <a:r>
              <a:rPr lang="en-US" sz="1600" dirty="0">
                <a:solidFill>
                  <a:srgbClr val="FEFFFF"/>
                </a:solidFill>
                <a:latin typeface="Calibri" panose="020F0502020204030204" pitchFamily="34" charset="0"/>
                <a:cs typeface="Calibri" panose="020F0502020204030204" pitchFamily="34" charset="0"/>
              </a:rPr>
              <a:t>DNA from humans is made up of approximately </a:t>
            </a:r>
            <a:r>
              <a:rPr lang="en-US" sz="1600" dirty="0">
                <a:solidFill>
                  <a:srgbClr val="FFFF00"/>
                </a:solidFill>
                <a:latin typeface="Calibri" panose="020F0502020204030204" pitchFamily="34" charset="0"/>
                <a:cs typeface="Calibri" panose="020F0502020204030204" pitchFamily="34" charset="0"/>
              </a:rPr>
              <a:t>3 billion nucleotide bases. </a:t>
            </a:r>
          </a:p>
          <a:p>
            <a:pPr>
              <a:lnSpc>
                <a:spcPct val="90000"/>
              </a:lnSpc>
              <a:buClr>
                <a:srgbClr val="FF0000"/>
              </a:buClr>
              <a:buSzPct val="87000"/>
              <a:buFont typeface="Wingdings" panose="05000000000000000000" pitchFamily="2" charset="2"/>
              <a:buChar char="Ø"/>
            </a:pPr>
            <a:r>
              <a:rPr lang="en-US" sz="1600" dirty="0">
                <a:solidFill>
                  <a:srgbClr val="FEFFFF"/>
                </a:solidFill>
                <a:latin typeface="Calibri" panose="020F0502020204030204" pitchFamily="34" charset="0"/>
                <a:cs typeface="Calibri" panose="020F0502020204030204" pitchFamily="34" charset="0"/>
              </a:rPr>
              <a:t>There are </a:t>
            </a:r>
            <a:r>
              <a:rPr lang="en-US" sz="1600" dirty="0">
                <a:solidFill>
                  <a:srgbClr val="FFFF00"/>
                </a:solidFill>
                <a:latin typeface="Calibri" panose="020F0502020204030204" pitchFamily="34" charset="0"/>
                <a:cs typeface="Calibri" panose="020F0502020204030204" pitchFamily="34" charset="0"/>
              </a:rPr>
              <a:t>four fundamental types of these bases </a:t>
            </a:r>
            <a:r>
              <a:rPr lang="en-US" sz="1600" dirty="0">
                <a:solidFill>
                  <a:srgbClr val="FEFFFF"/>
                </a:solidFill>
                <a:latin typeface="Calibri" panose="020F0502020204030204" pitchFamily="34" charset="0"/>
                <a:cs typeface="Calibri" panose="020F0502020204030204" pitchFamily="34" charset="0"/>
              </a:rPr>
              <a:t>that comprise DNA: Adenine, Cytosine, Guanine, and Thymine, commonly abbreviated as A, C, G, and T, respectively.</a:t>
            </a:r>
          </a:p>
          <a:p>
            <a:pPr>
              <a:lnSpc>
                <a:spcPct val="90000"/>
              </a:lnSpc>
              <a:buClr>
                <a:srgbClr val="FF0000"/>
              </a:buClr>
              <a:buSzPct val="87000"/>
              <a:buFont typeface="Wingdings" panose="05000000000000000000" pitchFamily="2" charset="2"/>
              <a:buChar char="Ø"/>
            </a:pPr>
            <a:r>
              <a:rPr lang="en-US" sz="1600" dirty="0">
                <a:solidFill>
                  <a:srgbClr val="FEFFFF"/>
                </a:solidFill>
                <a:latin typeface="Calibri" panose="020F0502020204030204" pitchFamily="34" charset="0"/>
                <a:cs typeface="Calibri" panose="020F0502020204030204" pitchFamily="34" charset="0"/>
              </a:rPr>
              <a:t>The sequence, or the order, of the bases is what determines our life instructions.  </a:t>
            </a:r>
          </a:p>
          <a:p>
            <a:pPr>
              <a:lnSpc>
                <a:spcPct val="90000"/>
              </a:lnSpc>
              <a:buClr>
                <a:srgbClr val="FF0000"/>
              </a:buClr>
              <a:buSzPct val="87000"/>
              <a:buFont typeface="Wingdings" panose="05000000000000000000" pitchFamily="2" charset="2"/>
              <a:buChar char="Ø"/>
            </a:pPr>
            <a:r>
              <a:rPr lang="en-US" sz="1600" dirty="0">
                <a:solidFill>
                  <a:srgbClr val="FEFFFF"/>
                </a:solidFill>
                <a:latin typeface="Calibri" panose="020F0502020204030204" pitchFamily="34" charset="0"/>
                <a:cs typeface="Calibri" panose="020F0502020204030204" pitchFamily="34" charset="0"/>
              </a:rPr>
              <a:t>There are about </a:t>
            </a:r>
            <a:r>
              <a:rPr lang="en-US" sz="1600" dirty="0">
                <a:solidFill>
                  <a:srgbClr val="FFFF00"/>
                </a:solidFill>
                <a:latin typeface="Calibri" panose="020F0502020204030204" pitchFamily="34" charset="0"/>
                <a:cs typeface="Calibri" panose="020F0502020204030204" pitchFamily="34" charset="0"/>
              </a:rPr>
              <a:t>20,000 genes in total. </a:t>
            </a:r>
            <a:r>
              <a:rPr lang="en-US" sz="1600" dirty="0">
                <a:solidFill>
                  <a:srgbClr val="FEFFFF"/>
                </a:solidFill>
                <a:latin typeface="Calibri" panose="020F0502020204030204" pitchFamily="34" charset="0"/>
                <a:cs typeface="Calibri" panose="020F0502020204030204" pitchFamily="34" charset="0"/>
              </a:rPr>
              <a:t>Genes are specific sequences of bases (parts of DNA) that provide unique and tailored instructions on how to make important proteins </a:t>
            </a:r>
          </a:p>
          <a:p>
            <a:pPr>
              <a:lnSpc>
                <a:spcPct val="90000"/>
              </a:lnSpc>
              <a:buClr>
                <a:srgbClr val="FF0000"/>
              </a:buClr>
              <a:buSzPct val="87000"/>
              <a:buFont typeface="Wingdings" panose="05000000000000000000" pitchFamily="2" charset="2"/>
              <a:buChar char="Ø"/>
            </a:pPr>
            <a:r>
              <a:rPr lang="en-US" sz="1600" dirty="0">
                <a:solidFill>
                  <a:srgbClr val="FFFF00"/>
                </a:solidFill>
                <a:latin typeface="Calibri" panose="020F0502020204030204" pitchFamily="34" charset="0"/>
                <a:cs typeface="Calibri" panose="020F0502020204030204" pitchFamily="34" charset="0"/>
              </a:rPr>
              <a:t>Proteins</a:t>
            </a:r>
            <a:r>
              <a:rPr lang="en-US" sz="1600" dirty="0">
                <a:solidFill>
                  <a:srgbClr val="FEFFFF"/>
                </a:solidFill>
                <a:latin typeface="Calibri" panose="020F0502020204030204" pitchFamily="34" charset="0"/>
                <a:cs typeface="Calibri" panose="020F0502020204030204" pitchFamily="34" charset="0"/>
              </a:rPr>
              <a:t> are large and very complex molecules that play many critical roles in the body and do most of the work in cells. Proteins are required for the structure, function, and regulation of the body’s tissues and organs and are made up of hundreds and thousands of smaller units called amino acids. </a:t>
            </a:r>
          </a:p>
          <a:p>
            <a:pPr>
              <a:lnSpc>
                <a:spcPct val="90000"/>
              </a:lnSpc>
              <a:buClr>
                <a:srgbClr val="FF0000"/>
              </a:buClr>
              <a:buSzPct val="87000"/>
              <a:buFont typeface="Wingdings" panose="05000000000000000000" pitchFamily="2" charset="2"/>
              <a:buChar char="Ø"/>
            </a:pPr>
            <a:r>
              <a:rPr lang="en-US" sz="1600" dirty="0">
                <a:solidFill>
                  <a:srgbClr val="FEFFFF"/>
                </a:solidFill>
                <a:latin typeface="Calibri" panose="020F0502020204030204" pitchFamily="34" charset="0"/>
                <a:cs typeface="Calibri" panose="020F0502020204030204" pitchFamily="34" charset="0"/>
              </a:rPr>
              <a:t>The sequence of amino acids is what determines each protein’s unique 3-dimensional structure and its specific function. Proteins can be described according to their very large range of functions in the body to include: </a:t>
            </a:r>
            <a:r>
              <a:rPr lang="en-US" sz="1600" dirty="0">
                <a:solidFill>
                  <a:srgbClr val="FFFF00"/>
                </a:solidFill>
                <a:latin typeface="Calibri" panose="020F0502020204030204" pitchFamily="34" charset="0"/>
                <a:cs typeface="Calibri" panose="020F0502020204030204" pitchFamily="34" charset="0"/>
              </a:rPr>
              <a:t>antibody, enzyme, messenger, and structural component.</a:t>
            </a:r>
          </a:p>
          <a:p>
            <a:pPr>
              <a:lnSpc>
                <a:spcPct val="90000"/>
              </a:lnSpc>
            </a:pPr>
            <a:endParaRPr lang="en-US" sz="1100" dirty="0">
              <a:solidFill>
                <a:srgbClr val="FEFFFF"/>
              </a:solidFill>
            </a:endParaRPr>
          </a:p>
        </p:txBody>
      </p:sp>
    </p:spTree>
    <p:extLst>
      <p:ext uri="{BB962C8B-B14F-4D97-AF65-F5344CB8AC3E}">
        <p14:creationId xmlns:p14="http://schemas.microsoft.com/office/powerpoint/2010/main" val="172345965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017F31-09D0-45E3-9FBC-405EEC0E99D7}"/>
              </a:ext>
            </a:extLst>
          </p:cNvPr>
          <p:cNvSpPr>
            <a:spLocks noGrp="1"/>
          </p:cNvSpPr>
          <p:nvPr>
            <p:ph type="title"/>
          </p:nvPr>
        </p:nvSpPr>
        <p:spPr>
          <a:xfrm>
            <a:off x="1" y="0"/>
            <a:ext cx="4059080" cy="6914991"/>
          </a:xfrm>
          <a:gradFill>
            <a:gsLst>
              <a:gs pos="15000">
                <a:schemeClr val="bg1">
                  <a:lumMod val="65000"/>
                </a:schemeClr>
              </a:gs>
              <a:gs pos="100000">
                <a:schemeClr val="bg2">
                  <a:shade val="98000"/>
                  <a:satMod val="120000"/>
                  <a:lumMod val="98000"/>
                </a:schemeClr>
              </a:gs>
            </a:gsLst>
            <a:path path="circle">
              <a:fillToRect l="50000" t="50000" r="100000" b="100000"/>
            </a:path>
          </a:gradFill>
        </p:spPr>
        <p:txBody>
          <a:bodyPr>
            <a:normAutofit/>
          </a:bodyPr>
          <a:lstStyle/>
          <a:p>
            <a:r>
              <a:rPr lang="en-US" sz="3200" b="1" dirty="0">
                <a:solidFill>
                  <a:srgbClr val="FF0000"/>
                </a:solidFill>
              </a:rPr>
              <a:t>Epigenetic Changes –</a:t>
            </a:r>
            <a:br>
              <a:rPr lang="en-US" sz="3200" b="1" dirty="0">
                <a:solidFill>
                  <a:srgbClr val="FF0000"/>
                </a:solidFill>
              </a:rPr>
            </a:br>
            <a:r>
              <a:rPr lang="en-US" sz="3200" b="1" dirty="0">
                <a:solidFill>
                  <a:srgbClr val="FF0000"/>
                </a:solidFill>
              </a:rPr>
              <a:t>The Big Three</a:t>
            </a:r>
          </a:p>
        </p:txBody>
      </p:sp>
      <p:sp>
        <p:nvSpPr>
          <p:cNvPr id="11"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3" name="Rectangle 12">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0B80CE6-E7AD-4851-B24A-E9CDFA40EA3B}"/>
              </a:ext>
            </a:extLst>
          </p:cNvPr>
          <p:cNvGraphicFramePr>
            <a:graphicFrameLocks noGrp="1"/>
          </p:cNvGraphicFramePr>
          <p:nvPr>
            <p:ph idx="1"/>
            <p:extLst>
              <p:ext uri="{D42A27DB-BD31-4B8C-83A1-F6EECF244321}">
                <p14:modId xmlns:p14="http://schemas.microsoft.com/office/powerpoint/2010/main" val="2778030813"/>
              </p:ext>
            </p:extLst>
          </p:nvPr>
        </p:nvGraphicFramePr>
        <p:xfrm>
          <a:off x="4287841" y="-41124"/>
          <a:ext cx="7726950" cy="6956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Three Your Mind | Foxman Communications">
            <a:extLst>
              <a:ext uri="{FF2B5EF4-FFF2-40B4-BE49-F238E27FC236}">
                <a16:creationId xmlns:a16="http://schemas.microsoft.com/office/drawing/2014/main" id="{2AA9BA95-CFE3-43FE-AC45-1C8FCEB4B40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7519"/>
          <a:stretch/>
        </p:blipFill>
        <p:spPr bwMode="auto">
          <a:xfrm>
            <a:off x="865341" y="4280839"/>
            <a:ext cx="2160473"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251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68" name="Group 67">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69"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70"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71"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72"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73"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74"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75"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76"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77"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78"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79"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80"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82" name="Group 81">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83"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84"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85"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86"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87"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88"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89"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90"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91"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92"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93"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94"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 name="Title 1">
            <a:extLst>
              <a:ext uri="{FF2B5EF4-FFF2-40B4-BE49-F238E27FC236}">
                <a16:creationId xmlns:a16="http://schemas.microsoft.com/office/drawing/2014/main" id="{E63D40FF-8068-4FA3-A73F-02E78E275A71}"/>
              </a:ext>
            </a:extLst>
          </p:cNvPr>
          <p:cNvSpPr>
            <a:spLocks noGrp="1"/>
          </p:cNvSpPr>
          <p:nvPr>
            <p:ph type="title"/>
          </p:nvPr>
        </p:nvSpPr>
        <p:spPr>
          <a:xfrm>
            <a:off x="4836165" y="-29526"/>
            <a:ext cx="7265523" cy="1380652"/>
          </a:xfrm>
          <a:gradFill>
            <a:gsLst>
              <a:gs pos="0">
                <a:srgbClr val="FFC000"/>
              </a:gs>
              <a:gs pos="100000">
                <a:schemeClr val="bg2">
                  <a:shade val="98000"/>
                  <a:satMod val="120000"/>
                  <a:lumMod val="98000"/>
                </a:schemeClr>
              </a:gs>
            </a:gsLst>
            <a:path path="circle">
              <a:fillToRect l="50000" t="50000" r="100000" b="100000"/>
            </a:path>
          </a:gradFill>
        </p:spPr>
        <p:txBody>
          <a:bodyPr>
            <a:normAutofit/>
          </a:bodyPr>
          <a:lstStyle/>
          <a:p>
            <a:r>
              <a:rPr lang="en-US" b="1" dirty="0"/>
              <a:t>                 Epigenetic Changes –                              e               The Big Three                </a:t>
            </a:r>
            <a:endParaRPr lang="en-US" dirty="0"/>
          </a:p>
        </p:txBody>
      </p:sp>
      <p:sp>
        <p:nvSpPr>
          <p:cNvPr id="96" name="Rectangle 95">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8"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5" name="Picture 4">
            <a:extLst>
              <a:ext uri="{FF2B5EF4-FFF2-40B4-BE49-F238E27FC236}">
                <a16:creationId xmlns:a16="http://schemas.microsoft.com/office/drawing/2014/main" id="{D55E2DBE-AEB5-4FA1-B1F2-00A3CC587BAE}"/>
              </a:ext>
            </a:extLst>
          </p:cNvPr>
          <p:cNvPicPr/>
          <p:nvPr/>
        </p:nvPicPr>
        <p:blipFill rotWithShape="1">
          <a:blip r:embed="rId2">
            <a:extLst>
              <a:ext uri="{28A0092B-C50C-407E-A947-70E740481C1C}">
                <a14:useLocalDpi xmlns:a14="http://schemas.microsoft.com/office/drawing/2010/main" val="0"/>
              </a:ext>
            </a:extLst>
          </a:blip>
          <a:srcRect l="23641" r="25275"/>
          <a:stretch/>
        </p:blipFill>
        <p:spPr bwMode="auto">
          <a:xfrm>
            <a:off x="34991" y="15775"/>
            <a:ext cx="4671091" cy="6858000"/>
          </a:xfrm>
          <a:prstGeom prst="rect">
            <a:avLst/>
          </a:prstGeom>
          <a:noFill/>
        </p:spPr>
      </p:pic>
      <p:sp>
        <p:nvSpPr>
          <p:cNvPr id="3" name="Content Placeholder 2">
            <a:extLst>
              <a:ext uri="{FF2B5EF4-FFF2-40B4-BE49-F238E27FC236}">
                <a16:creationId xmlns:a16="http://schemas.microsoft.com/office/drawing/2014/main" id="{A11950AE-3ABA-499D-BD74-C5865F986A1B}"/>
              </a:ext>
            </a:extLst>
          </p:cNvPr>
          <p:cNvSpPr>
            <a:spLocks noGrp="1"/>
          </p:cNvSpPr>
          <p:nvPr>
            <p:ph idx="1"/>
          </p:nvPr>
        </p:nvSpPr>
        <p:spPr>
          <a:xfrm>
            <a:off x="4836165" y="1221672"/>
            <a:ext cx="7167821" cy="5631581"/>
          </a:xfrm>
          <a:gradFill>
            <a:gsLst>
              <a:gs pos="0">
                <a:srgbClr val="00B0F0"/>
              </a:gs>
              <a:gs pos="100000">
                <a:schemeClr val="bg2">
                  <a:shade val="98000"/>
                  <a:satMod val="120000"/>
                  <a:lumMod val="98000"/>
                </a:schemeClr>
              </a:gs>
            </a:gsLst>
            <a:path path="circle">
              <a:fillToRect l="50000" t="50000" r="100000" b="100000"/>
            </a:path>
          </a:gradFill>
        </p:spPr>
        <p:txBody>
          <a:bodyPr>
            <a:normAutofit/>
          </a:bodyPr>
          <a:lstStyle/>
          <a:p>
            <a:pPr marL="0" indent="0">
              <a:buNone/>
            </a:pPr>
            <a:r>
              <a:rPr lang="en-US" sz="2000" b="1" u="sng" dirty="0">
                <a:latin typeface="Calibri" panose="020F0502020204030204" pitchFamily="34" charset="0"/>
                <a:cs typeface="Calibri" panose="020F0502020204030204" pitchFamily="34" charset="0"/>
              </a:rPr>
              <a:t>DNA methylation</a:t>
            </a:r>
            <a:r>
              <a:rPr lang="en-US" sz="2000" dirty="0">
                <a:latin typeface="Calibri" panose="020F0502020204030204" pitchFamily="34" charset="0"/>
                <a:cs typeface="Calibri" panose="020F0502020204030204" pitchFamily="34" charset="0"/>
              </a:rPr>
              <a:t>:</a:t>
            </a:r>
          </a:p>
          <a:p>
            <a:r>
              <a:rPr lang="en-US" sz="2000" dirty="0">
                <a:latin typeface="Calibri" panose="020F0502020204030204" pitchFamily="34" charset="0"/>
                <a:cs typeface="Calibri" panose="020F0502020204030204" pitchFamily="34" charset="0"/>
              </a:rPr>
              <a:t>The first type of epigenetic modification occurs on the DNA strand itself. </a:t>
            </a:r>
          </a:p>
          <a:p>
            <a:pPr marL="0" indent="0">
              <a:buNone/>
            </a:pPr>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This reaction, called DNA methylation, is a biological process by which </a:t>
            </a:r>
            <a:r>
              <a:rPr lang="en-US" sz="2000" dirty="0">
                <a:solidFill>
                  <a:srgbClr val="FF0000"/>
                </a:solidFill>
                <a:latin typeface="Calibri" panose="020F0502020204030204" pitchFamily="34" charset="0"/>
                <a:cs typeface="Calibri" panose="020F0502020204030204" pitchFamily="34" charset="0"/>
              </a:rPr>
              <a:t>methyl groups </a:t>
            </a:r>
            <a:r>
              <a:rPr lang="en-US" sz="2000" dirty="0">
                <a:latin typeface="Calibri" panose="020F0502020204030204" pitchFamily="34" charset="0"/>
                <a:cs typeface="Calibri" panose="020F0502020204030204" pitchFamily="34" charset="0"/>
              </a:rPr>
              <a:t>are added to the DNA molecule and thereby changes the activity of a DNA segment without changing the sequence. </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When located in a gene promoter, DNA methylation typically acts to repress or block gene transcription, effectively </a:t>
            </a:r>
            <a:r>
              <a:rPr lang="en-US" sz="2000" dirty="0">
                <a:solidFill>
                  <a:srgbClr val="FF0000"/>
                </a:solidFill>
                <a:latin typeface="Calibri" panose="020F0502020204030204" pitchFamily="34" charset="0"/>
                <a:cs typeface="Calibri" panose="020F0502020204030204" pitchFamily="34" charset="0"/>
              </a:rPr>
              <a:t>turning that gene off </a:t>
            </a:r>
            <a:r>
              <a:rPr lang="en-US" sz="2000" dirty="0">
                <a:latin typeface="Calibri" panose="020F0502020204030204" pitchFamily="34" charset="0"/>
                <a:cs typeface="Calibri" panose="020F0502020204030204" pitchFamily="34" charset="0"/>
              </a:rPr>
              <a:t>(University of Leicester, 2020), </a:t>
            </a:r>
          </a:p>
          <a:p>
            <a:pPr marL="0" indent="0">
              <a:buNone/>
            </a:pPr>
            <a:endParaRPr lang="en-US" sz="2000" dirty="0">
              <a:latin typeface="Calibri" panose="020F0502020204030204" pitchFamily="34" charset="0"/>
              <a:cs typeface="Calibri" panose="020F0502020204030204" pitchFamily="34" charset="0"/>
            </a:endParaRPr>
          </a:p>
          <a:p>
            <a:pPr marL="0" indent="0">
              <a:buNone/>
            </a:pPr>
            <a:endParaRPr lang="en-US" sz="1700" dirty="0"/>
          </a:p>
        </p:txBody>
      </p:sp>
    </p:spTree>
    <p:extLst>
      <p:ext uri="{BB962C8B-B14F-4D97-AF65-F5344CB8AC3E}">
        <p14:creationId xmlns:p14="http://schemas.microsoft.com/office/powerpoint/2010/main" val="2061872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EDFB2A-E2D0-419E-8E84-3AFC4EB75031}"/>
              </a:ext>
            </a:extLst>
          </p:cNvPr>
          <p:cNvSpPr>
            <a:spLocks noGrp="1"/>
          </p:cNvSpPr>
          <p:nvPr>
            <p:ph type="title"/>
          </p:nvPr>
        </p:nvSpPr>
        <p:spPr>
          <a:xfrm>
            <a:off x="182880" y="4748"/>
            <a:ext cx="12116526" cy="943943"/>
          </a:xfrm>
          <a:gradFill>
            <a:gsLst>
              <a:gs pos="0">
                <a:srgbClr val="00B0F0"/>
              </a:gs>
              <a:gs pos="100000">
                <a:schemeClr val="bg2">
                  <a:shade val="98000"/>
                  <a:satMod val="120000"/>
                  <a:lumMod val="98000"/>
                </a:schemeClr>
              </a:gs>
            </a:gsLst>
            <a:path path="circle">
              <a:fillToRect l="50000" t="50000" r="100000" b="100000"/>
            </a:path>
          </a:gradFill>
        </p:spPr>
        <p:txBody>
          <a:bodyPr>
            <a:normAutofit/>
          </a:bodyPr>
          <a:lstStyle/>
          <a:p>
            <a:r>
              <a:rPr lang="en-US" b="1" dirty="0">
                <a:latin typeface="Calibri" panose="020F0502020204030204" pitchFamily="34" charset="0"/>
                <a:cs typeface="Calibri" panose="020F0502020204030204" pitchFamily="34" charset="0"/>
              </a:rPr>
              <a:t>                        Epigenetic Changes – The Big Three</a:t>
            </a:r>
            <a:endParaRPr lang="en-US" dirty="0">
              <a:latin typeface="Calibri" panose="020F0502020204030204" pitchFamily="34" charset="0"/>
              <a:cs typeface="Calibri" panose="020F0502020204030204" pitchFamily="34" charset="0"/>
            </a:endParaRPr>
          </a:p>
        </p:txBody>
      </p:sp>
      <p:sp>
        <p:nvSpPr>
          <p:cNvPr id="62" name="Rectangle 61">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AADCD847-E9F4-427B-9C30-F44969774190}"/>
              </a:ext>
            </a:extLst>
          </p:cNvPr>
          <p:cNvSpPr>
            <a:spLocks noGrp="1"/>
          </p:cNvSpPr>
          <p:nvPr>
            <p:ph idx="1"/>
          </p:nvPr>
        </p:nvSpPr>
        <p:spPr>
          <a:xfrm>
            <a:off x="182881" y="948691"/>
            <a:ext cx="6126480" cy="5904560"/>
          </a:xfrm>
          <a:gradFill>
            <a:gsLst>
              <a:gs pos="0">
                <a:srgbClr val="FFC000"/>
              </a:gs>
              <a:gs pos="100000">
                <a:schemeClr val="bg2">
                  <a:shade val="98000"/>
                  <a:satMod val="120000"/>
                  <a:lumMod val="98000"/>
                </a:schemeClr>
              </a:gs>
            </a:gsLst>
            <a:path path="circle">
              <a:fillToRect l="50000" t="50000" r="100000" b="100000"/>
            </a:path>
          </a:gradFill>
        </p:spPr>
        <p:txBody>
          <a:bodyPr>
            <a:normAutofit/>
          </a:bodyPr>
          <a:lstStyle/>
          <a:p>
            <a:pPr marL="0" indent="0">
              <a:lnSpc>
                <a:spcPct val="90000"/>
              </a:lnSpc>
              <a:buNone/>
            </a:pPr>
            <a:endParaRPr lang="en-US" sz="2000" b="1" dirty="0">
              <a:solidFill>
                <a:srgbClr val="FF0000"/>
              </a:solidFill>
              <a:latin typeface="Calibri" panose="020F0502020204030204" pitchFamily="34" charset="0"/>
              <a:cs typeface="Calibri" panose="020F0502020204030204" pitchFamily="34" charset="0"/>
            </a:endParaRPr>
          </a:p>
          <a:p>
            <a:pPr marL="0" indent="0">
              <a:lnSpc>
                <a:spcPct val="90000"/>
              </a:lnSpc>
              <a:buNone/>
            </a:pPr>
            <a:r>
              <a:rPr lang="en-US" sz="2000" b="1" u="sng" dirty="0">
                <a:solidFill>
                  <a:srgbClr val="FF0000"/>
                </a:solidFill>
                <a:latin typeface="Calibri" panose="020F0502020204030204" pitchFamily="34" charset="0"/>
                <a:cs typeface="Calibri" panose="020F0502020204030204" pitchFamily="34" charset="0"/>
              </a:rPr>
              <a:t>Histone modifications</a:t>
            </a:r>
            <a:r>
              <a:rPr lang="en-US" sz="2000" b="1" dirty="0">
                <a:solidFill>
                  <a:srgbClr val="FF0000"/>
                </a:solidFill>
                <a:latin typeface="Calibri" panose="020F0502020204030204" pitchFamily="34" charset="0"/>
                <a:cs typeface="Calibri" panose="020F0502020204030204" pitchFamily="34" charset="0"/>
              </a:rPr>
              <a:t>:</a:t>
            </a:r>
          </a:p>
          <a:p>
            <a:pPr marL="0" indent="0">
              <a:lnSpc>
                <a:spcPct val="90000"/>
              </a:lnSpc>
              <a:buNone/>
            </a:pPr>
            <a:r>
              <a:rPr lang="en-US" sz="1600" dirty="0">
                <a:latin typeface="Calibri" panose="020F0502020204030204" pitchFamily="34" charset="0"/>
                <a:cs typeface="Calibri" panose="020F0502020204030204" pitchFamily="34" charset="0"/>
              </a:rPr>
              <a:t>The second two types of modifications involve histones. Histones are the proteins that hold chromosome together. In histone modification, genes are actually wrapped up tightly so the genes cannot be accessed (essentially turned off) or unwrapped so they can be accessed or activated (essentially turned on). There are multiple types of histone modifications which are catalyzed by a number of enzyme families; the most well characterized modifications include acetylation and methylation:</a:t>
            </a:r>
          </a:p>
          <a:p>
            <a:pPr marL="0" indent="0">
              <a:lnSpc>
                <a:spcPct val="90000"/>
              </a:lnSpc>
              <a:buNone/>
            </a:pPr>
            <a:r>
              <a:rPr lang="en-US" sz="1600" u="sng" dirty="0">
                <a:solidFill>
                  <a:srgbClr val="00B0F0"/>
                </a:solidFill>
                <a:latin typeface="Calibri" panose="020F0502020204030204" pitchFamily="34" charset="0"/>
                <a:cs typeface="Calibri" panose="020F0502020204030204" pitchFamily="34" charset="0"/>
              </a:rPr>
              <a:t>Histone Acetylation</a:t>
            </a:r>
            <a:r>
              <a:rPr lang="en-US" sz="1600" dirty="0">
                <a:solidFill>
                  <a:srgbClr val="00B0F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is performed by </a:t>
            </a:r>
            <a:r>
              <a:rPr lang="en-US" sz="1600" i="1" dirty="0">
                <a:latin typeface="Calibri" panose="020F0502020204030204" pitchFamily="34" charset="0"/>
                <a:cs typeface="Calibri" panose="020F0502020204030204" pitchFamily="34" charset="0"/>
              </a:rPr>
              <a:t>histone acetyltransferases (HATs)</a:t>
            </a:r>
            <a:r>
              <a:rPr lang="en-US" sz="1600" dirty="0">
                <a:latin typeface="Calibri" panose="020F0502020204030204" pitchFamily="34" charset="0"/>
                <a:cs typeface="Calibri" panose="020F0502020204030204" pitchFamily="34" charset="0"/>
              </a:rPr>
              <a:t> which add an acetyl group to lysine amino acids (which are positively charged) in the histone tail which acts to mask the positive charge. This causes loosening of chromatin to promote </a:t>
            </a:r>
            <a:r>
              <a:rPr lang="en-US" sz="1600" dirty="0">
                <a:solidFill>
                  <a:srgbClr val="FF0000"/>
                </a:solidFill>
                <a:latin typeface="Calibri" panose="020F0502020204030204" pitchFamily="34" charset="0"/>
                <a:cs typeface="Calibri" panose="020F0502020204030204" pitchFamily="34" charset="0"/>
              </a:rPr>
              <a:t>gene activation </a:t>
            </a:r>
            <a:r>
              <a:rPr lang="en-US" sz="1600" dirty="0">
                <a:latin typeface="Calibri" panose="020F0502020204030204" pitchFamily="34" charset="0"/>
                <a:cs typeface="Calibri" panose="020F0502020204030204" pitchFamily="34" charset="0"/>
              </a:rPr>
              <a:t>(Strahl and Allis, 2000).</a:t>
            </a:r>
            <a:br>
              <a:rPr lang="en-US" sz="1600" dirty="0">
                <a:latin typeface="Calibri" panose="020F0502020204030204" pitchFamily="34" charset="0"/>
                <a:cs typeface="Calibri" panose="020F0502020204030204" pitchFamily="34" charset="0"/>
              </a:rPr>
            </a:br>
            <a:br>
              <a:rPr lang="en-US" sz="1600" dirty="0">
                <a:latin typeface="Calibri" panose="020F0502020204030204" pitchFamily="34" charset="0"/>
                <a:cs typeface="Calibri" panose="020F0502020204030204" pitchFamily="34" charset="0"/>
              </a:rPr>
            </a:br>
            <a:r>
              <a:rPr lang="en-US" sz="1600" u="sng" dirty="0">
                <a:solidFill>
                  <a:srgbClr val="00B0F0"/>
                </a:solidFill>
                <a:latin typeface="Calibri" panose="020F0502020204030204" pitchFamily="34" charset="0"/>
                <a:cs typeface="Calibri" panose="020F0502020204030204" pitchFamily="34" charset="0"/>
              </a:rPr>
              <a:t>Histone Methylation </a:t>
            </a:r>
            <a:r>
              <a:rPr lang="en-US" sz="1600" dirty="0">
                <a:latin typeface="Calibri" panose="020F0502020204030204" pitchFamily="34" charset="0"/>
                <a:cs typeface="Calibri" panose="020F0502020204030204" pitchFamily="34" charset="0"/>
              </a:rPr>
              <a:t>can occur on lysine or arginine amine acids and can occur in mono-, di- or tri-methylation events by </a:t>
            </a:r>
            <a:r>
              <a:rPr lang="en-US" sz="1600" i="1" dirty="0">
                <a:latin typeface="Calibri" panose="020F0502020204030204" pitchFamily="34" charset="0"/>
                <a:cs typeface="Calibri" panose="020F0502020204030204" pitchFamily="34" charset="0"/>
              </a:rPr>
              <a:t>histone methyltransferases</a:t>
            </a:r>
            <a:r>
              <a:rPr lang="en-US" sz="1600" dirty="0">
                <a:latin typeface="Calibri" panose="020F0502020204030204" pitchFamily="34" charset="0"/>
                <a:cs typeface="Calibri" panose="020F0502020204030204" pitchFamily="34" charset="0"/>
              </a:rPr>
              <a:t>. This mark does not substantially alter the charge of amino acids and can be associated with both </a:t>
            </a:r>
            <a:r>
              <a:rPr lang="en-US" sz="1600" dirty="0">
                <a:solidFill>
                  <a:srgbClr val="FF0000"/>
                </a:solidFill>
                <a:latin typeface="Calibri" panose="020F0502020204030204" pitchFamily="34" charset="0"/>
                <a:cs typeface="Calibri" panose="020F0502020204030204" pitchFamily="34" charset="0"/>
              </a:rPr>
              <a:t>gene activation and inactivation</a:t>
            </a:r>
            <a:r>
              <a:rPr lang="en-US" sz="1600" dirty="0">
                <a:latin typeface="Calibri" panose="020F0502020204030204" pitchFamily="34" charset="0"/>
                <a:cs typeface="Calibri" panose="020F0502020204030204" pitchFamily="34" charset="0"/>
              </a:rPr>
              <a:t> (Laura,2008).</a:t>
            </a:r>
          </a:p>
          <a:p>
            <a:pPr marL="0" indent="0">
              <a:lnSpc>
                <a:spcPct val="90000"/>
              </a:lnSpc>
              <a:buNone/>
            </a:pPr>
            <a:endParaRPr lang="en-US" sz="1100" dirty="0"/>
          </a:p>
        </p:txBody>
      </p:sp>
      <p:pic>
        <p:nvPicPr>
          <p:cNvPr id="55" name="Picture 54" descr="Epigenetic mechanism">
            <a:extLst>
              <a:ext uri="{FF2B5EF4-FFF2-40B4-BE49-F238E27FC236}">
                <a16:creationId xmlns:a16="http://schemas.microsoft.com/office/drawing/2014/main" id="{639857C3-64FB-44FC-BB74-D5CEFFCFF55E}"/>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309361" y="948691"/>
            <a:ext cx="5882638" cy="5904560"/>
          </a:xfrm>
          <a:prstGeom prst="rect">
            <a:avLst/>
          </a:prstGeom>
          <a:noFill/>
        </p:spPr>
      </p:pic>
      <p:sp>
        <p:nvSpPr>
          <p:cNvPr id="64"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2744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028"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E1AAC5E-4190-4BBC-B26C-47798E67B513}"/>
              </a:ext>
            </a:extLst>
          </p:cNvPr>
          <p:cNvSpPr>
            <a:spLocks noGrp="1"/>
          </p:cNvSpPr>
          <p:nvPr>
            <p:ph type="title"/>
          </p:nvPr>
        </p:nvSpPr>
        <p:spPr>
          <a:xfrm>
            <a:off x="541867" y="787400"/>
            <a:ext cx="7145866" cy="778933"/>
          </a:xfrm>
        </p:spPr>
        <p:txBody>
          <a:bodyPr anchor="ctr">
            <a:normAutofit/>
          </a:bodyPr>
          <a:lstStyle/>
          <a:p>
            <a:r>
              <a:rPr lang="en-US" sz="3200">
                <a:solidFill>
                  <a:srgbClr val="FEFFFF"/>
                </a:solidFill>
                <a:latin typeface="Calibri" panose="020F0502020204030204" pitchFamily="34" charset="0"/>
                <a:cs typeface="Calibri" panose="020F0502020204030204" pitchFamily="34" charset="0"/>
              </a:rPr>
              <a:t>Epigenetics Takeaway</a:t>
            </a:r>
          </a:p>
        </p:txBody>
      </p:sp>
      <p:sp>
        <p:nvSpPr>
          <p:cNvPr id="3" name="Content Placeholder 2">
            <a:extLst>
              <a:ext uri="{FF2B5EF4-FFF2-40B4-BE49-F238E27FC236}">
                <a16:creationId xmlns:a16="http://schemas.microsoft.com/office/drawing/2014/main" id="{68C10580-7737-44BB-82C7-CEFBE1D0BD0C}"/>
              </a:ext>
            </a:extLst>
          </p:cNvPr>
          <p:cNvSpPr>
            <a:spLocks noGrp="1"/>
          </p:cNvSpPr>
          <p:nvPr>
            <p:ph idx="1"/>
          </p:nvPr>
        </p:nvSpPr>
        <p:spPr>
          <a:xfrm>
            <a:off x="541866" y="1818168"/>
            <a:ext cx="7145867" cy="5039832"/>
          </a:xfrm>
        </p:spPr>
        <p:txBody>
          <a:bodyPr>
            <a:normAutofit/>
          </a:bodyPr>
          <a:lstStyle/>
          <a:p>
            <a:pPr marL="0" indent="0">
              <a:buNone/>
            </a:pPr>
            <a:endParaRPr lang="en-US" dirty="0">
              <a:solidFill>
                <a:srgbClr val="FEFFFF"/>
              </a:solidFill>
            </a:endParaRPr>
          </a:p>
          <a:p>
            <a:r>
              <a:rPr lang="en-US" sz="1900" dirty="0">
                <a:solidFill>
                  <a:srgbClr val="FEFFFF"/>
                </a:solidFill>
                <a:latin typeface="Calibri" panose="020F0502020204030204" pitchFamily="34" charset="0"/>
                <a:cs typeface="Calibri" panose="020F0502020204030204" pitchFamily="34" charset="0"/>
              </a:rPr>
              <a:t>Knowing about epigenetics is both </a:t>
            </a:r>
            <a:r>
              <a:rPr lang="en-US" sz="1900" dirty="0">
                <a:solidFill>
                  <a:srgbClr val="FFFF00"/>
                </a:solidFill>
                <a:latin typeface="Calibri" panose="020F0502020204030204" pitchFamily="34" charset="0"/>
                <a:cs typeface="Calibri" panose="020F0502020204030204" pitchFamily="34" charset="0"/>
              </a:rPr>
              <a:t>scary</a:t>
            </a:r>
            <a:r>
              <a:rPr lang="en-US" sz="1900" dirty="0">
                <a:solidFill>
                  <a:srgbClr val="FEFFFF"/>
                </a:solidFill>
                <a:latin typeface="Calibri" panose="020F0502020204030204" pitchFamily="34" charset="0"/>
                <a:cs typeface="Calibri" panose="020F0502020204030204" pitchFamily="34" charset="0"/>
              </a:rPr>
              <a:t> and </a:t>
            </a:r>
            <a:r>
              <a:rPr lang="en-US" sz="1900" dirty="0">
                <a:solidFill>
                  <a:srgbClr val="FFFF00"/>
                </a:solidFill>
                <a:latin typeface="Calibri" panose="020F0502020204030204" pitchFamily="34" charset="0"/>
                <a:cs typeface="Calibri" panose="020F0502020204030204" pitchFamily="34" charset="0"/>
              </a:rPr>
              <a:t>amazing</a:t>
            </a:r>
            <a:r>
              <a:rPr lang="en-US" sz="1900" dirty="0">
                <a:solidFill>
                  <a:srgbClr val="FEFFFF"/>
                </a:solidFill>
                <a:latin typeface="Calibri" panose="020F0502020204030204" pitchFamily="34" charset="0"/>
                <a:cs typeface="Calibri" panose="020F0502020204030204" pitchFamily="34" charset="0"/>
              </a:rPr>
              <a:t> at the same time. </a:t>
            </a:r>
          </a:p>
          <a:p>
            <a:r>
              <a:rPr lang="en-US" sz="1900" dirty="0">
                <a:solidFill>
                  <a:srgbClr val="FEFFFF"/>
                </a:solidFill>
                <a:latin typeface="Calibri" panose="020F0502020204030204" pitchFamily="34" charset="0"/>
                <a:cs typeface="Calibri" panose="020F0502020204030204" pitchFamily="34" charset="0"/>
              </a:rPr>
              <a:t>Terrifying in that we know that </a:t>
            </a:r>
            <a:r>
              <a:rPr lang="en-US" sz="1900" dirty="0">
                <a:solidFill>
                  <a:srgbClr val="FFFF00"/>
                </a:solidFill>
                <a:latin typeface="Calibri" panose="020F0502020204030204" pitchFamily="34" charset="0"/>
                <a:cs typeface="Calibri" panose="020F0502020204030204" pitchFamily="34" charset="0"/>
              </a:rPr>
              <a:t>if we live poorly, </a:t>
            </a:r>
            <a:r>
              <a:rPr lang="en-US" sz="1900" dirty="0">
                <a:solidFill>
                  <a:srgbClr val="FEFFFF"/>
                </a:solidFill>
                <a:latin typeface="Calibri" panose="020F0502020204030204" pitchFamily="34" charset="0"/>
                <a:cs typeface="Calibri" panose="020F0502020204030204" pitchFamily="34" charset="0"/>
              </a:rPr>
              <a:t>paying little attention to how we live, i.e., the impact of poor diet, lack of exercise, living in stress, exposing ourselves to environmental toxins, overreliance on medications, etc.,  our genome will be altered, resulting in poor physical and/or emotional health and that this effect can be passed on to our progeny for generations to come. </a:t>
            </a:r>
          </a:p>
          <a:p>
            <a:r>
              <a:rPr lang="en-US" sz="1900" dirty="0">
                <a:solidFill>
                  <a:srgbClr val="FEFFFF"/>
                </a:solidFill>
                <a:latin typeface="Calibri" panose="020F0502020204030204" pitchFamily="34" charset="0"/>
                <a:cs typeface="Calibri" panose="020F0502020204030204" pitchFamily="34" charset="0"/>
              </a:rPr>
              <a:t>On the other hand, </a:t>
            </a:r>
            <a:r>
              <a:rPr lang="en-US" sz="1900" dirty="0">
                <a:solidFill>
                  <a:srgbClr val="FFFF00"/>
                </a:solidFill>
                <a:latin typeface="Calibri" panose="020F0502020204030204" pitchFamily="34" charset="0"/>
                <a:cs typeface="Calibri" panose="020F0502020204030204" pitchFamily="34" charset="0"/>
              </a:rPr>
              <a:t>good choices </a:t>
            </a:r>
            <a:r>
              <a:rPr lang="en-US" sz="1900" dirty="0">
                <a:solidFill>
                  <a:srgbClr val="FEFFFF"/>
                </a:solidFill>
                <a:latin typeface="Calibri" panose="020F0502020204030204" pitchFamily="34" charset="0"/>
                <a:cs typeface="Calibri" panose="020F0502020204030204" pitchFamily="34" charset="0"/>
              </a:rPr>
              <a:t>bless us and our future generations. Bearing this in mind, we can appreciate more fully how discussions in the pages ahead about attachment, adverse childhood experiences, Polyvagal Theory, and disconnected living impact us in mind, body, soul, and genome. </a:t>
            </a:r>
          </a:p>
        </p:txBody>
      </p:sp>
      <p:pic>
        <p:nvPicPr>
          <p:cNvPr id="1026" name="Picture 2">
            <a:extLst>
              <a:ext uri="{FF2B5EF4-FFF2-40B4-BE49-F238E27FC236}">
                <a16:creationId xmlns:a16="http://schemas.microsoft.com/office/drawing/2014/main" id="{3DB74DC8-7069-40C9-B433-6FCDA3195A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28" r="6924"/>
          <a:stretch/>
        </p:blipFill>
        <p:spPr bwMode="auto">
          <a:xfrm>
            <a:off x="8580475" y="1818168"/>
            <a:ext cx="3306726" cy="371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48784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1007BF-CA81-4FFE-9E8A-5B5AD3E58542}"/>
              </a:ext>
            </a:extLst>
          </p:cNvPr>
          <p:cNvSpPr>
            <a:spLocks noGrp="1"/>
          </p:cNvSpPr>
          <p:nvPr>
            <p:ph type="title"/>
          </p:nvPr>
        </p:nvSpPr>
        <p:spPr>
          <a:xfrm>
            <a:off x="646176" y="223285"/>
            <a:ext cx="11289792" cy="776175"/>
          </a:xfrm>
        </p:spPr>
        <p:txBody>
          <a:bodyPr anchor="b">
            <a:normAutofit/>
          </a:bodyPr>
          <a:lstStyle/>
          <a:p>
            <a:r>
              <a:rPr lang="en-US" sz="4000" b="1" dirty="0">
                <a:latin typeface="Calibri" panose="020F0502020204030204" pitchFamily="34" charset="0"/>
                <a:cs typeface="Calibri" panose="020F0502020204030204" pitchFamily="34" charset="0"/>
              </a:rPr>
              <a:t>   Early Attachment</a:t>
            </a:r>
          </a:p>
        </p:txBody>
      </p:sp>
      <p:sp>
        <p:nvSpPr>
          <p:cNvPr id="13" name="Rectangle 1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5E352A"/>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a:extLst>
              <a:ext uri="{FF2B5EF4-FFF2-40B4-BE49-F238E27FC236}">
                <a16:creationId xmlns:a16="http://schemas.microsoft.com/office/drawing/2014/main" id="{99B34D2C-DF8E-460B-B744-1F20867B22A7}"/>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368596" y="1377696"/>
            <a:ext cx="5446988" cy="4547615"/>
          </a:xfrm>
          <a:prstGeom prst="rect">
            <a:avLst/>
          </a:prstGeom>
          <a:noFill/>
        </p:spPr>
      </p:pic>
      <p:sp>
        <p:nvSpPr>
          <p:cNvPr id="3" name="Content Placeholder 2">
            <a:extLst>
              <a:ext uri="{FF2B5EF4-FFF2-40B4-BE49-F238E27FC236}">
                <a16:creationId xmlns:a16="http://schemas.microsoft.com/office/drawing/2014/main" id="{FE297C95-01AC-4B93-8462-BA90D004F820}"/>
              </a:ext>
            </a:extLst>
          </p:cNvPr>
          <p:cNvSpPr>
            <a:spLocks noGrp="1"/>
          </p:cNvSpPr>
          <p:nvPr>
            <p:ph idx="1"/>
          </p:nvPr>
        </p:nvSpPr>
        <p:spPr>
          <a:xfrm>
            <a:off x="5815584" y="223285"/>
            <a:ext cx="6376416" cy="7623141"/>
          </a:xfrm>
        </p:spPr>
        <p:txBody>
          <a:bodyPr>
            <a:normAutofit/>
          </a:bodyPr>
          <a:lstStyle/>
          <a:p>
            <a:pPr marL="0" indent="0">
              <a:lnSpc>
                <a:spcPct val="90000"/>
              </a:lnSpc>
              <a:buNone/>
            </a:pPr>
            <a:r>
              <a:rPr lang="en-US" sz="1100" dirty="0"/>
              <a:t> </a:t>
            </a:r>
          </a:p>
          <a:p>
            <a:pPr>
              <a:lnSpc>
                <a:spcPct val="90000"/>
              </a:lnSpc>
            </a:pPr>
            <a:r>
              <a:rPr lang="en-US" sz="2000" dirty="0">
                <a:latin typeface="Calibri" panose="020F0502020204030204" pitchFamily="34" charset="0"/>
                <a:cs typeface="Calibri" panose="020F0502020204030204" pitchFamily="34" charset="0"/>
              </a:rPr>
              <a:t>Attachment is a really big deal and has lifelong implications for all of us. Safe and secure attachment are absolutely necessary for developing healthy and secure development, emotional health, and the ability to regulate our emotions. </a:t>
            </a:r>
          </a:p>
          <a:p>
            <a:pPr>
              <a:lnSpc>
                <a:spcPct val="90000"/>
              </a:lnSpc>
            </a:pPr>
            <a:endParaRPr lang="en-US" sz="2000" dirty="0">
              <a:latin typeface="Calibri" panose="020F0502020204030204" pitchFamily="34" charset="0"/>
              <a:cs typeface="Calibri" panose="020F0502020204030204" pitchFamily="34" charset="0"/>
            </a:endParaRPr>
          </a:p>
          <a:p>
            <a:pPr>
              <a:lnSpc>
                <a:spcPct val="90000"/>
              </a:lnSpc>
            </a:pPr>
            <a:r>
              <a:rPr lang="en-US" sz="2000" dirty="0">
                <a:latin typeface="Calibri" panose="020F0502020204030204" pitchFamily="34" charset="0"/>
                <a:cs typeface="Calibri" panose="020F0502020204030204" pitchFamily="34" charset="0"/>
              </a:rPr>
              <a:t>Two early pioneers in this field, </a:t>
            </a:r>
            <a:r>
              <a:rPr lang="en-US" sz="2000" b="1" dirty="0">
                <a:solidFill>
                  <a:srgbClr val="FFFF00"/>
                </a:solidFill>
                <a:latin typeface="Calibri" panose="020F0502020204030204" pitchFamily="34" charset="0"/>
                <a:cs typeface="Calibri" panose="020F0502020204030204" pitchFamily="34" charset="0"/>
              </a:rPr>
              <a:t>Dr. John Bowlby </a:t>
            </a:r>
            <a:r>
              <a:rPr lang="en-US" sz="2000" dirty="0">
                <a:latin typeface="Calibri" panose="020F0502020204030204" pitchFamily="34" charset="0"/>
                <a:cs typeface="Calibri" panose="020F0502020204030204" pitchFamily="34" charset="0"/>
              </a:rPr>
              <a:t>(1969) and </a:t>
            </a:r>
            <a:r>
              <a:rPr lang="en-US" sz="2000" b="1" dirty="0">
                <a:solidFill>
                  <a:srgbClr val="FFFF00"/>
                </a:solidFill>
                <a:latin typeface="Calibri" panose="020F0502020204030204" pitchFamily="34" charset="0"/>
                <a:cs typeface="Calibri" panose="020F0502020204030204" pitchFamily="34" charset="0"/>
              </a:rPr>
              <a:t>Dr. Mary Ainsworth </a:t>
            </a:r>
            <a:r>
              <a:rPr lang="en-US" sz="2000" dirty="0">
                <a:latin typeface="Calibri" panose="020F0502020204030204" pitchFamily="34" charset="0"/>
                <a:cs typeface="Calibri" panose="020F0502020204030204" pitchFamily="34" charset="0"/>
              </a:rPr>
              <a:t>(1973) carved the way to our understanding of attachment and child development theory. </a:t>
            </a:r>
          </a:p>
          <a:p>
            <a:pPr>
              <a:lnSpc>
                <a:spcPct val="90000"/>
              </a:lnSpc>
            </a:pPr>
            <a:endParaRPr lang="en-US" sz="2000" dirty="0">
              <a:latin typeface="Calibri" panose="020F0502020204030204" pitchFamily="34" charset="0"/>
              <a:cs typeface="Calibri" panose="020F0502020204030204" pitchFamily="34" charset="0"/>
            </a:endParaRPr>
          </a:p>
          <a:p>
            <a:pPr>
              <a:lnSpc>
                <a:spcPct val="90000"/>
              </a:lnSpc>
            </a:pPr>
            <a:r>
              <a:rPr lang="en-US" sz="2000" dirty="0">
                <a:latin typeface="Calibri" panose="020F0502020204030204" pitchFamily="34" charset="0"/>
                <a:cs typeface="Calibri" panose="020F0502020204030204" pitchFamily="34" charset="0"/>
              </a:rPr>
              <a:t>They </a:t>
            </a:r>
            <a:r>
              <a:rPr lang="en-US" sz="2000" b="1" dirty="0">
                <a:solidFill>
                  <a:srgbClr val="FFFF00"/>
                </a:solidFill>
                <a:latin typeface="Calibri" panose="020F0502020204030204" pitchFamily="34" charset="0"/>
                <a:cs typeface="Calibri" panose="020F0502020204030204" pitchFamily="34" charset="0"/>
              </a:rPr>
              <a:t>defined attachment </a:t>
            </a:r>
            <a:r>
              <a:rPr lang="en-US" sz="2000" dirty="0">
                <a:latin typeface="Calibri" panose="020F0502020204030204" pitchFamily="34" charset="0"/>
                <a:cs typeface="Calibri" panose="020F0502020204030204" pitchFamily="34" charset="0"/>
              </a:rPr>
              <a:t>as a deep and enduring emotional bond that leads to connections between us across time and space. </a:t>
            </a:r>
          </a:p>
          <a:p>
            <a:pPr marL="0" indent="0">
              <a:lnSpc>
                <a:spcPct val="90000"/>
              </a:lnSpc>
              <a:buNone/>
            </a:pPr>
            <a:endParaRPr lang="en-US" sz="2000" dirty="0">
              <a:latin typeface="Calibri" panose="020F0502020204030204" pitchFamily="34" charset="0"/>
              <a:cs typeface="Calibri" panose="020F0502020204030204" pitchFamily="34" charset="0"/>
            </a:endParaRPr>
          </a:p>
          <a:p>
            <a:pPr>
              <a:lnSpc>
                <a:spcPct val="90000"/>
              </a:lnSpc>
            </a:pPr>
            <a:r>
              <a:rPr lang="en-US" sz="2000" dirty="0">
                <a:latin typeface="Calibri" panose="020F0502020204030204" pitchFamily="34" charset="0"/>
                <a:cs typeface="Calibri" panose="020F0502020204030204" pitchFamily="34" charset="0"/>
              </a:rPr>
              <a:t>This attachment is not always mutual and can travel in only one direction. For example, a child can attach to a parent, but the parent does not always attach to the child or vice versa (Kain &amp; Terrell, 2018). </a:t>
            </a:r>
          </a:p>
        </p:txBody>
      </p:sp>
    </p:spTree>
    <p:extLst>
      <p:ext uri="{BB962C8B-B14F-4D97-AF65-F5344CB8AC3E}">
        <p14:creationId xmlns:p14="http://schemas.microsoft.com/office/powerpoint/2010/main" val="193479632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2458-BF71-4918-94EF-26C50CB10CFF}"/>
              </a:ext>
            </a:extLst>
          </p:cNvPr>
          <p:cNvSpPr>
            <a:spLocks noGrp="1"/>
          </p:cNvSpPr>
          <p:nvPr>
            <p:ph type="title"/>
          </p:nvPr>
        </p:nvSpPr>
        <p:spPr>
          <a:xfrm>
            <a:off x="1775637" y="624110"/>
            <a:ext cx="9728975" cy="1280890"/>
          </a:xfrm>
        </p:spPr>
        <p:txBody>
          <a:bodyPr/>
          <a:lstStyle/>
          <a:p>
            <a:r>
              <a:rPr lang="en-US" dirty="0">
                <a:solidFill>
                  <a:schemeClr val="tx1"/>
                </a:solidFill>
                <a:latin typeface="Calibri" panose="020F0502020204030204" pitchFamily="34" charset="0"/>
                <a:cs typeface="Calibri" panose="020F0502020204030204" pitchFamily="34" charset="0"/>
              </a:rPr>
              <a:t>Attachment – Dr. John Bowlby </a:t>
            </a:r>
          </a:p>
        </p:txBody>
      </p:sp>
      <p:sp>
        <p:nvSpPr>
          <p:cNvPr id="3" name="Content Placeholder 2">
            <a:extLst>
              <a:ext uri="{FF2B5EF4-FFF2-40B4-BE49-F238E27FC236}">
                <a16:creationId xmlns:a16="http://schemas.microsoft.com/office/drawing/2014/main" id="{EBF4E8F5-41D6-4519-A513-849252C443C8}"/>
              </a:ext>
            </a:extLst>
          </p:cNvPr>
          <p:cNvSpPr>
            <a:spLocks noGrp="1"/>
          </p:cNvSpPr>
          <p:nvPr>
            <p:ph idx="1"/>
          </p:nvPr>
        </p:nvSpPr>
        <p:spPr>
          <a:xfrm>
            <a:off x="880111" y="2171700"/>
            <a:ext cx="10624502" cy="4062190"/>
          </a:xfrm>
          <a:gradFill>
            <a:gsLst>
              <a:gs pos="0">
                <a:srgbClr val="00B0F0"/>
              </a:gs>
              <a:gs pos="100000">
                <a:schemeClr val="bg2">
                  <a:shade val="98000"/>
                  <a:satMod val="120000"/>
                  <a:lumMod val="98000"/>
                </a:schemeClr>
              </a:gs>
            </a:gsLst>
            <a:path path="circle">
              <a:fillToRect l="50000" t="50000" r="100000" b="100000"/>
            </a:path>
          </a:gradFill>
        </p:spPr>
        <p:txBody>
          <a:bodyPr>
            <a:normAutofit/>
          </a:bodyPr>
          <a:lstStyle/>
          <a:p>
            <a:r>
              <a:rPr lang="en-US" dirty="0">
                <a:latin typeface="Calibri" panose="020F0502020204030204" pitchFamily="34" charset="0"/>
                <a:cs typeface="Calibri" panose="020F0502020204030204" pitchFamily="34" charset="0"/>
              </a:rPr>
              <a:t>In an interview with Dr. Milton Stenn in 1977, Dr. John Bowlby shared that his career started off in the medical direction. He noted that he was following in his surgeon father's footsteps. His father was a well-known surgeon in London and John explained that his father encouraged him to study medicine at Cambridge. </a:t>
            </a:r>
          </a:p>
          <a:p>
            <a:r>
              <a:rPr lang="en-US" dirty="0">
                <a:latin typeface="Calibri" panose="020F0502020204030204" pitchFamily="34" charset="0"/>
                <a:cs typeface="Calibri" panose="020F0502020204030204" pitchFamily="34" charset="0"/>
              </a:rPr>
              <a:t>Bowlby ended up following his father's suggestion but was not terribly interested in anatomy and natural sciences. However, during his time at Trinity College, he became particularly interested in </a:t>
            </a:r>
            <a:r>
              <a:rPr lang="en-US" dirty="0">
                <a:solidFill>
                  <a:srgbClr val="FF0000"/>
                </a:solidFill>
                <a:latin typeface="Calibri" panose="020F0502020204030204" pitchFamily="34" charset="0"/>
                <a:cs typeface="Calibri" panose="020F0502020204030204" pitchFamily="34" charset="0"/>
              </a:rPr>
              <a:t>developmental psychology </a:t>
            </a:r>
            <a:r>
              <a:rPr lang="en-US" dirty="0">
                <a:latin typeface="Calibri" panose="020F0502020204030204" pitchFamily="34" charset="0"/>
                <a:cs typeface="Calibri" panose="020F0502020204030204" pitchFamily="34" charset="0"/>
              </a:rPr>
              <a:t>which led him to give up medicine by his third year. When John left medicine, he accepted a teaching opportunity at a school called </a:t>
            </a:r>
            <a:r>
              <a:rPr lang="en-US" dirty="0">
                <a:solidFill>
                  <a:srgbClr val="FF0000"/>
                </a:solidFill>
                <a:latin typeface="Calibri" panose="020F0502020204030204" pitchFamily="34" charset="0"/>
                <a:cs typeface="Calibri" panose="020F0502020204030204" pitchFamily="34" charset="0"/>
              </a:rPr>
              <a:t>Priory Gates </a:t>
            </a:r>
            <a:r>
              <a:rPr lang="en-US" dirty="0">
                <a:latin typeface="Calibri" panose="020F0502020204030204" pitchFamily="34" charset="0"/>
                <a:cs typeface="Calibri" panose="020F0502020204030204" pitchFamily="34" charset="0"/>
              </a:rPr>
              <a:t>for six months where he worked with maladjusted children. </a:t>
            </a:r>
          </a:p>
          <a:p>
            <a:r>
              <a:rPr lang="en-US" dirty="0">
                <a:latin typeface="Calibri" panose="020F0502020204030204" pitchFamily="34" charset="0"/>
                <a:cs typeface="Calibri" panose="020F0502020204030204" pitchFamily="34" charset="0"/>
              </a:rPr>
              <a:t>Bowlby stated that the experience at Priory Gates was extremely important to his career in research as he learned that the problems of today should be understood and dealt with at a developmental level (Kanter, 2007).</a:t>
            </a:r>
          </a:p>
          <a:p>
            <a:endParaRPr lang="en-US" dirty="0"/>
          </a:p>
        </p:txBody>
      </p:sp>
      <p:pic>
        <p:nvPicPr>
          <p:cNvPr id="5" name="Picture 4" descr="John Bowlby Books">
            <a:extLst>
              <a:ext uri="{FF2B5EF4-FFF2-40B4-BE49-F238E27FC236}">
                <a16:creationId xmlns:a16="http://schemas.microsoft.com/office/drawing/2014/main" id="{AD99EF85-1195-4147-80B6-E8D5168794E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569664" y="115468"/>
            <a:ext cx="3142276" cy="1882877"/>
          </a:xfrm>
          <a:prstGeom prst="rect">
            <a:avLst/>
          </a:prstGeom>
          <a:noFill/>
          <a:ln>
            <a:noFill/>
          </a:ln>
        </p:spPr>
      </p:pic>
    </p:spTree>
    <p:extLst>
      <p:ext uri="{BB962C8B-B14F-4D97-AF65-F5344CB8AC3E}">
        <p14:creationId xmlns:p14="http://schemas.microsoft.com/office/powerpoint/2010/main" val="1790962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C774177B-F418-4589-B318-3CF3EC0DFB66}"/>
              </a:ext>
            </a:extLst>
          </p:cNvPr>
          <p:cNvPicPr/>
          <p:nvPr/>
        </p:nvPicPr>
        <p:blipFill rotWithShape="1">
          <a:blip r:embed="rId2">
            <a:extLst>
              <a:ext uri="{28A0092B-C50C-407E-A947-70E740481C1C}">
                <a14:useLocalDpi xmlns:a14="http://schemas.microsoft.com/office/drawing/2010/main" val="0"/>
              </a:ext>
            </a:extLst>
          </a:blip>
          <a:srcRect l="14009" r="8856" b="1"/>
          <a:stretch/>
        </p:blipFill>
        <p:spPr bwMode="auto">
          <a:xfrm>
            <a:off x="8229598" y="10"/>
            <a:ext cx="3962401" cy="6857990"/>
          </a:xfrm>
          <a:prstGeom prst="rect">
            <a:avLst/>
          </a:prstGeom>
          <a:noFill/>
        </p:spPr>
      </p:pic>
      <p:sp>
        <p:nvSpPr>
          <p:cNvPr id="13"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0856426-1FA6-406A-AADC-161043C5F914}"/>
              </a:ext>
            </a:extLst>
          </p:cNvPr>
          <p:cNvSpPr>
            <a:spLocks noGrp="1"/>
          </p:cNvSpPr>
          <p:nvPr>
            <p:ph type="title"/>
          </p:nvPr>
        </p:nvSpPr>
        <p:spPr>
          <a:xfrm>
            <a:off x="541867" y="787400"/>
            <a:ext cx="7145866" cy="778933"/>
          </a:xfrm>
        </p:spPr>
        <p:txBody>
          <a:bodyPr anchor="ctr">
            <a:normAutofit/>
          </a:bodyPr>
          <a:lstStyle/>
          <a:p>
            <a:r>
              <a:rPr lang="en-US" sz="3200" dirty="0">
                <a:solidFill>
                  <a:srgbClr val="FEFFFF"/>
                </a:solidFill>
              </a:rPr>
              <a:t>Attachment – Dr. Mary Ainsworth</a:t>
            </a:r>
          </a:p>
        </p:txBody>
      </p:sp>
      <p:sp>
        <p:nvSpPr>
          <p:cNvPr id="3" name="Content Placeholder 2">
            <a:extLst>
              <a:ext uri="{FF2B5EF4-FFF2-40B4-BE49-F238E27FC236}">
                <a16:creationId xmlns:a16="http://schemas.microsoft.com/office/drawing/2014/main" id="{C7CB7168-538C-4818-A443-7F10CF55AFCD}"/>
              </a:ext>
            </a:extLst>
          </p:cNvPr>
          <p:cNvSpPr>
            <a:spLocks noGrp="1"/>
          </p:cNvSpPr>
          <p:nvPr>
            <p:ph idx="1"/>
          </p:nvPr>
        </p:nvSpPr>
        <p:spPr>
          <a:xfrm>
            <a:off x="1" y="1694179"/>
            <a:ext cx="8221976" cy="5163821"/>
          </a:xfrm>
          <a:gradFill>
            <a:gsLst>
              <a:gs pos="0">
                <a:schemeClr val="accent1">
                  <a:lumMod val="75000"/>
                </a:schemeClr>
              </a:gs>
              <a:gs pos="100000">
                <a:schemeClr val="bg2">
                  <a:shade val="98000"/>
                  <a:satMod val="120000"/>
                  <a:lumMod val="98000"/>
                </a:schemeClr>
              </a:gs>
            </a:gsLst>
            <a:path path="circle">
              <a:fillToRect l="50000" t="50000" r="100000" b="100000"/>
            </a:path>
          </a:gradFill>
        </p:spPr>
        <p:txBody>
          <a:bodyPr>
            <a:normAutofit/>
          </a:bodyPr>
          <a:lstStyle/>
          <a:p>
            <a:pPr>
              <a:lnSpc>
                <a:spcPct val="90000"/>
              </a:lnSpc>
            </a:pPr>
            <a:endParaRPr lang="en-US" sz="1500" dirty="0">
              <a:solidFill>
                <a:srgbClr val="FEFFFF"/>
              </a:solidFill>
            </a:endParaRPr>
          </a:p>
          <a:p>
            <a:pPr>
              <a:lnSpc>
                <a:spcPct val="90000"/>
              </a:lnSpc>
            </a:pPr>
            <a:r>
              <a:rPr lang="en-US" sz="1500" dirty="0">
                <a:solidFill>
                  <a:srgbClr val="FEFFFF"/>
                </a:solidFill>
              </a:rPr>
              <a:t>Bowlby was not the only act in town as he collaborated extensively with Dr. Mary Ainsworth.  </a:t>
            </a:r>
          </a:p>
          <a:p>
            <a:pPr>
              <a:lnSpc>
                <a:spcPct val="90000"/>
              </a:lnSpc>
            </a:pPr>
            <a:r>
              <a:rPr lang="en-US" sz="1500" dirty="0">
                <a:solidFill>
                  <a:srgbClr val="FEFFFF"/>
                </a:solidFill>
              </a:rPr>
              <a:t>Mary was born in </a:t>
            </a:r>
            <a:r>
              <a:rPr lang="en-US" sz="1500" b="1" dirty="0">
                <a:solidFill>
                  <a:srgbClr val="FFFF00"/>
                </a:solidFill>
              </a:rPr>
              <a:t>Glendale Ohio. </a:t>
            </a:r>
            <a:r>
              <a:rPr lang="en-US" sz="1500" dirty="0">
                <a:solidFill>
                  <a:srgbClr val="FEFFFF"/>
                </a:solidFill>
              </a:rPr>
              <a:t>When she was 15, she read William McDougall's book, </a:t>
            </a:r>
            <a:r>
              <a:rPr lang="en-US" sz="1500" b="1" i="1" dirty="0">
                <a:solidFill>
                  <a:srgbClr val="FFFF00"/>
                </a:solidFill>
              </a:rPr>
              <a:t>Character and the Conduct of Life</a:t>
            </a:r>
            <a:r>
              <a:rPr lang="en-US" sz="1500" b="1" dirty="0">
                <a:solidFill>
                  <a:srgbClr val="FFFF00"/>
                </a:solidFill>
              </a:rPr>
              <a:t>, </a:t>
            </a:r>
            <a:r>
              <a:rPr lang="en-US" sz="1500" dirty="0">
                <a:solidFill>
                  <a:srgbClr val="FEFFFF"/>
                </a:solidFill>
              </a:rPr>
              <a:t>which inspired her to pursue psychology. </a:t>
            </a:r>
          </a:p>
          <a:p>
            <a:pPr>
              <a:lnSpc>
                <a:spcPct val="90000"/>
              </a:lnSpc>
            </a:pPr>
            <a:r>
              <a:rPr lang="en-US" sz="1500" dirty="0">
                <a:solidFill>
                  <a:srgbClr val="FEFFFF"/>
                </a:solidFill>
              </a:rPr>
              <a:t>While she was teaching at </a:t>
            </a:r>
            <a:r>
              <a:rPr lang="en-US" sz="1500" b="1" dirty="0">
                <a:solidFill>
                  <a:srgbClr val="FFFF00"/>
                </a:solidFill>
              </a:rPr>
              <a:t>John Hopkins, </a:t>
            </a:r>
            <a:r>
              <a:rPr lang="en-US" sz="1500" dirty="0">
                <a:solidFill>
                  <a:srgbClr val="FEFFFF"/>
                </a:solidFill>
              </a:rPr>
              <a:t>Mary began working on creating a means to measure attachments between mothers and their children. </a:t>
            </a:r>
          </a:p>
          <a:p>
            <a:pPr>
              <a:lnSpc>
                <a:spcPct val="90000"/>
              </a:lnSpc>
            </a:pPr>
            <a:r>
              <a:rPr lang="en-US" sz="1500" dirty="0">
                <a:solidFill>
                  <a:srgbClr val="FEFFFF"/>
                </a:solidFill>
              </a:rPr>
              <a:t>It was this that led her to develop her famous </a:t>
            </a:r>
            <a:r>
              <a:rPr lang="en-US" sz="1500" b="1" dirty="0">
                <a:solidFill>
                  <a:srgbClr val="FFFF00"/>
                </a:solidFill>
              </a:rPr>
              <a:t>"Strange Situation" </a:t>
            </a:r>
            <a:r>
              <a:rPr lang="en-US" sz="1500" dirty="0">
                <a:solidFill>
                  <a:srgbClr val="FEFFFF"/>
                </a:solidFill>
              </a:rPr>
              <a:t>assessment, in which a researcher observes a child's reactions after a mother briefly leaves her child alone in an unfamiliar room. </a:t>
            </a:r>
          </a:p>
          <a:p>
            <a:pPr>
              <a:lnSpc>
                <a:spcPct val="90000"/>
              </a:lnSpc>
            </a:pPr>
            <a:r>
              <a:rPr lang="en-US" sz="1500" dirty="0">
                <a:solidFill>
                  <a:srgbClr val="FEFFFF"/>
                </a:solidFill>
              </a:rPr>
              <a:t>The child’s reaction after the separation and upon the mother's return, revealed important information about attachment. Based on her observations and research,</a:t>
            </a:r>
          </a:p>
          <a:p>
            <a:pPr>
              <a:lnSpc>
                <a:spcPct val="90000"/>
              </a:lnSpc>
            </a:pPr>
            <a:r>
              <a:rPr lang="en-US" sz="1500" dirty="0">
                <a:solidFill>
                  <a:srgbClr val="FEFFFF"/>
                </a:solidFill>
              </a:rPr>
              <a:t>Mary determined that there were </a:t>
            </a:r>
            <a:r>
              <a:rPr lang="en-US" sz="1500" b="1" u="sng" dirty="0">
                <a:solidFill>
                  <a:srgbClr val="FFFF00"/>
                </a:solidFill>
              </a:rPr>
              <a:t>three main styles of attachment</a:t>
            </a:r>
            <a:r>
              <a:rPr lang="en-US" sz="1500" b="1" dirty="0">
                <a:solidFill>
                  <a:srgbClr val="FFFF00"/>
                </a:solidFill>
              </a:rPr>
              <a:t>: </a:t>
            </a:r>
            <a:r>
              <a:rPr lang="en-US" sz="1500" dirty="0">
                <a:solidFill>
                  <a:srgbClr val="00B0F0"/>
                </a:solidFill>
              </a:rPr>
              <a:t>secure, anxious-avoidant, and anxious-resistant.</a:t>
            </a:r>
            <a:r>
              <a:rPr lang="en-US" sz="1500" dirty="0">
                <a:solidFill>
                  <a:srgbClr val="FEFFFF"/>
                </a:solidFill>
              </a:rPr>
              <a:t> Since these initial findings, her work has spawned numerous studies into the nature of attachment and the different </a:t>
            </a:r>
            <a:r>
              <a:rPr lang="en-US" sz="1500" dirty="0">
                <a:solidFill>
                  <a:schemeClr val="tx1"/>
                </a:solidFill>
                <a:hlinkClick r:id="rId3">
                  <a:extLst>
                    <a:ext uri="{A12FA001-AC4F-418D-AE19-62706E023703}">
                      <ahyp:hlinkClr xmlns:ahyp="http://schemas.microsoft.com/office/drawing/2018/hyperlinkcolor" val="tx"/>
                    </a:ext>
                  </a:extLst>
                </a:hlinkClick>
              </a:rPr>
              <a:t>attachment styles</a:t>
            </a:r>
            <a:r>
              <a:rPr lang="en-US" sz="1500" dirty="0">
                <a:solidFill>
                  <a:schemeClr val="tx1"/>
                </a:solidFill>
              </a:rPr>
              <a:t> that </a:t>
            </a:r>
            <a:r>
              <a:rPr lang="en-US" sz="1500" dirty="0">
                <a:solidFill>
                  <a:srgbClr val="FEFFFF"/>
                </a:solidFill>
              </a:rPr>
              <a:t>exist between children and their caregivers (VeryWellMind, 2019)</a:t>
            </a:r>
          </a:p>
          <a:p>
            <a:pPr>
              <a:lnSpc>
                <a:spcPct val="90000"/>
              </a:lnSpc>
            </a:pPr>
            <a:endParaRPr lang="en-US" sz="1500" dirty="0">
              <a:solidFill>
                <a:srgbClr val="FEFFFF"/>
              </a:solidFill>
            </a:endParaRPr>
          </a:p>
        </p:txBody>
      </p:sp>
    </p:spTree>
    <p:extLst>
      <p:ext uri="{BB962C8B-B14F-4D97-AF65-F5344CB8AC3E}">
        <p14:creationId xmlns:p14="http://schemas.microsoft.com/office/powerpoint/2010/main" val="566812498"/>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6A92F1-05F5-47AC-86A2-9DFA81970125}"/>
              </a:ext>
            </a:extLst>
          </p:cNvPr>
          <p:cNvSpPr>
            <a:spLocks noGrp="1"/>
          </p:cNvSpPr>
          <p:nvPr>
            <p:ph type="title"/>
          </p:nvPr>
        </p:nvSpPr>
        <p:spPr>
          <a:xfrm>
            <a:off x="649224" y="645106"/>
            <a:ext cx="3650279" cy="1259894"/>
          </a:xfrm>
        </p:spPr>
        <p:txBody>
          <a:bodyPr>
            <a:normAutofit/>
          </a:bodyPr>
          <a:lstStyle/>
          <a:p>
            <a:r>
              <a:rPr lang="en-US" b="1" dirty="0"/>
              <a:t>Four Phases of Attachment </a:t>
            </a:r>
          </a:p>
        </p:txBody>
      </p:sp>
      <p:sp>
        <p:nvSpPr>
          <p:cNvPr id="11" name="Rectangle 10">
            <a:extLst>
              <a:ext uri="{FF2B5EF4-FFF2-40B4-BE49-F238E27FC236}">
                <a16:creationId xmlns:a16="http://schemas.microsoft.com/office/drawing/2014/main" id="{94543A62-A2AB-454A-878E-D3D9190D5F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6623A0C6-38B9-47D5-988A-BEE0CD46E77B}"/>
              </a:ext>
            </a:extLst>
          </p:cNvPr>
          <p:cNvSpPr>
            <a:spLocks noGrp="1"/>
          </p:cNvSpPr>
          <p:nvPr>
            <p:ph idx="1"/>
          </p:nvPr>
        </p:nvSpPr>
        <p:spPr>
          <a:xfrm>
            <a:off x="649225" y="2133600"/>
            <a:ext cx="3650278" cy="3759253"/>
          </a:xfrm>
        </p:spPr>
        <p:txBody>
          <a:bodyPr>
            <a:normAutofit/>
          </a:bodyPr>
          <a:lstStyle/>
          <a:p>
            <a:pPr>
              <a:lnSpc>
                <a:spcPct val="90000"/>
              </a:lnSpc>
            </a:pPr>
            <a:r>
              <a:rPr lang="en-US" dirty="0">
                <a:latin typeface="Calibri" panose="020F0502020204030204" pitchFamily="34" charset="0"/>
                <a:cs typeface="Calibri" panose="020F0502020204030204" pitchFamily="34" charset="0"/>
              </a:rPr>
              <a:t>Rudolph Schaffer and Peggy Emerson (1964) analyzed the number of attachment relationships that infants form in a </a:t>
            </a:r>
            <a:r>
              <a:rPr lang="en-US" dirty="0">
                <a:latin typeface="Calibri" panose="020F0502020204030204" pitchFamily="34" charset="0"/>
                <a:cs typeface="Calibri" panose="020F0502020204030204" pitchFamily="34" charset="0"/>
                <a:hlinkClick r:id="rId2"/>
              </a:rPr>
              <a:t>longitudinal study</a:t>
            </a:r>
            <a:r>
              <a:rPr lang="en-US" dirty="0">
                <a:latin typeface="Calibri" panose="020F0502020204030204" pitchFamily="34" charset="0"/>
                <a:cs typeface="Calibri" panose="020F0502020204030204" pitchFamily="34" charset="0"/>
              </a:rPr>
              <a:t> with 60 infants. </a:t>
            </a:r>
          </a:p>
          <a:p>
            <a:pPr>
              <a:lnSpc>
                <a:spcPct val="90000"/>
              </a:lnSpc>
            </a:pPr>
            <a:r>
              <a:rPr lang="en-US" dirty="0">
                <a:latin typeface="Calibri" panose="020F0502020204030204" pitchFamily="34" charset="0"/>
                <a:cs typeface="Calibri" panose="020F0502020204030204" pitchFamily="34" charset="0"/>
              </a:rPr>
              <a:t>In their study, infants were observed every four weeks during the first year of life, and then once again at 18 months. </a:t>
            </a:r>
          </a:p>
          <a:p>
            <a:pPr>
              <a:lnSpc>
                <a:spcPct val="90000"/>
              </a:lnSpc>
            </a:pPr>
            <a:r>
              <a:rPr lang="en-US" dirty="0">
                <a:latin typeface="Calibri" panose="020F0502020204030204" pitchFamily="34" charset="0"/>
                <a:cs typeface="Calibri" panose="020F0502020204030204" pitchFamily="34" charset="0"/>
              </a:rPr>
              <a:t>Schaffer and Emerson determined that four distinct phases of attachment emerged: ﻿</a:t>
            </a:r>
          </a:p>
          <a:p>
            <a:pPr>
              <a:lnSpc>
                <a:spcPct val="90000"/>
              </a:lnSpc>
            </a:pPr>
            <a:endParaRPr lang="en-US" dirty="0"/>
          </a:p>
        </p:txBody>
      </p:sp>
      <p:pic>
        <p:nvPicPr>
          <p:cNvPr id="4" name="Picture 3">
            <a:extLst>
              <a:ext uri="{FF2B5EF4-FFF2-40B4-BE49-F238E27FC236}">
                <a16:creationId xmlns:a16="http://schemas.microsoft.com/office/drawing/2014/main" id="{23C089B5-36F4-4D6C-9B1C-B77F1E4C893A}"/>
              </a:ext>
            </a:extLst>
          </p:cNvPr>
          <p:cNvPicPr/>
          <p:nvPr/>
        </p:nvPicPr>
        <p:blipFill rotWithShape="1">
          <a:blip r:embed="rId3"/>
          <a:srcRect l="6280" r="5355" b="-2"/>
          <a:stretch/>
        </p:blipFill>
        <p:spPr>
          <a:xfrm>
            <a:off x="4398381" y="640080"/>
            <a:ext cx="7174740" cy="5749145"/>
          </a:xfrm>
          <a:prstGeom prst="rect">
            <a:avLst/>
          </a:prstGeom>
        </p:spPr>
      </p:pic>
      <p:sp>
        <p:nvSpPr>
          <p:cNvPr id="13" name="Freeform 11">
            <a:extLst>
              <a:ext uri="{FF2B5EF4-FFF2-40B4-BE49-F238E27FC236}">
                <a16:creationId xmlns:a16="http://schemas.microsoft.com/office/drawing/2014/main" id="{50553464-41F1-4160-9D02-7C5EC7013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7217504-4262-4732-BBD6-3E169CC6C110}"/>
              </a:ext>
            </a:extLst>
          </p:cNvPr>
          <p:cNvSpPr/>
          <p:nvPr/>
        </p:nvSpPr>
        <p:spPr>
          <a:xfrm>
            <a:off x="3970834" y="3244334"/>
            <a:ext cx="5607882" cy="3416320"/>
          </a:xfrm>
          <a:prstGeom prst="rect">
            <a:avLst/>
          </a:prstGeom>
        </p:spPr>
        <p:txBody>
          <a:bodyPr wrap="none">
            <a:spAutoFit/>
          </a:bodyPr>
          <a:lstStyle/>
          <a:p>
            <a:endParaRPr lang="en-US" dirty="0">
              <a:solidFill>
                <a:srgbClr val="000000"/>
              </a:solidFill>
              <a:latin typeface="Times" panose="02020603050405020304" pitchFamily="18" charset="0"/>
              <a:ea typeface="Times New Roman" panose="02020603050405020304" pitchFamily="18" charset="0"/>
            </a:endParaRPr>
          </a:p>
          <a:p>
            <a:endParaRPr lang="en-US" dirty="0">
              <a:solidFill>
                <a:srgbClr val="000000"/>
              </a:solidFill>
              <a:latin typeface="Times" panose="02020603050405020304" pitchFamily="18" charset="0"/>
              <a:ea typeface="Times New Roman" panose="02020603050405020304" pitchFamily="18" charset="0"/>
            </a:endParaRPr>
          </a:p>
          <a:p>
            <a:endParaRPr lang="en-US" dirty="0">
              <a:solidFill>
                <a:srgbClr val="000000"/>
              </a:solidFill>
              <a:latin typeface="Times" panose="02020603050405020304" pitchFamily="18" charset="0"/>
              <a:ea typeface="Times New Roman" panose="02020603050405020304" pitchFamily="18" charset="0"/>
            </a:endParaRPr>
          </a:p>
          <a:p>
            <a:endParaRPr lang="en-US" dirty="0">
              <a:solidFill>
                <a:srgbClr val="000000"/>
              </a:solidFill>
              <a:latin typeface="Times" panose="02020603050405020304" pitchFamily="18" charset="0"/>
              <a:ea typeface="Times New Roman" panose="02020603050405020304" pitchFamily="18" charset="0"/>
            </a:endParaRPr>
          </a:p>
          <a:p>
            <a:endParaRPr lang="en-US" dirty="0">
              <a:solidFill>
                <a:srgbClr val="000000"/>
              </a:solidFill>
              <a:latin typeface="Times" panose="02020603050405020304" pitchFamily="18" charset="0"/>
              <a:ea typeface="Times New Roman" panose="02020603050405020304" pitchFamily="18" charset="0"/>
            </a:endParaRPr>
          </a:p>
          <a:p>
            <a:endParaRPr lang="en-US" dirty="0">
              <a:solidFill>
                <a:srgbClr val="000000"/>
              </a:solidFill>
              <a:latin typeface="Times" panose="02020603050405020304" pitchFamily="18" charset="0"/>
              <a:ea typeface="Times New Roman" panose="02020603050405020304" pitchFamily="18" charset="0"/>
            </a:endParaRPr>
          </a:p>
          <a:p>
            <a:endParaRPr lang="en-US" dirty="0">
              <a:solidFill>
                <a:srgbClr val="000000"/>
              </a:solidFill>
              <a:latin typeface="Times" panose="02020603050405020304" pitchFamily="18" charset="0"/>
              <a:ea typeface="Times New Roman" panose="02020603050405020304" pitchFamily="18" charset="0"/>
            </a:endParaRPr>
          </a:p>
          <a:p>
            <a:endParaRPr lang="en-US" dirty="0">
              <a:solidFill>
                <a:srgbClr val="000000"/>
              </a:solidFill>
              <a:latin typeface="Times" panose="02020603050405020304" pitchFamily="18" charset="0"/>
              <a:ea typeface="Times New Roman" panose="02020603050405020304" pitchFamily="18" charset="0"/>
            </a:endParaRPr>
          </a:p>
          <a:p>
            <a:endParaRPr lang="en-US" dirty="0">
              <a:solidFill>
                <a:srgbClr val="000000"/>
              </a:solidFill>
              <a:latin typeface="Times" panose="02020603050405020304" pitchFamily="18" charset="0"/>
              <a:ea typeface="Times New Roman" panose="02020603050405020304" pitchFamily="18" charset="0"/>
            </a:endParaRPr>
          </a:p>
          <a:p>
            <a:endParaRPr lang="en-US" dirty="0">
              <a:solidFill>
                <a:srgbClr val="000000"/>
              </a:solidFill>
              <a:latin typeface="Times" panose="02020603050405020304" pitchFamily="18" charset="0"/>
              <a:ea typeface="Times New Roman" panose="02020603050405020304" pitchFamily="18" charset="0"/>
            </a:endParaRPr>
          </a:p>
          <a:p>
            <a:endParaRPr lang="en-US" dirty="0">
              <a:solidFill>
                <a:srgbClr val="000000"/>
              </a:solidFill>
              <a:latin typeface="Times" panose="02020603050405020304" pitchFamily="18" charset="0"/>
              <a:ea typeface="Times New Roman" panose="02020603050405020304" pitchFamily="18" charset="0"/>
            </a:endParaRPr>
          </a:p>
          <a:p>
            <a:r>
              <a:rPr lang="en-US" dirty="0">
                <a:solidFill>
                  <a:srgbClr val="000000"/>
                </a:solidFill>
                <a:latin typeface="Times" panose="02020603050405020304" pitchFamily="18" charset="0"/>
                <a:ea typeface="Times New Roman" panose="02020603050405020304" pitchFamily="18" charset="0"/>
              </a:rPr>
              <a:t>                                               </a:t>
            </a:r>
            <a:r>
              <a:rPr lang="en-US" sz="1200" dirty="0">
                <a:solidFill>
                  <a:srgbClr val="000000"/>
                </a:solidFill>
                <a:latin typeface="Times" panose="02020603050405020304" pitchFamily="18" charset="0"/>
                <a:ea typeface="Times New Roman" panose="02020603050405020304" pitchFamily="18" charset="0"/>
              </a:rPr>
              <a:t>Illustration by JR Bee (</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VeryWellMind, 2019</a:t>
            </a:r>
            <a:endParaRPr lang="en-US" sz="1200" dirty="0"/>
          </a:p>
        </p:txBody>
      </p:sp>
    </p:spTree>
    <p:extLst>
      <p:ext uri="{BB962C8B-B14F-4D97-AF65-F5344CB8AC3E}">
        <p14:creationId xmlns:p14="http://schemas.microsoft.com/office/powerpoint/2010/main" val="3479477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11"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US"/>
            </a:p>
          </p:txBody>
        </p:sp>
        <p:sp>
          <p:nvSpPr>
            <p:cNvPr id="12"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US"/>
            </a:p>
          </p:txBody>
        </p:sp>
        <p:sp>
          <p:nvSpPr>
            <p:cNvPr id="13"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US"/>
            </a:p>
          </p:txBody>
        </p:sp>
        <p:sp>
          <p:nvSpPr>
            <p:cNvPr id="14"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US"/>
            </a:p>
          </p:txBody>
        </p:sp>
        <p:sp>
          <p:nvSpPr>
            <p:cNvPr id="15"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US"/>
            </a:p>
          </p:txBody>
        </p:sp>
        <p:sp>
          <p:nvSpPr>
            <p:cNvPr id="16"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US"/>
            </a:p>
          </p:txBody>
        </p:sp>
        <p:sp>
          <p:nvSpPr>
            <p:cNvPr id="17"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US"/>
            </a:p>
          </p:txBody>
        </p:sp>
        <p:sp>
          <p:nvSpPr>
            <p:cNvPr id="18"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US"/>
            </a:p>
          </p:txBody>
        </p:sp>
        <p:sp>
          <p:nvSpPr>
            <p:cNvPr id="19"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US"/>
            </a:p>
          </p:txBody>
        </p:sp>
        <p:sp>
          <p:nvSpPr>
            <p:cNvPr id="20"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US"/>
            </a:p>
          </p:txBody>
        </p:sp>
        <p:sp>
          <p:nvSpPr>
            <p:cNvPr id="21"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US"/>
            </a:p>
          </p:txBody>
        </p:sp>
        <p:sp>
          <p:nvSpPr>
            <p:cNvPr id="22"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DE5960CC-CDB8-41A5-9AF7-C8337377FED9}"/>
              </a:ext>
            </a:extLst>
          </p:cNvPr>
          <p:cNvSpPr>
            <a:spLocks noGrp="1"/>
          </p:cNvSpPr>
          <p:nvPr>
            <p:ph type="title"/>
          </p:nvPr>
        </p:nvSpPr>
        <p:spPr>
          <a:xfrm>
            <a:off x="-1923393" y="-993228"/>
            <a:ext cx="6208631" cy="6146992"/>
          </a:xfrm>
        </p:spPr>
        <p:txBody>
          <a:bodyPr anchor="ctr">
            <a:normAutofit/>
          </a:bodyPr>
          <a:lstStyle/>
          <a:p>
            <a:pPr algn="r"/>
            <a:r>
              <a:rPr lang="en-US" sz="4800" dirty="0">
                <a:latin typeface="Calibri" panose="020F0502020204030204" pitchFamily="34" charset="0"/>
                <a:cs typeface="Calibri" panose="020F0502020204030204" pitchFamily="34" charset="0"/>
              </a:rPr>
              <a:t>Four Phases of Attachment</a:t>
            </a:r>
            <a:br>
              <a:rPr lang="en-US" dirty="0"/>
            </a:br>
            <a:r>
              <a:rPr lang="en-US" sz="1600" dirty="0">
                <a:latin typeface="Calibri" panose="020F0502020204030204" pitchFamily="34" charset="0"/>
                <a:cs typeface="Calibri" panose="020F0502020204030204" pitchFamily="34" charset="0"/>
              </a:rPr>
              <a:t>Rudolph Schaffer and Peggy Emerson (1964)</a:t>
            </a:r>
            <a:r>
              <a:rPr lang="en-US" sz="1600" dirty="0"/>
              <a:t> </a:t>
            </a:r>
          </a:p>
        </p:txBody>
      </p:sp>
      <p:sp>
        <p:nvSpPr>
          <p:cNvPr id="24"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26" name="Rectangle 25">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791799-6578-4767-907A-6DB7CCECCDE8}"/>
              </a:ext>
            </a:extLst>
          </p:cNvPr>
          <p:cNvSpPr>
            <a:spLocks noGrp="1"/>
          </p:cNvSpPr>
          <p:nvPr>
            <p:ph idx="1"/>
          </p:nvPr>
        </p:nvSpPr>
        <p:spPr>
          <a:xfrm>
            <a:off x="4795736" y="-553685"/>
            <a:ext cx="7369040" cy="9034272"/>
          </a:xfrm>
        </p:spPr>
        <p:txBody>
          <a:bodyPr anchor="ctr">
            <a:normAutofit/>
          </a:bodyPr>
          <a:lstStyle/>
          <a:p>
            <a:pPr lvl="0">
              <a:lnSpc>
                <a:spcPct val="90000"/>
              </a:lnSpc>
            </a:pPr>
            <a:r>
              <a:rPr lang="en-US" sz="1700" b="1" dirty="0">
                <a:solidFill>
                  <a:srgbClr val="FFFF00"/>
                </a:solidFill>
                <a:latin typeface="Calibri" panose="020F0502020204030204" pitchFamily="34" charset="0"/>
                <a:cs typeface="Calibri" panose="020F0502020204030204" pitchFamily="34" charset="0"/>
              </a:rPr>
              <a:t>Pre-attachment stage:</a:t>
            </a:r>
            <a:r>
              <a:rPr lang="en-US" sz="1700" dirty="0">
                <a:solidFill>
                  <a:srgbClr val="FFFF00"/>
                </a:solidFill>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From birth to three months, infants do not show any particular attachment to a specific caregiver. The infant's signals, such as crying and fussing, naturally attract the attention of the caregiver and the baby's positive responses encourage the caregiver to remain close” (Schaffer &amp; Emerson, 1964).</a:t>
            </a:r>
          </a:p>
          <a:p>
            <a:pPr lvl="0">
              <a:lnSpc>
                <a:spcPct val="90000"/>
              </a:lnSpc>
            </a:pPr>
            <a:r>
              <a:rPr lang="en-US" sz="1700" b="1" dirty="0">
                <a:solidFill>
                  <a:srgbClr val="FFFF00"/>
                </a:solidFill>
                <a:latin typeface="Calibri" panose="020F0502020204030204" pitchFamily="34" charset="0"/>
                <a:cs typeface="Calibri" panose="020F0502020204030204" pitchFamily="34" charset="0"/>
              </a:rPr>
              <a:t>Indiscriminate attachment:</a:t>
            </a:r>
            <a:r>
              <a:rPr lang="en-US" sz="1700" dirty="0">
                <a:solidFill>
                  <a:srgbClr val="FFFF00"/>
                </a:solidFill>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From around six weeks of age to seven months, infants begin to show preferences for primary and secondary caregivers. During this phase, infants begin to develop a feeling of trust that the caregiver will respond to their needs. While they will still accept care from other people, they become better at distinguishing between familiar and unfamiliar people as they approach seven months of age. They also respond more positively to the primary caregiver” (Schaffer &amp; Emerson, 1964).</a:t>
            </a:r>
          </a:p>
          <a:p>
            <a:pPr lvl="0">
              <a:lnSpc>
                <a:spcPct val="90000"/>
              </a:lnSpc>
            </a:pPr>
            <a:r>
              <a:rPr lang="en-US" sz="1700" b="1" dirty="0">
                <a:solidFill>
                  <a:srgbClr val="FFFF00"/>
                </a:solidFill>
                <a:latin typeface="Calibri" panose="020F0502020204030204" pitchFamily="34" charset="0"/>
                <a:cs typeface="Calibri" panose="020F0502020204030204" pitchFamily="34" charset="0"/>
              </a:rPr>
              <a:t>Discriminate attachment:</a:t>
            </a:r>
            <a:r>
              <a:rPr lang="en-US" sz="1700" dirty="0">
                <a:solidFill>
                  <a:srgbClr val="FFFF00"/>
                </a:solidFill>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At this point, from about seven to eleven months of age, infants show a strong attachment and preference for one specific individual. They will protest when separated from the primary attachment figure (</a:t>
            </a:r>
            <a:r>
              <a:rPr lang="en-US" sz="1700" u="sng" dirty="0">
                <a:solidFill>
                  <a:schemeClr val="tx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separation anxiety</a:t>
            </a:r>
            <a:r>
              <a:rPr lang="en-US" sz="1700" dirty="0">
                <a:solidFill>
                  <a:schemeClr val="tx1"/>
                </a:solidFill>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and begin to display anxiety around strangers (stranger anxiety)” (Schaffer &amp; Emerson, 1964).</a:t>
            </a:r>
          </a:p>
          <a:p>
            <a:pPr lvl="0">
              <a:lnSpc>
                <a:spcPct val="90000"/>
              </a:lnSpc>
            </a:pPr>
            <a:r>
              <a:rPr lang="en-US" sz="1700" b="1" dirty="0">
                <a:solidFill>
                  <a:srgbClr val="FFFF00"/>
                </a:solidFill>
                <a:latin typeface="Calibri" panose="020F0502020204030204" pitchFamily="34" charset="0"/>
                <a:cs typeface="Calibri" panose="020F0502020204030204" pitchFamily="34" charset="0"/>
              </a:rPr>
              <a:t>Multiple attachments:</a:t>
            </a:r>
            <a:r>
              <a:rPr lang="en-US" sz="1700" dirty="0">
                <a:solidFill>
                  <a:srgbClr val="FFFF00"/>
                </a:solidFill>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After approximately nine months of age, children begin to form strong emotional bonds with other caregivers beyond the primary attachment figure. This often includes the father, older siblings, and grandparents” </a:t>
            </a:r>
            <a:r>
              <a:rPr lang="en-US" sz="1700" u="sng" dirty="0">
                <a:latin typeface="Calibri" panose="020F0502020204030204" pitchFamily="34" charset="0"/>
                <a:cs typeface="Calibri" panose="020F0502020204030204" pitchFamily="34" charset="0"/>
              </a:rPr>
              <a:t>(</a:t>
            </a:r>
            <a:r>
              <a:rPr lang="en-US" sz="1700" dirty="0">
                <a:latin typeface="Calibri" panose="020F0502020204030204" pitchFamily="34" charset="0"/>
                <a:cs typeface="Calibri" panose="020F0502020204030204" pitchFamily="34" charset="0"/>
              </a:rPr>
              <a:t>Schaffer &amp; Emerson, 1964).</a:t>
            </a:r>
          </a:p>
          <a:p>
            <a:pPr marL="0" indent="0">
              <a:lnSpc>
                <a:spcPct val="90000"/>
              </a:lnSpc>
              <a:buNone/>
            </a:pPr>
            <a:endParaRPr lang="en-US" sz="1700" dirty="0">
              <a:latin typeface="Calibri" panose="020F0502020204030204" pitchFamily="34" charset="0"/>
              <a:cs typeface="Calibri" panose="020F0502020204030204" pitchFamily="34" charset="0"/>
            </a:endParaRPr>
          </a:p>
          <a:p>
            <a:pPr>
              <a:lnSpc>
                <a:spcPct val="90000"/>
              </a:lnSpc>
            </a:pPr>
            <a:endParaRPr lang="en-US" sz="1400" dirty="0"/>
          </a:p>
        </p:txBody>
      </p:sp>
      <p:pic>
        <p:nvPicPr>
          <p:cNvPr id="5122" name="Picture 2" descr="Download free photo of Four,4,number,design,collection - from ...">
            <a:extLst>
              <a:ext uri="{FF2B5EF4-FFF2-40B4-BE49-F238E27FC236}">
                <a16:creationId xmlns:a16="http://schemas.microsoft.com/office/drawing/2014/main" id="{93DBAFF2-D596-4014-A0F5-898C8AAEB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390" y="407401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26278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11">
            <a:extLst>
              <a:ext uri="{FF2B5EF4-FFF2-40B4-BE49-F238E27FC236}">
                <a16:creationId xmlns:a16="http://schemas.microsoft.com/office/drawing/2014/main" id="{BFE4781A-41C7-4F27-8792-A74EFB8E5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accent1">
              <a:alpha val="30000"/>
            </a:schemeClr>
          </a:solidFill>
        </p:grpSpPr>
        <p:sp>
          <p:nvSpPr>
            <p:cNvPr id="43"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44"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45"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46"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47"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48"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49"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50"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51"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52"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53"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54"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2A061266-1E51-4621-8AD5-509C53C65A27}"/>
              </a:ext>
            </a:extLst>
          </p:cNvPr>
          <p:cNvSpPr>
            <a:spLocks noGrp="1"/>
          </p:cNvSpPr>
          <p:nvPr>
            <p:ph type="title"/>
          </p:nvPr>
        </p:nvSpPr>
        <p:spPr>
          <a:xfrm>
            <a:off x="7771064" y="545993"/>
            <a:ext cx="4246321" cy="4568264"/>
          </a:xfrm>
        </p:spPr>
        <p:txBody>
          <a:bodyPr vert="horz" lIns="91440" tIns="45720" rIns="91440" bIns="45720" rtlCol="0" anchor="ctr">
            <a:normAutofit/>
          </a:bodyPr>
          <a:lstStyle/>
          <a:p>
            <a:r>
              <a:rPr lang="en-US" dirty="0">
                <a:solidFill>
                  <a:schemeClr val="tx1"/>
                </a:solidFill>
                <a:latin typeface="Century" panose="02040604050505020304" pitchFamily="18" charset="0"/>
              </a:rPr>
              <a:t>Let’s set the stage</a:t>
            </a:r>
          </a:p>
        </p:txBody>
      </p:sp>
      <p:sp>
        <p:nvSpPr>
          <p:cNvPr id="56"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a:lstStyle/>
          <a:p>
            <a:endParaRPr lang="en-US"/>
          </a:p>
        </p:txBody>
      </p:sp>
      <p:sp>
        <p:nvSpPr>
          <p:cNvPr id="3" name="Rectangle 2">
            <a:extLst>
              <a:ext uri="{FF2B5EF4-FFF2-40B4-BE49-F238E27FC236}">
                <a16:creationId xmlns:a16="http://schemas.microsoft.com/office/drawing/2014/main" id="{30D9982A-8AC1-4AAD-84C3-2D232D890688}"/>
              </a:ext>
            </a:extLst>
          </p:cNvPr>
          <p:cNvSpPr/>
          <p:nvPr/>
        </p:nvSpPr>
        <p:spPr>
          <a:xfrm>
            <a:off x="637310" y="1286934"/>
            <a:ext cx="5292436" cy="4284134"/>
          </a:xfrm>
          <a:prstGeom prst="rect">
            <a:avLst/>
          </a:prstGeom>
        </p:spPr>
        <p:txBody>
          <a:bodyPr vert="horz" wrap="square" lIns="91440" tIns="45720" rIns="91440" bIns="45720" rtlCol="0" anchor="ctr">
            <a:normAutofit/>
          </a:bodyPr>
          <a:lstStyle/>
          <a:p>
            <a:pPr>
              <a:spcBef>
                <a:spcPts val="1000"/>
              </a:spcBef>
              <a:buClr>
                <a:schemeClr val="accent1"/>
              </a:buClr>
              <a:buFont typeface="Wingdings 3" charset="2"/>
              <a:buChar char=""/>
            </a:pPr>
            <a:r>
              <a:rPr lang="en-US">
                <a:solidFill>
                  <a:srgbClr val="FFFFFF"/>
                </a:solidFill>
              </a:rPr>
              <a:t>Tornadoes ravage the land, hurricanes the sea – leaving paths of destruction wherever they go, but nothing compares to the tempest within, the one that tears at the soul and robs one of peace. This is a story of the pain of searing emotional dysregulation, one that does not respect age, gender, race, or station in life. It can start in infancy and, left unmanaged, has the potential for damaging or even destroying your life, and possibly even the lives of those around you.  It almost destroyed mine and I will risk sharing some of my story in hopes that it might help you or the ones you care about and love. </a:t>
            </a:r>
          </a:p>
        </p:txBody>
      </p:sp>
      <p:pic>
        <p:nvPicPr>
          <p:cNvPr id="2050" name="Picture 2" descr="Glossary of Technical Theatre Terms - Stage Management ...">
            <a:extLst>
              <a:ext uri="{FF2B5EF4-FFF2-40B4-BE49-F238E27FC236}">
                <a16:creationId xmlns:a16="http://schemas.microsoft.com/office/drawing/2014/main" id="{C113C97F-E2E7-42E3-B26E-A2ADA0427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405" y="3773699"/>
            <a:ext cx="3476872" cy="1959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06097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4FA971-16EB-458D-9A90-58EF204DB3A5}"/>
              </a:ext>
            </a:extLst>
          </p:cNvPr>
          <p:cNvSpPr>
            <a:spLocks noGrp="1"/>
          </p:cNvSpPr>
          <p:nvPr>
            <p:ph type="title"/>
          </p:nvPr>
        </p:nvSpPr>
        <p:spPr>
          <a:xfrm>
            <a:off x="769620" y="249936"/>
            <a:ext cx="10835640" cy="931529"/>
          </a:xfrm>
          <a:gradFill>
            <a:gsLst>
              <a:gs pos="21000">
                <a:srgbClr val="FFC000"/>
              </a:gs>
              <a:gs pos="100000">
                <a:schemeClr val="bg1">
                  <a:shade val="98000"/>
                  <a:satMod val="120000"/>
                  <a:lumMod val="98000"/>
                </a:schemeClr>
              </a:gs>
            </a:gsLst>
            <a:path path="circle">
              <a:fillToRect l="50000" t="50000" r="100000" b="100000"/>
            </a:path>
          </a:gradFill>
        </p:spPr>
        <p:txBody>
          <a:bodyPr vert="horz" lIns="91440" tIns="45720" rIns="91440" bIns="45720" rtlCol="0" anchor="b">
            <a:normAutofit/>
          </a:bodyPr>
          <a:lstStyle/>
          <a:p>
            <a:r>
              <a:rPr lang="en-US" sz="5400" b="1" dirty="0">
                <a:solidFill>
                  <a:srgbClr val="00B0F0"/>
                </a:solidFill>
                <a:latin typeface="Calibri" panose="020F0502020204030204" pitchFamily="34" charset="0"/>
                <a:cs typeface="Calibri" panose="020F0502020204030204" pitchFamily="34" charset="0"/>
              </a:rPr>
              <a:t>                 Attachment Styles</a:t>
            </a:r>
          </a:p>
        </p:txBody>
      </p:sp>
      <p:sp>
        <p:nvSpPr>
          <p:cNvPr id="8" name="Rectangle 11">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55453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Content Placeholder 3" descr="Secure Attachment and Other Attachment Styles">
            <a:extLst>
              <a:ext uri="{FF2B5EF4-FFF2-40B4-BE49-F238E27FC236}">
                <a16:creationId xmlns:a16="http://schemas.microsoft.com/office/drawing/2014/main" id="{2F67FA5F-C317-4198-A7FF-CD77541173AD}"/>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82880" y="1268730"/>
            <a:ext cx="6242304" cy="5499800"/>
          </a:xfrm>
          <a:prstGeom prst="rect">
            <a:avLst/>
          </a:prstGeom>
          <a:noFill/>
        </p:spPr>
      </p:pic>
      <p:sp>
        <p:nvSpPr>
          <p:cNvPr id="5" name="Rectangle 4">
            <a:extLst>
              <a:ext uri="{FF2B5EF4-FFF2-40B4-BE49-F238E27FC236}">
                <a16:creationId xmlns:a16="http://schemas.microsoft.com/office/drawing/2014/main" id="{6096C79E-E0DF-46FF-905C-4F7165A90A17}"/>
              </a:ext>
            </a:extLst>
          </p:cNvPr>
          <p:cNvSpPr/>
          <p:nvPr/>
        </p:nvSpPr>
        <p:spPr>
          <a:xfrm>
            <a:off x="6608064" y="1268730"/>
            <a:ext cx="5498591" cy="5339334"/>
          </a:xfrm>
          <a:prstGeom prst="rect">
            <a:avLst/>
          </a:prstGeom>
        </p:spPr>
        <p:txBody>
          <a:bodyPr vert="horz" lIns="91440" tIns="45720" rIns="91440" bIns="45720" rtlCol="0">
            <a:normAutofit/>
          </a:bodyPr>
          <a:lstStyle/>
          <a:p>
            <a:pPr>
              <a:spcBef>
                <a:spcPts val="1000"/>
              </a:spcBef>
              <a:buClr>
                <a:schemeClr val="accent1"/>
              </a:buClr>
            </a:pPr>
            <a:r>
              <a:rPr lang="en-US" sz="2000" dirty="0">
                <a:solidFill>
                  <a:schemeClr val="tx1">
                    <a:lumMod val="75000"/>
                    <a:lumOff val="25000"/>
                  </a:schemeClr>
                </a:solidFill>
                <a:latin typeface="Calibri" panose="020F0502020204030204" pitchFamily="34" charset="0"/>
                <a:cs typeface="Calibri" panose="020F0502020204030204" pitchFamily="34" charset="0"/>
              </a:rPr>
              <a:t>As nicely summarized by Lyons-Ruth (1996), the basic the attachment styles culminating from John Bowlby’s and Mary Ainsworth’s research and the fourth by </a:t>
            </a:r>
            <a:r>
              <a:rPr lang="en-US" sz="2000" dirty="0">
                <a:solidFill>
                  <a:srgbClr val="00B0F0"/>
                </a:solidFill>
                <a:latin typeface="Calibri" panose="020F0502020204030204" pitchFamily="34" charset="0"/>
                <a:cs typeface="Calibri" panose="020F0502020204030204" pitchFamily="34" charset="0"/>
              </a:rPr>
              <a:t>Drs. Mary Main’s and Judith Solomon’s (Main &amp; Solomon, </a:t>
            </a:r>
            <a:r>
              <a:rPr lang="en-US" sz="2000" dirty="0">
                <a:solidFill>
                  <a:schemeClr val="tx1">
                    <a:lumMod val="75000"/>
                    <a:lumOff val="25000"/>
                  </a:schemeClr>
                </a:solidFill>
                <a:latin typeface="Calibri" panose="020F0502020204030204" pitchFamily="34" charset="0"/>
                <a:cs typeface="Calibri" panose="020F0502020204030204" pitchFamily="34" charset="0"/>
              </a:rPr>
              <a:t>1986) work include:</a:t>
            </a:r>
          </a:p>
          <a:p>
            <a:pPr>
              <a:spcBef>
                <a:spcPts val="1000"/>
              </a:spcBef>
              <a:buClr>
                <a:schemeClr val="accent1"/>
              </a:buClr>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a:spcBef>
                <a:spcPts val="1000"/>
              </a:spcBef>
              <a:buClr>
                <a:schemeClr val="accent1"/>
              </a:buClr>
              <a:buFont typeface="Wingdings 3" charset="2"/>
              <a:buChar char=""/>
            </a:pP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a:solidFill>
                  <a:srgbClr val="92D050"/>
                </a:solidFill>
                <a:latin typeface="Calibri" panose="020F0502020204030204" pitchFamily="34" charset="0"/>
                <a:cs typeface="Calibri" panose="020F0502020204030204" pitchFamily="34" charset="0"/>
              </a:rPr>
              <a:t>Secure </a:t>
            </a:r>
          </a:p>
          <a:p>
            <a:pPr>
              <a:spcBef>
                <a:spcPts val="1000"/>
              </a:spcBef>
              <a:buClr>
                <a:schemeClr val="accent1"/>
              </a:buClr>
              <a:buFont typeface="Wingdings 3" charset="2"/>
              <a:buChar char=""/>
            </a:pPr>
            <a:r>
              <a:rPr lang="en-US" sz="3200" dirty="0">
                <a:solidFill>
                  <a:srgbClr val="FF0000"/>
                </a:solidFill>
                <a:latin typeface="Calibri" panose="020F0502020204030204" pitchFamily="34" charset="0"/>
                <a:cs typeface="Calibri" panose="020F0502020204030204" pitchFamily="34" charset="0"/>
              </a:rPr>
              <a:t>Avoidant</a:t>
            </a:r>
          </a:p>
          <a:p>
            <a:pPr>
              <a:spcBef>
                <a:spcPts val="1000"/>
              </a:spcBef>
              <a:buClr>
                <a:schemeClr val="accent1"/>
              </a:buClr>
              <a:buFont typeface="Wingdings 3" charset="2"/>
              <a:buChar char=""/>
            </a:pPr>
            <a:r>
              <a:rPr lang="en-US" sz="3200" dirty="0">
                <a:solidFill>
                  <a:srgbClr val="00B0F0"/>
                </a:solidFill>
                <a:latin typeface="Calibri" panose="020F0502020204030204" pitchFamily="34" charset="0"/>
                <a:cs typeface="Calibri" panose="020F0502020204030204" pitchFamily="34" charset="0"/>
              </a:rPr>
              <a:t>Ambivalent</a:t>
            </a:r>
          </a:p>
          <a:p>
            <a:pPr>
              <a:spcBef>
                <a:spcPts val="1000"/>
              </a:spcBef>
              <a:buClr>
                <a:schemeClr val="accent1"/>
              </a:buClr>
              <a:buFont typeface="Wingdings 3" charset="2"/>
              <a:buChar char=""/>
            </a:pPr>
            <a:r>
              <a:rPr lang="en-US" sz="3200" dirty="0">
                <a:solidFill>
                  <a:srgbClr val="00B0F0"/>
                </a:solidFill>
                <a:latin typeface="Calibri" panose="020F0502020204030204" pitchFamily="34" charset="0"/>
                <a:cs typeface="Calibri" panose="020F0502020204030204" pitchFamily="34" charset="0"/>
              </a:rPr>
              <a:t>D</a:t>
            </a:r>
            <a:r>
              <a:rPr lang="en-US" sz="3200" dirty="0">
                <a:solidFill>
                  <a:srgbClr val="FF0000"/>
                </a:solidFill>
                <a:latin typeface="Calibri" panose="020F0502020204030204" pitchFamily="34" charset="0"/>
                <a:cs typeface="Calibri" panose="020F0502020204030204" pitchFamily="34" charset="0"/>
              </a:rPr>
              <a:t>i</a:t>
            </a:r>
            <a:r>
              <a:rPr lang="en-US" sz="3200" dirty="0">
                <a:solidFill>
                  <a:srgbClr val="7030A0"/>
                </a:solidFill>
                <a:latin typeface="Calibri" panose="020F0502020204030204" pitchFamily="34" charset="0"/>
                <a:cs typeface="Calibri" panose="020F0502020204030204" pitchFamily="34" charset="0"/>
              </a:rPr>
              <a:t>s</a:t>
            </a:r>
            <a:r>
              <a:rPr lang="en-US" sz="3200" dirty="0">
                <a:solidFill>
                  <a:srgbClr val="0070C0"/>
                </a:solidFill>
                <a:latin typeface="Calibri" panose="020F0502020204030204" pitchFamily="34" charset="0"/>
                <a:cs typeface="Calibri" panose="020F0502020204030204" pitchFamily="34" charset="0"/>
              </a:rPr>
              <a:t>o</a:t>
            </a:r>
            <a:r>
              <a:rPr lang="en-US" sz="3200" dirty="0">
                <a:latin typeface="Calibri" panose="020F0502020204030204" pitchFamily="34" charset="0"/>
                <a:cs typeface="Calibri" panose="020F0502020204030204" pitchFamily="34" charset="0"/>
              </a:rPr>
              <a:t>r</a:t>
            </a:r>
            <a:r>
              <a:rPr lang="en-US" sz="3200" dirty="0">
                <a:solidFill>
                  <a:srgbClr val="00B050"/>
                </a:solidFill>
                <a:latin typeface="Calibri" panose="020F0502020204030204" pitchFamily="34" charset="0"/>
                <a:cs typeface="Calibri" panose="020F0502020204030204" pitchFamily="34" charset="0"/>
              </a:rPr>
              <a:t>d</a:t>
            </a:r>
            <a:r>
              <a:rPr lang="en-US" sz="3200" dirty="0">
                <a:solidFill>
                  <a:schemeClr val="accent1">
                    <a:lumMod val="60000"/>
                    <a:lumOff val="40000"/>
                  </a:schemeClr>
                </a:solidFill>
                <a:latin typeface="Calibri" panose="020F0502020204030204" pitchFamily="34" charset="0"/>
                <a:cs typeface="Calibri" panose="020F0502020204030204" pitchFamily="34" charset="0"/>
              </a:rPr>
              <a:t>e</a:t>
            </a:r>
            <a:r>
              <a:rPr lang="en-US" sz="3200" dirty="0">
                <a:solidFill>
                  <a:schemeClr val="tx1">
                    <a:lumMod val="75000"/>
                    <a:lumOff val="25000"/>
                  </a:schemeClr>
                </a:solidFill>
                <a:latin typeface="Calibri" panose="020F0502020204030204" pitchFamily="34" charset="0"/>
                <a:cs typeface="Calibri" panose="020F0502020204030204" pitchFamily="34" charset="0"/>
              </a:rPr>
              <a:t>r</a:t>
            </a:r>
            <a:r>
              <a:rPr lang="en-US" sz="3200" dirty="0">
                <a:solidFill>
                  <a:srgbClr val="FF0000"/>
                </a:solidFill>
                <a:latin typeface="Calibri" panose="020F0502020204030204" pitchFamily="34" charset="0"/>
                <a:cs typeface="Calibri" panose="020F0502020204030204" pitchFamily="34" charset="0"/>
              </a:rPr>
              <a:t>e</a:t>
            </a:r>
            <a:r>
              <a:rPr lang="en-US" sz="3200" dirty="0">
                <a:solidFill>
                  <a:srgbClr val="FFC000"/>
                </a:solidFill>
                <a:latin typeface="Calibri" panose="020F0502020204030204" pitchFamily="34" charset="0"/>
                <a:cs typeface="Calibri" panose="020F0502020204030204" pitchFamily="34" charset="0"/>
              </a:rPr>
              <a:t>d</a:t>
            </a:r>
          </a:p>
        </p:txBody>
      </p:sp>
    </p:spTree>
    <p:extLst>
      <p:ext uri="{BB962C8B-B14F-4D97-AF65-F5344CB8AC3E}">
        <p14:creationId xmlns:p14="http://schemas.microsoft.com/office/powerpoint/2010/main" val="670725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8B1DD7-87FA-4F1A-B064-349DDC74B295}"/>
              </a:ext>
            </a:extLst>
          </p:cNvPr>
          <p:cNvSpPr>
            <a:spLocks noGrp="1"/>
          </p:cNvSpPr>
          <p:nvPr>
            <p:ph type="title"/>
          </p:nvPr>
        </p:nvSpPr>
        <p:spPr>
          <a:xfrm>
            <a:off x="208183" y="780751"/>
            <a:ext cx="3586623" cy="4655205"/>
          </a:xfrm>
        </p:spPr>
        <p:txBody>
          <a:bodyPr>
            <a:normAutofit/>
          </a:bodyPr>
          <a:lstStyle/>
          <a:p>
            <a:r>
              <a:rPr lang="en-US" dirty="0">
                <a:solidFill>
                  <a:schemeClr val="bg1"/>
                </a:solidFill>
                <a:latin typeface="Calibri" panose="020F0502020204030204" pitchFamily="34" charset="0"/>
                <a:cs typeface="Calibri" panose="020F0502020204030204" pitchFamily="34" charset="0"/>
              </a:rPr>
              <a:t>Attachment Styles</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Explained </a:t>
            </a:r>
            <a:endParaRPr lang="en-US" dirty="0">
              <a:solidFill>
                <a:schemeClr val="bg1"/>
              </a:solidFill>
            </a:endParaRPr>
          </a:p>
        </p:txBody>
      </p:sp>
      <p:sp>
        <p:nvSpPr>
          <p:cNvPr id="38"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CA5CCA-567C-4586-B817-7D3BF16C51BA}"/>
              </a:ext>
            </a:extLst>
          </p:cNvPr>
          <p:cNvSpPr>
            <a:spLocks noGrp="1"/>
          </p:cNvSpPr>
          <p:nvPr>
            <p:ph idx="1"/>
          </p:nvPr>
        </p:nvSpPr>
        <p:spPr>
          <a:xfrm>
            <a:off x="4364736" y="-499872"/>
            <a:ext cx="7522464" cy="8266176"/>
          </a:xfrm>
        </p:spPr>
        <p:txBody>
          <a:bodyPr anchor="ctr">
            <a:normAutofit/>
          </a:bodyPr>
          <a:lstStyle/>
          <a:p>
            <a:pPr>
              <a:lnSpc>
                <a:spcPct val="90000"/>
              </a:lnSpc>
            </a:pPr>
            <a:r>
              <a:rPr lang="en-US" sz="1600" b="1" dirty="0">
                <a:latin typeface="Calibri" panose="020F0502020204030204" pitchFamily="34" charset="0"/>
                <a:cs typeface="Calibri" panose="020F0502020204030204" pitchFamily="34" charset="0"/>
              </a:rPr>
              <a:t>Secure attachment: </a:t>
            </a:r>
            <a:r>
              <a:rPr lang="en-US" sz="1600" dirty="0">
                <a:latin typeface="Calibri" panose="020F0502020204030204" pitchFamily="34" charset="0"/>
                <a:cs typeface="Calibri" panose="020F0502020204030204" pitchFamily="34" charset="0"/>
              </a:rPr>
              <a:t>Secure attachment is marked by </a:t>
            </a:r>
            <a:r>
              <a:rPr lang="en-US" sz="1600" dirty="0">
                <a:solidFill>
                  <a:srgbClr val="00B0F0"/>
                </a:solidFill>
                <a:latin typeface="Calibri" panose="020F0502020204030204" pitchFamily="34" charset="0"/>
                <a:cs typeface="Calibri" panose="020F0502020204030204" pitchFamily="34" charset="0"/>
              </a:rPr>
              <a:t>distress when separated from caregivers and joy when the caregiver returns. </a:t>
            </a:r>
            <a:r>
              <a:rPr lang="en-US" sz="1600" dirty="0">
                <a:latin typeface="Calibri" panose="020F0502020204030204" pitchFamily="34" charset="0"/>
                <a:cs typeface="Calibri" panose="020F0502020204030204" pitchFamily="34" charset="0"/>
              </a:rPr>
              <a:t>Remember, these children feel secure and are able to depend on their adult caregivers. When the adult leaves, the child may be upset but he or she feels assured that the parent or caregiver will return. When frightened, securely attached children will seek comfort from caregivers. These children know their parent or caregiver will provide comfort and reassurance, so they are comfortable seeking them out in times of need” (Lyons-Ruth, 1996). </a:t>
            </a:r>
          </a:p>
          <a:p>
            <a:pPr>
              <a:lnSpc>
                <a:spcPct val="90000"/>
              </a:lnSpc>
            </a:pPr>
            <a:r>
              <a:rPr lang="en-US" sz="1600" b="1" dirty="0">
                <a:latin typeface="Calibri" panose="020F0502020204030204" pitchFamily="34" charset="0"/>
                <a:cs typeface="Calibri" panose="020F0502020204030204" pitchFamily="34" charset="0"/>
              </a:rPr>
              <a:t>Ambivalent attachment: </a:t>
            </a:r>
            <a:r>
              <a:rPr lang="en-US" sz="1600" dirty="0">
                <a:latin typeface="Calibri" panose="020F0502020204030204" pitchFamily="34" charset="0"/>
                <a:cs typeface="Calibri" panose="020F0502020204030204" pitchFamily="34" charset="0"/>
              </a:rPr>
              <a:t>Ambivalently attached </a:t>
            </a:r>
            <a:r>
              <a:rPr lang="en-US" sz="1600" dirty="0">
                <a:solidFill>
                  <a:srgbClr val="00B0F0"/>
                </a:solidFill>
                <a:latin typeface="Calibri" panose="020F0502020204030204" pitchFamily="34" charset="0"/>
                <a:cs typeface="Calibri" panose="020F0502020204030204" pitchFamily="34" charset="0"/>
              </a:rPr>
              <a:t>children usually don't appear too distressed by the separation, and, upon reunion, actively avoid seeking contact </a:t>
            </a:r>
            <a:r>
              <a:rPr lang="en-US" sz="1600" dirty="0">
                <a:latin typeface="Calibri" panose="020F0502020204030204" pitchFamily="34" charset="0"/>
                <a:cs typeface="Calibri" panose="020F0502020204030204" pitchFamily="34" charset="0"/>
              </a:rPr>
              <a:t>with their parent, sometimes turning their attention to play objects on the laboratory floor. This attachment style is considered relatively uncommon, affecting an estimated 7 percent to 15 percent of U.S. children. Ambivalent attachment maybe a result of poor parental availability. These children cannot depend on their mother (or caregiver) to be there when the child is in need” (Lyons-Ruth, 1996).</a:t>
            </a:r>
          </a:p>
          <a:p>
            <a:pPr>
              <a:lnSpc>
                <a:spcPct val="90000"/>
              </a:lnSpc>
            </a:pPr>
            <a:r>
              <a:rPr lang="en-US" sz="1600" b="1" dirty="0">
                <a:solidFill>
                  <a:schemeClr val="tx1"/>
                </a:solidFill>
                <a:latin typeface="Calibri" panose="020F0502020204030204" pitchFamily="34" charset="0"/>
                <a:cs typeface="Calibri" panose="020F0502020204030204" pitchFamily="34" charset="0"/>
              </a:rPr>
              <a:t>Avoidant attachment: </a:t>
            </a:r>
            <a:r>
              <a:rPr lang="en-US" sz="1600" dirty="0">
                <a:latin typeface="Calibri" panose="020F0502020204030204" pitchFamily="34" charset="0"/>
                <a:cs typeface="Calibri" panose="020F0502020204030204" pitchFamily="34" charset="0"/>
              </a:rPr>
              <a:t>Children with an avoidant attachment tend to </a:t>
            </a:r>
            <a:r>
              <a:rPr lang="en-US" sz="1600" dirty="0">
                <a:solidFill>
                  <a:srgbClr val="00B0F0"/>
                </a:solidFill>
                <a:latin typeface="Calibri" panose="020F0502020204030204" pitchFamily="34" charset="0"/>
                <a:cs typeface="Calibri" panose="020F0502020204030204" pitchFamily="34" charset="0"/>
              </a:rPr>
              <a:t>avoid parents or caregivers. When offered a choice, these children will show no preference between a caregiver and a complete stranger. </a:t>
            </a:r>
            <a:r>
              <a:rPr lang="en-US" sz="1600" dirty="0">
                <a:latin typeface="Calibri" panose="020F0502020204030204" pitchFamily="34" charset="0"/>
                <a:cs typeface="Calibri" panose="020F0502020204030204" pitchFamily="34" charset="0"/>
              </a:rPr>
              <a:t>Research has suggested that this attachment style might be a result of abusive or neglectful caregivers. Children who are punished for relying on a caregiver will learn to avoid seeking help in the future” (Lyons-Ruth, 1996).</a:t>
            </a:r>
          </a:p>
          <a:p>
            <a:pPr>
              <a:lnSpc>
                <a:spcPct val="90000"/>
              </a:lnSpc>
            </a:pPr>
            <a:r>
              <a:rPr lang="en-US" sz="1600" b="1" dirty="0">
                <a:latin typeface="Calibri" panose="020F0502020204030204" pitchFamily="34" charset="0"/>
                <a:cs typeface="Calibri" panose="020F0502020204030204" pitchFamily="34" charset="0"/>
              </a:rPr>
              <a:t>Disorganized attachment: </a:t>
            </a:r>
            <a:r>
              <a:rPr lang="en-US" sz="1600" dirty="0">
                <a:latin typeface="Calibri" panose="020F0502020204030204" pitchFamily="34" charset="0"/>
                <a:cs typeface="Calibri" panose="020F0502020204030204" pitchFamily="34" charset="0"/>
              </a:rPr>
              <a:t>Children with a disorganized attachment often display a </a:t>
            </a:r>
            <a:r>
              <a:rPr lang="en-US" sz="1600" dirty="0">
                <a:solidFill>
                  <a:srgbClr val="00B0F0"/>
                </a:solidFill>
                <a:latin typeface="Calibri" panose="020F0502020204030204" pitchFamily="34" charset="0"/>
                <a:cs typeface="Calibri" panose="020F0502020204030204" pitchFamily="34" charset="0"/>
              </a:rPr>
              <a:t>confusing mix of behavior and may seem disoriented, dazed, or confused. </a:t>
            </a:r>
            <a:r>
              <a:rPr lang="en-US" sz="1600" dirty="0">
                <a:latin typeface="Calibri" panose="020F0502020204030204" pitchFamily="34" charset="0"/>
                <a:cs typeface="Calibri" panose="020F0502020204030204" pitchFamily="34" charset="0"/>
              </a:rPr>
              <a:t>Children may both avoid or resist the parent. Some researchers believe that the lack of a clear attachment pattern is likely linked to inconsistent behavior from caregivers. In such cases, parents may serve as both a source of comfort and a source of fear, leading to disorganized behavior” (Lyons-Ruth, 1996). </a:t>
            </a:r>
          </a:p>
          <a:p>
            <a:pPr>
              <a:lnSpc>
                <a:spcPct val="90000"/>
              </a:lnSpc>
            </a:pPr>
            <a:endParaRPr lang="en-US" sz="1300" dirty="0"/>
          </a:p>
        </p:txBody>
      </p:sp>
      <p:pic>
        <p:nvPicPr>
          <p:cNvPr id="15362" name="Picture 2" descr="Style Word Women Funny Poses — Stock Vector © universehearsus ...">
            <a:extLst>
              <a:ext uri="{FF2B5EF4-FFF2-40B4-BE49-F238E27FC236}">
                <a16:creationId xmlns:a16="http://schemas.microsoft.com/office/drawing/2014/main" id="{6EC3106E-A21E-4B6E-BB57-D4FBB29AB7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065"/>
          <a:stretch/>
        </p:blipFill>
        <p:spPr bwMode="auto">
          <a:xfrm>
            <a:off x="620369" y="4267080"/>
            <a:ext cx="2762250" cy="1473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76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useBgFill="1">
        <p:nvSpPr>
          <p:cNvPr id="23" name="Rectangle 7">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25" name="Group 9">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accent1">
              <a:alpha val="30000"/>
            </a:schemeClr>
          </a:solidFill>
        </p:grpSpPr>
        <p:sp>
          <p:nvSpPr>
            <p:cNvPr id="11"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26"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13"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14"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15"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16"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17"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18"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19"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20"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21"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22"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3B838AAA-9202-42E5-8E89-657695BFE26A}"/>
              </a:ext>
            </a:extLst>
          </p:cNvPr>
          <p:cNvSpPr>
            <a:spLocks noGrp="1"/>
          </p:cNvSpPr>
          <p:nvPr>
            <p:ph type="title"/>
          </p:nvPr>
        </p:nvSpPr>
        <p:spPr>
          <a:xfrm>
            <a:off x="7694513" y="1159566"/>
            <a:ext cx="4497487" cy="4568264"/>
          </a:xfrm>
        </p:spPr>
        <p:txBody>
          <a:bodyPr anchor="ctr">
            <a:normAutofit/>
          </a:bodyPr>
          <a:lstStyle/>
          <a:p>
            <a:r>
              <a:rPr lang="en-US" b="1" dirty="0">
                <a:solidFill>
                  <a:srgbClr val="00B0F0"/>
                </a:solidFill>
              </a:rPr>
              <a:t>Attachment Style Percentages</a:t>
            </a:r>
          </a:p>
        </p:txBody>
      </p:sp>
      <p:sp>
        <p:nvSpPr>
          <p:cNvPr id="24"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a:lstStyle/>
          <a:p>
            <a:endParaRPr lang="en-US"/>
          </a:p>
        </p:txBody>
      </p:sp>
      <p:sp>
        <p:nvSpPr>
          <p:cNvPr id="3" name="Content Placeholder 2">
            <a:extLst>
              <a:ext uri="{FF2B5EF4-FFF2-40B4-BE49-F238E27FC236}">
                <a16:creationId xmlns:a16="http://schemas.microsoft.com/office/drawing/2014/main" id="{AE0AEC75-EB72-4D94-80D4-DA7C861AF873}"/>
              </a:ext>
            </a:extLst>
          </p:cNvPr>
          <p:cNvSpPr>
            <a:spLocks noGrp="1"/>
          </p:cNvSpPr>
          <p:nvPr>
            <p:ph idx="1"/>
          </p:nvPr>
        </p:nvSpPr>
        <p:spPr>
          <a:xfrm>
            <a:off x="53498" y="-441433"/>
            <a:ext cx="5716681" cy="7709336"/>
          </a:xfrm>
        </p:spPr>
        <p:txBody>
          <a:bodyPr anchor="ctr">
            <a:normAutofit/>
          </a:bodyPr>
          <a:lstStyle/>
          <a:p>
            <a:pPr marL="0" indent="0">
              <a:buNone/>
            </a:pPr>
            <a:endParaRPr lang="en-US" sz="2000" dirty="0">
              <a:solidFill>
                <a:srgbClr val="FFFFFF"/>
              </a:solidFill>
              <a:latin typeface="Calibri" panose="020F0502020204030204" pitchFamily="34" charset="0"/>
              <a:cs typeface="Calibri" panose="020F0502020204030204" pitchFamily="34" charset="0"/>
            </a:endParaRPr>
          </a:p>
          <a:p>
            <a:pPr marL="0" indent="0">
              <a:buNone/>
            </a:pPr>
            <a:endParaRPr lang="en-US" sz="2000" dirty="0">
              <a:solidFill>
                <a:srgbClr val="FFFFFF"/>
              </a:solidFill>
              <a:latin typeface="Calibri" panose="020F0502020204030204" pitchFamily="34" charset="0"/>
              <a:cs typeface="Calibri" panose="020F0502020204030204" pitchFamily="34" charset="0"/>
            </a:endParaRPr>
          </a:p>
          <a:p>
            <a:pPr marL="0" indent="0">
              <a:buNone/>
            </a:pPr>
            <a:r>
              <a:rPr lang="en-US" b="1" dirty="0">
                <a:solidFill>
                  <a:srgbClr val="00B0F0"/>
                </a:solidFill>
                <a:latin typeface="Calibri" panose="020F0502020204030204" pitchFamily="34" charset="0"/>
                <a:cs typeface="Calibri" panose="020F0502020204030204" pitchFamily="34" charset="0"/>
              </a:rPr>
              <a:t>Mary Ainsworth </a:t>
            </a:r>
            <a:r>
              <a:rPr lang="en-US" dirty="0">
                <a:solidFill>
                  <a:srgbClr val="FFFFFF"/>
                </a:solidFill>
                <a:latin typeface="Calibri" panose="020F0502020204030204" pitchFamily="34" charset="0"/>
                <a:cs typeface="Calibri" panose="020F0502020204030204" pitchFamily="34" charset="0"/>
              </a:rPr>
              <a:t>and her colleagues reported in 1978 that studies on the three initial attachment classifications revealed:  </a:t>
            </a:r>
          </a:p>
          <a:p>
            <a:pPr lvl="1">
              <a:buClr>
                <a:srgbClr val="00B050"/>
              </a:buClr>
            </a:pPr>
            <a:r>
              <a:rPr lang="en-US" sz="1800" dirty="0">
                <a:solidFill>
                  <a:srgbClr val="FFFFFF"/>
                </a:solidFill>
                <a:latin typeface="Calibri" panose="020F0502020204030204" pitchFamily="34" charset="0"/>
                <a:cs typeface="Calibri" panose="020F0502020204030204" pitchFamily="34" charset="0"/>
              </a:rPr>
              <a:t>70 percent of American infants have been classified as secure</a:t>
            </a:r>
          </a:p>
          <a:p>
            <a:pPr lvl="1">
              <a:buClr>
                <a:srgbClr val="00B050"/>
              </a:buClr>
            </a:pPr>
            <a:r>
              <a:rPr lang="en-US" sz="1800" dirty="0">
                <a:solidFill>
                  <a:srgbClr val="FFFFFF"/>
                </a:solidFill>
                <a:latin typeface="Calibri" panose="020F0502020204030204" pitchFamily="34" charset="0"/>
                <a:cs typeface="Calibri" panose="020F0502020204030204" pitchFamily="34" charset="0"/>
              </a:rPr>
              <a:t>20 percent as avoidant-insecure</a:t>
            </a:r>
          </a:p>
          <a:p>
            <a:pPr lvl="1">
              <a:buClr>
                <a:srgbClr val="00B050"/>
              </a:buClr>
            </a:pPr>
            <a:r>
              <a:rPr lang="en-US" sz="1800" dirty="0">
                <a:solidFill>
                  <a:srgbClr val="FFFFFF"/>
                </a:solidFill>
                <a:latin typeface="Calibri" panose="020F0502020204030204" pitchFamily="34" charset="0"/>
                <a:cs typeface="Calibri" panose="020F0502020204030204" pitchFamily="34" charset="0"/>
              </a:rPr>
              <a:t>10 percent as resistant-insecure (Ainsworth et al., 1978). </a:t>
            </a:r>
          </a:p>
          <a:p>
            <a:pPr marL="0" indent="0">
              <a:buNone/>
            </a:pPr>
            <a:r>
              <a:rPr lang="en-US" dirty="0">
                <a:solidFill>
                  <a:srgbClr val="FFFFFF"/>
                </a:solidFill>
                <a:latin typeface="Calibri" panose="020F0502020204030204" pitchFamily="34" charset="0"/>
                <a:cs typeface="Calibri" panose="020F0502020204030204" pitchFamily="34" charset="0"/>
              </a:rPr>
              <a:t>Kain and Terrell (2018) warn that there are worrying declines in secure attachment and that in more recent research populations, the percentages of secure attachment have declined by </a:t>
            </a:r>
            <a:r>
              <a:rPr lang="en-US" b="1" dirty="0">
                <a:solidFill>
                  <a:srgbClr val="00B0F0"/>
                </a:solidFill>
                <a:latin typeface="Calibri" panose="020F0502020204030204" pitchFamily="34" charset="0"/>
                <a:cs typeface="Calibri" panose="020F0502020204030204" pitchFamily="34" charset="0"/>
              </a:rPr>
              <a:t>10 percent </a:t>
            </a:r>
            <a:r>
              <a:rPr lang="en-US" dirty="0">
                <a:solidFill>
                  <a:srgbClr val="FFFFFF"/>
                </a:solidFill>
                <a:latin typeface="Calibri" panose="020F0502020204030204" pitchFamily="34" charset="0"/>
                <a:cs typeface="Calibri" panose="020F0502020204030204" pitchFamily="34" charset="0"/>
              </a:rPr>
              <a:t>(Andreassen et al., 2007).</a:t>
            </a:r>
          </a:p>
          <a:p>
            <a:pPr marL="457200" lvl="1" indent="0">
              <a:buNone/>
            </a:pPr>
            <a:endParaRPr lang="en-US" sz="1800" dirty="0">
              <a:solidFill>
                <a:srgbClr val="FFFFFF"/>
              </a:solidFill>
              <a:latin typeface="Calibri" panose="020F0502020204030204" pitchFamily="34" charset="0"/>
              <a:cs typeface="Calibri" panose="020F0502020204030204" pitchFamily="34" charset="0"/>
            </a:endParaRPr>
          </a:p>
          <a:p>
            <a:endParaRPr lang="en-US" b="1" dirty="0">
              <a:solidFill>
                <a:srgbClr val="FFFFFF"/>
              </a:solidFill>
            </a:endParaRPr>
          </a:p>
        </p:txBody>
      </p:sp>
    </p:spTree>
    <p:extLst>
      <p:ext uri="{BB962C8B-B14F-4D97-AF65-F5344CB8AC3E}">
        <p14:creationId xmlns:p14="http://schemas.microsoft.com/office/powerpoint/2010/main" val="1506049526"/>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3153B-17A6-4F64-9F63-336C9FE2229B}"/>
              </a:ext>
            </a:extLst>
          </p:cNvPr>
          <p:cNvSpPr>
            <a:spLocks noGrp="1"/>
          </p:cNvSpPr>
          <p:nvPr>
            <p:ph type="title"/>
          </p:nvPr>
        </p:nvSpPr>
        <p:spPr>
          <a:xfrm>
            <a:off x="-159" y="3796495"/>
            <a:ext cx="3714104" cy="2847373"/>
          </a:xfrm>
        </p:spPr>
        <p:txBody>
          <a:bodyPr>
            <a:normAutofit/>
          </a:bodyPr>
          <a:lstStyle/>
          <a:p>
            <a:r>
              <a:rPr lang="en-US" sz="4000" dirty="0">
                <a:solidFill>
                  <a:schemeClr val="bg1"/>
                </a:solidFill>
                <a:latin typeface="Calibri" panose="020F0502020204030204" pitchFamily="34" charset="0"/>
                <a:cs typeface="Calibri" panose="020F0502020204030204" pitchFamily="34" charset="0"/>
              </a:rPr>
              <a:t>   Attachment   </a:t>
            </a:r>
            <a:br>
              <a:rPr lang="en-US" sz="4000" dirty="0">
                <a:solidFill>
                  <a:schemeClr val="bg1"/>
                </a:solidFill>
                <a:latin typeface="Calibri" panose="020F0502020204030204" pitchFamily="34" charset="0"/>
                <a:cs typeface="Calibri" panose="020F0502020204030204" pitchFamily="34" charset="0"/>
              </a:rPr>
            </a:br>
            <a:r>
              <a:rPr lang="en-US" sz="4000" dirty="0">
                <a:solidFill>
                  <a:schemeClr val="bg1"/>
                </a:solidFill>
                <a:latin typeface="Calibri" panose="020F0502020204030204" pitchFamily="34" charset="0"/>
                <a:cs typeface="Calibri" panose="020F0502020204030204" pitchFamily="34" charset="0"/>
              </a:rPr>
              <a:t>   Takeaways</a:t>
            </a:r>
          </a:p>
        </p:txBody>
      </p:sp>
      <p:sp>
        <p:nvSpPr>
          <p:cNvPr id="13"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5" name="Rectangle 14">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7AACB9B4-5257-4562-9F3F-9D39C01820F4}"/>
              </a:ext>
            </a:extLst>
          </p:cNvPr>
          <p:cNvSpPr>
            <a:spLocks noGrp="1"/>
          </p:cNvSpPr>
          <p:nvPr>
            <p:ph idx="1"/>
          </p:nvPr>
        </p:nvSpPr>
        <p:spPr>
          <a:xfrm>
            <a:off x="4317358" y="-1"/>
            <a:ext cx="7187254" cy="7674015"/>
          </a:xfrm>
        </p:spPr>
        <p:txBody>
          <a:bodyPr anchor="ctr">
            <a:normAutofit/>
          </a:bodyPr>
          <a:lstStyle/>
          <a:p>
            <a:pPr>
              <a:lnSpc>
                <a:spcPct val="90000"/>
              </a:lnSpc>
            </a:pPr>
            <a:r>
              <a:rPr lang="en-US" sz="1700" dirty="0">
                <a:latin typeface="Calibri" panose="020F0502020204030204" pitchFamily="34" charset="0"/>
                <a:cs typeface="Calibri" panose="020F0502020204030204" pitchFamily="34" charset="0"/>
              </a:rPr>
              <a:t>Studies reveal that Interactions during the </a:t>
            </a:r>
            <a:r>
              <a:rPr lang="en-US" sz="1700" dirty="0">
                <a:solidFill>
                  <a:srgbClr val="FF0000"/>
                </a:solidFill>
                <a:latin typeface="Calibri" panose="020F0502020204030204" pitchFamily="34" charset="0"/>
                <a:cs typeface="Calibri" panose="020F0502020204030204" pitchFamily="34" charset="0"/>
              </a:rPr>
              <a:t>first three years of life </a:t>
            </a:r>
            <a:r>
              <a:rPr lang="en-US" sz="1700" dirty="0">
                <a:latin typeface="Calibri" panose="020F0502020204030204" pitchFamily="34" charset="0"/>
                <a:cs typeface="Calibri" panose="020F0502020204030204" pitchFamily="34" charset="0"/>
              </a:rPr>
              <a:t>can affect cognitive development and will impact physical, emotional, and mental health of children as they age and develop (Colmer et al., 2011). </a:t>
            </a:r>
          </a:p>
          <a:p>
            <a:pPr>
              <a:lnSpc>
                <a:spcPct val="90000"/>
              </a:lnSpc>
            </a:pPr>
            <a:r>
              <a:rPr lang="en-US" sz="1700" dirty="0">
                <a:latin typeface="Calibri" panose="020F0502020204030204" pitchFamily="34" charset="0"/>
                <a:cs typeface="Calibri" panose="020F0502020204030204" pitchFamily="34" charset="0"/>
              </a:rPr>
              <a:t>Typically, a </a:t>
            </a:r>
            <a:r>
              <a:rPr lang="en-US" sz="1700" dirty="0">
                <a:solidFill>
                  <a:srgbClr val="FF0000"/>
                </a:solidFill>
                <a:latin typeface="Calibri" panose="020F0502020204030204" pitchFamily="34" charset="0"/>
                <a:cs typeface="Calibri" panose="020F0502020204030204" pitchFamily="34" charset="0"/>
              </a:rPr>
              <a:t>parent’s emotional response </a:t>
            </a:r>
            <a:r>
              <a:rPr lang="en-US" sz="1700" dirty="0">
                <a:latin typeface="Calibri" panose="020F0502020204030204" pitchFamily="34" charset="0"/>
                <a:cs typeface="Calibri" panose="020F0502020204030204" pitchFamily="34" charset="0"/>
              </a:rPr>
              <a:t>will serve as a </a:t>
            </a:r>
            <a:r>
              <a:rPr lang="en-US" sz="1700" dirty="0">
                <a:solidFill>
                  <a:srgbClr val="FF0000"/>
                </a:solidFill>
                <a:latin typeface="Calibri" panose="020F0502020204030204" pitchFamily="34" charset="0"/>
                <a:cs typeface="Calibri" panose="020F0502020204030204" pitchFamily="34" charset="0"/>
              </a:rPr>
              <a:t>template</a:t>
            </a:r>
            <a:r>
              <a:rPr lang="en-US" sz="1700" dirty="0">
                <a:latin typeface="Calibri" panose="020F0502020204030204" pitchFamily="34" charset="0"/>
                <a:cs typeface="Calibri" panose="020F0502020204030204" pitchFamily="34" charset="0"/>
              </a:rPr>
              <a:t> for helping their child learn about emotion.  As parents model appropriate emotion regulation through conversations or actions, children learn to control/regulate their emotions. </a:t>
            </a:r>
          </a:p>
          <a:p>
            <a:pPr>
              <a:lnSpc>
                <a:spcPct val="90000"/>
              </a:lnSpc>
            </a:pPr>
            <a:r>
              <a:rPr lang="en-US" sz="1700" dirty="0">
                <a:latin typeface="Calibri" panose="020F0502020204030204" pitchFamily="34" charset="0"/>
                <a:cs typeface="Calibri" panose="020F0502020204030204" pitchFamily="34" charset="0"/>
              </a:rPr>
              <a:t>On the other hand, insecurely attached children may learn to mask their emotional distress or exaggerate them in order to gain the parent’s attention; therefore, making up for a parent who is not consistently responsive (Laible, 2010). </a:t>
            </a:r>
          </a:p>
          <a:p>
            <a:pPr>
              <a:lnSpc>
                <a:spcPct val="90000"/>
              </a:lnSpc>
            </a:pPr>
            <a:r>
              <a:rPr lang="en-US" sz="1700" dirty="0">
                <a:latin typeface="Calibri" panose="020F0502020204030204" pitchFamily="34" charset="0"/>
                <a:cs typeface="Calibri" panose="020F0502020204030204" pitchFamily="34" charset="0"/>
              </a:rPr>
              <a:t>This type of maladaptive behavior has devastating and potentially consequences resulting in poor social skills, emotional dysregulation, depression, anxiety, peer exclusion, social rejection, and/or low self-esteem (Lewis et al, 2015; Newman, 2017). </a:t>
            </a:r>
          </a:p>
          <a:p>
            <a:pPr>
              <a:lnSpc>
                <a:spcPct val="90000"/>
              </a:lnSpc>
            </a:pPr>
            <a:r>
              <a:rPr lang="en-US" sz="1700" dirty="0">
                <a:latin typeface="Calibri" panose="020F0502020204030204" pitchFamily="34" charset="0"/>
                <a:cs typeface="Calibri" panose="020F0502020204030204" pitchFamily="34" charset="0"/>
              </a:rPr>
              <a:t>So, it behooves any of us who are young parents to ensure that we are spending lots and lots of time with our infants and children in healthy, safe, and connected ways, particularly early in life to develop secure attachment so they will be able to have joy, fulfilling relationships, and emotional stability. </a:t>
            </a:r>
          </a:p>
          <a:p>
            <a:pPr>
              <a:lnSpc>
                <a:spcPct val="90000"/>
              </a:lnSpc>
            </a:pPr>
            <a:endParaRPr lang="en-US" sz="1700" dirty="0">
              <a:latin typeface="Calibri" panose="020F0502020204030204" pitchFamily="34" charset="0"/>
              <a:cs typeface="Calibri" panose="020F0502020204030204" pitchFamily="34" charset="0"/>
            </a:endParaRPr>
          </a:p>
          <a:p>
            <a:pPr>
              <a:lnSpc>
                <a:spcPct val="90000"/>
              </a:lnSpc>
            </a:pPr>
            <a:endParaRPr lang="en-US" sz="1700" dirty="0"/>
          </a:p>
        </p:txBody>
      </p:sp>
      <p:pic>
        <p:nvPicPr>
          <p:cNvPr id="6146" name="Picture 2" descr="Takeaways Stock Illustrations – 137 Takeaways Stock Illustrations ...">
            <a:extLst>
              <a:ext uri="{FF2B5EF4-FFF2-40B4-BE49-F238E27FC236}">
                <a16:creationId xmlns:a16="http://schemas.microsoft.com/office/drawing/2014/main" id="{2C99D5DA-98EF-4884-A80F-7AB71DD52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88" y="414558"/>
            <a:ext cx="3714103" cy="22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457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D8E7A97-69E6-4C2A-9E1E-8EEEB589C80E}"/>
              </a:ext>
            </a:extLst>
          </p:cNvPr>
          <p:cNvSpPr>
            <a:spLocks noGrp="1"/>
          </p:cNvSpPr>
          <p:nvPr>
            <p:ph type="title"/>
          </p:nvPr>
        </p:nvSpPr>
        <p:spPr>
          <a:xfrm>
            <a:off x="185196" y="787400"/>
            <a:ext cx="8527861" cy="778933"/>
          </a:xfrm>
        </p:spPr>
        <p:txBody>
          <a:bodyPr anchor="ctr">
            <a:normAutofit/>
          </a:bodyPr>
          <a:lstStyle/>
          <a:p>
            <a:r>
              <a:rPr lang="en-US" sz="3200" dirty="0">
                <a:latin typeface="Segoe Print" panose="02000600000000000000" pitchFamily="2" charset="0"/>
              </a:rPr>
              <a:t>Personal Note from Jeff:</a:t>
            </a:r>
            <a:endParaRPr lang="en-US" sz="3200" dirty="0">
              <a:solidFill>
                <a:srgbClr val="FEFFFF"/>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2403823-91C8-47D8-8C0C-EA607CBFCC52}"/>
              </a:ext>
            </a:extLst>
          </p:cNvPr>
          <p:cNvSpPr>
            <a:spLocks noGrp="1"/>
          </p:cNvSpPr>
          <p:nvPr>
            <p:ph idx="1"/>
          </p:nvPr>
        </p:nvSpPr>
        <p:spPr>
          <a:xfrm>
            <a:off x="-1" y="1694179"/>
            <a:ext cx="8229600" cy="5470550"/>
          </a:xfrm>
          <a:gradFill>
            <a:gsLst>
              <a:gs pos="0">
                <a:srgbClr val="FFC000"/>
              </a:gs>
              <a:gs pos="100000">
                <a:schemeClr val="bg2">
                  <a:shade val="98000"/>
                  <a:satMod val="120000"/>
                  <a:lumMod val="98000"/>
                </a:schemeClr>
              </a:gs>
            </a:gsLst>
            <a:path path="circle">
              <a:fillToRect l="50000" t="50000" r="100000" b="100000"/>
            </a:path>
          </a:gradFill>
        </p:spPr>
        <p:txBody>
          <a:bodyPr>
            <a:normAutofit/>
          </a:bodyPr>
          <a:lstStyle/>
          <a:p>
            <a:pPr marL="0" indent="0">
              <a:lnSpc>
                <a:spcPct val="90000"/>
              </a:lnSpc>
              <a:buNone/>
            </a:pPr>
            <a:endParaRPr lang="en-US" sz="1400" dirty="0">
              <a:solidFill>
                <a:srgbClr val="FEFFFF"/>
              </a:solidFill>
              <a:latin typeface="Segoe Print" panose="02000600000000000000" pitchFamily="2" charset="0"/>
            </a:endParaRPr>
          </a:p>
          <a:p>
            <a:pPr marL="0" indent="0">
              <a:lnSpc>
                <a:spcPct val="90000"/>
              </a:lnSpc>
              <a:buNone/>
            </a:pPr>
            <a:r>
              <a:rPr lang="en-US" sz="1400" dirty="0">
                <a:solidFill>
                  <a:schemeClr val="bg1"/>
                </a:solidFill>
                <a:latin typeface="Segoe Print" panose="02000600000000000000" pitchFamily="2" charset="0"/>
              </a:rPr>
              <a:t>Overall, I believe that my attachment was relatively secure, so good job, mom.  However, there were a few things worth mentioning.  At that time, my father was in veterinary school at Colorado State University in Fort Collins, Colorado. My father, a very driven and competitive man who worked harder than most any of his peers to become the number-one ranked graduate in his class. As such, he was often extremely stressed, at times angry, and at times dismissive of my mother.  This led mom to have to “go it alone” as the parent of my two-year-older brother, Ken, and my twin brother, Gregg (yes, double trouble). We were, like most graduate level college families, dirt poor and we lived in what is called a Quonset Hut which was basically a tin can cut in half (the roofs of some of them were known to sometimes get torn off in the intense storms that Colorado offers). </a:t>
            </a:r>
          </a:p>
          <a:p>
            <a:pPr marL="0" indent="0">
              <a:lnSpc>
                <a:spcPct val="90000"/>
              </a:lnSpc>
              <a:buNone/>
            </a:pPr>
            <a:r>
              <a:rPr lang="en-US" sz="1400" dirty="0">
                <a:solidFill>
                  <a:schemeClr val="bg1"/>
                </a:solidFill>
                <a:latin typeface="Segoe Print" panose="02000600000000000000" pitchFamily="2" charset="0"/>
              </a:rPr>
              <a:t>In this physical and emotional climate, my mother was, understandably, extremely stressed. Our ability to fully, securely, and individually connect and attach was appreciably challenged to no fault of my mother, as she did the very best that she could.  On the other hand, my older brother enjoyed the first two years of his life living in the secure and safe context of grandparents and our favorite uncle, as he and my parents were living and working on the family ranch prior to my father’s entrance into graduate school. As such, his attachment was better, and this offered him some advantage that served him well when he later endured the physical and emotional abuse that followed. </a:t>
            </a:r>
          </a:p>
          <a:p>
            <a:pPr marL="0" indent="0">
              <a:lnSpc>
                <a:spcPct val="90000"/>
              </a:lnSpc>
              <a:buNone/>
            </a:pPr>
            <a:r>
              <a:rPr lang="en-US" sz="1400" dirty="0">
                <a:solidFill>
                  <a:schemeClr val="bg1"/>
                </a:solidFill>
                <a:latin typeface="Segoe Print" panose="02000600000000000000" pitchFamily="2" charset="0"/>
              </a:rPr>
              <a:t> </a:t>
            </a:r>
          </a:p>
          <a:p>
            <a:pPr>
              <a:lnSpc>
                <a:spcPct val="90000"/>
              </a:lnSpc>
            </a:pPr>
            <a:endParaRPr lang="en-US" sz="1100" dirty="0">
              <a:solidFill>
                <a:srgbClr val="FEFFFF"/>
              </a:solidFill>
            </a:endParaRPr>
          </a:p>
        </p:txBody>
      </p:sp>
      <p:pic>
        <p:nvPicPr>
          <p:cNvPr id="7176" name="Picture 8" descr="Welcome to Quonsville | Aberdeen Magazine">
            <a:extLst>
              <a:ext uri="{FF2B5EF4-FFF2-40B4-BE49-F238E27FC236}">
                <a16:creationId xmlns:a16="http://schemas.microsoft.com/office/drawing/2014/main" id="{BEEB60CD-A6B4-4B67-BB03-8C16CAF61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3692" y="2353206"/>
            <a:ext cx="3368232" cy="2858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664475"/>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31" name="Rectangle 11">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13">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15"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US"/>
            </a:p>
          </p:txBody>
        </p:sp>
        <p:sp>
          <p:nvSpPr>
            <p:cNvPr id="16"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US"/>
            </a:p>
          </p:txBody>
        </p:sp>
        <p:sp>
          <p:nvSpPr>
            <p:cNvPr id="17"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US"/>
            </a:p>
          </p:txBody>
        </p:sp>
        <p:sp>
          <p:nvSpPr>
            <p:cNvPr id="18"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US"/>
            </a:p>
          </p:txBody>
        </p:sp>
        <p:sp>
          <p:nvSpPr>
            <p:cNvPr id="19"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US"/>
            </a:p>
          </p:txBody>
        </p:sp>
        <p:sp>
          <p:nvSpPr>
            <p:cNvPr id="20"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US"/>
            </a:p>
          </p:txBody>
        </p:sp>
        <p:sp>
          <p:nvSpPr>
            <p:cNvPr id="21"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US"/>
            </a:p>
          </p:txBody>
        </p:sp>
        <p:sp>
          <p:nvSpPr>
            <p:cNvPr id="22"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US"/>
            </a:p>
          </p:txBody>
        </p:sp>
        <p:sp>
          <p:nvSpPr>
            <p:cNvPr id="23"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US"/>
            </a:p>
          </p:txBody>
        </p:sp>
        <p:sp>
          <p:nvSpPr>
            <p:cNvPr id="24"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US"/>
            </a:p>
          </p:txBody>
        </p:sp>
        <p:sp>
          <p:nvSpPr>
            <p:cNvPr id="25"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US"/>
            </a:p>
          </p:txBody>
        </p:sp>
        <p:sp>
          <p:nvSpPr>
            <p:cNvPr id="26"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275282F8-D038-4FB0-9656-C8A21400F4B8}"/>
              </a:ext>
            </a:extLst>
          </p:cNvPr>
          <p:cNvSpPr>
            <a:spLocks noGrp="1"/>
          </p:cNvSpPr>
          <p:nvPr>
            <p:ph type="title"/>
          </p:nvPr>
        </p:nvSpPr>
        <p:spPr>
          <a:xfrm>
            <a:off x="-233916" y="263128"/>
            <a:ext cx="4699590" cy="4077295"/>
          </a:xfrm>
        </p:spPr>
        <p:txBody>
          <a:bodyPr anchor="ctr">
            <a:normAutofit/>
          </a:bodyPr>
          <a:lstStyle/>
          <a:p>
            <a:pPr algn="r"/>
            <a:r>
              <a:rPr lang="en-US" b="1" dirty="0">
                <a:solidFill>
                  <a:srgbClr val="FFFF00"/>
                </a:solidFill>
              </a:rPr>
              <a:t>Trauma and Adverse Childhood Experiences</a:t>
            </a:r>
            <a:br>
              <a:rPr lang="en-US" dirty="0">
                <a:solidFill>
                  <a:srgbClr val="FFFF00"/>
                </a:solidFill>
              </a:rPr>
            </a:br>
            <a:r>
              <a:rPr lang="en-US" dirty="0">
                <a:solidFill>
                  <a:srgbClr val="FFFF00"/>
                </a:solidFill>
              </a:rPr>
              <a:t> </a:t>
            </a:r>
            <a:br>
              <a:rPr lang="en-US" dirty="0">
                <a:solidFill>
                  <a:srgbClr val="FFFF00"/>
                </a:solidFill>
              </a:rPr>
            </a:br>
            <a:endParaRPr lang="en-US" dirty="0">
              <a:solidFill>
                <a:srgbClr val="FFFF00"/>
              </a:solidFill>
            </a:endParaRPr>
          </a:p>
        </p:txBody>
      </p:sp>
      <p:sp>
        <p:nvSpPr>
          <p:cNvPr id="33"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30" name="Rectangle 29">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99D75546-3BD4-4677-BF93-A230403F8B3A}"/>
              </a:ext>
            </a:extLst>
          </p:cNvPr>
          <p:cNvSpPr>
            <a:spLocks noGrp="1"/>
          </p:cNvSpPr>
          <p:nvPr>
            <p:ph idx="1"/>
          </p:nvPr>
        </p:nvSpPr>
        <p:spPr>
          <a:xfrm>
            <a:off x="4914757" y="-347241"/>
            <a:ext cx="7250019" cy="8067555"/>
          </a:xfrm>
        </p:spPr>
        <p:txBody>
          <a:bodyPr anchor="ctr">
            <a:normAutofit/>
          </a:bodyPr>
          <a:lstStyle/>
          <a:p>
            <a:pPr marL="0" indent="0">
              <a:lnSpc>
                <a:spcPct val="90000"/>
              </a:lnSpc>
              <a:spcBef>
                <a:spcPts val="0"/>
              </a:spcBef>
              <a:buNone/>
            </a:pPr>
            <a:r>
              <a:rPr lang="en-US" sz="1600" dirty="0">
                <a:solidFill>
                  <a:srgbClr val="FFFF00"/>
                </a:solidFill>
                <a:latin typeface="Calibri" panose="020F0502020204030204" pitchFamily="34" charset="0"/>
                <a:ea typeface="Times New Roman" panose="02020603050405020304" pitchFamily="18" charset="0"/>
                <a:cs typeface="Calibri" panose="020F0502020204030204" pitchFamily="34" charset="0"/>
              </a:rPr>
              <a:t>Trauma exposure, </a:t>
            </a:r>
            <a:r>
              <a:rPr lang="en-US" sz="1600" dirty="0">
                <a:latin typeface="Calibri" panose="020F0502020204030204" pitchFamily="34" charset="0"/>
                <a:ea typeface="Times New Roman" panose="02020603050405020304" pitchFamily="18" charset="0"/>
                <a:cs typeface="Calibri" panose="020F0502020204030204" pitchFamily="34" charset="0"/>
              </a:rPr>
              <a:t>particularly child maltreatment (e.g., neglect, emotional, physical and sexual abuse), has been established as one of the main determinants of emotional dysregulation and is also a known risk factor for psychiatric disorders, especially depression and PTSD (</a:t>
            </a:r>
            <a:r>
              <a:rPr lang="en-US" sz="1600" dirty="0">
                <a:latin typeface="Calibri" panose="020F0502020204030204" pitchFamily="34" charset="0"/>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McLaughlin et al.,2012</a:t>
            </a:r>
            <a:r>
              <a:rPr lang="en-US" sz="1600" dirty="0">
                <a:latin typeface="Calibri" panose="020F0502020204030204" pitchFamily="34" charset="0"/>
                <a:ea typeface="Times New Roman" panose="02020603050405020304" pitchFamily="18" charset="0"/>
                <a:cs typeface="Calibri" panose="020F0502020204030204" pitchFamily="34" charset="0"/>
              </a:rPr>
              <a:t>; </a:t>
            </a:r>
            <a:r>
              <a:rPr lang="en-US" sz="1600" dirty="0">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 McLaughlin et al., 2013</a:t>
            </a:r>
            <a:r>
              <a:rPr lang="en-US" sz="1600" dirty="0">
                <a:latin typeface="Calibri" panose="020F0502020204030204" pitchFamily="34" charset="0"/>
                <a:ea typeface="Times New Roman" panose="02020603050405020304" pitchFamily="18" charset="0"/>
                <a:cs typeface="Calibri" panose="020F0502020204030204" pitchFamily="34" charset="0"/>
              </a:rPr>
              <a:t>). </a:t>
            </a:r>
          </a:p>
          <a:p>
            <a:pPr marL="0" indent="0">
              <a:lnSpc>
                <a:spcPct val="90000"/>
              </a:lnSpc>
              <a:spcBef>
                <a:spcPts val="0"/>
              </a:spcBef>
              <a:buNone/>
            </a:pPr>
            <a:endParaRPr lang="en-US" sz="160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90000"/>
              </a:lnSpc>
              <a:spcBef>
                <a:spcPts val="0"/>
              </a:spcBef>
              <a:buNone/>
            </a:pPr>
            <a:r>
              <a:rPr lang="en-US" sz="1600" dirty="0">
                <a:latin typeface="Calibri" panose="020F0502020204030204" pitchFamily="34" charset="0"/>
                <a:ea typeface="Times New Roman" panose="02020603050405020304" pitchFamily="18" charset="0"/>
                <a:cs typeface="Calibri" panose="020F0502020204030204" pitchFamily="34" charset="0"/>
              </a:rPr>
              <a:t>Moreover, several prior studies have shown that trauma exposure is clearly associated with </a:t>
            </a:r>
            <a:r>
              <a:rPr lang="en-US" sz="1600" dirty="0">
                <a:solidFill>
                  <a:srgbClr val="FFFF00"/>
                </a:solidFill>
                <a:latin typeface="Calibri" panose="020F0502020204030204" pitchFamily="34" charset="0"/>
                <a:ea typeface="Times New Roman" panose="02020603050405020304" pitchFamily="18" charset="0"/>
                <a:cs typeface="Calibri" panose="020F0502020204030204" pitchFamily="34" charset="0"/>
              </a:rPr>
              <a:t>profound deficits in emotional regulation </a:t>
            </a:r>
            <a:r>
              <a:rPr lang="en-US" sz="1600" dirty="0">
                <a:latin typeface="Calibri" panose="020F0502020204030204" pitchFamily="34" charset="0"/>
                <a:ea typeface="Times New Roman" panose="02020603050405020304" pitchFamily="18" charset="0"/>
                <a:cs typeface="Calibri" panose="020F0502020204030204" pitchFamily="34" charset="0"/>
              </a:rPr>
              <a:t>across the entire lifespan, including during preschool (</a:t>
            </a:r>
            <a:r>
              <a:rPr lang="en-US" sz="1600" dirty="0">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Langevin, Hebert, Allard-Dansereau; Bernard-Bonnin, 2016</a:t>
            </a:r>
            <a:r>
              <a:rPr lang="en-US" sz="1600" dirty="0">
                <a:latin typeface="Calibri" panose="020F0502020204030204" pitchFamily="34" charset="0"/>
                <a:ea typeface="Times New Roman" panose="02020603050405020304" pitchFamily="18" charset="0"/>
                <a:cs typeface="Calibri" panose="020F0502020204030204" pitchFamily="34" charset="0"/>
              </a:rPr>
              <a:t>), adolescence (</a:t>
            </a:r>
            <a:r>
              <a:rPr lang="en-US" sz="1600" dirty="0">
                <a:latin typeface="Calibri" panose="020F0502020204030204" pitchFamily="34" charset="0"/>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Shields &amp; Cicchetti, 1997</a:t>
            </a:r>
            <a:r>
              <a:rPr lang="en-US" sz="1600" dirty="0">
                <a:latin typeface="Calibri" panose="020F0502020204030204" pitchFamily="34" charset="0"/>
                <a:ea typeface="Times New Roman" panose="02020603050405020304" pitchFamily="18" charset="0"/>
                <a:cs typeface="Calibri" panose="020F0502020204030204" pitchFamily="34" charset="0"/>
              </a:rPr>
              <a:t>; </a:t>
            </a:r>
            <a:r>
              <a:rPr lang="en-US" sz="1600" dirty="0">
                <a:latin typeface="Calibri" panose="020F0502020204030204" pitchFamily="34" charset="0"/>
                <a:ea typeface="Times New Roman" panose="02020603050405020304" pitchFamily="18" charset="0"/>
                <a:cs typeface="Calibri" panose="020F0502020204030204" pitchFamily="34" charset="0"/>
                <a:hlinkClick r:id="rId6">
                  <a:extLst>
                    <a:ext uri="{A12FA001-AC4F-418D-AE19-62706E023703}">
                      <ahyp:hlinkClr xmlns:ahyp="http://schemas.microsoft.com/office/drawing/2018/hyperlinkcolor" val="tx"/>
                    </a:ext>
                  </a:extLst>
                </a:hlinkClick>
              </a:rPr>
              <a:t>Vettese, Dyer, Li, &amp; Wekerle, 2011</a:t>
            </a:r>
            <a:r>
              <a:rPr lang="en-US" sz="1600" dirty="0">
                <a:latin typeface="Calibri" panose="020F0502020204030204" pitchFamily="34" charset="0"/>
                <a:ea typeface="Times New Roman" panose="02020603050405020304" pitchFamily="18" charset="0"/>
                <a:cs typeface="Calibri" panose="020F0502020204030204" pitchFamily="34" charset="0"/>
              </a:rPr>
              <a:t>) and even adulthood (</a:t>
            </a:r>
            <a:r>
              <a:rPr lang="en-US" sz="1600" dirty="0">
                <a:latin typeface="Calibri" panose="020F0502020204030204" pitchFamily="34" charset="0"/>
                <a:ea typeface="Times New Roman" panose="02020603050405020304" pitchFamily="18" charset="0"/>
                <a:cs typeface="Calibri" panose="020F0502020204030204" pitchFamily="34" charset="0"/>
                <a:hlinkClick r:id="rId7">
                  <a:extLst>
                    <a:ext uri="{A12FA001-AC4F-418D-AE19-62706E023703}">
                      <ahyp:hlinkClr xmlns:ahyp="http://schemas.microsoft.com/office/drawing/2018/hyperlinkcolor" val="tx"/>
                    </a:ext>
                  </a:extLst>
                </a:hlinkClick>
              </a:rPr>
              <a:t>Briere &amp; Rickards, 2007</a:t>
            </a:r>
            <a:r>
              <a:rPr lang="en-US" sz="1600" dirty="0">
                <a:latin typeface="Calibri" panose="020F0502020204030204" pitchFamily="34" charset="0"/>
                <a:ea typeface="Times New Roman" panose="02020603050405020304" pitchFamily="18" charset="0"/>
                <a:cs typeface="Calibri" panose="020F0502020204030204" pitchFamily="34" charset="0"/>
              </a:rPr>
              <a:t>; </a:t>
            </a:r>
            <a:r>
              <a:rPr lang="en-US" sz="1600" dirty="0">
                <a:latin typeface="Calibri" panose="020F0502020204030204" pitchFamily="34" charset="0"/>
                <a:ea typeface="Times New Roman" panose="02020603050405020304" pitchFamily="18" charset="0"/>
                <a:cs typeface="Calibri" panose="020F0502020204030204" pitchFamily="34" charset="0"/>
                <a:hlinkClick r:id="rId8">
                  <a:extLst>
                    <a:ext uri="{A12FA001-AC4F-418D-AE19-62706E023703}">
                      <ahyp:hlinkClr xmlns:ahyp="http://schemas.microsoft.com/office/drawing/2018/hyperlinkcolor" val="tx"/>
                    </a:ext>
                  </a:extLst>
                </a:hlinkClick>
              </a:rPr>
              <a:t>Thompson, Hannan, &amp; Miron, 2014</a:t>
            </a:r>
            <a:r>
              <a:rPr lang="en-US" sz="1600" dirty="0">
                <a:latin typeface="Calibri" panose="020F0502020204030204" pitchFamily="34" charset="0"/>
                <a:ea typeface="Times New Roman" panose="02020603050405020304" pitchFamily="18" charset="0"/>
                <a:cs typeface="Calibri" panose="020F0502020204030204" pitchFamily="34" charset="0"/>
              </a:rPr>
              <a:t>; Dunn et al., 2018).</a:t>
            </a:r>
          </a:p>
          <a:p>
            <a:pPr marL="0">
              <a:lnSpc>
                <a:spcPct val="90000"/>
              </a:lnSpc>
              <a:spcBef>
                <a:spcPts val="0"/>
              </a:spcBef>
            </a:pPr>
            <a:endParaRPr lang="en-US" sz="160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90000"/>
              </a:lnSpc>
              <a:spcBef>
                <a:spcPts val="0"/>
              </a:spcBef>
              <a:buNone/>
            </a:pPr>
            <a:r>
              <a:rPr lang="en-US" sz="1600" dirty="0">
                <a:latin typeface="Calibri" panose="020F0502020204030204" pitchFamily="34" charset="0"/>
                <a:ea typeface="Times New Roman" panose="02020603050405020304" pitchFamily="18" charset="0"/>
                <a:cs typeface="Calibri" panose="020F0502020204030204" pitchFamily="34" charset="0"/>
              </a:rPr>
              <a:t>Trauma occurs when we are faced with an experience that </a:t>
            </a:r>
            <a:r>
              <a:rPr lang="en-US" sz="1600" dirty="0">
                <a:solidFill>
                  <a:srgbClr val="FFFF00"/>
                </a:solidFill>
                <a:latin typeface="Calibri" panose="020F0502020204030204" pitchFamily="34" charset="0"/>
                <a:ea typeface="Times New Roman" panose="02020603050405020304" pitchFamily="18" charset="0"/>
                <a:cs typeface="Calibri" panose="020F0502020204030204" pitchFamily="34" charset="0"/>
              </a:rPr>
              <a:t>overwhelms our ability to process incoming information</a:t>
            </a:r>
            <a:r>
              <a:rPr lang="en-US" sz="16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1600" dirty="0">
                <a:latin typeface="Calibri" panose="020F0502020204030204" pitchFamily="34" charset="0"/>
                <a:ea typeface="Times New Roman" panose="02020603050405020304" pitchFamily="18" charset="0"/>
                <a:cs typeface="Calibri" panose="020F0502020204030204" pitchFamily="34" charset="0"/>
              </a:rPr>
              <a:t>both at the time of that experience and in future situations (Barta, 2018).</a:t>
            </a:r>
          </a:p>
          <a:p>
            <a:pPr marL="0" indent="0">
              <a:lnSpc>
                <a:spcPct val="90000"/>
              </a:lnSpc>
              <a:spcBef>
                <a:spcPts val="0"/>
              </a:spcBef>
              <a:buNone/>
            </a:pPr>
            <a:endParaRPr lang="en-US" sz="160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90000"/>
              </a:lnSpc>
              <a:spcBef>
                <a:spcPts val="0"/>
              </a:spcBef>
              <a:buNone/>
            </a:pPr>
            <a:r>
              <a:rPr lang="en-US" sz="1600" dirty="0">
                <a:solidFill>
                  <a:srgbClr val="FFFF00"/>
                </a:solidFill>
                <a:latin typeface="Calibri" panose="020F0502020204030204" pitchFamily="34" charset="0"/>
                <a:ea typeface="Times New Roman" panose="02020603050405020304" pitchFamily="18" charset="0"/>
                <a:cs typeface="Calibri" panose="020F0502020204030204" pitchFamily="34" charset="0"/>
              </a:rPr>
              <a:t>Dr. Michael Barta </a:t>
            </a:r>
            <a:r>
              <a:rPr lang="en-US" sz="1600" dirty="0">
                <a:latin typeface="Calibri" panose="020F0502020204030204" pitchFamily="34" charset="0"/>
                <a:ea typeface="Times New Roman" panose="02020603050405020304" pitchFamily="18" charset="0"/>
                <a:cs typeface="Calibri" panose="020F0502020204030204" pitchFamily="34" charset="0"/>
              </a:rPr>
              <a:t>suffered from trauma himself as a child which led him to addictions that ultimately landed him in jail and almost destroyed his life. In is book, </a:t>
            </a:r>
            <a:r>
              <a:rPr lang="en-US" sz="1600" i="1" dirty="0">
                <a:latin typeface="Calibri" panose="020F0502020204030204" pitchFamily="34" charset="0"/>
                <a:ea typeface="Times New Roman" panose="02020603050405020304" pitchFamily="18" charset="0"/>
                <a:cs typeface="Calibri" panose="020F0502020204030204" pitchFamily="34" charset="0"/>
              </a:rPr>
              <a:t>TINSA</a:t>
            </a:r>
            <a:r>
              <a:rPr lang="en-US" sz="1600" dirty="0">
                <a:latin typeface="Calibri" panose="020F0502020204030204" pitchFamily="34" charset="0"/>
                <a:ea typeface="Times New Roman" panose="02020603050405020304" pitchFamily="18" charset="0"/>
                <a:cs typeface="Calibri" panose="020F0502020204030204" pitchFamily="34" charset="0"/>
              </a:rPr>
              <a:t>, he wrote that trauma occurs when our natural defenses are unable to keep us safe from physical, emotional, or mental threats or harm (Barta, 2018). </a:t>
            </a:r>
          </a:p>
          <a:p>
            <a:pPr>
              <a:lnSpc>
                <a:spcPct val="90000"/>
              </a:lnSpc>
            </a:pPr>
            <a:endParaRPr lang="en-US" sz="1500" dirty="0"/>
          </a:p>
        </p:txBody>
      </p:sp>
      <p:pic>
        <p:nvPicPr>
          <p:cNvPr id="27" name="Picture 26" descr="Can Family Secrets Make you Sick?In the 1980s, Dr. Vincent Felitti, now director of the California Institute of Preventive Medicine in San Diego, discovered something potentially revolutionary about the ripple effects of child sexual abuse.">
            <a:extLst>
              <a:ext uri="{FF2B5EF4-FFF2-40B4-BE49-F238E27FC236}">
                <a16:creationId xmlns:a16="http://schemas.microsoft.com/office/drawing/2014/main" id="{583856D8-38C7-430F-A016-9E3AB50D0729}"/>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7903" y="3943047"/>
            <a:ext cx="4024994" cy="2667693"/>
          </a:xfrm>
          <a:prstGeom prst="rect">
            <a:avLst/>
          </a:prstGeom>
          <a:noFill/>
          <a:ln>
            <a:noFill/>
          </a:ln>
        </p:spPr>
      </p:pic>
    </p:spTree>
    <p:extLst>
      <p:ext uri="{BB962C8B-B14F-4D97-AF65-F5344CB8AC3E}">
        <p14:creationId xmlns:p14="http://schemas.microsoft.com/office/powerpoint/2010/main" val="2523697443"/>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3"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204"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20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CFCE779-E872-4F5F-AD81-C15504B27312}"/>
              </a:ext>
            </a:extLst>
          </p:cNvPr>
          <p:cNvSpPr>
            <a:spLocks noGrp="1"/>
          </p:cNvSpPr>
          <p:nvPr>
            <p:ph type="title"/>
          </p:nvPr>
        </p:nvSpPr>
        <p:spPr>
          <a:xfrm>
            <a:off x="541867" y="787400"/>
            <a:ext cx="7145866" cy="778933"/>
          </a:xfrm>
        </p:spPr>
        <p:txBody>
          <a:bodyPr anchor="ctr">
            <a:normAutofit/>
          </a:bodyPr>
          <a:lstStyle/>
          <a:p>
            <a:r>
              <a:rPr lang="en-US" sz="3200" dirty="0">
                <a:solidFill>
                  <a:srgbClr val="FEFFFF"/>
                </a:solidFill>
                <a:latin typeface="Calibri" panose="020F0502020204030204" pitchFamily="34" charset="0"/>
                <a:cs typeface="Calibri" panose="020F0502020204030204" pitchFamily="34" charset="0"/>
              </a:rPr>
              <a:t>Trauma -  Adverse Childhood Experiences</a:t>
            </a:r>
          </a:p>
        </p:txBody>
      </p:sp>
      <p:sp>
        <p:nvSpPr>
          <p:cNvPr id="3" name="Content Placeholder 2">
            <a:extLst>
              <a:ext uri="{FF2B5EF4-FFF2-40B4-BE49-F238E27FC236}">
                <a16:creationId xmlns:a16="http://schemas.microsoft.com/office/drawing/2014/main" id="{AC7C7DDB-11C0-4400-B779-9595E93E975C}"/>
              </a:ext>
            </a:extLst>
          </p:cNvPr>
          <p:cNvSpPr>
            <a:spLocks noGrp="1"/>
          </p:cNvSpPr>
          <p:nvPr>
            <p:ph idx="1"/>
          </p:nvPr>
        </p:nvSpPr>
        <p:spPr>
          <a:xfrm>
            <a:off x="56519" y="1932972"/>
            <a:ext cx="7987886" cy="5048653"/>
          </a:xfrm>
        </p:spPr>
        <p:txBody>
          <a:bodyPr>
            <a:normAutofit/>
          </a:bodyPr>
          <a:lstStyle/>
          <a:p>
            <a:pPr>
              <a:lnSpc>
                <a:spcPct val="90000"/>
              </a:lnSpc>
            </a:pPr>
            <a:r>
              <a:rPr lang="en-US" dirty="0">
                <a:solidFill>
                  <a:srgbClr val="FEFFFF"/>
                </a:solidFill>
                <a:latin typeface="Calibri" panose="020F0502020204030204" pitchFamily="34" charset="0"/>
                <a:cs typeface="Calibri" panose="020F0502020204030204" pitchFamily="34" charset="0"/>
              </a:rPr>
              <a:t>In the mid-1980’s, </a:t>
            </a:r>
            <a:r>
              <a:rPr lang="en-US" dirty="0">
                <a:solidFill>
                  <a:srgbClr val="FFFF00"/>
                </a:solidFill>
                <a:latin typeface="Calibri" panose="020F0502020204030204" pitchFamily="34" charset="0"/>
                <a:cs typeface="Calibri" panose="020F0502020204030204" pitchFamily="34" charset="0"/>
              </a:rPr>
              <a:t>Dr. Vincent Felitti </a:t>
            </a:r>
            <a:r>
              <a:rPr lang="en-US" dirty="0">
                <a:solidFill>
                  <a:srgbClr val="FEFFFF"/>
                </a:solidFill>
                <a:latin typeface="Calibri" panose="020F0502020204030204" pitchFamily="34" charset="0"/>
                <a:cs typeface="Calibri" panose="020F0502020204030204" pitchFamily="34" charset="0"/>
              </a:rPr>
              <a:t>noticed a puzzling and paradoxical trend in the obesity clinic he was heading. </a:t>
            </a:r>
          </a:p>
          <a:p>
            <a:pPr marL="0" indent="0">
              <a:lnSpc>
                <a:spcPct val="90000"/>
              </a:lnSpc>
              <a:buNone/>
            </a:pPr>
            <a:endParaRPr lang="en-US" dirty="0">
              <a:solidFill>
                <a:srgbClr val="FEFFFF"/>
              </a:solidFill>
              <a:latin typeface="Calibri" panose="020F0502020204030204" pitchFamily="34" charset="0"/>
              <a:cs typeface="Calibri" panose="020F0502020204030204" pitchFamily="34" charset="0"/>
            </a:endParaRPr>
          </a:p>
          <a:p>
            <a:pPr>
              <a:lnSpc>
                <a:spcPct val="90000"/>
              </a:lnSpc>
            </a:pPr>
            <a:r>
              <a:rPr lang="en-US" dirty="0">
                <a:solidFill>
                  <a:srgbClr val="FEFFFF"/>
                </a:solidFill>
                <a:latin typeface="Calibri" panose="020F0502020204030204" pitchFamily="34" charset="0"/>
                <a:cs typeface="Calibri" panose="020F0502020204030204" pitchFamily="34" charset="0"/>
              </a:rPr>
              <a:t>Specifically, many of his participants who were having the </a:t>
            </a:r>
            <a:r>
              <a:rPr lang="en-US" dirty="0">
                <a:solidFill>
                  <a:srgbClr val="FFFF00"/>
                </a:solidFill>
                <a:latin typeface="Calibri" panose="020F0502020204030204" pitchFamily="34" charset="0"/>
                <a:cs typeface="Calibri" panose="020F0502020204030204" pitchFamily="34" charset="0"/>
              </a:rPr>
              <a:t>most success in losing weight were dropping out only to gain the weight back.</a:t>
            </a:r>
            <a:r>
              <a:rPr lang="en-US" dirty="0">
                <a:solidFill>
                  <a:srgbClr val="FEFFFF"/>
                </a:solidFill>
                <a:latin typeface="Calibri" panose="020F0502020204030204" pitchFamily="34" charset="0"/>
                <a:cs typeface="Calibri" panose="020F0502020204030204" pitchFamily="34" charset="0"/>
              </a:rPr>
              <a:t> He interviewed the nearly 300 participants and discovered a surprising pattern: almost all of the dropouts had suffered some form of </a:t>
            </a:r>
            <a:r>
              <a:rPr lang="en-US" dirty="0">
                <a:solidFill>
                  <a:srgbClr val="FFFF00"/>
                </a:solidFill>
                <a:latin typeface="Calibri" panose="020F0502020204030204" pitchFamily="34" charset="0"/>
                <a:cs typeface="Calibri" panose="020F0502020204030204" pitchFamily="34" charset="0"/>
              </a:rPr>
              <a:t>childhood trauma </a:t>
            </a:r>
            <a:r>
              <a:rPr lang="en-US" dirty="0">
                <a:solidFill>
                  <a:srgbClr val="FEFFFF"/>
                </a:solidFill>
                <a:latin typeface="Calibri" panose="020F0502020204030204" pitchFamily="34" charset="0"/>
                <a:cs typeface="Calibri" panose="020F0502020204030204" pitchFamily="34" charset="0"/>
              </a:rPr>
              <a:t>(Kain &amp; Terrell, 2018). </a:t>
            </a:r>
          </a:p>
          <a:p>
            <a:pPr marL="0" indent="0">
              <a:lnSpc>
                <a:spcPct val="90000"/>
              </a:lnSpc>
              <a:buNone/>
            </a:pPr>
            <a:endParaRPr lang="en-US" dirty="0">
              <a:solidFill>
                <a:srgbClr val="FEFFFF"/>
              </a:solidFill>
              <a:latin typeface="Calibri" panose="020F0502020204030204" pitchFamily="34" charset="0"/>
              <a:cs typeface="Calibri" panose="020F0502020204030204" pitchFamily="34" charset="0"/>
            </a:endParaRPr>
          </a:p>
          <a:p>
            <a:pPr>
              <a:lnSpc>
                <a:spcPct val="90000"/>
              </a:lnSpc>
            </a:pPr>
            <a:r>
              <a:rPr lang="en-US" dirty="0">
                <a:solidFill>
                  <a:srgbClr val="FEFFFF"/>
                </a:solidFill>
                <a:latin typeface="Calibri" panose="020F0502020204030204" pitchFamily="34" charset="0"/>
                <a:cs typeface="Calibri" panose="020F0502020204030204" pitchFamily="34" charset="0"/>
              </a:rPr>
              <a:t>This initial study grew into a major public health study with Dr. Felitti teaming up with </a:t>
            </a:r>
            <a:r>
              <a:rPr lang="en-US" dirty="0">
                <a:solidFill>
                  <a:srgbClr val="FFFF00"/>
                </a:solidFill>
                <a:latin typeface="Calibri" panose="020F0502020204030204" pitchFamily="34" charset="0"/>
                <a:cs typeface="Calibri" panose="020F0502020204030204" pitchFamily="34" charset="0"/>
              </a:rPr>
              <a:t>Dr. Anda </a:t>
            </a:r>
            <a:r>
              <a:rPr lang="en-US" dirty="0">
                <a:solidFill>
                  <a:srgbClr val="FEFFFF"/>
                </a:solidFill>
                <a:latin typeface="Calibri" panose="020F0502020204030204" pitchFamily="34" charset="0"/>
                <a:cs typeface="Calibri" panose="020F0502020204030204" pitchFamily="34" charset="0"/>
              </a:rPr>
              <a:t>at the Centers for Disease Control (CDC) that continues to this day, involving more than 17,000 individuals. </a:t>
            </a:r>
          </a:p>
          <a:p>
            <a:pPr marL="0" indent="0">
              <a:lnSpc>
                <a:spcPct val="90000"/>
              </a:lnSpc>
              <a:buNone/>
            </a:pPr>
            <a:endParaRPr lang="en-US" dirty="0">
              <a:solidFill>
                <a:srgbClr val="FEFFFF"/>
              </a:solidFill>
              <a:latin typeface="Calibri" panose="020F0502020204030204" pitchFamily="34" charset="0"/>
              <a:cs typeface="Calibri" panose="020F0502020204030204" pitchFamily="34" charset="0"/>
            </a:endParaRPr>
          </a:p>
          <a:p>
            <a:pPr>
              <a:lnSpc>
                <a:spcPct val="90000"/>
              </a:lnSpc>
            </a:pPr>
            <a:r>
              <a:rPr lang="en-US" dirty="0">
                <a:solidFill>
                  <a:srgbClr val="FEFFFF"/>
                </a:solidFill>
                <a:latin typeface="Calibri" panose="020F0502020204030204" pitchFamily="34" charset="0"/>
                <a:cs typeface="Calibri" panose="020F0502020204030204" pitchFamily="34" charset="0"/>
              </a:rPr>
              <a:t>This research came to be known as the </a:t>
            </a:r>
            <a:r>
              <a:rPr lang="en-US" dirty="0">
                <a:solidFill>
                  <a:srgbClr val="00B0F0"/>
                </a:solidFill>
                <a:latin typeface="Calibri" panose="020F0502020204030204" pitchFamily="34" charset="0"/>
                <a:cs typeface="Calibri" panose="020F0502020204030204" pitchFamily="34" charset="0"/>
              </a:rPr>
              <a:t>Adverse Childhood Experiences (ACE) </a:t>
            </a:r>
            <a:r>
              <a:rPr lang="en-US" dirty="0">
                <a:solidFill>
                  <a:srgbClr val="FEFFFF"/>
                </a:solidFill>
                <a:latin typeface="Calibri" panose="020F0502020204030204" pitchFamily="34" charset="0"/>
                <a:cs typeface="Calibri" panose="020F0502020204030204" pitchFamily="34" charset="0"/>
              </a:rPr>
              <a:t>Study (Felitti et al., 2014). In this study, people were asked about </a:t>
            </a:r>
            <a:r>
              <a:rPr lang="en-US" dirty="0">
                <a:solidFill>
                  <a:srgbClr val="FFFF00"/>
                </a:solidFill>
                <a:latin typeface="Calibri" panose="020F0502020204030204" pitchFamily="34" charset="0"/>
                <a:cs typeface="Calibri" panose="020F0502020204030204" pitchFamily="34" charset="0"/>
              </a:rPr>
              <a:t>ten different types of traumatic events </a:t>
            </a:r>
            <a:r>
              <a:rPr lang="en-US" dirty="0">
                <a:solidFill>
                  <a:srgbClr val="FEFFFF"/>
                </a:solidFill>
                <a:latin typeface="Calibri" panose="020F0502020204030204" pitchFamily="34" charset="0"/>
                <a:cs typeface="Calibri" panose="020F0502020204030204" pitchFamily="34" charset="0"/>
              </a:rPr>
              <a:t>that happened to them when they were children to include physical and sexual abuse, family problems, and neglect. </a:t>
            </a:r>
          </a:p>
          <a:p>
            <a:pPr marL="0" indent="0">
              <a:lnSpc>
                <a:spcPct val="90000"/>
              </a:lnSpc>
              <a:buNone/>
            </a:pPr>
            <a:endParaRPr lang="en-US" dirty="0">
              <a:solidFill>
                <a:srgbClr val="FEFFFF"/>
              </a:solidFill>
              <a:latin typeface="Calibri" panose="020F0502020204030204" pitchFamily="34" charset="0"/>
              <a:cs typeface="Calibri" panose="020F0502020204030204" pitchFamily="34" charset="0"/>
            </a:endParaRPr>
          </a:p>
          <a:p>
            <a:pPr>
              <a:lnSpc>
                <a:spcPct val="90000"/>
              </a:lnSpc>
            </a:pPr>
            <a:endParaRPr lang="en-US" sz="1500" dirty="0">
              <a:solidFill>
                <a:srgbClr val="FEFFFF"/>
              </a:solidFill>
            </a:endParaRPr>
          </a:p>
        </p:txBody>
      </p:sp>
      <p:pic>
        <p:nvPicPr>
          <p:cNvPr id="8194" name="Picture 2" descr="The Adverse Childhood Experience Study - ppt download">
            <a:extLst>
              <a:ext uri="{FF2B5EF4-FFF2-40B4-BE49-F238E27FC236}">
                <a16:creationId xmlns:a16="http://schemas.microsoft.com/office/drawing/2014/main" id="{AF3FE7E4-38EA-4CFA-9314-063938FC91F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13057" y="2838973"/>
            <a:ext cx="3001931" cy="224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251837"/>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DFCD88-07D7-46BD-ABDC-D7017573124E}"/>
              </a:ext>
            </a:extLst>
          </p:cNvPr>
          <p:cNvSpPr>
            <a:spLocks noGrp="1"/>
          </p:cNvSpPr>
          <p:nvPr>
            <p:ph type="title"/>
          </p:nvPr>
        </p:nvSpPr>
        <p:spPr>
          <a:xfrm>
            <a:off x="669852" y="3923414"/>
            <a:ext cx="2976244" cy="2784415"/>
          </a:xfrm>
        </p:spPr>
        <p:txBody>
          <a:bodyPr>
            <a:normAutofit/>
          </a:bodyPr>
          <a:lstStyle/>
          <a:p>
            <a:r>
              <a:rPr lang="en-US" sz="3200" dirty="0">
                <a:solidFill>
                  <a:schemeClr val="bg1"/>
                </a:solidFill>
                <a:latin typeface="Calibri" panose="020F0502020204030204" pitchFamily="34" charset="0"/>
                <a:cs typeface="Calibri" panose="020F0502020204030204" pitchFamily="34" charset="0"/>
              </a:rPr>
              <a:t>Trauma -  </a:t>
            </a:r>
            <a:r>
              <a:rPr lang="en-US" sz="3200" dirty="0">
                <a:solidFill>
                  <a:srgbClr val="FF0000"/>
                </a:solidFill>
                <a:latin typeface="Calibri" panose="020F0502020204030204" pitchFamily="34" charset="0"/>
                <a:cs typeface="Calibri" panose="020F0502020204030204" pitchFamily="34" charset="0"/>
              </a:rPr>
              <a:t>Adverse Childhood Experiences</a:t>
            </a:r>
            <a:endParaRPr lang="en-US" sz="3200" dirty="0">
              <a:solidFill>
                <a:srgbClr val="FF0000"/>
              </a:solidFill>
            </a:endParaRPr>
          </a:p>
        </p:txBody>
      </p:sp>
      <p:sp>
        <p:nvSpPr>
          <p:cNvPr id="31"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4F653FE-CAEE-4A5C-B74C-C6547B9DAFA9}"/>
              </a:ext>
            </a:extLst>
          </p:cNvPr>
          <p:cNvSpPr>
            <a:spLocks noGrp="1"/>
          </p:cNvSpPr>
          <p:nvPr>
            <p:ph idx="1"/>
          </p:nvPr>
        </p:nvSpPr>
        <p:spPr>
          <a:xfrm>
            <a:off x="4066462" y="-1428750"/>
            <a:ext cx="8132919" cy="9907949"/>
          </a:xfrm>
          <a:gradFill>
            <a:gsLst>
              <a:gs pos="0">
                <a:srgbClr val="FFC000"/>
              </a:gs>
              <a:gs pos="100000">
                <a:schemeClr val="bg2">
                  <a:shade val="98000"/>
                  <a:satMod val="120000"/>
                  <a:lumMod val="98000"/>
                </a:schemeClr>
              </a:gs>
            </a:gsLst>
            <a:path path="circle">
              <a:fillToRect l="50000" t="50000" r="100000" b="100000"/>
            </a:path>
          </a:gradFill>
        </p:spPr>
        <p:txBody>
          <a:bodyPr anchor="ctr">
            <a:normAutofit/>
          </a:bodyPr>
          <a:lstStyle/>
          <a:p>
            <a:pPr marL="400050" lvl="1" indent="0">
              <a:lnSpc>
                <a:spcPct val="90000"/>
              </a:lnSpc>
              <a:spcBef>
                <a:spcPts val="0"/>
              </a:spcBef>
              <a:buNone/>
            </a:pPr>
            <a:r>
              <a:rPr lang="en-US" sz="1800" dirty="0">
                <a:latin typeface="Calibri" panose="020F0502020204030204" pitchFamily="34" charset="0"/>
                <a:ea typeface="Times New Roman" panose="02020603050405020304" pitchFamily="18" charset="0"/>
                <a:cs typeface="Times New Roman" panose="02020603050405020304" pitchFamily="18" charset="0"/>
              </a:rPr>
              <a:t>The </a:t>
            </a:r>
            <a:r>
              <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ten reference categories </a:t>
            </a:r>
            <a:r>
              <a:rPr lang="en-US" sz="1800" dirty="0">
                <a:latin typeface="Calibri" panose="020F0502020204030204" pitchFamily="34" charset="0"/>
                <a:ea typeface="Times New Roman" panose="02020603050405020304" pitchFamily="18" charset="0"/>
                <a:cs typeface="Times New Roman" panose="02020603050405020304" pitchFamily="18" charset="0"/>
              </a:rPr>
              <a:t>experienced during childhood or adolescence are as below, with their prevalence in parentheses (Felitti and Anda, 2009):</a:t>
            </a:r>
          </a:p>
          <a:p>
            <a:pPr marL="400050" lvl="1" indent="0">
              <a:lnSpc>
                <a:spcPct val="90000"/>
              </a:lnSpc>
              <a:spcBef>
                <a:spcPts val="0"/>
              </a:spcBef>
              <a:buNone/>
            </a:pPr>
            <a:r>
              <a:rPr lang="en-US" sz="1800" dirty="0">
                <a:latin typeface="Calibri" panose="020F0502020204030204" pitchFamily="34" charset="0"/>
                <a:ea typeface="Times New Roman" panose="02020603050405020304" pitchFamily="18" charset="0"/>
                <a:cs typeface="Times New Roman" panose="02020603050405020304" pitchFamily="18" charset="0"/>
              </a:rPr>
              <a:t> </a:t>
            </a:r>
          </a:p>
          <a:p>
            <a:pPr marL="400050" lvl="1" indent="0">
              <a:lnSpc>
                <a:spcPct val="90000"/>
              </a:lnSpc>
              <a:spcBef>
                <a:spcPts val="0"/>
              </a:spcBef>
              <a:buNone/>
            </a:pPr>
            <a:r>
              <a:rPr lang="en-US" sz="1800"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Abuse </a:t>
            </a:r>
            <a:endPar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lvl="2">
              <a:lnSpc>
                <a:spcPct val="90000"/>
              </a:lnSpc>
              <a:spcBef>
                <a:spcPts val="0"/>
              </a:spcBef>
              <a:buSzPct val="64000"/>
              <a:buFont typeface="Wingdings" panose="05000000000000000000" pitchFamily="2" charset="2"/>
              <a:buChar char="Ø"/>
            </a:pPr>
            <a:r>
              <a:rPr lang="en-US" sz="1800" dirty="0">
                <a:latin typeface="Calibri" panose="020F0502020204030204" pitchFamily="34" charset="0"/>
                <a:ea typeface="Times New Roman" panose="02020603050405020304" pitchFamily="18" charset="0"/>
                <a:cs typeface="Times New Roman" panose="02020603050405020304" pitchFamily="18" charset="0"/>
              </a:rPr>
              <a:t>Emotional – recurrent threats, humiliation (11%) </a:t>
            </a:r>
          </a:p>
          <a:p>
            <a:pPr lvl="2">
              <a:lnSpc>
                <a:spcPct val="90000"/>
              </a:lnSpc>
              <a:spcBef>
                <a:spcPts val="0"/>
              </a:spcBef>
              <a:buSzPct val="64000"/>
              <a:buFont typeface="Wingdings" panose="05000000000000000000" pitchFamily="2" charset="2"/>
              <a:buChar char="Ø"/>
            </a:pPr>
            <a:r>
              <a:rPr lang="en-US" sz="1800" dirty="0">
                <a:latin typeface="Calibri" panose="020F0502020204030204" pitchFamily="34" charset="0"/>
                <a:ea typeface="Times New Roman" panose="02020603050405020304" pitchFamily="18" charset="0"/>
                <a:cs typeface="Times New Roman" panose="02020603050405020304" pitchFamily="18" charset="0"/>
              </a:rPr>
              <a:t>Physical - beating, not spanking (28%)</a:t>
            </a:r>
          </a:p>
          <a:p>
            <a:pPr lvl="2">
              <a:lnSpc>
                <a:spcPct val="90000"/>
              </a:lnSpc>
              <a:spcBef>
                <a:spcPts val="0"/>
              </a:spcBef>
              <a:buSzPct val="64000"/>
              <a:buFont typeface="Wingdings" panose="05000000000000000000" pitchFamily="2" charset="2"/>
              <a:buChar char="Ø"/>
            </a:pPr>
            <a:r>
              <a:rPr lang="en-US" sz="1800" dirty="0">
                <a:latin typeface="Calibri" panose="020F0502020204030204" pitchFamily="34" charset="0"/>
                <a:ea typeface="Times New Roman" panose="02020603050405020304" pitchFamily="18" charset="0"/>
                <a:cs typeface="Times New Roman" panose="02020603050405020304" pitchFamily="18" charset="0"/>
              </a:rPr>
              <a:t>Contact sexual abuse (28% women, 16% men, 22% overall) •</a:t>
            </a:r>
          </a:p>
          <a:p>
            <a:pPr marL="400050" lvl="1" indent="0">
              <a:lnSpc>
                <a:spcPct val="90000"/>
              </a:lnSpc>
              <a:spcBef>
                <a:spcPts val="0"/>
              </a:spcBef>
              <a:buNone/>
            </a:pPr>
            <a:r>
              <a:rPr lang="en-US" sz="1800" dirty="0">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400050" lvl="1" indent="0">
              <a:lnSpc>
                <a:spcPct val="90000"/>
              </a:lnSpc>
              <a:spcBef>
                <a:spcPts val="0"/>
              </a:spcBef>
              <a:buNone/>
            </a:pPr>
            <a:r>
              <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sz="1800"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Household dysfunction </a:t>
            </a:r>
            <a:endPar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lvl="2">
              <a:lnSpc>
                <a:spcPct val="90000"/>
              </a:lnSpc>
              <a:spcBef>
                <a:spcPts val="0"/>
              </a:spcBef>
              <a:buSzPct val="65000"/>
              <a:buFont typeface="Wingdings" panose="05000000000000000000" pitchFamily="2" charset="2"/>
              <a:buChar char="Ø"/>
            </a:pPr>
            <a:r>
              <a:rPr lang="en-US" sz="1800" dirty="0">
                <a:latin typeface="Calibri" panose="020F0502020204030204" pitchFamily="34" charset="0"/>
                <a:ea typeface="Times New Roman" panose="02020603050405020304" pitchFamily="18" charset="0"/>
                <a:cs typeface="Times New Roman" panose="02020603050405020304" pitchFamily="18" charset="0"/>
              </a:rPr>
              <a:t>Mother treated violently (13%)</a:t>
            </a:r>
          </a:p>
          <a:p>
            <a:pPr lvl="2">
              <a:lnSpc>
                <a:spcPct val="90000"/>
              </a:lnSpc>
              <a:spcBef>
                <a:spcPts val="0"/>
              </a:spcBef>
              <a:buSzPct val="65000"/>
              <a:buFont typeface="Wingdings" panose="05000000000000000000" pitchFamily="2" charset="2"/>
              <a:buChar char="Ø"/>
            </a:pPr>
            <a:r>
              <a:rPr lang="en-US" sz="1800" dirty="0">
                <a:latin typeface="Calibri" panose="020F0502020204030204" pitchFamily="34" charset="0"/>
                <a:ea typeface="Times New Roman" panose="02020603050405020304" pitchFamily="18" charset="0"/>
                <a:cs typeface="Times New Roman" panose="02020603050405020304" pitchFamily="18" charset="0"/>
              </a:rPr>
              <a:t>Household member was alcoholic or drug user (27%) </a:t>
            </a:r>
          </a:p>
          <a:p>
            <a:pPr lvl="2">
              <a:lnSpc>
                <a:spcPct val="90000"/>
              </a:lnSpc>
              <a:spcBef>
                <a:spcPts val="0"/>
              </a:spcBef>
              <a:buSzPct val="65000"/>
              <a:buFont typeface="Wingdings" panose="05000000000000000000" pitchFamily="2" charset="2"/>
              <a:buChar char="Ø"/>
            </a:pPr>
            <a:r>
              <a:rPr lang="en-US" sz="1800" dirty="0">
                <a:latin typeface="Calibri" panose="020F0502020204030204" pitchFamily="34" charset="0"/>
                <a:ea typeface="Times New Roman" panose="02020603050405020304" pitchFamily="18" charset="0"/>
                <a:cs typeface="Times New Roman" panose="02020603050405020304" pitchFamily="18" charset="0"/>
              </a:rPr>
              <a:t>Household member was imprisoned (6%) </a:t>
            </a:r>
          </a:p>
          <a:p>
            <a:pPr lvl="2">
              <a:lnSpc>
                <a:spcPct val="90000"/>
              </a:lnSpc>
              <a:spcBef>
                <a:spcPts val="0"/>
              </a:spcBef>
              <a:buSzPct val="65000"/>
              <a:buFont typeface="Wingdings" panose="05000000000000000000" pitchFamily="2" charset="2"/>
              <a:buChar char="Ø"/>
            </a:pPr>
            <a:r>
              <a:rPr lang="en-US" sz="1800" dirty="0">
                <a:latin typeface="Calibri" panose="020F0502020204030204" pitchFamily="34" charset="0"/>
                <a:ea typeface="Times New Roman" panose="02020603050405020304" pitchFamily="18" charset="0"/>
                <a:cs typeface="Times New Roman" panose="02020603050405020304" pitchFamily="18" charset="0"/>
              </a:rPr>
              <a:t>Household member was chronically depressed, suicidal, mentally ill, or in psychiatric hospital (17%) </a:t>
            </a:r>
          </a:p>
          <a:p>
            <a:pPr lvl="2">
              <a:lnSpc>
                <a:spcPct val="90000"/>
              </a:lnSpc>
              <a:spcBef>
                <a:spcPts val="0"/>
              </a:spcBef>
              <a:buSzPct val="65000"/>
              <a:buFont typeface="Wingdings" panose="05000000000000000000" pitchFamily="2" charset="2"/>
              <a:buChar char="Ø"/>
            </a:pPr>
            <a:r>
              <a:rPr lang="en-US" sz="1800" dirty="0">
                <a:latin typeface="Calibri" panose="020F0502020204030204" pitchFamily="34" charset="0"/>
                <a:ea typeface="Times New Roman" panose="02020603050405020304" pitchFamily="18" charset="0"/>
                <a:cs typeface="Times New Roman" panose="02020603050405020304" pitchFamily="18" charset="0"/>
              </a:rPr>
              <a:t>Not raised by both biological parents (23%) </a:t>
            </a:r>
          </a:p>
          <a:p>
            <a:pPr marL="857250" lvl="1" indent="-457200">
              <a:lnSpc>
                <a:spcPct val="90000"/>
              </a:lnSpc>
              <a:spcBef>
                <a:spcPts val="0"/>
              </a:spcBef>
              <a:buSzPct val="65000"/>
              <a:buFont typeface="+mj-lt"/>
              <a:buAutoNum type="arabicPeriod"/>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marL="400050" lvl="1" indent="0">
              <a:lnSpc>
                <a:spcPct val="90000"/>
              </a:lnSpc>
              <a:spcBef>
                <a:spcPts val="0"/>
              </a:spcBef>
              <a:buNone/>
            </a:pPr>
            <a:r>
              <a:rPr lang="en-US" sz="1800"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Neglect </a:t>
            </a:r>
            <a:endPar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lvl="2">
              <a:lnSpc>
                <a:spcPct val="90000"/>
              </a:lnSpc>
              <a:spcBef>
                <a:spcPts val="0"/>
              </a:spcBef>
              <a:buSzPct val="65000"/>
              <a:buFont typeface="Wingdings" panose="05000000000000000000" pitchFamily="2" charset="2"/>
              <a:buChar char="Ø"/>
            </a:pPr>
            <a:r>
              <a:rPr lang="en-US" sz="1800" dirty="0">
                <a:latin typeface="Calibri" panose="020F0502020204030204" pitchFamily="34" charset="0"/>
                <a:ea typeface="Times New Roman" panose="02020603050405020304" pitchFamily="18" charset="0"/>
                <a:cs typeface="Times New Roman" panose="02020603050405020304" pitchFamily="18" charset="0"/>
              </a:rPr>
              <a:t>Physical (10%) </a:t>
            </a:r>
          </a:p>
          <a:p>
            <a:pPr lvl="2">
              <a:lnSpc>
                <a:spcPct val="90000"/>
              </a:lnSpc>
              <a:spcBef>
                <a:spcPts val="0"/>
              </a:spcBef>
              <a:buSzPct val="65000"/>
              <a:buFont typeface="Wingdings" panose="05000000000000000000" pitchFamily="2" charset="2"/>
              <a:buChar char="Ø"/>
            </a:pPr>
            <a:r>
              <a:rPr lang="en-US" sz="1800" dirty="0">
                <a:latin typeface="Calibri" panose="020F0502020204030204" pitchFamily="34" charset="0"/>
                <a:ea typeface="Times New Roman" panose="02020603050405020304" pitchFamily="18" charset="0"/>
                <a:cs typeface="Times New Roman" panose="02020603050405020304" pitchFamily="18" charset="0"/>
              </a:rPr>
              <a:t>Emotional (15%)</a:t>
            </a:r>
          </a:p>
          <a:p>
            <a:pPr marL="400050" lvl="1" indent="0">
              <a:lnSpc>
                <a:spcPct val="90000"/>
              </a:lnSpc>
              <a:spcBef>
                <a:spcPts val="0"/>
              </a:spcBef>
              <a:buNone/>
            </a:pPr>
            <a:r>
              <a:rPr lang="en-US" sz="1800" dirty="0">
                <a:latin typeface="Calibri" panose="020F0502020204030204" pitchFamily="34" charset="0"/>
                <a:ea typeface="Times New Roman" panose="02020603050405020304" pitchFamily="18" charset="0"/>
                <a:cs typeface="Times New Roman" panose="02020603050405020304" pitchFamily="18" charset="0"/>
              </a:rPr>
              <a:t> </a:t>
            </a:r>
          </a:p>
        </p:txBody>
      </p:sp>
      <p:pic>
        <p:nvPicPr>
          <p:cNvPr id="9218" name="Picture 2" descr="Categories">
            <a:extLst>
              <a:ext uri="{FF2B5EF4-FFF2-40B4-BE49-F238E27FC236}">
                <a16:creationId xmlns:a16="http://schemas.microsoft.com/office/drawing/2014/main" id="{3B779974-E2CE-465B-B665-31AB74056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938" y="770801"/>
            <a:ext cx="2887156"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442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C70BEBCF-6D64-43DD-897E-1ED4D0216C8B}"/>
              </a:ext>
            </a:extLst>
          </p:cNvPr>
          <p:cNvSpPr>
            <a:spLocks noGrp="1"/>
          </p:cNvSpPr>
          <p:nvPr>
            <p:ph type="title"/>
          </p:nvPr>
        </p:nvSpPr>
        <p:spPr>
          <a:xfrm>
            <a:off x="541867" y="787136"/>
            <a:ext cx="7145866" cy="778933"/>
          </a:xfrm>
        </p:spPr>
        <p:txBody>
          <a:bodyPr anchor="ctr">
            <a:normAutofit/>
          </a:bodyPr>
          <a:lstStyle/>
          <a:p>
            <a:r>
              <a:rPr lang="en-US" sz="3200" dirty="0">
                <a:solidFill>
                  <a:srgbClr val="FEFFFF"/>
                </a:solidFill>
                <a:latin typeface="Calibri" panose="020F0502020204030204" pitchFamily="34" charset="0"/>
                <a:cs typeface="Calibri" panose="020F0502020204030204" pitchFamily="34" charset="0"/>
              </a:rPr>
              <a:t>Trauma -  Adverse Childhood Experiences</a:t>
            </a:r>
            <a:endParaRPr lang="en-US" sz="3200" dirty="0">
              <a:solidFill>
                <a:srgbClr val="FEFFFF"/>
              </a:solidFill>
            </a:endParaRPr>
          </a:p>
        </p:txBody>
      </p:sp>
      <p:sp>
        <p:nvSpPr>
          <p:cNvPr id="3" name="Content Placeholder 2">
            <a:extLst>
              <a:ext uri="{FF2B5EF4-FFF2-40B4-BE49-F238E27FC236}">
                <a16:creationId xmlns:a16="http://schemas.microsoft.com/office/drawing/2014/main" id="{DB6BC5C7-0550-4E42-8164-CA19AC563DBC}"/>
              </a:ext>
            </a:extLst>
          </p:cNvPr>
          <p:cNvSpPr>
            <a:spLocks noGrp="1"/>
          </p:cNvSpPr>
          <p:nvPr>
            <p:ph idx="1"/>
          </p:nvPr>
        </p:nvSpPr>
        <p:spPr>
          <a:xfrm>
            <a:off x="541866" y="2353206"/>
            <a:ext cx="7145867" cy="4090124"/>
          </a:xfrm>
        </p:spPr>
        <p:txBody>
          <a:bodyPr>
            <a:normAutofit/>
          </a:bodyPr>
          <a:lstStyle/>
          <a:p>
            <a:r>
              <a:rPr lang="en-US" dirty="0">
                <a:solidFill>
                  <a:srgbClr val="FEFFFF"/>
                </a:solidFill>
                <a:latin typeface="Calibri" panose="020F0502020204030204" pitchFamily="34" charset="0"/>
                <a:cs typeface="Calibri" panose="020F0502020204030204" pitchFamily="34" charset="0"/>
              </a:rPr>
              <a:t>Somewhat surprising in the Felitti studies was that </a:t>
            </a:r>
            <a:r>
              <a:rPr lang="en-US" dirty="0">
                <a:solidFill>
                  <a:srgbClr val="FFFF00"/>
                </a:solidFill>
                <a:latin typeface="Calibri" panose="020F0502020204030204" pitchFamily="34" charset="0"/>
                <a:cs typeface="Calibri" panose="020F0502020204030204" pitchFamily="34" charset="0"/>
              </a:rPr>
              <a:t>emotional abuse </a:t>
            </a:r>
            <a:r>
              <a:rPr lang="en-US" dirty="0">
                <a:solidFill>
                  <a:srgbClr val="FEFFFF"/>
                </a:solidFill>
                <a:latin typeface="Calibri" panose="020F0502020204030204" pitchFamily="34" charset="0"/>
                <a:cs typeface="Calibri" panose="020F0502020204030204" pitchFamily="34" charset="0"/>
              </a:rPr>
              <a:t>was more likely to cause depression than any other kind of trauma – even sexual abuse.  </a:t>
            </a:r>
          </a:p>
          <a:p>
            <a:pPr marL="0" indent="0">
              <a:buNone/>
            </a:pPr>
            <a:endParaRPr lang="en-US" dirty="0">
              <a:solidFill>
                <a:srgbClr val="FEFFFF"/>
              </a:solidFill>
              <a:latin typeface="Calibri" panose="020F0502020204030204" pitchFamily="34" charset="0"/>
              <a:cs typeface="Calibri" panose="020F0502020204030204" pitchFamily="34" charset="0"/>
            </a:endParaRPr>
          </a:p>
          <a:p>
            <a:pPr marL="0" indent="0">
              <a:buNone/>
            </a:pPr>
            <a:endParaRPr lang="en-US" dirty="0">
              <a:solidFill>
                <a:srgbClr val="FEFFFF"/>
              </a:solidFill>
              <a:latin typeface="Calibri" panose="020F0502020204030204" pitchFamily="34" charset="0"/>
              <a:cs typeface="Calibri" panose="020F0502020204030204" pitchFamily="34" charset="0"/>
            </a:endParaRPr>
          </a:p>
          <a:p>
            <a:r>
              <a:rPr lang="en-US" dirty="0">
                <a:solidFill>
                  <a:srgbClr val="FEFFFF"/>
                </a:solidFill>
                <a:latin typeface="Calibri" panose="020F0502020204030204" pitchFamily="34" charset="0"/>
                <a:cs typeface="Calibri" panose="020F0502020204030204" pitchFamily="34" charset="0"/>
              </a:rPr>
              <a:t>This suggests that the kind of treatment children receive from parents is a tremendously powerful </a:t>
            </a:r>
            <a:r>
              <a:rPr lang="en-US" dirty="0">
                <a:solidFill>
                  <a:srgbClr val="FFFF00"/>
                </a:solidFill>
                <a:latin typeface="Calibri" panose="020F0502020204030204" pitchFamily="34" charset="0"/>
                <a:cs typeface="Calibri" panose="020F0502020204030204" pitchFamily="34" charset="0"/>
              </a:rPr>
              <a:t>predictor of positive outcome </a:t>
            </a:r>
            <a:r>
              <a:rPr lang="en-US" dirty="0">
                <a:solidFill>
                  <a:srgbClr val="FEFFFF"/>
                </a:solidFill>
                <a:latin typeface="Calibri" panose="020F0502020204030204" pitchFamily="34" charset="0"/>
                <a:cs typeface="Calibri" panose="020F0502020204030204" pitchFamily="34" charset="0"/>
              </a:rPr>
              <a:t>and when that </a:t>
            </a:r>
            <a:r>
              <a:rPr lang="en-US" dirty="0">
                <a:solidFill>
                  <a:srgbClr val="FFFF00"/>
                </a:solidFill>
                <a:latin typeface="Calibri" panose="020F0502020204030204" pitchFamily="34" charset="0"/>
                <a:cs typeface="Calibri" panose="020F0502020204030204" pitchFamily="34" charset="0"/>
              </a:rPr>
              <a:t>trust is broken, </a:t>
            </a:r>
            <a:r>
              <a:rPr lang="en-US" dirty="0">
                <a:solidFill>
                  <a:srgbClr val="FEFFFF"/>
                </a:solidFill>
                <a:latin typeface="Calibri" panose="020F0502020204030204" pitchFamily="34" charset="0"/>
                <a:cs typeface="Calibri" panose="020F0502020204030204" pitchFamily="34" charset="0"/>
              </a:rPr>
              <a:t>devastation surely ensues.</a:t>
            </a:r>
          </a:p>
          <a:p>
            <a:pPr marL="0" indent="0">
              <a:buNone/>
            </a:pPr>
            <a:r>
              <a:rPr lang="en-US" dirty="0">
                <a:solidFill>
                  <a:srgbClr val="FEFFFF"/>
                </a:solidFill>
                <a:latin typeface="Calibri" panose="020F0502020204030204" pitchFamily="34" charset="0"/>
                <a:cs typeface="Calibri" panose="020F0502020204030204" pitchFamily="34" charset="0"/>
              </a:rPr>
              <a:t> </a:t>
            </a:r>
          </a:p>
          <a:p>
            <a:endParaRPr lang="en-US" dirty="0">
              <a:solidFill>
                <a:srgbClr val="FEFFFF"/>
              </a:solidFill>
            </a:endParaRPr>
          </a:p>
        </p:txBody>
      </p:sp>
      <p:pic>
        <p:nvPicPr>
          <p:cNvPr id="10242" name="Picture 2" descr="8,088 Surprised Black Man Photos - Free &amp; Royalty-Free Stock ...">
            <a:extLst>
              <a:ext uri="{FF2B5EF4-FFF2-40B4-BE49-F238E27FC236}">
                <a16:creationId xmlns:a16="http://schemas.microsoft.com/office/drawing/2014/main" id="{4E183FE2-5543-492B-BA9B-0B69D54605A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42252" y="2583712"/>
            <a:ext cx="3498112" cy="244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86141"/>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B73C202-A738-44F0-8F32-1CF398DC40AA}"/>
              </a:ext>
            </a:extLst>
          </p:cNvPr>
          <p:cNvSpPr>
            <a:spLocks noGrp="1"/>
          </p:cNvSpPr>
          <p:nvPr>
            <p:ph type="title"/>
          </p:nvPr>
        </p:nvSpPr>
        <p:spPr>
          <a:xfrm>
            <a:off x="541867" y="787400"/>
            <a:ext cx="8171190" cy="778933"/>
          </a:xfrm>
        </p:spPr>
        <p:txBody>
          <a:bodyPr anchor="ctr">
            <a:normAutofit fontScale="90000"/>
          </a:bodyPr>
          <a:lstStyle/>
          <a:p>
            <a:r>
              <a:rPr lang="en-US" sz="3200" dirty="0">
                <a:solidFill>
                  <a:srgbClr val="FEFFFF"/>
                </a:solidFill>
                <a:latin typeface="Calibri" panose="020F0502020204030204" pitchFamily="34" charset="0"/>
                <a:cs typeface="Calibri" panose="020F0502020204030204" pitchFamily="34" charset="0"/>
              </a:rPr>
              <a:t>Dr. Michael Barta’s Adverse Childhood Experiences</a:t>
            </a:r>
            <a:endParaRPr lang="en-US" sz="3200" dirty="0">
              <a:solidFill>
                <a:srgbClr val="FEFFFF"/>
              </a:solidFill>
            </a:endParaRPr>
          </a:p>
        </p:txBody>
      </p:sp>
      <p:sp>
        <p:nvSpPr>
          <p:cNvPr id="3" name="Content Placeholder 2">
            <a:extLst>
              <a:ext uri="{FF2B5EF4-FFF2-40B4-BE49-F238E27FC236}">
                <a16:creationId xmlns:a16="http://schemas.microsoft.com/office/drawing/2014/main" id="{0445A06D-080E-427B-88F9-987F3ABF8451}"/>
              </a:ext>
            </a:extLst>
          </p:cNvPr>
          <p:cNvSpPr>
            <a:spLocks noGrp="1"/>
          </p:cNvSpPr>
          <p:nvPr>
            <p:ph idx="1"/>
          </p:nvPr>
        </p:nvSpPr>
        <p:spPr>
          <a:xfrm>
            <a:off x="541866" y="2031999"/>
            <a:ext cx="7145867" cy="4826001"/>
          </a:xfrm>
        </p:spPr>
        <p:txBody>
          <a:bodyPr>
            <a:normAutofit/>
          </a:bodyPr>
          <a:lstStyle/>
          <a:p>
            <a:pPr marL="0" indent="0">
              <a:spcBef>
                <a:spcPts val="0"/>
              </a:spcBef>
              <a:buNone/>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Barta (2018) in his book, </a:t>
            </a:r>
            <a:r>
              <a:rPr lang="en-US" sz="2000" i="1" dirty="0">
                <a:solidFill>
                  <a:srgbClr val="FFFF00"/>
                </a:solidFill>
                <a:latin typeface="Calibri" panose="020F0502020204030204" pitchFamily="34" charset="0"/>
                <a:ea typeface="Times New Roman" panose="02020603050405020304" pitchFamily="18" charset="0"/>
                <a:cs typeface="Times New Roman" panose="02020603050405020304" pitchFamily="18" charset="0"/>
              </a:rPr>
              <a:t>TINSA,</a:t>
            </a:r>
            <a:r>
              <a:rPr lang="en-US" sz="2000" i="1"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 </a:t>
            </a: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defines ACEs a little differently as summarized below:</a:t>
            </a:r>
          </a:p>
          <a:p>
            <a:pPr marL="0" indent="0">
              <a:spcBef>
                <a:spcPts val="0"/>
              </a:spcBef>
              <a:buNone/>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 </a:t>
            </a:r>
          </a:p>
          <a:p>
            <a:pPr lvl="1">
              <a:spcBef>
                <a:spcPts val="0"/>
              </a:spcBef>
              <a:buSzPct val="56000"/>
              <a:buFont typeface="Wingdings" panose="05000000000000000000" pitchFamily="2" charset="2"/>
              <a:buChar char="Ø"/>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Sexual assault or abuse</a:t>
            </a:r>
          </a:p>
          <a:p>
            <a:pPr lvl="1">
              <a:spcBef>
                <a:spcPts val="0"/>
              </a:spcBef>
              <a:buSzPct val="56000"/>
              <a:buFont typeface="Wingdings" panose="05000000000000000000" pitchFamily="2" charset="2"/>
              <a:buChar char="Ø"/>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Physical assault or abuse</a:t>
            </a:r>
          </a:p>
          <a:p>
            <a:pPr lvl="1">
              <a:spcBef>
                <a:spcPts val="0"/>
              </a:spcBef>
              <a:buSzPct val="56000"/>
              <a:buFont typeface="Wingdings" panose="05000000000000000000" pitchFamily="2" charset="2"/>
              <a:buChar char="Ø"/>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Psychological or emotional trauma</a:t>
            </a:r>
          </a:p>
          <a:p>
            <a:pPr lvl="1">
              <a:spcBef>
                <a:spcPts val="0"/>
              </a:spcBef>
              <a:buSzPct val="56000"/>
              <a:buFont typeface="Wingdings" panose="05000000000000000000" pitchFamily="2" charset="2"/>
              <a:buChar char="Ø"/>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Serious accidents, medical procedures, or illnesses</a:t>
            </a:r>
          </a:p>
          <a:p>
            <a:pPr lvl="1">
              <a:spcBef>
                <a:spcPts val="0"/>
              </a:spcBef>
              <a:buSzPct val="56000"/>
              <a:buFont typeface="Wingdings" panose="05000000000000000000" pitchFamily="2" charset="2"/>
              <a:buChar char="Ø"/>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Manmade or natural disasters</a:t>
            </a:r>
          </a:p>
          <a:p>
            <a:pPr lvl="1">
              <a:spcBef>
                <a:spcPts val="0"/>
              </a:spcBef>
              <a:buSzPct val="56000"/>
              <a:buFont typeface="Wingdings" panose="05000000000000000000" pitchFamily="2" charset="2"/>
              <a:buChar char="Ø"/>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Witnessing violence to include domestic abuse</a:t>
            </a:r>
          </a:p>
          <a:p>
            <a:pPr lvl="1">
              <a:spcBef>
                <a:spcPts val="0"/>
              </a:spcBef>
              <a:buSzPct val="56000"/>
              <a:buFont typeface="Wingdings" panose="05000000000000000000" pitchFamily="2" charset="2"/>
              <a:buChar char="Ø"/>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School violence to include bullying</a:t>
            </a:r>
          </a:p>
          <a:p>
            <a:pPr lvl="1">
              <a:spcBef>
                <a:spcPts val="0"/>
              </a:spcBef>
              <a:buSzPct val="56000"/>
              <a:buFont typeface="Wingdings" panose="05000000000000000000" pitchFamily="2" charset="2"/>
              <a:buChar char="Ø"/>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Traumatic grief or unwanted separation</a:t>
            </a:r>
          </a:p>
          <a:p>
            <a:pPr lvl="1">
              <a:spcBef>
                <a:spcPts val="0"/>
              </a:spcBef>
              <a:buSzPct val="56000"/>
              <a:buFont typeface="Wingdings" panose="05000000000000000000" pitchFamily="2" charset="2"/>
              <a:buChar char="Ø"/>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Terrorism or war</a:t>
            </a:r>
          </a:p>
          <a:p>
            <a:pPr lvl="1">
              <a:spcBef>
                <a:spcPts val="0"/>
              </a:spcBef>
              <a:buSzPct val="56000"/>
              <a:buFont typeface="Wingdings" panose="05000000000000000000" pitchFamily="2" charset="2"/>
              <a:buChar char="Ø"/>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Betrayal by others to include relational trauma</a:t>
            </a:r>
          </a:p>
          <a:p>
            <a:pPr marL="457200" lvl="1" indent="0">
              <a:spcBef>
                <a:spcPts val="0"/>
              </a:spcBef>
              <a:buSzPct val="56000"/>
              <a:buNone/>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 </a:t>
            </a:r>
          </a:p>
          <a:p>
            <a:endParaRPr lang="en-US" dirty="0">
              <a:solidFill>
                <a:srgbClr val="FEFFFF"/>
              </a:solidFill>
            </a:endParaRPr>
          </a:p>
        </p:txBody>
      </p:sp>
      <p:pic>
        <p:nvPicPr>
          <p:cNvPr id="11266" name="Picture 2" descr="Photo of Michael Barta, PhD, CSAT-S, EMDR, Licensed Professional Counselor in Boulder">
            <a:extLst>
              <a:ext uri="{FF2B5EF4-FFF2-40B4-BE49-F238E27FC236}">
                <a16:creationId xmlns:a16="http://schemas.microsoft.com/office/drawing/2014/main" id="{F7A16CE2-FA20-4A37-8210-7D5F8EE8FF9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13057" y="2087041"/>
            <a:ext cx="3001931" cy="3752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28429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1049" name="Group 103">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5"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6"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07"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08"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09"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10"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11"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12"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13"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14"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15"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16"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50" name="Group 117">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9"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20"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21"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22"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23"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24"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25"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26"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27"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28"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29"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30"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051" name="Rectangle 131">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52"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1053" name="Rectangle 147">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292CE6-6A49-47CF-9F10-C7A894B5F98E}"/>
              </a:ext>
            </a:extLst>
          </p:cNvPr>
          <p:cNvSpPr>
            <a:spLocks noGrp="1"/>
          </p:cNvSpPr>
          <p:nvPr>
            <p:ph type="title"/>
          </p:nvPr>
        </p:nvSpPr>
        <p:spPr>
          <a:xfrm>
            <a:off x="5560142" y="228600"/>
            <a:ext cx="6508909" cy="1060598"/>
          </a:xfrm>
        </p:spPr>
        <p:txBody>
          <a:bodyPr vert="horz" lIns="91440" tIns="45720" rIns="91440" bIns="45720" rtlCol="0" anchor="b">
            <a:normAutofit/>
          </a:bodyPr>
          <a:lstStyle/>
          <a:p>
            <a:r>
              <a:rPr lang="en-US" sz="2800" b="1" dirty="0">
                <a:latin typeface="Segoe Print" panose="02000600000000000000" pitchFamily="2" charset="0"/>
                <a:cs typeface="Calibri" panose="020F0502020204030204" pitchFamily="34" charset="0"/>
              </a:rPr>
              <a:t>            </a:t>
            </a:r>
            <a:r>
              <a:rPr lang="en-US" sz="4400" b="1" dirty="0">
                <a:latin typeface="Segoe Print" panose="02000600000000000000" pitchFamily="2" charset="0"/>
                <a:cs typeface="Calibri" panose="020F0502020204030204" pitchFamily="34" charset="0"/>
              </a:rPr>
              <a:t>My Story</a:t>
            </a:r>
          </a:p>
        </p:txBody>
      </p:sp>
      <p:sp>
        <p:nvSpPr>
          <p:cNvPr id="1054" name="Rectangle 148">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2E305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26" name="Picture 2" descr="The Importance of Storytelling in Creative Work | Psychology Today">
            <a:extLst>
              <a:ext uri="{FF2B5EF4-FFF2-40B4-BE49-F238E27FC236}">
                <a16:creationId xmlns:a16="http://schemas.microsoft.com/office/drawing/2014/main" id="{757D981B-AC84-4C17-A989-E92B61A15D6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96728" y="1742947"/>
            <a:ext cx="4300278" cy="44006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B1AD759-2602-4BE4-BD86-19EC0886F6EE}"/>
              </a:ext>
            </a:extLst>
          </p:cNvPr>
          <p:cNvSpPr/>
          <p:nvPr/>
        </p:nvSpPr>
        <p:spPr>
          <a:xfrm>
            <a:off x="5815519" y="1517798"/>
            <a:ext cx="6042184" cy="4259434"/>
          </a:xfrm>
          <a:prstGeom prst="rect">
            <a:avLst/>
          </a:prstGeom>
        </p:spPr>
        <p:txBody>
          <a:bodyPr vert="horz" lIns="91440" tIns="45720" rIns="91440" bIns="45720" rtlCol="0">
            <a:noAutofit/>
          </a:bodyPr>
          <a:lstStyle/>
          <a:p>
            <a:pPr>
              <a:lnSpc>
                <a:spcPct val="90000"/>
              </a:lnSpc>
              <a:spcBef>
                <a:spcPts val="1000"/>
              </a:spcBef>
              <a:buClr>
                <a:schemeClr val="accent1"/>
              </a:buClr>
              <a:buFont typeface="Wingdings 3" charset="2"/>
              <a:buChar char=""/>
            </a:pPr>
            <a:r>
              <a:rPr lang="en-US" sz="2000" dirty="0">
                <a:solidFill>
                  <a:schemeClr val="tx1">
                    <a:lumMod val="75000"/>
                    <a:lumOff val="25000"/>
                  </a:schemeClr>
                </a:solidFill>
                <a:latin typeface="Segoe Print" panose="02000600000000000000" pitchFamily="2" charset="0"/>
              </a:rPr>
              <a:t>Many years ago, I went through a totally unexpected storm that clipped me at my knees. Happily, I emerged though the storm in better shape than before, but not without much pain and suffering and a long journey of healing. After I was back in the swing of things, it became important to me to understand more fully what brought me to this breaking point in my life and what specifically I (and the many who supported me) did to navigate through it.  This became a personal mission. First, because the long experience was so awful that I wanted to never repeat it (wanted to buy a psychological insurance policy), and second, I desired to help those who might possibly be facing their own similar struggles. So, let’s walk this together</a:t>
            </a:r>
          </a:p>
        </p:txBody>
      </p:sp>
    </p:spTree>
    <p:extLst>
      <p:ext uri="{BB962C8B-B14F-4D97-AF65-F5344CB8AC3E}">
        <p14:creationId xmlns:p14="http://schemas.microsoft.com/office/powerpoint/2010/main" val="3129065069"/>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Rectangle 70">
            <a:extLst>
              <a:ext uri="{FF2B5EF4-FFF2-40B4-BE49-F238E27FC236}">
                <a16:creationId xmlns:a16="http://schemas.microsoft.com/office/drawing/2014/main" id="{2F0EB019-D709-4673-B856-24B85B99E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97" name="Rectangle 72">
            <a:extLst>
              <a:ext uri="{FF2B5EF4-FFF2-40B4-BE49-F238E27FC236}">
                <a16:creationId xmlns:a16="http://schemas.microsoft.com/office/drawing/2014/main" id="{B0866DA9-5D88-42EA-A7A5-72245E5F8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8" name="Freeform 5">
            <a:extLst>
              <a:ext uri="{FF2B5EF4-FFF2-40B4-BE49-F238E27FC236}">
                <a16:creationId xmlns:a16="http://schemas.microsoft.com/office/drawing/2014/main" id="{2F1EAD63-88F7-4C03-9CFF-FD14BEFB6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21C342A-E085-4C95-8D8E-40F761960908}"/>
              </a:ext>
            </a:extLst>
          </p:cNvPr>
          <p:cNvSpPr>
            <a:spLocks noGrp="1"/>
          </p:cNvSpPr>
          <p:nvPr>
            <p:ph type="title"/>
          </p:nvPr>
        </p:nvSpPr>
        <p:spPr>
          <a:xfrm>
            <a:off x="541867" y="787400"/>
            <a:ext cx="7145866" cy="778933"/>
          </a:xfrm>
        </p:spPr>
        <p:txBody>
          <a:bodyPr anchor="ctr">
            <a:normAutofit/>
          </a:bodyPr>
          <a:lstStyle/>
          <a:p>
            <a:r>
              <a:rPr lang="en-US" sz="3200" dirty="0">
                <a:solidFill>
                  <a:srgbClr val="FEFFFF"/>
                </a:solidFill>
              </a:rPr>
              <a:t>Big T Trauma and Little t Trauma</a:t>
            </a:r>
          </a:p>
        </p:txBody>
      </p:sp>
      <p:sp>
        <p:nvSpPr>
          <p:cNvPr id="3" name="Content Placeholder 2">
            <a:extLst>
              <a:ext uri="{FF2B5EF4-FFF2-40B4-BE49-F238E27FC236}">
                <a16:creationId xmlns:a16="http://schemas.microsoft.com/office/drawing/2014/main" id="{BA175EC7-8256-4188-8A0F-CA92EECBF3D3}"/>
              </a:ext>
            </a:extLst>
          </p:cNvPr>
          <p:cNvSpPr>
            <a:spLocks noGrp="1"/>
          </p:cNvSpPr>
          <p:nvPr>
            <p:ph idx="1"/>
          </p:nvPr>
        </p:nvSpPr>
        <p:spPr>
          <a:xfrm>
            <a:off x="541866" y="2032000"/>
            <a:ext cx="7145867" cy="3879222"/>
          </a:xfrm>
        </p:spPr>
        <p:txBody>
          <a:bodyPr>
            <a:normAutofit/>
          </a:bodyPr>
          <a:lstStyle/>
          <a:p>
            <a:pPr marL="0" indent="0">
              <a:buNone/>
            </a:pPr>
            <a:r>
              <a:rPr lang="en-US" sz="2400" dirty="0">
                <a:solidFill>
                  <a:srgbClr val="FEFFFF"/>
                </a:solidFill>
                <a:latin typeface="Calibri" panose="020F0502020204030204" pitchFamily="34" charset="0"/>
                <a:cs typeface="Calibri" panose="020F0502020204030204" pitchFamily="34" charset="0"/>
              </a:rPr>
              <a:t>The experts in the field divide trauma into two categories:</a:t>
            </a:r>
          </a:p>
          <a:p>
            <a:pPr marL="400050" lvl="1" indent="0">
              <a:buNone/>
            </a:pPr>
            <a:r>
              <a:rPr lang="en-US" sz="2400" u="sng" dirty="0">
                <a:solidFill>
                  <a:srgbClr val="FFFF00"/>
                </a:solidFill>
                <a:latin typeface="Calibri" panose="020F0502020204030204" pitchFamily="34" charset="0"/>
                <a:cs typeface="Calibri" panose="020F0502020204030204" pitchFamily="34" charset="0"/>
              </a:rPr>
              <a:t>Big T trauma</a:t>
            </a:r>
            <a:r>
              <a:rPr lang="en-US" sz="2400" dirty="0">
                <a:solidFill>
                  <a:srgbClr val="FFFF00"/>
                </a:solidFill>
                <a:latin typeface="Calibri" panose="020F0502020204030204" pitchFamily="34" charset="0"/>
                <a:cs typeface="Calibri" panose="020F0502020204030204" pitchFamily="34" charset="0"/>
              </a:rPr>
              <a:t>: </a:t>
            </a:r>
            <a:r>
              <a:rPr lang="en-US" sz="2400" dirty="0">
                <a:solidFill>
                  <a:srgbClr val="FEFFFF"/>
                </a:solidFill>
                <a:latin typeface="Calibri" panose="020F0502020204030204" pitchFamily="34" charset="0"/>
                <a:cs typeface="Calibri" panose="020F0502020204030204" pitchFamily="34" charset="0"/>
              </a:rPr>
              <a:t>Traumas that are associated with horrific single events such as natural disasters, terrorism, and war.</a:t>
            </a:r>
          </a:p>
          <a:p>
            <a:pPr marL="400050" lvl="1" indent="0">
              <a:buNone/>
            </a:pPr>
            <a:r>
              <a:rPr lang="en-US" sz="2400" u="sng" dirty="0">
                <a:solidFill>
                  <a:srgbClr val="FFFF00"/>
                </a:solidFill>
                <a:latin typeface="Calibri" panose="020F0502020204030204" pitchFamily="34" charset="0"/>
                <a:cs typeface="Calibri" panose="020F0502020204030204" pitchFamily="34" charset="0"/>
              </a:rPr>
              <a:t>Little t trauma</a:t>
            </a:r>
            <a:r>
              <a:rPr lang="en-US" sz="2400" dirty="0">
                <a:solidFill>
                  <a:srgbClr val="FFFF00"/>
                </a:solidFill>
                <a:latin typeface="Calibri" panose="020F0502020204030204" pitchFamily="34" charset="0"/>
                <a:cs typeface="Calibri" panose="020F0502020204030204" pitchFamily="34" charset="0"/>
              </a:rPr>
              <a:t>: </a:t>
            </a:r>
            <a:r>
              <a:rPr lang="en-US" sz="2400" dirty="0">
                <a:solidFill>
                  <a:srgbClr val="FEFFFF"/>
                </a:solidFill>
                <a:latin typeface="Calibri" panose="020F0502020204030204" pitchFamily="34" charset="0"/>
                <a:cs typeface="Calibri" panose="020F0502020204030204" pitchFamily="34" charset="0"/>
              </a:rPr>
              <a:t>Trauma that are smaller in nature such as bullying, neglect, and betrayal.</a:t>
            </a:r>
          </a:p>
          <a:p>
            <a:pPr marL="0" indent="0">
              <a:buNone/>
            </a:pPr>
            <a:endParaRPr lang="en-US" dirty="0">
              <a:solidFill>
                <a:srgbClr val="FEFFFF"/>
              </a:solidFill>
            </a:endParaRPr>
          </a:p>
        </p:txBody>
      </p:sp>
      <p:pic>
        <p:nvPicPr>
          <p:cNvPr id="5" name="Picture 4" descr="Big T &amp; Little t - Doug In A Pub">
            <a:extLst>
              <a:ext uri="{FF2B5EF4-FFF2-40B4-BE49-F238E27FC236}">
                <a16:creationId xmlns:a16="http://schemas.microsoft.com/office/drawing/2014/main" id="{FFA5C4CE-B57C-4648-BED7-F4BF0361164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63290" y="324318"/>
            <a:ext cx="2095018" cy="31019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Jeff Hansen\AppData\Local\Microsoft\Windows\Temporary Internet Files\Content.MSO\CD549138.tmp">
            <a:extLst>
              <a:ext uri="{FF2B5EF4-FFF2-40B4-BE49-F238E27FC236}">
                <a16:creationId xmlns:a16="http://schemas.microsoft.com/office/drawing/2014/main" id="{21B6588D-0480-4B7A-AFC4-FD8D9AB72892}"/>
              </a:ext>
            </a:extLst>
          </p:cNvPr>
          <p:cNvPicPr/>
          <p:nvPr/>
        </p:nvPicPr>
        <p:blipFill rotWithShape="1">
          <a:blip r:embed="rId3">
            <a:extLst>
              <a:ext uri="{28A0092B-C50C-407E-A947-70E740481C1C}">
                <a14:useLocalDpi xmlns:a14="http://schemas.microsoft.com/office/drawing/2010/main" val="0"/>
              </a:ext>
            </a:extLst>
          </a:blip>
          <a:srcRect r="-1" b="1961"/>
          <a:stretch/>
        </p:blipFill>
        <p:spPr bwMode="auto">
          <a:xfrm>
            <a:off x="8229599" y="4070633"/>
            <a:ext cx="3962401" cy="2787367"/>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965832943"/>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60">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77B006-C485-413C-924E-72776A5F5050}"/>
              </a:ext>
            </a:extLst>
          </p:cNvPr>
          <p:cNvSpPr>
            <a:spLocks noGrp="1"/>
          </p:cNvSpPr>
          <p:nvPr>
            <p:ph type="title"/>
          </p:nvPr>
        </p:nvSpPr>
        <p:spPr>
          <a:xfrm>
            <a:off x="612420" y="3963161"/>
            <a:ext cx="3231413" cy="2235619"/>
          </a:xfrm>
        </p:spPr>
        <p:txBody>
          <a:bodyPr>
            <a:normAutofit/>
          </a:bodyPr>
          <a:lstStyle/>
          <a:p>
            <a:r>
              <a:rPr lang="en-US" dirty="0">
                <a:solidFill>
                  <a:srgbClr val="FF0000"/>
                </a:solidFill>
                <a:latin typeface="Calibri" panose="020F0502020204030204" pitchFamily="34" charset="0"/>
                <a:cs typeface="Calibri" panose="020F0502020204030204" pitchFamily="34" charset="0"/>
              </a:rPr>
              <a:t>Big T </a:t>
            </a:r>
            <a:r>
              <a:rPr lang="en-US" dirty="0">
                <a:solidFill>
                  <a:schemeClr val="bg1"/>
                </a:solidFill>
                <a:latin typeface="Calibri" panose="020F0502020204030204" pitchFamily="34" charset="0"/>
                <a:cs typeface="Calibri" panose="020F0502020204030204" pitchFamily="34" charset="0"/>
              </a:rPr>
              <a:t>Trauma and </a:t>
            </a:r>
            <a:br>
              <a:rPr lang="en-US" dirty="0">
                <a:solidFill>
                  <a:schemeClr val="bg1"/>
                </a:solidFill>
                <a:latin typeface="Calibri" panose="020F0502020204030204" pitchFamily="34" charset="0"/>
                <a:cs typeface="Calibri" panose="020F0502020204030204" pitchFamily="34" charset="0"/>
              </a:rPr>
            </a:br>
            <a:r>
              <a:rPr lang="en-US" dirty="0">
                <a:solidFill>
                  <a:srgbClr val="FF0000"/>
                </a:solidFill>
                <a:latin typeface="Calibri" panose="020F0502020204030204" pitchFamily="34" charset="0"/>
                <a:cs typeface="Calibri" panose="020F0502020204030204" pitchFamily="34" charset="0"/>
              </a:rPr>
              <a:t>Little t </a:t>
            </a:r>
            <a:r>
              <a:rPr lang="en-US" dirty="0">
                <a:solidFill>
                  <a:schemeClr val="bg1"/>
                </a:solidFill>
                <a:latin typeface="Calibri" panose="020F0502020204030204" pitchFamily="34" charset="0"/>
                <a:cs typeface="Calibri" panose="020F0502020204030204" pitchFamily="34" charset="0"/>
              </a:rPr>
              <a:t>Trauma</a:t>
            </a:r>
          </a:p>
        </p:txBody>
      </p:sp>
      <p:sp>
        <p:nvSpPr>
          <p:cNvPr id="8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65" name="Rectangle 64">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4B2B0E-2D9B-463E-BF89-B3F5422155A4}"/>
              </a:ext>
            </a:extLst>
          </p:cNvPr>
          <p:cNvSpPr>
            <a:spLocks noGrp="1"/>
          </p:cNvSpPr>
          <p:nvPr>
            <p:ph idx="1"/>
          </p:nvPr>
        </p:nvSpPr>
        <p:spPr>
          <a:xfrm>
            <a:off x="4183317" y="-321760"/>
            <a:ext cx="7396263" cy="8569841"/>
          </a:xfrm>
        </p:spPr>
        <p:txBody>
          <a:bodyPr anchor="ctr">
            <a:normAutofit/>
          </a:bodyPr>
          <a:lstStyle/>
          <a:p>
            <a:pPr>
              <a:buSzPct val="152000"/>
              <a:buFont typeface="Arial" panose="020B0604020202020204" pitchFamily="34" charset="0"/>
              <a:buChar char="•"/>
            </a:pPr>
            <a:r>
              <a:rPr lang="en-US" dirty="0">
                <a:latin typeface="Calibri" panose="020F0502020204030204" pitchFamily="34" charset="0"/>
                <a:cs typeface="Calibri" panose="020F0502020204030204" pitchFamily="34" charset="0"/>
              </a:rPr>
              <a:t>In my personal experience as a pediatric psychologist, far more of my patients have been subjected to </a:t>
            </a:r>
            <a:r>
              <a:rPr lang="en-US" dirty="0">
                <a:solidFill>
                  <a:srgbClr val="FF0000"/>
                </a:solidFill>
                <a:latin typeface="Calibri" panose="020F0502020204030204" pitchFamily="34" charset="0"/>
                <a:cs typeface="Calibri" panose="020F0502020204030204" pitchFamily="34" charset="0"/>
              </a:rPr>
              <a:t>“little t” traumas </a:t>
            </a:r>
            <a:r>
              <a:rPr lang="en-US" dirty="0">
                <a:latin typeface="Calibri" panose="020F0502020204030204" pitchFamily="34" charset="0"/>
                <a:cs typeface="Calibri" panose="020F0502020204030204" pitchFamily="34" charset="0"/>
              </a:rPr>
              <a:t>and I agree with Barta that these experiences have a tremendous impact on how children view themselves, their relationships, and their place in the world. </a:t>
            </a:r>
          </a:p>
          <a:p>
            <a:pPr>
              <a:buSzPct val="152000"/>
              <a:buFont typeface="Arial" panose="020B0604020202020204" pitchFamily="34" charset="0"/>
              <a:buChar char="•"/>
            </a:pPr>
            <a:r>
              <a:rPr lang="en-US" dirty="0">
                <a:latin typeface="Calibri" panose="020F0502020204030204" pitchFamily="34" charset="0"/>
                <a:cs typeface="Calibri" panose="020F0502020204030204" pitchFamily="34" charset="0"/>
              </a:rPr>
              <a:t>Moreover, the long-term consequences of these traumas are tremendous and often lead to </a:t>
            </a:r>
            <a:r>
              <a:rPr lang="en-US" dirty="0">
                <a:solidFill>
                  <a:srgbClr val="FF0000"/>
                </a:solidFill>
                <a:latin typeface="Calibri" panose="020F0502020204030204" pitchFamily="34" charset="0"/>
                <a:cs typeface="Calibri" panose="020F0502020204030204" pitchFamily="34" charset="0"/>
              </a:rPr>
              <a:t>a total inability or impaired ability to access appropriate responses to threatening events </a:t>
            </a:r>
            <a:r>
              <a:rPr lang="en-US" dirty="0">
                <a:latin typeface="Calibri" panose="020F0502020204030204" pitchFamily="34" charset="0"/>
                <a:cs typeface="Calibri" panose="020F0502020204030204" pitchFamily="34" charset="0"/>
              </a:rPr>
              <a:t>and can lead to chronic hyperarousal, intense anxiety, panic, mood instability, poor emotional/behavioral regulation, feelings of powerlessness, helplessness, shame, and even immobility. </a:t>
            </a:r>
          </a:p>
          <a:p>
            <a:pPr>
              <a:buSzPct val="152000"/>
              <a:buFont typeface="Arial" panose="020B0604020202020204" pitchFamily="34" charset="0"/>
              <a:buChar char="•"/>
            </a:pPr>
            <a:r>
              <a:rPr lang="en-US" dirty="0">
                <a:latin typeface="Calibri" panose="020F0502020204030204" pitchFamily="34" charset="0"/>
                <a:cs typeface="Calibri" panose="020F0502020204030204" pitchFamily="34" charset="0"/>
              </a:rPr>
              <a:t>Of all traumas, </a:t>
            </a:r>
            <a:r>
              <a:rPr lang="en-US" dirty="0">
                <a:solidFill>
                  <a:srgbClr val="FF0000"/>
                </a:solidFill>
                <a:latin typeface="Calibri" panose="020F0502020204030204" pitchFamily="34" charset="0"/>
                <a:cs typeface="Calibri" panose="020F0502020204030204" pitchFamily="34" charset="0"/>
              </a:rPr>
              <a:t>relational (or loss of connection) trauma </a:t>
            </a:r>
            <a:r>
              <a:rPr lang="en-US" dirty="0">
                <a:latin typeface="Calibri" panose="020F0502020204030204" pitchFamily="34" charset="0"/>
                <a:cs typeface="Calibri" panose="020F0502020204030204" pitchFamily="34" charset="0"/>
              </a:rPr>
              <a:t>is particularly devastating. </a:t>
            </a:r>
          </a:p>
          <a:p>
            <a:pPr>
              <a:buSzPct val="152000"/>
              <a:buFont typeface="Arial" panose="020B0604020202020204" pitchFamily="34" charset="0"/>
              <a:buChar char="•"/>
            </a:pPr>
            <a:r>
              <a:rPr lang="en-US" dirty="0">
                <a:latin typeface="Calibri" panose="020F0502020204030204" pitchFamily="34" charset="0"/>
                <a:cs typeface="Calibri" panose="020F0502020204030204" pitchFamily="34" charset="0"/>
              </a:rPr>
              <a:t>The implications here are enormous. Specifically, in order to </a:t>
            </a:r>
            <a:r>
              <a:rPr lang="en-US" dirty="0">
                <a:solidFill>
                  <a:srgbClr val="FF0000"/>
                </a:solidFill>
                <a:latin typeface="Calibri" panose="020F0502020204030204" pitchFamily="34" charset="0"/>
                <a:cs typeface="Calibri" panose="020F0502020204030204" pitchFamily="34" charset="0"/>
              </a:rPr>
              <a:t>promote safe and healthy emotional regulation</a:t>
            </a:r>
            <a:r>
              <a:rPr lang="en-US" dirty="0">
                <a:latin typeface="Calibri" panose="020F0502020204030204" pitchFamily="34" charset="0"/>
                <a:cs typeface="Calibri" panose="020F0502020204030204" pitchFamily="34" charset="0"/>
              </a:rPr>
              <a:t>, we must be able to pinpoint where in the lifespan people hurt us physically, emotionally, mentally, or spiritually, whether intentionally or accidentally. </a:t>
            </a:r>
          </a:p>
          <a:p>
            <a:pPr>
              <a:buSzPct val="152000"/>
              <a:buFont typeface="Arial" panose="020B0604020202020204" pitchFamily="34" charset="0"/>
              <a:buChar char="•"/>
            </a:pPr>
            <a:r>
              <a:rPr lang="en-US" dirty="0">
                <a:latin typeface="Calibri" panose="020F0502020204030204" pitchFamily="34" charset="0"/>
                <a:cs typeface="Calibri" panose="020F0502020204030204" pitchFamily="34" charset="0"/>
              </a:rPr>
              <a:t>If we can </a:t>
            </a:r>
            <a:r>
              <a:rPr lang="en-US" dirty="0">
                <a:solidFill>
                  <a:srgbClr val="FF0000"/>
                </a:solidFill>
                <a:latin typeface="Calibri" panose="020F0502020204030204" pitchFamily="34" charset="0"/>
                <a:cs typeface="Calibri" panose="020F0502020204030204" pitchFamily="34" charset="0"/>
              </a:rPr>
              <a:t>resolve our developmental wounds</a:t>
            </a:r>
            <a:r>
              <a:rPr lang="en-US" dirty="0">
                <a:latin typeface="Calibri" panose="020F0502020204030204" pitchFamily="34" charset="0"/>
                <a:cs typeface="Calibri" panose="020F0502020204030204" pitchFamily="34" charset="0"/>
              </a:rPr>
              <a:t>, we can move on and experience a more fulfilling life. </a:t>
            </a:r>
          </a:p>
          <a:p>
            <a:pPr marL="0" indent="0">
              <a:buSzPct val="152000"/>
              <a:buNone/>
            </a:pPr>
            <a:endParaRPr lang="en-US" dirty="0">
              <a:latin typeface="Calibri" panose="020F0502020204030204" pitchFamily="34" charset="0"/>
              <a:cs typeface="Calibri" panose="020F0502020204030204" pitchFamily="34" charset="0"/>
            </a:endParaRPr>
          </a:p>
          <a:p>
            <a:pPr marL="0" indent="0">
              <a:buSzPct val="152000"/>
              <a:buNone/>
            </a:pPr>
            <a:endParaRPr lang="en-US" dirty="0">
              <a:latin typeface="Calibri" panose="020F0502020204030204" pitchFamily="34" charset="0"/>
              <a:cs typeface="Calibri" panose="020F0502020204030204" pitchFamily="34" charset="0"/>
            </a:endParaRPr>
          </a:p>
          <a:p>
            <a:endParaRPr lang="en-US" dirty="0"/>
          </a:p>
        </p:txBody>
      </p:sp>
      <p:pic>
        <p:nvPicPr>
          <p:cNvPr id="13314" name="Picture 2" descr="Personal Experience – Part 1 – Religion Refuted">
            <a:extLst>
              <a:ext uri="{FF2B5EF4-FFF2-40B4-BE49-F238E27FC236}">
                <a16:creationId xmlns:a16="http://schemas.microsoft.com/office/drawing/2014/main" id="{41FDC64C-92F7-4C86-9636-22FFCD775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61" y="233917"/>
            <a:ext cx="3527872" cy="2660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194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6" name="Rectangle 7">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EB31A7-716C-4A8F-BDA4-0C515B040CDA}"/>
              </a:ext>
            </a:extLst>
          </p:cNvPr>
          <p:cNvSpPr>
            <a:spLocks noGrp="1"/>
          </p:cNvSpPr>
          <p:nvPr>
            <p:ph type="title"/>
          </p:nvPr>
        </p:nvSpPr>
        <p:spPr>
          <a:xfrm>
            <a:off x="2851516" y="29565"/>
            <a:ext cx="9362849" cy="1069374"/>
          </a:xfrm>
          <a:gradFill>
            <a:gsLst>
              <a:gs pos="0">
                <a:srgbClr val="FF0000"/>
              </a:gs>
              <a:gs pos="100000">
                <a:schemeClr val="bg2">
                  <a:shade val="98000"/>
                  <a:satMod val="120000"/>
                  <a:lumMod val="98000"/>
                </a:schemeClr>
              </a:gs>
            </a:gsLst>
            <a:path path="circle">
              <a:fillToRect l="50000" t="50000" r="100000" b="100000"/>
            </a:path>
          </a:gradFill>
        </p:spPr>
        <p:txBody>
          <a:bodyPr>
            <a:normAutofit/>
          </a:bodyPr>
          <a:lstStyle/>
          <a:p>
            <a:r>
              <a:rPr lang="en-US" dirty="0">
                <a:latin typeface="Calibri" panose="020F0502020204030204" pitchFamily="34" charset="0"/>
                <a:cs typeface="Calibri" panose="020F0502020204030204" pitchFamily="34" charset="0"/>
              </a:rPr>
              <a:t>              ACE Scores and Outcomes</a:t>
            </a:r>
          </a:p>
        </p:txBody>
      </p:sp>
      <p:sp>
        <p:nvSpPr>
          <p:cNvPr id="47" name="Rectangle 9">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11">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3"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49"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50"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51"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17"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18"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19"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20"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21"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22"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52"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53"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grpSp>
        <p:nvGrpSpPr>
          <p:cNvPr id="26" name="Group 25">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27"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US"/>
            </a:p>
          </p:txBody>
        </p:sp>
        <p:sp>
          <p:nvSpPr>
            <p:cNvPr id="28"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US"/>
            </a:p>
          </p:txBody>
        </p:sp>
        <p:sp>
          <p:nvSpPr>
            <p:cNvPr id="29"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US"/>
            </a:p>
          </p:txBody>
        </p:sp>
        <p:sp>
          <p:nvSpPr>
            <p:cNvPr id="54"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US"/>
            </a:p>
          </p:txBody>
        </p:sp>
        <p:sp>
          <p:nvSpPr>
            <p:cNvPr id="55"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US"/>
            </a:p>
          </p:txBody>
        </p:sp>
        <p:sp>
          <p:nvSpPr>
            <p:cNvPr id="32"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US"/>
            </a:p>
          </p:txBody>
        </p:sp>
        <p:sp>
          <p:nvSpPr>
            <p:cNvPr id="33"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US"/>
            </a:p>
          </p:txBody>
        </p:sp>
        <p:sp>
          <p:nvSpPr>
            <p:cNvPr id="34"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US"/>
            </a:p>
          </p:txBody>
        </p:sp>
        <p:sp>
          <p:nvSpPr>
            <p:cNvPr id="35"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US"/>
            </a:p>
          </p:txBody>
        </p:sp>
        <p:sp>
          <p:nvSpPr>
            <p:cNvPr id="56"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US"/>
            </a:p>
          </p:txBody>
        </p:sp>
        <p:sp>
          <p:nvSpPr>
            <p:cNvPr id="37"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US"/>
            </a:p>
          </p:txBody>
        </p:sp>
        <p:sp>
          <p:nvSpPr>
            <p:cNvPr id="57"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US"/>
            </a:p>
          </p:txBody>
        </p:sp>
      </p:grpSp>
      <p:sp>
        <p:nvSpPr>
          <p:cNvPr id="40"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3" name="Content Placeholder 2">
            <a:extLst>
              <a:ext uri="{FF2B5EF4-FFF2-40B4-BE49-F238E27FC236}">
                <a16:creationId xmlns:a16="http://schemas.microsoft.com/office/drawing/2014/main" id="{5ABD5F77-0C6F-4689-AEAD-549FD37AF055}"/>
              </a:ext>
            </a:extLst>
          </p:cNvPr>
          <p:cNvSpPr>
            <a:spLocks noGrp="1"/>
          </p:cNvSpPr>
          <p:nvPr>
            <p:ph idx="1"/>
          </p:nvPr>
        </p:nvSpPr>
        <p:spPr>
          <a:xfrm>
            <a:off x="2851516" y="1098939"/>
            <a:ext cx="9354374" cy="5759061"/>
          </a:xfrm>
          <a:gradFill>
            <a:gsLst>
              <a:gs pos="0">
                <a:srgbClr val="FFC000"/>
              </a:gs>
              <a:gs pos="100000">
                <a:schemeClr val="bg2">
                  <a:shade val="98000"/>
                  <a:satMod val="120000"/>
                  <a:lumMod val="98000"/>
                </a:schemeClr>
              </a:gs>
            </a:gsLst>
            <a:path path="circle">
              <a:fillToRect l="50000" t="50000" r="100000" b="100000"/>
            </a:path>
          </a:gradFill>
        </p:spPr>
        <p:txBody>
          <a:bodyPr>
            <a:normAutofit/>
          </a:bodyPr>
          <a:lstStyle/>
          <a:p>
            <a:pPr marL="0" indent="0">
              <a:lnSpc>
                <a:spcPct val="90000"/>
              </a:lnSpc>
              <a:buNone/>
            </a:pPr>
            <a:endParaRPr lang="en-US" sz="1600" dirty="0">
              <a:latin typeface="Calibri" panose="020F0502020204030204" pitchFamily="34" charset="0"/>
              <a:cs typeface="Calibri" panose="020F0502020204030204" pitchFamily="34" charset="0"/>
            </a:endParaRPr>
          </a:p>
          <a:p>
            <a:pPr marL="0" indent="0">
              <a:lnSpc>
                <a:spcPct val="90000"/>
              </a:lnSpc>
              <a:buNone/>
            </a:pPr>
            <a:endParaRPr lang="en-US" sz="1600" dirty="0">
              <a:latin typeface="Calibri" panose="020F0502020204030204" pitchFamily="34" charset="0"/>
              <a:cs typeface="Calibri" panose="020F0502020204030204" pitchFamily="34" charset="0"/>
            </a:endParaRPr>
          </a:p>
          <a:p>
            <a:pPr marL="0" indent="0">
              <a:lnSpc>
                <a:spcPct val="90000"/>
              </a:lnSpc>
              <a:buNone/>
            </a:pPr>
            <a:r>
              <a:rPr lang="en-US" sz="1600" dirty="0">
                <a:latin typeface="Calibri" panose="020F0502020204030204" pitchFamily="34" charset="0"/>
                <a:cs typeface="Calibri" panose="020F0502020204030204" pitchFamily="34" charset="0"/>
              </a:rPr>
              <a:t>As Dr. Felitti in a 2009 lecture points out, studies reveal many shocking long-term horrible outcomes when we are exposed to ACEs and this raises exponentially according to how many of them we have been exposed to.  </a:t>
            </a:r>
          </a:p>
          <a:p>
            <a:pPr marL="0" indent="0">
              <a:lnSpc>
                <a:spcPct val="90000"/>
              </a:lnSpc>
              <a:buNone/>
            </a:pPr>
            <a:r>
              <a:rPr lang="en-US" sz="1600" dirty="0">
                <a:latin typeface="Calibri" panose="020F0502020204030204" pitchFamily="34" charset="0"/>
                <a:cs typeface="Calibri" panose="020F0502020204030204" pitchFamily="34" charset="0"/>
              </a:rPr>
              <a:t>The results indicate that for every category of traumatic experience we have had as a child, we are dramatically more likely to be depressed as an adult. </a:t>
            </a:r>
          </a:p>
          <a:p>
            <a:pPr marL="0" indent="0">
              <a:lnSpc>
                <a:spcPct val="90000"/>
              </a:lnSpc>
              <a:buNone/>
            </a:pPr>
            <a:r>
              <a:rPr lang="en-US" sz="1600" u="sng" dirty="0">
                <a:latin typeface="Calibri" panose="020F0502020204030204" pitchFamily="34" charset="0"/>
                <a:cs typeface="Calibri" panose="020F0502020204030204" pitchFamily="34" charset="0"/>
              </a:rPr>
              <a:t>If we have ACE scores of        , we are:</a:t>
            </a:r>
          </a:p>
          <a:p>
            <a:pPr lvl="1">
              <a:lnSpc>
                <a:spcPct val="90000"/>
              </a:lnSpc>
              <a:buFont typeface="Wingdings" panose="05000000000000000000" pitchFamily="2" charset="2"/>
              <a:buChar char="§"/>
            </a:pPr>
            <a:r>
              <a:rPr lang="en-US" dirty="0">
                <a:latin typeface="Calibri" panose="020F0502020204030204" pitchFamily="34" charset="0"/>
                <a:cs typeface="Calibri" panose="020F0502020204030204" pitchFamily="34" charset="0"/>
              </a:rPr>
              <a:t>260% more likely to have chronic obstructive pulmonary disease than someone with a score of 0</a:t>
            </a:r>
          </a:p>
          <a:p>
            <a:pPr lvl="1">
              <a:lnSpc>
                <a:spcPct val="90000"/>
              </a:lnSpc>
              <a:buFont typeface="Wingdings" panose="05000000000000000000" pitchFamily="2" charset="2"/>
              <a:buChar char="§"/>
            </a:pPr>
            <a:r>
              <a:rPr lang="en-US" dirty="0">
                <a:latin typeface="Calibri" panose="020F0502020204030204" pitchFamily="34" charset="0"/>
                <a:cs typeface="Calibri" panose="020F0502020204030204" pitchFamily="34" charset="0"/>
              </a:rPr>
              <a:t>240% more likely to contract hepatitis, 460% more likely to experience depression</a:t>
            </a:r>
          </a:p>
          <a:p>
            <a:pPr lvl="1">
              <a:lnSpc>
                <a:spcPct val="90000"/>
              </a:lnSpc>
              <a:buFont typeface="Wingdings" panose="05000000000000000000" pitchFamily="2" charset="2"/>
              <a:buChar char="§"/>
            </a:pPr>
            <a:r>
              <a:rPr lang="en-US" dirty="0">
                <a:latin typeface="Calibri" panose="020F0502020204030204" pitchFamily="34" charset="0"/>
                <a:cs typeface="Calibri" panose="020F0502020204030204" pitchFamily="34" charset="0"/>
              </a:rPr>
              <a:t>1,220% more likely to attempt suicide</a:t>
            </a:r>
          </a:p>
          <a:p>
            <a:pPr marL="0" indent="0">
              <a:lnSpc>
                <a:spcPct val="90000"/>
              </a:lnSpc>
              <a:buNone/>
            </a:pPr>
            <a:r>
              <a:rPr lang="en-US" sz="1600" u="sng" dirty="0">
                <a:latin typeface="Calibri" panose="020F0502020204030204" pitchFamily="34" charset="0"/>
                <a:cs typeface="Calibri" panose="020F0502020204030204" pitchFamily="34" charset="0"/>
              </a:rPr>
              <a:t>If we have ACE scores of         ,  we are:</a:t>
            </a:r>
          </a:p>
          <a:p>
            <a:pPr lvl="1">
              <a:lnSpc>
                <a:spcPct val="90000"/>
              </a:lnSpc>
              <a:buFont typeface="Wingdings" panose="05000000000000000000" pitchFamily="2" charset="2"/>
              <a:buChar char="§"/>
            </a:pPr>
            <a:r>
              <a:rPr lang="en-US" dirty="0">
                <a:latin typeface="Calibri" panose="020F0502020204030204" pitchFamily="34" charset="0"/>
                <a:cs typeface="Calibri" panose="020F0502020204030204" pitchFamily="34" charset="0"/>
              </a:rPr>
              <a:t>Five times more likely to become depressed as an adult and if we have had </a:t>
            </a:r>
          </a:p>
          <a:p>
            <a:pPr marL="0" indent="0">
              <a:lnSpc>
                <a:spcPct val="90000"/>
              </a:lnSpc>
              <a:buNone/>
            </a:pPr>
            <a:r>
              <a:rPr lang="en-US" sz="1600" u="sng" dirty="0">
                <a:latin typeface="Calibri" panose="020F0502020204030204" pitchFamily="34" charset="0"/>
                <a:cs typeface="Calibri" panose="020F0502020204030204" pitchFamily="34" charset="0"/>
              </a:rPr>
              <a:t>If we have ACE scores of             we are</a:t>
            </a:r>
            <a:r>
              <a:rPr lang="en-US" sz="1600" dirty="0">
                <a:latin typeface="Calibri" panose="020F0502020204030204" pitchFamily="34" charset="0"/>
                <a:cs typeface="Calibri" panose="020F0502020204030204" pitchFamily="34" charset="0"/>
              </a:rPr>
              <a:t>:</a:t>
            </a:r>
          </a:p>
          <a:p>
            <a:pPr lvl="1">
              <a:lnSpc>
                <a:spcPct val="90000"/>
              </a:lnSpc>
              <a:buFont typeface="Wingdings" panose="05000000000000000000" pitchFamily="2" charset="2"/>
              <a:buChar char="§"/>
            </a:pPr>
            <a:r>
              <a:rPr lang="en-US" dirty="0">
                <a:latin typeface="Calibri" panose="020F0502020204030204" pitchFamily="34" charset="0"/>
                <a:cs typeface="Calibri" panose="020F0502020204030204" pitchFamily="34" charset="0"/>
              </a:rPr>
              <a:t>3,100 percent more likely to attempt suicide as an adult (Felitti et al., 2014; Felitti 2004; Felitti and Anda, 2009; Felitti et al., 1998).</a:t>
            </a:r>
          </a:p>
          <a:p>
            <a:pPr marL="0" indent="0">
              <a:buNone/>
            </a:pPr>
            <a:r>
              <a:rPr lang="en-US" sz="1600" dirty="0">
                <a:latin typeface="Calibri" panose="020F0502020204030204" pitchFamily="34" charset="0"/>
                <a:cs typeface="Calibri" panose="020F0502020204030204" pitchFamily="34" charset="0"/>
              </a:rPr>
              <a:t>Dr. Felitti offered the following graphs which nicely detail the dramatic impact that ACEs have on our society:</a:t>
            </a:r>
          </a:p>
          <a:p>
            <a:pPr marL="0" indent="0">
              <a:buNone/>
            </a:pPr>
            <a:r>
              <a:rPr lang="en-US" dirty="0">
                <a:latin typeface="Calibri" panose="020F0502020204030204" pitchFamily="34" charset="0"/>
                <a:cs typeface="Calibri" panose="020F0502020204030204" pitchFamily="34" charset="0"/>
              </a:rPr>
              <a:t> </a:t>
            </a:r>
          </a:p>
          <a:p>
            <a:pPr>
              <a:lnSpc>
                <a:spcPct val="90000"/>
              </a:lnSpc>
              <a:buFont typeface="Wingdings" panose="05000000000000000000" pitchFamily="2" charset="2"/>
              <a:buChar char="§"/>
            </a:pPr>
            <a:endParaRPr lang="en-US" dirty="0">
              <a:latin typeface="Calibri" panose="020F0502020204030204" pitchFamily="34" charset="0"/>
              <a:cs typeface="Calibri" panose="020F0502020204030204" pitchFamily="34" charset="0"/>
            </a:endParaRPr>
          </a:p>
        </p:txBody>
      </p:sp>
      <p:pic>
        <p:nvPicPr>
          <p:cNvPr id="14340" name="Picture 4" descr="SG Astrologer &amp; Numerologist">
            <a:extLst>
              <a:ext uri="{FF2B5EF4-FFF2-40B4-BE49-F238E27FC236}">
                <a16:creationId xmlns:a16="http://schemas.microsoft.com/office/drawing/2014/main" id="{CEA333C0-23D2-4923-B616-6242CEED4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301202" y="2569437"/>
            <a:ext cx="390955" cy="38234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Number 6 Coloring Page - Get Coloring Pages">
            <a:extLst>
              <a:ext uri="{FF2B5EF4-FFF2-40B4-BE49-F238E27FC236}">
                <a16:creationId xmlns:a16="http://schemas.microsoft.com/office/drawing/2014/main" id="{B9CA2E94-6AD9-496C-BCAA-D62FFE9D0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6017" y="4268154"/>
            <a:ext cx="390957" cy="351048"/>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Numerology: Secrets of Your Birthday 7th, 16th, 25th - Number 7 ...">
            <a:extLst>
              <a:ext uri="{FF2B5EF4-FFF2-40B4-BE49-F238E27FC236}">
                <a16:creationId xmlns:a16="http://schemas.microsoft.com/office/drawing/2014/main" id="{319F6D03-1694-467B-A19D-F2D59B9E0F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6016" y="4958675"/>
            <a:ext cx="390957" cy="400788"/>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Managing to outcomes: what, why and how? - Social Ventures Australia">
            <a:extLst>
              <a:ext uri="{FF2B5EF4-FFF2-40B4-BE49-F238E27FC236}">
                <a16:creationId xmlns:a16="http://schemas.microsoft.com/office/drawing/2014/main" id="{8943FC4C-3BD1-4A01-B661-CE3D38AD90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99" y="2567909"/>
            <a:ext cx="2897815" cy="2044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257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picture containing screenshot&#10;&#10;Description automatically generated">
            <a:extLst>
              <a:ext uri="{FF2B5EF4-FFF2-40B4-BE49-F238E27FC236}">
                <a16:creationId xmlns:a16="http://schemas.microsoft.com/office/drawing/2014/main" id="{F2D9C654-54FB-47F7-9B9A-8F34EC71C6E4}"/>
              </a:ext>
            </a:extLst>
          </p:cNvPr>
          <p:cNvPicPr/>
          <p:nvPr/>
        </p:nvPicPr>
        <p:blipFill rotWithShape="1">
          <a:blip r:embed="rId2">
            <a:extLst>
              <a:ext uri="{28A0092B-C50C-407E-A947-70E740481C1C}">
                <a14:useLocalDpi xmlns:a14="http://schemas.microsoft.com/office/drawing/2010/main" val="0"/>
              </a:ext>
            </a:extLst>
          </a:blip>
          <a:srcRect l="17202" t="1843" r="18050" b="4305"/>
          <a:stretch/>
        </p:blipFill>
        <p:spPr>
          <a:xfrm>
            <a:off x="1655180" y="265814"/>
            <a:ext cx="10232020" cy="5949791"/>
          </a:xfrm>
          <a:prstGeom prst="rect">
            <a:avLst/>
          </a:prstGeom>
        </p:spPr>
      </p:pic>
      <p:sp>
        <p:nvSpPr>
          <p:cNvPr id="4" name="Rectangle 3">
            <a:extLst>
              <a:ext uri="{FF2B5EF4-FFF2-40B4-BE49-F238E27FC236}">
                <a16:creationId xmlns:a16="http://schemas.microsoft.com/office/drawing/2014/main" id="{5E28DC02-6871-40D1-9D4A-48A3AE9B8E3E}"/>
              </a:ext>
            </a:extLst>
          </p:cNvPr>
          <p:cNvSpPr/>
          <p:nvPr/>
        </p:nvSpPr>
        <p:spPr>
          <a:xfrm>
            <a:off x="3047999" y="2692068"/>
            <a:ext cx="7600709" cy="4030975"/>
          </a:xfrm>
          <a:prstGeom prst="rect">
            <a:avLst/>
          </a:prstGeom>
        </p:spPr>
        <p:txBody>
          <a:bodyPr wrap="square">
            <a:spAutoFit/>
          </a:bodyPr>
          <a:lstStyle/>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Dr Vincent Felitti (2009)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3"/>
              </a:rPr>
              <a:t>https://www.youtube.com/watch?v=KEFfThbAYnQ</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(Accessed February 17, 2020)</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1672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28DC02-6871-40D1-9D4A-48A3AE9B8E3E}"/>
              </a:ext>
            </a:extLst>
          </p:cNvPr>
          <p:cNvSpPr/>
          <p:nvPr/>
        </p:nvSpPr>
        <p:spPr>
          <a:xfrm>
            <a:off x="3047999" y="2692068"/>
            <a:ext cx="7600709" cy="4030975"/>
          </a:xfrm>
          <a:prstGeom prst="rect">
            <a:avLst/>
          </a:prstGeom>
        </p:spPr>
        <p:txBody>
          <a:bodyPr wrap="square">
            <a:spAutoFit/>
          </a:bodyPr>
          <a:lstStyle/>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Dr Vincent Felitti (2009)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
              </a:rPr>
              <a:t>https://www.youtube.com/watch?v=KEFfThbAYnQ</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(Accessed February 17, 2020)</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B640F72A-299A-46F4-9345-B0E02D65FC85}"/>
              </a:ext>
            </a:extLst>
          </p:cNvPr>
          <p:cNvPicPr/>
          <p:nvPr/>
        </p:nvPicPr>
        <p:blipFill rotWithShape="1">
          <a:blip r:embed="rId3">
            <a:extLst>
              <a:ext uri="{28A0092B-C50C-407E-A947-70E740481C1C}">
                <a14:useLocalDpi xmlns:a14="http://schemas.microsoft.com/office/drawing/2010/main" val="0"/>
              </a:ext>
            </a:extLst>
          </a:blip>
          <a:srcRect l="16985" t="1810" r="18175" b="4346"/>
          <a:stretch/>
        </p:blipFill>
        <p:spPr>
          <a:xfrm>
            <a:off x="1796902" y="340242"/>
            <a:ext cx="9994605" cy="5858540"/>
          </a:xfrm>
          <a:prstGeom prst="rect">
            <a:avLst/>
          </a:prstGeom>
        </p:spPr>
      </p:pic>
    </p:spTree>
    <p:extLst>
      <p:ext uri="{BB962C8B-B14F-4D97-AF65-F5344CB8AC3E}">
        <p14:creationId xmlns:p14="http://schemas.microsoft.com/office/powerpoint/2010/main" val="3613032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28DC02-6871-40D1-9D4A-48A3AE9B8E3E}"/>
              </a:ext>
            </a:extLst>
          </p:cNvPr>
          <p:cNvSpPr/>
          <p:nvPr/>
        </p:nvSpPr>
        <p:spPr>
          <a:xfrm>
            <a:off x="3047999" y="2692068"/>
            <a:ext cx="7600709" cy="4030975"/>
          </a:xfrm>
          <a:prstGeom prst="rect">
            <a:avLst/>
          </a:prstGeom>
        </p:spPr>
        <p:txBody>
          <a:bodyPr wrap="square">
            <a:spAutoFit/>
          </a:bodyPr>
          <a:lstStyle/>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Dr Vincent Felitti (2009)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
              </a:rPr>
              <a:t>https://www.youtube.com/watch?v=KEFfThbAYnQ</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(Accessed February 17, 2020)</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Content Placeholder 4" descr="A screenshot of a cell phone&#10;&#10;Description automatically generated">
            <a:extLst>
              <a:ext uri="{FF2B5EF4-FFF2-40B4-BE49-F238E27FC236}">
                <a16:creationId xmlns:a16="http://schemas.microsoft.com/office/drawing/2014/main" id="{1D473528-FE01-4272-88CE-0F09AF4EEB9D}"/>
              </a:ext>
            </a:extLst>
          </p:cNvPr>
          <p:cNvPicPr/>
          <p:nvPr/>
        </p:nvPicPr>
        <p:blipFill rotWithShape="1">
          <a:blip r:embed="rId3">
            <a:extLst>
              <a:ext uri="{28A0092B-C50C-407E-A947-70E740481C1C}">
                <a14:useLocalDpi xmlns:a14="http://schemas.microsoft.com/office/drawing/2010/main" val="0"/>
              </a:ext>
            </a:extLst>
          </a:blip>
          <a:srcRect l="17042" t="2305" r="19451" b="4593"/>
          <a:stretch/>
        </p:blipFill>
        <p:spPr>
          <a:xfrm>
            <a:off x="1775637" y="361507"/>
            <a:ext cx="10026503" cy="5826641"/>
          </a:xfrm>
          <a:prstGeom prst="rect">
            <a:avLst/>
          </a:prstGeom>
        </p:spPr>
      </p:pic>
    </p:spTree>
    <p:extLst>
      <p:ext uri="{BB962C8B-B14F-4D97-AF65-F5344CB8AC3E}">
        <p14:creationId xmlns:p14="http://schemas.microsoft.com/office/powerpoint/2010/main" val="3265839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28DC02-6871-40D1-9D4A-48A3AE9B8E3E}"/>
              </a:ext>
            </a:extLst>
          </p:cNvPr>
          <p:cNvSpPr/>
          <p:nvPr/>
        </p:nvSpPr>
        <p:spPr>
          <a:xfrm>
            <a:off x="3047999" y="2692068"/>
            <a:ext cx="7600709" cy="4030975"/>
          </a:xfrm>
          <a:prstGeom prst="rect">
            <a:avLst/>
          </a:prstGeom>
        </p:spPr>
        <p:txBody>
          <a:bodyPr wrap="square">
            <a:spAutoFit/>
          </a:bodyPr>
          <a:lstStyle/>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Dr Vincent Felitti (2009)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
              </a:rPr>
              <a:t>https://www.youtube.com/watch?v=KEFfThbAYnQ</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(Accessed February 17, 2020)</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Content Placeholder 4" descr="A screenshot of a video game&#10;&#10;Description automatically generated">
            <a:extLst>
              <a:ext uri="{FF2B5EF4-FFF2-40B4-BE49-F238E27FC236}">
                <a16:creationId xmlns:a16="http://schemas.microsoft.com/office/drawing/2014/main" id="{07763EBC-D091-4D08-8222-92A23BCBA02B}"/>
              </a:ext>
            </a:extLst>
          </p:cNvPr>
          <p:cNvPicPr/>
          <p:nvPr/>
        </p:nvPicPr>
        <p:blipFill rotWithShape="1">
          <a:blip r:embed="rId3">
            <a:extLst>
              <a:ext uri="{28A0092B-C50C-407E-A947-70E740481C1C}">
                <a14:useLocalDpi xmlns:a14="http://schemas.microsoft.com/office/drawing/2010/main" val="0"/>
              </a:ext>
            </a:extLst>
          </a:blip>
          <a:srcRect l="17254" t="2680" r="17005" b="3015"/>
          <a:stretch/>
        </p:blipFill>
        <p:spPr>
          <a:xfrm>
            <a:off x="1765005" y="329609"/>
            <a:ext cx="10069032" cy="5816009"/>
          </a:xfrm>
          <a:prstGeom prst="rect">
            <a:avLst/>
          </a:prstGeom>
        </p:spPr>
      </p:pic>
    </p:spTree>
    <p:extLst>
      <p:ext uri="{BB962C8B-B14F-4D97-AF65-F5344CB8AC3E}">
        <p14:creationId xmlns:p14="http://schemas.microsoft.com/office/powerpoint/2010/main" val="1010651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28DC02-6871-40D1-9D4A-48A3AE9B8E3E}"/>
              </a:ext>
            </a:extLst>
          </p:cNvPr>
          <p:cNvSpPr/>
          <p:nvPr/>
        </p:nvSpPr>
        <p:spPr>
          <a:xfrm>
            <a:off x="3047999" y="2692068"/>
            <a:ext cx="7600709" cy="4030975"/>
          </a:xfrm>
          <a:prstGeom prst="rect">
            <a:avLst/>
          </a:prstGeom>
        </p:spPr>
        <p:txBody>
          <a:bodyPr wrap="square">
            <a:spAutoFit/>
          </a:bodyPr>
          <a:lstStyle/>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Dr Vincent Felitti (2009)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
              </a:rPr>
              <a:t>https://www.youtube.com/watch?v=KEFfThbAYnQ</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(Accessed February 17, 2020)</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Content Placeholder 4" descr="A screenshot of a cell phone&#10;&#10;Description automatically generated">
            <a:extLst>
              <a:ext uri="{FF2B5EF4-FFF2-40B4-BE49-F238E27FC236}">
                <a16:creationId xmlns:a16="http://schemas.microsoft.com/office/drawing/2014/main" id="{4737E36A-1303-4B91-BA90-B3D1CD07743D}"/>
              </a:ext>
            </a:extLst>
          </p:cNvPr>
          <p:cNvPicPr/>
          <p:nvPr/>
        </p:nvPicPr>
        <p:blipFill rotWithShape="1">
          <a:blip r:embed="rId3">
            <a:extLst>
              <a:ext uri="{28A0092B-C50C-407E-A947-70E740481C1C}">
                <a14:useLocalDpi xmlns:a14="http://schemas.microsoft.com/office/drawing/2010/main" val="0"/>
              </a:ext>
            </a:extLst>
          </a:blip>
          <a:srcRect l="17462" t="3599" r="17552" b="2737"/>
          <a:stretch/>
        </p:blipFill>
        <p:spPr>
          <a:xfrm>
            <a:off x="1754372" y="372139"/>
            <a:ext cx="10111563" cy="5816009"/>
          </a:xfrm>
          <a:prstGeom prst="rect">
            <a:avLst/>
          </a:prstGeom>
        </p:spPr>
      </p:pic>
    </p:spTree>
    <p:extLst>
      <p:ext uri="{BB962C8B-B14F-4D97-AF65-F5344CB8AC3E}">
        <p14:creationId xmlns:p14="http://schemas.microsoft.com/office/powerpoint/2010/main" val="3458319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28DC02-6871-40D1-9D4A-48A3AE9B8E3E}"/>
              </a:ext>
            </a:extLst>
          </p:cNvPr>
          <p:cNvSpPr/>
          <p:nvPr/>
        </p:nvSpPr>
        <p:spPr>
          <a:xfrm>
            <a:off x="3047999" y="2692068"/>
            <a:ext cx="7600709" cy="4030975"/>
          </a:xfrm>
          <a:prstGeom prst="rect">
            <a:avLst/>
          </a:prstGeom>
        </p:spPr>
        <p:txBody>
          <a:bodyPr wrap="square">
            <a:spAutoFit/>
          </a:bodyPr>
          <a:lstStyle/>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Dr Vincent Felitti (2009)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
              </a:rPr>
              <a:t>https://www.youtube.com/watch?v=KEFfThbAYnQ</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(Accessed February 17, 2020)</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Content Placeholder 4" descr="A screenshot of a cell phone&#10;&#10;Description automatically generated">
            <a:extLst>
              <a:ext uri="{FF2B5EF4-FFF2-40B4-BE49-F238E27FC236}">
                <a16:creationId xmlns:a16="http://schemas.microsoft.com/office/drawing/2014/main" id="{3553F333-00FF-4176-9732-BA7E264337CD}"/>
              </a:ext>
            </a:extLst>
          </p:cNvPr>
          <p:cNvPicPr/>
          <p:nvPr/>
        </p:nvPicPr>
        <p:blipFill rotWithShape="1">
          <a:blip r:embed="rId3">
            <a:extLst>
              <a:ext uri="{28A0092B-C50C-407E-A947-70E740481C1C}">
                <a14:useLocalDpi xmlns:a14="http://schemas.microsoft.com/office/drawing/2010/main" val="0"/>
              </a:ext>
            </a:extLst>
          </a:blip>
          <a:srcRect l="16976" t="1957" r="17254" b="2501"/>
          <a:stretch/>
        </p:blipFill>
        <p:spPr>
          <a:xfrm>
            <a:off x="1796903" y="308344"/>
            <a:ext cx="10015869" cy="5943600"/>
          </a:xfrm>
          <a:prstGeom prst="rect">
            <a:avLst/>
          </a:prstGeom>
        </p:spPr>
      </p:pic>
    </p:spTree>
    <p:extLst>
      <p:ext uri="{BB962C8B-B14F-4D97-AF65-F5344CB8AC3E}">
        <p14:creationId xmlns:p14="http://schemas.microsoft.com/office/powerpoint/2010/main" val="792461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B691FED-AE1B-4B07-8DD1-A7FC037F2AD5}"/>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dirty="0">
                <a:solidFill>
                  <a:srgbClr val="FEFFFF"/>
                </a:solidFill>
                <a:latin typeface="Calibri" panose="020F0502020204030204" pitchFamily="34" charset="0"/>
                <a:cs typeface="Calibri" panose="020F0502020204030204" pitchFamily="34" charset="0"/>
              </a:rPr>
              <a:t>Trauma’s Impact on Social Engagement and Emotional Regulation</a:t>
            </a:r>
          </a:p>
        </p:txBody>
      </p:sp>
      <p:sp>
        <p:nvSpPr>
          <p:cNvPr id="3" name="Content Placeholder 2">
            <a:extLst>
              <a:ext uri="{FF2B5EF4-FFF2-40B4-BE49-F238E27FC236}">
                <a16:creationId xmlns:a16="http://schemas.microsoft.com/office/drawing/2014/main" id="{9BECC5B1-09C1-465F-9E6A-FDF716A658C8}"/>
              </a:ext>
            </a:extLst>
          </p:cNvPr>
          <p:cNvSpPr>
            <a:spLocks noGrp="1"/>
          </p:cNvSpPr>
          <p:nvPr>
            <p:ph idx="1"/>
          </p:nvPr>
        </p:nvSpPr>
        <p:spPr>
          <a:xfrm>
            <a:off x="-56520" y="1694179"/>
            <a:ext cx="8286118" cy="5287446"/>
          </a:xfrm>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p:spPr>
        <p:txBody>
          <a:bodyPr>
            <a:normAutofit/>
          </a:bodyPr>
          <a:lstStyle/>
          <a:p>
            <a:pPr>
              <a:lnSpc>
                <a:spcPct val="90000"/>
              </a:lnSpc>
            </a:pPr>
            <a:r>
              <a:rPr lang="en-US" sz="1600" dirty="0">
                <a:solidFill>
                  <a:srgbClr val="FEFFFF"/>
                </a:solidFill>
                <a:latin typeface="Calibri" panose="020F0502020204030204" pitchFamily="34" charset="0"/>
                <a:cs typeface="Calibri" panose="020F0502020204030204" pitchFamily="34" charset="0"/>
              </a:rPr>
              <a:t>My own clinical experience suggests that the most common forms of trauma are due to </a:t>
            </a:r>
            <a:r>
              <a:rPr lang="en-US" sz="1600" dirty="0">
                <a:solidFill>
                  <a:srgbClr val="FFFF00"/>
                </a:solidFill>
                <a:latin typeface="Calibri" panose="020F0502020204030204" pitchFamily="34" charset="0"/>
                <a:cs typeface="Calibri" panose="020F0502020204030204" pitchFamily="34" charset="0"/>
              </a:rPr>
              <a:t>a lack of attunement or connection with parental </a:t>
            </a:r>
            <a:r>
              <a:rPr lang="en-US" sz="1600" dirty="0">
                <a:solidFill>
                  <a:srgbClr val="FEFFFF"/>
                </a:solidFill>
                <a:latin typeface="Calibri" panose="020F0502020204030204" pitchFamily="34" charset="0"/>
                <a:cs typeface="Calibri" panose="020F0502020204030204" pitchFamily="34" charset="0"/>
              </a:rPr>
              <a:t>or adult figures while growing up. </a:t>
            </a:r>
          </a:p>
          <a:p>
            <a:pPr marL="0" indent="0">
              <a:lnSpc>
                <a:spcPct val="90000"/>
              </a:lnSpc>
              <a:buNone/>
            </a:pPr>
            <a:endParaRPr lang="en-US" sz="1600" dirty="0">
              <a:solidFill>
                <a:srgbClr val="FEFFFF"/>
              </a:solidFill>
              <a:latin typeface="Calibri" panose="020F0502020204030204" pitchFamily="34" charset="0"/>
              <a:cs typeface="Calibri" panose="020F0502020204030204" pitchFamily="34" charset="0"/>
            </a:endParaRPr>
          </a:p>
          <a:p>
            <a:pPr>
              <a:lnSpc>
                <a:spcPct val="90000"/>
              </a:lnSpc>
            </a:pPr>
            <a:r>
              <a:rPr lang="en-US" sz="1600" dirty="0">
                <a:solidFill>
                  <a:srgbClr val="FEFFFF"/>
                </a:solidFill>
                <a:latin typeface="Calibri" panose="020F0502020204030204" pitchFamily="34" charset="0"/>
                <a:cs typeface="Calibri" panose="020F0502020204030204" pitchFamily="34" charset="0"/>
              </a:rPr>
              <a:t>As Barta (2015) writes, “These deficiencies are not about bad parenting but about a parent’s inability or diminished ability to respond to the child’s emotional needs. Most parents are doing the best they can with the tools they have, but whether deliberately or inadvertently, the traumas of our childhood can have tremendous impact on our lives (Barta, 2018, p. 17)</a:t>
            </a:r>
          </a:p>
          <a:p>
            <a:pPr marL="0" indent="0">
              <a:lnSpc>
                <a:spcPct val="90000"/>
              </a:lnSpc>
              <a:buNone/>
            </a:pPr>
            <a:endParaRPr lang="en-US" sz="1600" dirty="0">
              <a:solidFill>
                <a:srgbClr val="FEFFFF"/>
              </a:solidFill>
              <a:latin typeface="Calibri" panose="020F0502020204030204" pitchFamily="34" charset="0"/>
              <a:cs typeface="Calibri" panose="020F0502020204030204" pitchFamily="34" charset="0"/>
            </a:endParaRPr>
          </a:p>
          <a:p>
            <a:pPr>
              <a:lnSpc>
                <a:spcPct val="90000"/>
              </a:lnSpc>
            </a:pPr>
            <a:r>
              <a:rPr lang="en-US" sz="1600" dirty="0">
                <a:solidFill>
                  <a:srgbClr val="FEFFFF"/>
                </a:solidFill>
                <a:latin typeface="Calibri" panose="020F0502020204030204" pitchFamily="34" charset="0"/>
                <a:cs typeface="Calibri" panose="020F0502020204030204" pitchFamily="34" charset="0"/>
              </a:rPr>
              <a:t>As trauma expert</a:t>
            </a:r>
            <a:r>
              <a:rPr lang="en-US" sz="1600" dirty="0">
                <a:solidFill>
                  <a:srgbClr val="FFFF00"/>
                </a:solidFill>
                <a:latin typeface="Calibri" panose="020F0502020204030204" pitchFamily="34" charset="0"/>
                <a:cs typeface="Calibri" panose="020F0502020204030204" pitchFamily="34" charset="0"/>
              </a:rPr>
              <a:t>, Dr. Peter Levine </a:t>
            </a:r>
            <a:r>
              <a:rPr lang="en-US" sz="1600" dirty="0">
                <a:solidFill>
                  <a:srgbClr val="FEFFFF"/>
                </a:solidFill>
                <a:latin typeface="Calibri" panose="020F0502020204030204" pitchFamily="34" charset="0"/>
                <a:cs typeface="Calibri" panose="020F0502020204030204" pitchFamily="34" charset="0"/>
              </a:rPr>
              <a:t>notes in his book, </a:t>
            </a:r>
            <a:r>
              <a:rPr lang="en-US" sz="1600" i="1" dirty="0">
                <a:solidFill>
                  <a:srgbClr val="FEFFFF"/>
                </a:solidFill>
                <a:latin typeface="Calibri" panose="020F0502020204030204" pitchFamily="34" charset="0"/>
                <a:cs typeface="Calibri" panose="020F0502020204030204" pitchFamily="34" charset="0"/>
              </a:rPr>
              <a:t>Healing Trauma</a:t>
            </a:r>
            <a:r>
              <a:rPr lang="en-US" sz="1600" dirty="0">
                <a:solidFill>
                  <a:srgbClr val="FEFFFF"/>
                </a:solidFill>
                <a:latin typeface="Calibri" panose="020F0502020204030204" pitchFamily="34" charset="0"/>
                <a:cs typeface="Calibri" panose="020F0502020204030204" pitchFamily="34" charset="0"/>
              </a:rPr>
              <a:t>, “Trauma is much about loss of connection – to ourselves, to our bodies, to our families, to others, and to the world around us. This loss of connection is often hard to recognize because it doesn’t happen all at once. It can happen slowly over time, and we adapt to these subtle changes sometimes without even noticing them.</a:t>
            </a:r>
          </a:p>
          <a:p>
            <a:pPr marL="0" indent="0">
              <a:lnSpc>
                <a:spcPct val="90000"/>
              </a:lnSpc>
              <a:buNone/>
            </a:pPr>
            <a:endParaRPr lang="en-US" sz="1600" dirty="0">
              <a:solidFill>
                <a:srgbClr val="FEFFFF"/>
              </a:solidFill>
              <a:latin typeface="Calibri" panose="020F0502020204030204" pitchFamily="34" charset="0"/>
              <a:cs typeface="Calibri" panose="020F0502020204030204" pitchFamily="34" charset="0"/>
            </a:endParaRPr>
          </a:p>
          <a:p>
            <a:pPr>
              <a:lnSpc>
                <a:spcPct val="90000"/>
              </a:lnSpc>
            </a:pPr>
            <a:r>
              <a:rPr lang="en-US" sz="1600" dirty="0">
                <a:solidFill>
                  <a:srgbClr val="FEFFFF"/>
                </a:solidFill>
                <a:latin typeface="Calibri" panose="020F0502020204030204" pitchFamily="34" charset="0"/>
                <a:cs typeface="Calibri" panose="020F0502020204030204" pitchFamily="34" charset="0"/>
              </a:rPr>
              <a:t>These are the hidden effects of trauma, the ones most of us keep to ourselves...Our choices </a:t>
            </a:r>
            <a:r>
              <a:rPr lang="en-US" sz="1600" dirty="0">
                <a:solidFill>
                  <a:srgbClr val="FFFF00"/>
                </a:solidFill>
                <a:latin typeface="Calibri" panose="020F0502020204030204" pitchFamily="34" charset="0"/>
                <a:cs typeface="Calibri" panose="020F0502020204030204" pitchFamily="34" charset="0"/>
              </a:rPr>
              <a:t>become limited as we avoid certain, feelings, people, and situations. </a:t>
            </a:r>
            <a:r>
              <a:rPr lang="en-US" sz="1600" dirty="0">
                <a:solidFill>
                  <a:srgbClr val="FEFFFF"/>
                </a:solidFill>
                <a:latin typeface="Calibri" panose="020F0502020204030204" pitchFamily="34" charset="0"/>
                <a:cs typeface="Calibri" panose="020F0502020204030204" pitchFamily="34" charset="0"/>
              </a:rPr>
              <a:t>The result of a gradual constriction of freedom is the loss of vitality and potential for the fulfilment of our dreams” (Levine, 2008, p. 9).</a:t>
            </a:r>
          </a:p>
          <a:p>
            <a:pPr>
              <a:lnSpc>
                <a:spcPct val="90000"/>
              </a:lnSpc>
            </a:pPr>
            <a:endParaRPr lang="en-US" sz="1400" dirty="0">
              <a:solidFill>
                <a:srgbClr val="FEFFFF"/>
              </a:solidFill>
            </a:endParaRPr>
          </a:p>
        </p:txBody>
      </p:sp>
      <p:pic>
        <p:nvPicPr>
          <p:cNvPr id="16386" name="Picture 2" descr="Five approaches for creating trauma-informed classrooms - Monash ...">
            <a:extLst>
              <a:ext uri="{FF2B5EF4-FFF2-40B4-BE49-F238E27FC236}">
                <a16:creationId xmlns:a16="http://schemas.microsoft.com/office/drawing/2014/main" id="{6CF5F9CF-3575-4D7D-A534-484AC153B25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29599" y="2353206"/>
            <a:ext cx="3962401" cy="2647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7630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3077"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3078"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828B550-521B-442C-AD76-FE560B8E4815}"/>
              </a:ext>
            </a:extLst>
          </p:cNvPr>
          <p:cNvSpPr>
            <a:spLocks noGrp="1"/>
          </p:cNvSpPr>
          <p:nvPr>
            <p:ph type="title"/>
          </p:nvPr>
        </p:nvSpPr>
        <p:spPr>
          <a:xfrm>
            <a:off x="541867" y="787400"/>
            <a:ext cx="7145866" cy="778933"/>
          </a:xfrm>
        </p:spPr>
        <p:txBody>
          <a:bodyPr anchor="ctr">
            <a:normAutofit/>
          </a:bodyPr>
          <a:lstStyle/>
          <a:p>
            <a:r>
              <a:rPr lang="en-US" sz="3200">
                <a:solidFill>
                  <a:srgbClr val="FEFFFF"/>
                </a:solidFill>
                <a:latin typeface="New times roman"/>
              </a:rPr>
              <a:t>Definition </a:t>
            </a:r>
            <a:r>
              <a:rPr lang="en-US" sz="3200">
                <a:solidFill>
                  <a:srgbClr val="FEFFFF"/>
                </a:solidFill>
                <a:latin typeface="Century" panose="02040604050505020304" pitchFamily="18" charset="0"/>
              </a:rPr>
              <a:t>Please  </a:t>
            </a:r>
          </a:p>
        </p:txBody>
      </p:sp>
      <p:sp>
        <p:nvSpPr>
          <p:cNvPr id="4" name="Content Placeholder 3">
            <a:extLst>
              <a:ext uri="{FF2B5EF4-FFF2-40B4-BE49-F238E27FC236}">
                <a16:creationId xmlns:a16="http://schemas.microsoft.com/office/drawing/2014/main" id="{CB582D9E-E58E-4D3F-AE75-8D89951F373C}"/>
              </a:ext>
            </a:extLst>
          </p:cNvPr>
          <p:cNvSpPr>
            <a:spLocks noGrp="1"/>
          </p:cNvSpPr>
          <p:nvPr>
            <p:ph idx="1"/>
          </p:nvPr>
        </p:nvSpPr>
        <p:spPr>
          <a:xfrm>
            <a:off x="541866" y="2032000"/>
            <a:ext cx="7145867" cy="4038600"/>
          </a:xfrm>
        </p:spPr>
        <p:txBody>
          <a:bodyPr>
            <a:normAutofit/>
          </a:bodyPr>
          <a:lstStyle/>
          <a:p>
            <a:pPr>
              <a:lnSpc>
                <a:spcPct val="90000"/>
              </a:lnSpc>
            </a:pPr>
            <a:r>
              <a:rPr lang="en-US" sz="1500" b="1" dirty="0">
                <a:solidFill>
                  <a:srgbClr val="FFFF00"/>
                </a:solidFill>
                <a:latin typeface="Century "/>
              </a:rPr>
              <a:t>Emotional self-regulation</a:t>
            </a:r>
            <a:r>
              <a:rPr lang="en-US" sz="1500" dirty="0">
                <a:solidFill>
                  <a:srgbClr val="FFFF00"/>
                </a:solidFill>
                <a:latin typeface="Century "/>
              </a:rPr>
              <a:t> or </a:t>
            </a:r>
            <a:r>
              <a:rPr lang="en-US" sz="1500" b="1" dirty="0">
                <a:solidFill>
                  <a:srgbClr val="FFFF00"/>
                </a:solidFill>
                <a:latin typeface="Century "/>
              </a:rPr>
              <a:t>emotion regulation</a:t>
            </a:r>
            <a:r>
              <a:rPr lang="en-US" sz="1500" dirty="0">
                <a:solidFill>
                  <a:srgbClr val="FFFF00"/>
                </a:solidFill>
                <a:latin typeface="Century "/>
              </a:rPr>
              <a:t>  </a:t>
            </a:r>
            <a:r>
              <a:rPr lang="en-US" sz="1500" dirty="0">
                <a:solidFill>
                  <a:srgbClr val="FEFFFF"/>
                </a:solidFill>
                <a:latin typeface="Century "/>
              </a:rPr>
              <a:t>as defined by Wikipedia “is the ability to respond to the ongoing demands of experience with the range of emotions in a manner that is socially tolerable and sufficiently flexible to permit spontaneous reactions as well as the ability to delay spontaneous reactions as needed. </a:t>
            </a:r>
          </a:p>
          <a:p>
            <a:pPr>
              <a:lnSpc>
                <a:spcPct val="90000"/>
              </a:lnSpc>
            </a:pPr>
            <a:r>
              <a:rPr lang="en-US" sz="1500" dirty="0">
                <a:solidFill>
                  <a:srgbClr val="FEFFFF"/>
                </a:solidFill>
                <a:latin typeface="Century "/>
              </a:rPr>
              <a:t>Emotion regulation is a complex process that involves initiating, inhibiting, or modulating one's </a:t>
            </a:r>
            <a:r>
              <a:rPr lang="en-US" sz="1500" dirty="0">
                <a:solidFill>
                  <a:schemeClr val="tx1"/>
                </a:solidFill>
                <a:latin typeface="Century "/>
              </a:rPr>
              <a:t>state or </a:t>
            </a:r>
            <a:r>
              <a:rPr lang="en-US" sz="1500" dirty="0">
                <a:solidFill>
                  <a:schemeClr val="tx1"/>
                </a:solidFill>
                <a:latin typeface="Century "/>
                <a:hlinkClick r:id="rId2" tooltip="Behavior">
                  <a:extLst>
                    <a:ext uri="{A12FA001-AC4F-418D-AE19-62706E023703}">
                      <ahyp:hlinkClr xmlns:ahyp="http://schemas.microsoft.com/office/drawing/2018/hyperlinkcolor" val="tx"/>
                    </a:ext>
                  </a:extLst>
                </a:hlinkClick>
              </a:rPr>
              <a:t>behavior</a:t>
            </a:r>
            <a:r>
              <a:rPr lang="en-US" sz="1500" dirty="0">
                <a:solidFill>
                  <a:schemeClr val="tx1"/>
                </a:solidFill>
                <a:latin typeface="Century "/>
              </a:rPr>
              <a:t> in a </a:t>
            </a:r>
            <a:r>
              <a:rPr lang="en-US" sz="1500" dirty="0">
                <a:solidFill>
                  <a:srgbClr val="FEFFFF"/>
                </a:solidFill>
                <a:latin typeface="Century "/>
              </a:rPr>
              <a:t>given situation – for example, the subjective experience (feelings), cognitive responses (thoughts), emotion-related physiological responses (heart rate or hormonal activity), and emotion-related behavior (bodily actions or expressions). </a:t>
            </a:r>
          </a:p>
          <a:p>
            <a:pPr>
              <a:lnSpc>
                <a:spcPct val="90000"/>
              </a:lnSpc>
            </a:pPr>
            <a:r>
              <a:rPr lang="en-US" sz="1500" dirty="0">
                <a:solidFill>
                  <a:srgbClr val="FEFFFF"/>
                </a:solidFill>
                <a:latin typeface="Century "/>
              </a:rPr>
              <a:t>Functionally, emotion regulation can also refer to processes such as the tendency to focus one's attention on a task and the ability to suppress inappropriate behavior under instruction. Emotion regulation is a highly significant function in human life” (Wikipedia, 2020a). </a:t>
            </a:r>
          </a:p>
          <a:p>
            <a:pPr>
              <a:lnSpc>
                <a:spcPct val="90000"/>
              </a:lnSpc>
            </a:pPr>
            <a:r>
              <a:rPr lang="en-US" sz="1500" dirty="0">
                <a:solidFill>
                  <a:srgbClr val="FEFFFF"/>
                </a:solidFill>
                <a:latin typeface="Century "/>
              </a:rPr>
              <a:t>As this definition suggests, emotional regulation is a really big deal and involves our thoughts, our bodies, and our feelings</a:t>
            </a:r>
          </a:p>
        </p:txBody>
      </p:sp>
      <p:pic>
        <p:nvPicPr>
          <p:cNvPr id="3074" name="Picture 2" descr="Content Definition: Sorting It Out">
            <a:extLst>
              <a:ext uri="{FF2B5EF4-FFF2-40B4-BE49-F238E27FC236}">
                <a16:creationId xmlns:a16="http://schemas.microsoft.com/office/drawing/2014/main" id="{F2B0D4F3-C85E-41C9-AF11-FF770476B79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59527" y="2592728"/>
            <a:ext cx="3646025" cy="2372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533624"/>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60A40A1-F709-4921-AC85-DE2212B32ACE}"/>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dirty="0">
                <a:solidFill>
                  <a:srgbClr val="FEFFFF"/>
                </a:solidFill>
                <a:latin typeface="Calibri" panose="020F0502020204030204" pitchFamily="34" charset="0"/>
                <a:cs typeface="Calibri" panose="020F0502020204030204" pitchFamily="34" charset="0"/>
              </a:rPr>
              <a:t>Trauma’s Impact on Social Engagement and Emotional Regulation – </a:t>
            </a:r>
            <a:r>
              <a:rPr lang="en-US" sz="2500" dirty="0" err="1">
                <a:solidFill>
                  <a:srgbClr val="FEFFFF"/>
                </a:solidFill>
                <a:latin typeface="Calibri" panose="020F0502020204030204" pitchFamily="34" charset="0"/>
                <a:cs typeface="Calibri" panose="020F0502020204030204" pitchFamily="34" charset="0"/>
              </a:rPr>
              <a:t>con’t</a:t>
            </a:r>
            <a:endParaRPr lang="en-US" sz="2500" dirty="0">
              <a:solidFill>
                <a:srgbClr val="FEFFFF"/>
              </a:solidFill>
            </a:endParaRPr>
          </a:p>
        </p:txBody>
      </p:sp>
      <p:sp>
        <p:nvSpPr>
          <p:cNvPr id="3" name="Content Placeholder 2">
            <a:extLst>
              <a:ext uri="{FF2B5EF4-FFF2-40B4-BE49-F238E27FC236}">
                <a16:creationId xmlns:a16="http://schemas.microsoft.com/office/drawing/2014/main" id="{57DE1E47-B802-408D-894B-A3A2D96C5DA3}"/>
              </a:ext>
            </a:extLst>
          </p:cNvPr>
          <p:cNvSpPr>
            <a:spLocks noGrp="1"/>
          </p:cNvSpPr>
          <p:nvPr>
            <p:ph idx="1"/>
          </p:nvPr>
        </p:nvSpPr>
        <p:spPr>
          <a:xfrm>
            <a:off x="0" y="1694178"/>
            <a:ext cx="8229599" cy="5159073"/>
          </a:xfrm>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p:spPr>
        <p:txBody>
          <a:bodyPr>
            <a:normAutofit/>
          </a:bodyPr>
          <a:lstStyle/>
          <a:p>
            <a:pPr>
              <a:lnSpc>
                <a:spcPct val="90000"/>
              </a:lnSpc>
            </a:pPr>
            <a:r>
              <a:rPr lang="en-US" sz="1700" dirty="0">
                <a:solidFill>
                  <a:srgbClr val="FEFFFF"/>
                </a:solidFill>
                <a:latin typeface="Calibri" panose="020F0502020204030204" pitchFamily="34" charset="0"/>
                <a:cs typeface="Calibri" panose="020F0502020204030204" pitchFamily="34" charset="0"/>
              </a:rPr>
              <a:t>Most important to normal development is </a:t>
            </a:r>
            <a:r>
              <a:rPr lang="en-US" sz="1700" dirty="0">
                <a:solidFill>
                  <a:srgbClr val="FFFF00"/>
                </a:solidFill>
                <a:latin typeface="Calibri" panose="020F0502020204030204" pitchFamily="34" charset="0"/>
                <a:cs typeface="Calibri" panose="020F0502020204030204" pitchFamily="34" charset="0"/>
              </a:rPr>
              <a:t>“social engagement” </a:t>
            </a:r>
            <a:r>
              <a:rPr lang="en-US" sz="1700" dirty="0">
                <a:solidFill>
                  <a:srgbClr val="FEFFFF"/>
                </a:solidFill>
                <a:latin typeface="Calibri" panose="020F0502020204030204" pitchFamily="34" charset="0"/>
                <a:cs typeface="Calibri" panose="020F0502020204030204" pitchFamily="34" charset="0"/>
              </a:rPr>
              <a:t>which is the ability to know, understand, regulate, and express emotions in the present moment. Even though everyone is born with a social engagement system (i.e., a neurological system that promotes human connection), we know that early </a:t>
            </a:r>
            <a:r>
              <a:rPr lang="en-US" sz="1700" dirty="0">
                <a:solidFill>
                  <a:srgbClr val="FFFF00"/>
                </a:solidFill>
                <a:latin typeface="Calibri" panose="020F0502020204030204" pitchFamily="34" charset="0"/>
                <a:cs typeface="Calibri" panose="020F0502020204030204" pitchFamily="34" charset="0"/>
              </a:rPr>
              <a:t>trauma can disrupt its normal development.  </a:t>
            </a:r>
          </a:p>
          <a:p>
            <a:pPr marL="0" indent="0">
              <a:lnSpc>
                <a:spcPct val="90000"/>
              </a:lnSpc>
              <a:buNone/>
            </a:pPr>
            <a:endParaRPr lang="en-US" sz="1700" dirty="0">
              <a:solidFill>
                <a:srgbClr val="FEFFFF"/>
              </a:solidFill>
              <a:latin typeface="Calibri" panose="020F0502020204030204" pitchFamily="34" charset="0"/>
              <a:cs typeface="Calibri" panose="020F0502020204030204" pitchFamily="34" charset="0"/>
            </a:endParaRPr>
          </a:p>
          <a:p>
            <a:pPr>
              <a:lnSpc>
                <a:spcPct val="90000"/>
              </a:lnSpc>
            </a:pPr>
            <a:r>
              <a:rPr lang="en-US" sz="1700" dirty="0">
                <a:solidFill>
                  <a:srgbClr val="FEFFFF"/>
                </a:solidFill>
                <a:latin typeface="Calibri" panose="020F0502020204030204" pitchFamily="34" charset="0"/>
                <a:cs typeface="Calibri" panose="020F0502020204030204" pitchFamily="34" charset="0"/>
              </a:rPr>
              <a:t>Anda et al (2018) note, “Early adverse experiences may disrupt the ability to form </a:t>
            </a:r>
            <a:r>
              <a:rPr lang="en-US" sz="1700" dirty="0">
                <a:solidFill>
                  <a:srgbClr val="FFFF00"/>
                </a:solidFill>
                <a:latin typeface="Calibri" panose="020F0502020204030204" pitchFamily="34" charset="0"/>
                <a:cs typeface="Calibri" panose="020F0502020204030204" pitchFamily="34" charset="0"/>
              </a:rPr>
              <a:t>long-term attachments in adulthood. </a:t>
            </a:r>
            <a:r>
              <a:rPr lang="en-US" sz="1700" dirty="0">
                <a:solidFill>
                  <a:srgbClr val="FEFFFF"/>
                </a:solidFill>
                <a:latin typeface="Calibri" panose="020F0502020204030204" pitchFamily="34" charset="0"/>
                <a:cs typeface="Calibri" panose="020F0502020204030204" pitchFamily="34" charset="0"/>
              </a:rPr>
              <a:t>The unsuccessful search for attachment my lead to sexual relations with multiple partners with resultant promiscuity and other issues related to sexuality” (e.g., pornography addiction, emphasis mine). </a:t>
            </a:r>
          </a:p>
          <a:p>
            <a:pPr marL="0" indent="0">
              <a:lnSpc>
                <a:spcPct val="90000"/>
              </a:lnSpc>
              <a:buNone/>
            </a:pPr>
            <a:endParaRPr lang="en-US" sz="1700" dirty="0">
              <a:solidFill>
                <a:srgbClr val="FEFFFF"/>
              </a:solidFill>
              <a:latin typeface="Calibri" panose="020F0502020204030204" pitchFamily="34" charset="0"/>
              <a:cs typeface="Calibri" panose="020F0502020204030204" pitchFamily="34" charset="0"/>
            </a:endParaRPr>
          </a:p>
          <a:p>
            <a:pPr>
              <a:lnSpc>
                <a:spcPct val="90000"/>
              </a:lnSpc>
            </a:pPr>
            <a:r>
              <a:rPr lang="en-US" sz="1700" dirty="0">
                <a:solidFill>
                  <a:srgbClr val="FEFFFF"/>
                </a:solidFill>
                <a:latin typeface="Calibri" panose="020F0502020204030204" pitchFamily="34" charset="0"/>
                <a:cs typeface="Calibri" panose="020F0502020204030204" pitchFamily="34" charset="0"/>
              </a:rPr>
              <a:t>As a result of </a:t>
            </a:r>
            <a:r>
              <a:rPr lang="en-US" sz="1700" dirty="0">
                <a:solidFill>
                  <a:srgbClr val="FFFF00"/>
                </a:solidFill>
                <a:latin typeface="Calibri" panose="020F0502020204030204" pitchFamily="34" charset="0"/>
                <a:cs typeface="Calibri" panose="020F0502020204030204" pitchFamily="34" charset="0"/>
              </a:rPr>
              <a:t>adverse developmental trauma, </a:t>
            </a:r>
            <a:r>
              <a:rPr lang="en-US" sz="1700" dirty="0">
                <a:solidFill>
                  <a:srgbClr val="FEFFFF"/>
                </a:solidFill>
                <a:latin typeface="Calibri" panose="020F0502020204030204" pitchFamily="34" charset="0"/>
                <a:cs typeface="Calibri" panose="020F0502020204030204" pitchFamily="34" charset="0"/>
              </a:rPr>
              <a:t>the ensuing loss of connection with our inner self, our bodies, others, and the world around us, we are </a:t>
            </a:r>
            <a:r>
              <a:rPr lang="en-US" sz="1700" dirty="0">
                <a:solidFill>
                  <a:srgbClr val="FFFF00"/>
                </a:solidFill>
                <a:latin typeface="Calibri" panose="020F0502020204030204" pitchFamily="34" charset="0"/>
                <a:cs typeface="Calibri" panose="020F0502020204030204" pitchFamily="34" charset="0"/>
              </a:rPr>
              <a:t>predisposed to engage in addictive behaviors to relieve the emotional dysregulation that torments us. </a:t>
            </a:r>
          </a:p>
          <a:p>
            <a:pPr marL="0" indent="0">
              <a:lnSpc>
                <a:spcPct val="90000"/>
              </a:lnSpc>
              <a:buNone/>
            </a:pPr>
            <a:endParaRPr lang="en-US" sz="1700" dirty="0">
              <a:solidFill>
                <a:srgbClr val="FEFFFF"/>
              </a:solidFill>
              <a:latin typeface="Calibri" panose="020F0502020204030204" pitchFamily="34" charset="0"/>
              <a:cs typeface="Calibri" panose="020F0502020204030204" pitchFamily="34" charset="0"/>
            </a:endParaRPr>
          </a:p>
          <a:p>
            <a:pPr marL="0" indent="0">
              <a:lnSpc>
                <a:spcPct val="90000"/>
              </a:lnSpc>
              <a:buNone/>
            </a:pPr>
            <a:endParaRPr lang="en-US" sz="1700" dirty="0">
              <a:solidFill>
                <a:srgbClr val="FEFFFF"/>
              </a:solidFill>
            </a:endParaRPr>
          </a:p>
        </p:txBody>
      </p:sp>
      <p:pic>
        <p:nvPicPr>
          <p:cNvPr id="17410" name="Picture 2" descr="Five approaches for creating trauma-informed classrooms - Monash ...">
            <a:extLst>
              <a:ext uri="{FF2B5EF4-FFF2-40B4-BE49-F238E27FC236}">
                <a16:creationId xmlns:a16="http://schemas.microsoft.com/office/drawing/2014/main" id="{541E1E33-DF26-4944-AD2F-2686B89AF36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29599" y="2180537"/>
            <a:ext cx="3962401" cy="249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546495"/>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78DFA-04F7-4B27-950A-6D12C41486ED}"/>
              </a:ext>
            </a:extLst>
          </p:cNvPr>
          <p:cNvSpPr>
            <a:spLocks noGrp="1"/>
          </p:cNvSpPr>
          <p:nvPr>
            <p:ph type="title"/>
          </p:nvPr>
        </p:nvSpPr>
        <p:spPr>
          <a:xfrm>
            <a:off x="91441" y="0"/>
            <a:ext cx="11413172" cy="925033"/>
          </a:xfrm>
          <a:gradFill>
            <a:gsLst>
              <a:gs pos="0">
                <a:srgbClr val="FFC000"/>
              </a:gs>
              <a:gs pos="100000">
                <a:schemeClr val="bg2">
                  <a:shade val="98000"/>
                  <a:satMod val="120000"/>
                  <a:lumMod val="98000"/>
                </a:schemeClr>
              </a:gs>
            </a:gsLst>
            <a:path path="circle">
              <a:fillToRect l="50000" t="50000" r="100000" b="100000"/>
            </a:path>
          </a:gradFill>
        </p:spPr>
        <p:txBody>
          <a:bodyPr>
            <a:normAutofit fontScale="90000"/>
          </a:bodyPr>
          <a:lstStyle/>
          <a:p>
            <a:r>
              <a:rPr lang="en-US" b="1" dirty="0"/>
              <a:t>                                      </a:t>
            </a:r>
            <a:r>
              <a:rPr lang="en-US" b="1" dirty="0">
                <a:solidFill>
                  <a:schemeClr val="tx1"/>
                </a:solidFill>
              </a:rPr>
              <a:t>The ACEs Quiz</a:t>
            </a:r>
            <a:br>
              <a:rPr lang="en-US" dirty="0"/>
            </a:br>
            <a:endParaRPr lang="en-US" dirty="0"/>
          </a:p>
        </p:txBody>
      </p:sp>
      <p:sp>
        <p:nvSpPr>
          <p:cNvPr id="3" name="Content Placeholder 2">
            <a:extLst>
              <a:ext uri="{FF2B5EF4-FFF2-40B4-BE49-F238E27FC236}">
                <a16:creationId xmlns:a16="http://schemas.microsoft.com/office/drawing/2014/main" id="{DBB9B6DB-9B44-4D3A-9294-834061D1F734}"/>
              </a:ext>
            </a:extLst>
          </p:cNvPr>
          <p:cNvSpPr>
            <a:spLocks noGrp="1"/>
          </p:cNvSpPr>
          <p:nvPr>
            <p:ph idx="1"/>
          </p:nvPr>
        </p:nvSpPr>
        <p:spPr>
          <a:xfrm>
            <a:off x="91442" y="925033"/>
            <a:ext cx="12100558" cy="6007396"/>
          </a:xfrm>
          <a:gradFill>
            <a:gsLst>
              <a:gs pos="0">
                <a:srgbClr val="FFFF00"/>
              </a:gs>
              <a:gs pos="100000">
                <a:schemeClr val="bg2">
                  <a:shade val="98000"/>
                  <a:satMod val="120000"/>
                  <a:lumMod val="98000"/>
                </a:schemeClr>
              </a:gs>
            </a:gsLst>
            <a:path path="circle">
              <a:fillToRect l="50000" t="50000" r="100000" b="100000"/>
            </a:path>
          </a:gradFill>
        </p:spPr>
        <p:txBody>
          <a:bodyPr>
            <a:normAutofit fontScale="32500" lnSpcReduction="20000"/>
          </a:bodyPr>
          <a:lstStyle/>
          <a:p>
            <a:pPr marL="0" indent="0">
              <a:buNone/>
            </a:pPr>
            <a:r>
              <a:rPr lang="en-US" sz="4300" dirty="0">
                <a:solidFill>
                  <a:srgbClr val="00B0F0"/>
                </a:solidFill>
              </a:rPr>
              <a:t>                                  </a:t>
            </a:r>
            <a:r>
              <a:rPr lang="en-US" sz="4300" u="sng" dirty="0">
                <a:solidFill>
                  <a:srgbClr val="FF0000"/>
                </a:solidFill>
              </a:rPr>
              <a:t>You might want to take a moment and take the ACE quiz yourself to see where you fall</a:t>
            </a:r>
            <a:r>
              <a:rPr lang="en-US" sz="4300" dirty="0">
                <a:solidFill>
                  <a:srgbClr val="FF0000"/>
                </a:solidFill>
              </a:rPr>
              <a:t>. </a:t>
            </a:r>
          </a:p>
          <a:p>
            <a:pPr marL="0" indent="0">
              <a:buNone/>
            </a:pPr>
            <a:r>
              <a:rPr lang="en-US" sz="4300" dirty="0">
                <a:latin typeface="Calibri" panose="020F0502020204030204" pitchFamily="34" charset="0"/>
                <a:cs typeface="Calibri" panose="020F0502020204030204" pitchFamily="34" charset="0"/>
              </a:rPr>
              <a:t>For each “yes” answer, add 1. The total number at the end is your cumulative number of ACEs.</a:t>
            </a:r>
            <a:br>
              <a:rPr lang="en-US" sz="4300" dirty="0">
                <a:latin typeface="Calibri" panose="020F0502020204030204" pitchFamily="34" charset="0"/>
                <a:cs typeface="Calibri" panose="020F0502020204030204" pitchFamily="34" charset="0"/>
              </a:rPr>
            </a:br>
            <a:r>
              <a:rPr lang="en-US" sz="4300" dirty="0">
                <a:latin typeface="Calibri" panose="020F0502020204030204" pitchFamily="34" charset="0"/>
                <a:cs typeface="Calibri" panose="020F0502020204030204" pitchFamily="34" charset="0"/>
              </a:rPr>
              <a:t>Before your 18th birthday:</a:t>
            </a:r>
          </a:p>
          <a:p>
            <a:pPr>
              <a:buFont typeface="Wingdings" panose="05000000000000000000" pitchFamily="2" charset="2"/>
              <a:buChar char="§"/>
            </a:pPr>
            <a:r>
              <a:rPr lang="en-US" sz="4300" dirty="0">
                <a:latin typeface="Calibri" panose="020F0502020204030204" pitchFamily="34" charset="0"/>
                <a:cs typeface="Calibri" panose="020F0502020204030204" pitchFamily="34" charset="0"/>
              </a:rPr>
              <a:t>Did a parent or other adult in the household often or very often… Swear at you, insult you, put you down, or humiliate you? or Act in a way that made you afraid that you might be physically hurt?</a:t>
            </a:r>
          </a:p>
          <a:p>
            <a:pPr>
              <a:buFont typeface="Wingdings" panose="05000000000000000000" pitchFamily="2" charset="2"/>
              <a:buChar char="§"/>
            </a:pPr>
            <a:r>
              <a:rPr lang="en-US" sz="4300" dirty="0">
                <a:latin typeface="Calibri" panose="020F0502020204030204" pitchFamily="34" charset="0"/>
                <a:cs typeface="Calibri" panose="020F0502020204030204" pitchFamily="34" charset="0"/>
              </a:rPr>
              <a:t>Did a parent or other adult in the household often or very often… Push, grab, slap, or throw something at you? or Ever hit you so hard that you had marks or were injured?</a:t>
            </a:r>
          </a:p>
          <a:p>
            <a:pPr>
              <a:buFont typeface="Wingdings" panose="05000000000000000000" pitchFamily="2" charset="2"/>
              <a:buChar char="§"/>
            </a:pPr>
            <a:r>
              <a:rPr lang="en-US" sz="4300" dirty="0">
                <a:latin typeface="Calibri" panose="020F0502020204030204" pitchFamily="34" charset="0"/>
                <a:cs typeface="Calibri" panose="020F0502020204030204" pitchFamily="34" charset="0"/>
              </a:rPr>
              <a:t>Did an adult or person at least 5 years older than you ever… Touch or fondle you or have you touch their body in a sexual way? or Attempt or actually have oral, anal, or vaginal intercourse with you?</a:t>
            </a:r>
          </a:p>
          <a:p>
            <a:pPr>
              <a:buFont typeface="Wingdings" panose="05000000000000000000" pitchFamily="2" charset="2"/>
              <a:buChar char="§"/>
            </a:pPr>
            <a:r>
              <a:rPr lang="en-US" sz="4300" dirty="0">
                <a:latin typeface="Calibri" panose="020F0502020204030204" pitchFamily="34" charset="0"/>
                <a:cs typeface="Calibri" panose="020F0502020204030204" pitchFamily="34" charset="0"/>
              </a:rPr>
              <a:t>Did you often or very often feel that … No one in your family loved you or thought you were important or special? or Your family didn’t look out for each other, feel close to each other, or support each other?</a:t>
            </a:r>
          </a:p>
          <a:p>
            <a:pPr>
              <a:buFont typeface="Wingdings" panose="05000000000000000000" pitchFamily="2" charset="2"/>
              <a:buChar char="§"/>
            </a:pPr>
            <a:r>
              <a:rPr lang="en-US" sz="4300" dirty="0">
                <a:latin typeface="Calibri" panose="020F0502020204030204" pitchFamily="34" charset="0"/>
                <a:cs typeface="Calibri" panose="020F0502020204030204" pitchFamily="34" charset="0"/>
              </a:rPr>
              <a:t>Did you often or very often feel that … You didn’t have enough to eat, had to wear dirty clothes, and had no one to protect you? or Your parents were too drunk or high to take care of you or take you to the doctor if you needed it?</a:t>
            </a:r>
          </a:p>
          <a:p>
            <a:pPr>
              <a:buFont typeface="Wingdings" panose="05000000000000000000" pitchFamily="2" charset="2"/>
              <a:buChar char="§"/>
            </a:pPr>
            <a:r>
              <a:rPr lang="en-US" sz="4300" dirty="0">
                <a:latin typeface="Calibri" panose="020F0502020204030204" pitchFamily="34" charset="0"/>
                <a:cs typeface="Calibri" panose="020F0502020204030204" pitchFamily="34" charset="0"/>
              </a:rPr>
              <a:t>Were your parents ever separated or divorced?</a:t>
            </a:r>
          </a:p>
          <a:p>
            <a:pPr>
              <a:buFont typeface="Wingdings" panose="05000000000000000000" pitchFamily="2" charset="2"/>
              <a:buChar char="§"/>
            </a:pPr>
            <a:r>
              <a:rPr lang="en-US" sz="4300" dirty="0">
                <a:latin typeface="Calibri" panose="020F0502020204030204" pitchFamily="34" charset="0"/>
                <a:cs typeface="Calibri" panose="020F0502020204030204" pitchFamily="34" charset="0"/>
              </a:rPr>
              <a:t>Was your mother or stepmother:</a:t>
            </a:r>
            <a:br>
              <a:rPr lang="en-US" sz="4300" dirty="0">
                <a:latin typeface="Calibri" panose="020F0502020204030204" pitchFamily="34" charset="0"/>
                <a:cs typeface="Calibri" panose="020F0502020204030204" pitchFamily="34" charset="0"/>
              </a:rPr>
            </a:br>
            <a:r>
              <a:rPr lang="en-US" sz="4300" dirty="0">
                <a:latin typeface="Calibri" panose="020F0502020204030204" pitchFamily="34" charset="0"/>
                <a:cs typeface="Calibri" panose="020F0502020204030204" pitchFamily="34" charset="0"/>
              </a:rPr>
              <a:t>Often or very often pushed, grabbed, slapped, or had something thrown at her? or Sometimes, often, or very often kicked, bitten, hit with a fist, or hit with something hard? or Ever repeatedly hit over at least a few minutes or threatened with a gun or knife?</a:t>
            </a:r>
          </a:p>
          <a:p>
            <a:pPr>
              <a:buFont typeface="Wingdings" panose="05000000000000000000" pitchFamily="2" charset="2"/>
              <a:buChar char="§"/>
            </a:pPr>
            <a:r>
              <a:rPr lang="en-US" sz="4300" dirty="0">
                <a:latin typeface="Calibri" panose="020F0502020204030204" pitchFamily="34" charset="0"/>
                <a:cs typeface="Calibri" panose="020F0502020204030204" pitchFamily="34" charset="0"/>
              </a:rPr>
              <a:t>Did you live with anyone who was a problem drinker or alcoholic, or who used street drugs?</a:t>
            </a:r>
          </a:p>
          <a:p>
            <a:pPr>
              <a:buFont typeface="Wingdings" panose="05000000000000000000" pitchFamily="2" charset="2"/>
              <a:buChar char="§"/>
            </a:pPr>
            <a:r>
              <a:rPr lang="en-US" sz="4300" dirty="0">
                <a:latin typeface="Calibri" panose="020F0502020204030204" pitchFamily="34" charset="0"/>
                <a:cs typeface="Calibri" panose="020F0502020204030204" pitchFamily="34" charset="0"/>
              </a:rPr>
              <a:t>Was a household member depressed or mentally ill, or did a household member attempt suicide</a:t>
            </a:r>
          </a:p>
          <a:p>
            <a:pPr>
              <a:buFont typeface="Wingdings" panose="05000000000000000000" pitchFamily="2" charset="2"/>
              <a:buChar char="§"/>
            </a:pPr>
            <a:r>
              <a:rPr lang="en-US" sz="4300" dirty="0">
                <a:latin typeface="Calibri" panose="020F0502020204030204" pitchFamily="34" charset="0"/>
                <a:cs typeface="Calibri" panose="020F0502020204030204" pitchFamily="34" charset="0"/>
              </a:rPr>
              <a:t>Did a household member go to prison?</a:t>
            </a:r>
          </a:p>
          <a:p>
            <a:pPr marL="0" indent="0">
              <a:buNone/>
            </a:pPr>
            <a:r>
              <a:rPr lang="en-US" sz="4300" b="1" dirty="0">
                <a:solidFill>
                  <a:srgbClr val="FF0000"/>
                </a:solidFill>
                <a:latin typeface="Calibri" panose="020F0502020204030204" pitchFamily="34" charset="0"/>
                <a:cs typeface="Calibri" panose="020F0502020204030204" pitchFamily="34" charset="0"/>
              </a:rPr>
              <a:t>                                                                                                                                                                                       Total ACE score: ______</a:t>
            </a:r>
          </a:p>
          <a:p>
            <a:pPr marL="0" indent="0">
              <a:buNone/>
            </a:pPr>
            <a:endParaRPr lang="en-US" sz="4300" dirty="0">
              <a:solidFill>
                <a:srgbClr val="0070C0"/>
              </a:solidFill>
              <a:latin typeface="Calibri" panose="020F0502020204030204" pitchFamily="34" charset="0"/>
              <a:cs typeface="Calibri" panose="020F0502020204030204" pitchFamily="34" charset="0"/>
            </a:endParaRPr>
          </a:p>
          <a:p>
            <a:pPr marL="0" indent="0">
              <a:buNone/>
            </a:pPr>
            <a:r>
              <a:rPr lang="en-US" sz="3100" dirty="0">
                <a:latin typeface="Calibri" panose="020F0502020204030204" pitchFamily="34" charset="0"/>
                <a:cs typeface="Calibri" panose="020F0502020204030204" pitchFamily="34" charset="0"/>
              </a:rPr>
              <a:t>Source: NPR, ACEsTooHigh.com. This ACEs Quiz is a variation on the questions asked in the original ACEs study conducted by CDC researchers. (cited in Shonkoff, 2015).</a:t>
            </a:r>
          </a:p>
          <a:p>
            <a:endParaRPr lang="en-US" dirty="0">
              <a:latin typeface="Calibri" panose="020F0502020204030204" pitchFamily="34" charset="0"/>
              <a:cs typeface="Calibri" panose="020F0502020204030204" pitchFamily="34" charset="0"/>
            </a:endParaRPr>
          </a:p>
        </p:txBody>
      </p:sp>
      <p:pic>
        <p:nvPicPr>
          <p:cNvPr id="18434" name="Picture 2" descr="Can you Spot Science Denial? Take the Quiz! | Climate Denial Crock ...">
            <a:extLst>
              <a:ext uri="{FF2B5EF4-FFF2-40B4-BE49-F238E27FC236}">
                <a16:creationId xmlns:a16="http://schemas.microsoft.com/office/drawing/2014/main" id="{45FA7358-3033-422A-B83E-9999A84BA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850" y="1"/>
            <a:ext cx="2343150" cy="1666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48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131D5-BEE1-44ED-A410-05F52222EAEE}"/>
              </a:ext>
            </a:extLst>
          </p:cNvPr>
          <p:cNvSpPr>
            <a:spLocks noGrp="1"/>
          </p:cNvSpPr>
          <p:nvPr>
            <p:ph type="title"/>
          </p:nvPr>
        </p:nvSpPr>
        <p:spPr>
          <a:xfrm>
            <a:off x="0" y="0"/>
            <a:ext cx="12191999" cy="1489586"/>
          </a:xfrm>
          <a:gradFill>
            <a:gsLst>
              <a:gs pos="0">
                <a:schemeClr val="accent4"/>
              </a:gs>
              <a:gs pos="100000">
                <a:schemeClr val="bg2">
                  <a:shade val="98000"/>
                  <a:satMod val="120000"/>
                  <a:lumMod val="98000"/>
                </a:schemeClr>
              </a:gs>
            </a:gsLst>
            <a:path path="circle">
              <a:fillToRect l="50000" t="50000" r="100000" b="100000"/>
            </a:path>
          </a:gradFill>
        </p:spPr>
        <p:txBody>
          <a:bodyPr>
            <a:normAutofit/>
          </a:bodyPr>
          <a:lstStyle/>
          <a:p>
            <a:br>
              <a:rPr lang="en-US" dirty="0">
                <a:latin typeface="Segoe Print" panose="02000600000000000000" pitchFamily="2" charset="0"/>
              </a:rPr>
            </a:br>
            <a:r>
              <a:rPr lang="en-US" dirty="0">
                <a:latin typeface="Segoe Print" panose="02000600000000000000" pitchFamily="2" charset="0"/>
              </a:rPr>
              <a:t>              A Personal Note from Jeff:</a:t>
            </a:r>
            <a:endParaRPr lang="en-US" dirty="0"/>
          </a:p>
        </p:txBody>
      </p:sp>
      <p:sp>
        <p:nvSpPr>
          <p:cNvPr id="3" name="Content Placeholder 2">
            <a:extLst>
              <a:ext uri="{FF2B5EF4-FFF2-40B4-BE49-F238E27FC236}">
                <a16:creationId xmlns:a16="http://schemas.microsoft.com/office/drawing/2014/main" id="{62AAF1EE-FF4F-4CFA-B228-84D223C44521}"/>
              </a:ext>
            </a:extLst>
          </p:cNvPr>
          <p:cNvSpPr>
            <a:spLocks noGrp="1"/>
          </p:cNvSpPr>
          <p:nvPr>
            <p:ph idx="1"/>
          </p:nvPr>
        </p:nvSpPr>
        <p:spPr>
          <a:xfrm>
            <a:off x="191728" y="1489586"/>
            <a:ext cx="12000271" cy="6061587"/>
          </a:xfrm>
          <a:gradFill>
            <a:gsLst>
              <a:gs pos="0">
                <a:srgbClr val="FFC000"/>
              </a:gs>
              <a:gs pos="100000">
                <a:schemeClr val="bg2">
                  <a:shade val="98000"/>
                  <a:satMod val="120000"/>
                  <a:lumMod val="98000"/>
                </a:schemeClr>
              </a:gs>
            </a:gsLst>
            <a:path path="circle">
              <a:fillToRect l="50000" t="50000" r="100000" b="100000"/>
            </a:path>
          </a:gradFill>
        </p:spPr>
        <p:txBody>
          <a:bodyPr>
            <a:normAutofit/>
          </a:bodyPr>
          <a:lstStyle/>
          <a:p>
            <a:pPr marL="0" indent="0">
              <a:lnSpc>
                <a:spcPct val="90000"/>
              </a:lnSpc>
              <a:buNone/>
            </a:pPr>
            <a:endParaRPr lang="en-US" sz="1400" dirty="0">
              <a:latin typeface="Segoe Print" panose="02000600000000000000" pitchFamily="2" charset="0"/>
            </a:endParaRPr>
          </a:p>
          <a:p>
            <a:pPr marL="0" indent="0">
              <a:lnSpc>
                <a:spcPct val="90000"/>
              </a:lnSpc>
              <a:buNone/>
            </a:pPr>
            <a:r>
              <a:rPr lang="en-US" sz="1400" dirty="0">
                <a:latin typeface="Segoe Print" panose="02000600000000000000" pitchFamily="2" charset="0"/>
              </a:rPr>
              <a:t>My ACE score comes to a five and I also dealt with developmental trauma not fully captured by the ACE quiz to include my father’s repeated and failed marriages, his occasional invalidation of my feelings and emotions (sometimes punishing me for what he perceived as unnecessary sadness), his abuse against my older brother, and his intermittent expressions to others of anger and at times, rage (e.g., fist fights when in a jealous rage, threatening to kill a bouncer who threw him out of a bar when he was intoxicated, chasing a man with a hand gun of whom he felt jealous, reckless driving when intoxicated, and road rage resulting in serious car accident of another). My father was at heart level a good man but, sadly, was terribly abused by his own father who was previously even more savagely abused by his father. Although less abusive than the men before him, my carried the generational curse.  He made admirable efforts to eventually tame his internal demons and that I greatly respect; but they could not be quelled completely. He was an accomplished veterinarian and was an extraordinarily successful entrepreneur, but the magnitude of his pain tarnished his private life and impacted greatly on our family. </a:t>
            </a:r>
          </a:p>
          <a:p>
            <a:pPr marL="0" indent="0">
              <a:lnSpc>
                <a:spcPct val="90000"/>
              </a:lnSpc>
              <a:buNone/>
            </a:pPr>
            <a:r>
              <a:rPr lang="en-US" sz="1400" dirty="0">
                <a:latin typeface="Segoe Print" panose="02000600000000000000" pitchFamily="2" charset="0"/>
              </a:rPr>
              <a:t>Although I followed my father’s wonderful example of a hard work ethic and his dedication to the service of others, the price of his instability left its mark on me. I was able to quell the outward rage and abuse that plagued my father, but instead absorbed an internal terror that was problematic throughout my childhood even though on surface level I appeared to be highly functional and successful, earning top grades, enjoying great social relationships, and eventually earning advanced degrees. I was, nonetheless, internally very insecure, and anxious, and at times, periodically depressed in my childhood and early adult years. This came to a head, when midway through life, I was hit with a series of stressors that my weakened emotional constitution, due early trauma, could not handle. My wife had just recovered from cancer, my daughter was being evaluated for what was thought to be lymphoma, my Marine son was dodging IEDs in Iraq, a client of mine was making threats to destroy my career (normally I would have shrugged this off, as my clinical performance in this case was flawless), and the financial crisis of 2008 hit and, holding considerable real estate properties which plummeted in worth, we were brought to the brink of bankruptcy.  </a:t>
            </a:r>
          </a:p>
          <a:p>
            <a:pPr marL="0" indent="0">
              <a:lnSpc>
                <a:spcPct val="90000"/>
              </a:lnSpc>
              <a:buNone/>
            </a:pPr>
            <a:r>
              <a:rPr lang="en-US" sz="1400" dirty="0">
                <a:latin typeface="Segoe Print" panose="02000600000000000000" pitchFamily="2" charset="0"/>
              </a:rPr>
              <a:t>After weeks with little to no sleep, I came to a point of complete emotional collapse with intrusive and unwanted ideation that there was no hope, no way out, and suicide became alarmingly attractive.  Never one to take the “check out option,” I asked my three business partners and colleagues to have me psychiatrically admitted where I stayed for three days. This is where my journey to healing began. More on this later.</a:t>
            </a:r>
          </a:p>
          <a:p>
            <a:pPr marL="0" indent="0">
              <a:lnSpc>
                <a:spcPct val="90000"/>
              </a:lnSpc>
              <a:buNone/>
            </a:pPr>
            <a:endParaRPr lang="en-US" sz="1400" dirty="0">
              <a:latin typeface="Segoe Print" panose="02000600000000000000" pitchFamily="2" charset="0"/>
            </a:endParaRPr>
          </a:p>
          <a:p>
            <a:pPr>
              <a:lnSpc>
                <a:spcPct val="90000"/>
              </a:lnSpc>
            </a:pPr>
            <a:endParaRPr lang="en-US" sz="700" dirty="0"/>
          </a:p>
        </p:txBody>
      </p:sp>
      <p:pic>
        <p:nvPicPr>
          <p:cNvPr id="19458" name="Picture 2" descr="A Personal Note: Update on My Family Life - My Momma Taught Me">
            <a:extLst>
              <a:ext uri="{FF2B5EF4-FFF2-40B4-BE49-F238E27FC236}">
                <a16:creationId xmlns:a16="http://schemas.microsoft.com/office/drawing/2014/main" id="{CDFE3261-01A2-4A78-B349-E24D598A26D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48430" y="-45475"/>
            <a:ext cx="1543570" cy="1535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576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99A77F-5FFB-4CCE-AF06-2F0D7BE9DC46}"/>
              </a:ext>
            </a:extLst>
          </p:cNvPr>
          <p:cNvSpPr>
            <a:spLocks noGrp="1"/>
          </p:cNvSpPr>
          <p:nvPr>
            <p:ph type="title"/>
          </p:nvPr>
        </p:nvSpPr>
        <p:spPr>
          <a:xfrm>
            <a:off x="4827182" y="378300"/>
            <a:ext cx="6900529" cy="524460"/>
          </a:xfrm>
        </p:spPr>
        <p:style>
          <a:lnRef idx="3">
            <a:schemeClr val="lt1"/>
          </a:lnRef>
          <a:fillRef idx="1">
            <a:schemeClr val="accent4"/>
          </a:fillRef>
          <a:effectRef idx="1">
            <a:schemeClr val="accent4"/>
          </a:effectRef>
          <a:fontRef idx="minor">
            <a:schemeClr val="lt1"/>
          </a:fontRef>
        </p:style>
        <p:txBody>
          <a:bodyPr anchor="b">
            <a:normAutofit/>
          </a:bodyPr>
          <a:lstStyle/>
          <a:p>
            <a:r>
              <a:rPr lang="en-US" sz="2800" dirty="0">
                <a:latin typeface="Calibri" panose="020F0502020204030204" pitchFamily="34" charset="0"/>
                <a:cs typeface="Calibri" panose="020F0502020204030204" pitchFamily="34" charset="0"/>
              </a:rPr>
              <a:t>     A Few Trauma Takeaways to Think About</a:t>
            </a:r>
          </a:p>
        </p:txBody>
      </p:sp>
      <p:sp>
        <p:nvSpPr>
          <p:cNvPr id="73" name="Rectangle 7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1423A"/>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0482" name="Picture 2" descr="Takeaway Concept Here Inspirational message written on vintage ...">
            <a:extLst>
              <a:ext uri="{FF2B5EF4-FFF2-40B4-BE49-F238E27FC236}">
                <a16:creationId xmlns:a16="http://schemas.microsoft.com/office/drawing/2014/main" id="{141D68C7-C65B-4475-994E-F63FF2061E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890"/>
          <a:stretch/>
        </p:blipFill>
        <p:spPr bwMode="auto">
          <a:xfrm>
            <a:off x="693862" y="2358412"/>
            <a:ext cx="3662385" cy="2373077"/>
          </a:xfrm>
          <a:prstGeom prst="rect">
            <a:avLst/>
          </a:prstGeom>
        </p:spPr>
        <p:style>
          <a:lnRef idx="3">
            <a:schemeClr val="lt1"/>
          </a:lnRef>
          <a:fillRef idx="1">
            <a:schemeClr val="accent4"/>
          </a:fillRef>
          <a:effectRef idx="1">
            <a:schemeClr val="accent4"/>
          </a:effectRef>
          <a:fontRef idx="minor">
            <a:schemeClr val="lt1"/>
          </a:fontRef>
        </p:style>
      </p:pic>
      <p:sp>
        <p:nvSpPr>
          <p:cNvPr id="3" name="Content Placeholder 2">
            <a:extLst>
              <a:ext uri="{FF2B5EF4-FFF2-40B4-BE49-F238E27FC236}">
                <a16:creationId xmlns:a16="http://schemas.microsoft.com/office/drawing/2014/main" id="{C2B2CA32-0C74-49C5-81A4-5F6AB20BC505}"/>
              </a:ext>
            </a:extLst>
          </p:cNvPr>
          <p:cNvSpPr>
            <a:spLocks noGrp="1"/>
          </p:cNvSpPr>
          <p:nvPr>
            <p:ph idx="1"/>
          </p:nvPr>
        </p:nvSpPr>
        <p:spPr>
          <a:xfrm>
            <a:off x="4801339" y="1113934"/>
            <a:ext cx="6900530" cy="5528930"/>
          </a:xfrm>
        </p:spPr>
        <p:txBody>
          <a:bodyPr>
            <a:normAutofit/>
          </a:bodyPr>
          <a:lstStyle/>
          <a:p>
            <a:pPr>
              <a:lnSpc>
                <a:spcPct val="90000"/>
              </a:lnSpc>
            </a:pPr>
            <a:r>
              <a:rPr lang="en-US" dirty="0">
                <a:solidFill>
                  <a:schemeClr val="bg1"/>
                </a:solidFill>
                <a:latin typeface="Calibri" panose="020F0502020204030204" pitchFamily="34" charset="0"/>
                <a:cs typeface="Calibri" panose="020F0502020204030204" pitchFamily="34" charset="0"/>
              </a:rPr>
              <a:t>Most of us will have a least one ACEs in our developmental years, and, if not extreme, this will not necessarily harm us. However, if any </a:t>
            </a:r>
            <a:r>
              <a:rPr lang="en-US" dirty="0">
                <a:solidFill>
                  <a:srgbClr val="0070C0"/>
                </a:solidFill>
                <a:latin typeface="Calibri" panose="020F0502020204030204" pitchFamily="34" charset="0"/>
                <a:cs typeface="Calibri" panose="020F0502020204030204" pitchFamily="34" charset="0"/>
              </a:rPr>
              <a:t>one ACE is extreme or if there are too many, we can be marked for problems in life. </a:t>
            </a:r>
          </a:p>
          <a:p>
            <a:pPr>
              <a:lnSpc>
                <a:spcPct val="90000"/>
              </a:lnSpc>
            </a:pPr>
            <a:r>
              <a:rPr lang="en-US" dirty="0">
                <a:solidFill>
                  <a:schemeClr val="bg1"/>
                </a:solidFill>
                <a:latin typeface="Calibri" panose="020F0502020204030204" pitchFamily="34" charset="0"/>
                <a:cs typeface="Calibri" panose="020F0502020204030204" pitchFamily="34" charset="0"/>
              </a:rPr>
              <a:t>It is essential that we do </a:t>
            </a:r>
            <a:r>
              <a:rPr lang="en-US" dirty="0">
                <a:solidFill>
                  <a:srgbClr val="0070C0"/>
                </a:solidFill>
                <a:latin typeface="Calibri" panose="020F0502020204030204" pitchFamily="34" charset="0"/>
                <a:cs typeface="Calibri" panose="020F0502020204030204" pitchFamily="34" charset="0"/>
              </a:rPr>
              <a:t>not sweep our traumas under the rug </a:t>
            </a:r>
            <a:r>
              <a:rPr lang="en-US" dirty="0">
                <a:solidFill>
                  <a:schemeClr val="bg1"/>
                </a:solidFill>
                <a:latin typeface="Calibri" panose="020F0502020204030204" pitchFamily="34" charset="0"/>
                <a:cs typeface="Calibri" panose="020F0502020204030204" pitchFamily="34" charset="0"/>
              </a:rPr>
              <a:t>but, rather, deal with them before they deal with us. I admit that I minimized my ACEs and naively prided myself in my ability to manage them.  In hindsight, I would now have chosen to seek good therapy earlier in my life by a trauma-informed therapist. This would have improved my capacity to deal with the stressors that eventually unhinged me. </a:t>
            </a:r>
          </a:p>
          <a:p>
            <a:pPr>
              <a:lnSpc>
                <a:spcPct val="90000"/>
              </a:lnSpc>
            </a:pPr>
            <a:r>
              <a:rPr lang="en-US" dirty="0">
                <a:solidFill>
                  <a:schemeClr val="bg1"/>
                </a:solidFill>
                <a:latin typeface="Calibri" panose="020F0502020204030204" pitchFamily="34" charset="0"/>
                <a:cs typeface="Calibri" panose="020F0502020204030204" pitchFamily="34" charset="0"/>
              </a:rPr>
              <a:t>I respectfully and lovingly urge any of us who are raising children to be ever so </a:t>
            </a:r>
            <a:r>
              <a:rPr lang="en-US" dirty="0">
                <a:solidFill>
                  <a:srgbClr val="0070C0"/>
                </a:solidFill>
                <a:latin typeface="Calibri" panose="020F0502020204030204" pitchFamily="34" charset="0"/>
                <a:cs typeface="Calibri" panose="020F0502020204030204" pitchFamily="34" charset="0"/>
              </a:rPr>
              <a:t>mindful of the impact of excessive adversity on our </a:t>
            </a:r>
            <a:r>
              <a:rPr lang="en-US" dirty="0">
                <a:solidFill>
                  <a:schemeClr val="bg1"/>
                </a:solidFill>
                <a:latin typeface="Calibri" panose="020F0502020204030204" pitchFamily="34" charset="0"/>
                <a:cs typeface="Calibri" panose="020F0502020204030204" pitchFamily="34" charset="0"/>
              </a:rPr>
              <a:t>children. We parents should not assume that, even though our children appear to be doing well, that they are necessarily internally well if they have been exposed to excessive ACEs.</a:t>
            </a:r>
          </a:p>
          <a:p>
            <a:pPr>
              <a:lnSpc>
                <a:spcPct val="90000"/>
              </a:lnSpc>
            </a:pPr>
            <a:r>
              <a:rPr lang="en-US" dirty="0">
                <a:solidFill>
                  <a:schemeClr val="bg1"/>
                </a:solidFill>
                <a:latin typeface="Calibri" panose="020F0502020204030204" pitchFamily="34" charset="0"/>
                <a:cs typeface="Calibri" panose="020F0502020204030204" pitchFamily="34" charset="0"/>
              </a:rPr>
              <a:t>We do our children right by getting the help to </a:t>
            </a:r>
            <a:r>
              <a:rPr lang="en-US" dirty="0">
                <a:solidFill>
                  <a:srgbClr val="0070C0"/>
                </a:solidFill>
                <a:latin typeface="Calibri" panose="020F0502020204030204" pitchFamily="34" charset="0"/>
                <a:cs typeface="Calibri" panose="020F0502020204030204" pitchFamily="34" charset="0"/>
              </a:rPr>
              <a:t>heal the dysfunction in our lives, in our marriages,</a:t>
            </a:r>
            <a:r>
              <a:rPr lang="en-US" dirty="0">
                <a:solidFill>
                  <a:schemeClr val="bg1"/>
                </a:solidFill>
                <a:latin typeface="Calibri" panose="020F0502020204030204" pitchFamily="34" charset="0"/>
                <a:cs typeface="Calibri" panose="020F0502020204030204" pitchFamily="34" charset="0"/>
              </a:rPr>
              <a:t> and/or in our family dynamics and, in so doing, freeing our children from having to pay the price in their own lives and in their progeny for possibly generations to come. </a:t>
            </a:r>
          </a:p>
          <a:p>
            <a:pPr marL="0" indent="0">
              <a:lnSpc>
                <a:spcPct val="90000"/>
              </a:lnSpc>
              <a:buNone/>
            </a:pPr>
            <a:endParaRPr lang="en-US" sz="1100" dirty="0">
              <a:solidFill>
                <a:schemeClr val="bg1"/>
              </a:solidFill>
              <a:latin typeface="Calibri" panose="020F0502020204030204" pitchFamily="34" charset="0"/>
              <a:cs typeface="Calibri" panose="020F0502020204030204" pitchFamily="34" charset="0"/>
            </a:endParaRPr>
          </a:p>
          <a:p>
            <a:pPr>
              <a:lnSpc>
                <a:spcPct val="90000"/>
              </a:lnSpc>
            </a:pPr>
            <a:endParaRPr lang="en-US" sz="1100" dirty="0"/>
          </a:p>
        </p:txBody>
      </p:sp>
    </p:spTree>
    <p:extLst>
      <p:ext uri="{BB962C8B-B14F-4D97-AF65-F5344CB8AC3E}">
        <p14:creationId xmlns:p14="http://schemas.microsoft.com/office/powerpoint/2010/main" val="3298872207"/>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511" name="Rectangle 7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0AF453-9313-4407-9DDF-2E882EBDCE5D}"/>
              </a:ext>
            </a:extLst>
          </p:cNvPr>
          <p:cNvSpPr>
            <a:spLocks noGrp="1"/>
          </p:cNvSpPr>
          <p:nvPr>
            <p:ph type="title"/>
          </p:nvPr>
        </p:nvSpPr>
        <p:spPr>
          <a:xfrm>
            <a:off x="0" y="3962"/>
            <a:ext cx="12192000" cy="1718716"/>
          </a:xfrm>
          <a:gradFill>
            <a:gsLst>
              <a:gs pos="0">
                <a:srgbClr val="FFC000"/>
              </a:gs>
              <a:gs pos="100000">
                <a:schemeClr val="bg2">
                  <a:shade val="98000"/>
                  <a:satMod val="120000"/>
                  <a:lumMod val="98000"/>
                </a:schemeClr>
              </a:gs>
            </a:gsLst>
            <a:path path="circle">
              <a:fillToRect l="50000" t="50000" r="100000" b="100000"/>
            </a:path>
          </a:gradFill>
        </p:spPr>
        <p:txBody>
          <a:bodyPr anchor="b">
            <a:normAutofit/>
          </a:bodyPr>
          <a:lstStyle/>
          <a:p>
            <a:pPr>
              <a:lnSpc>
                <a:spcPct val="90000"/>
              </a:lnSpc>
            </a:pPr>
            <a:r>
              <a:rPr lang="en-US" sz="3200" b="1" dirty="0">
                <a:latin typeface="Calibri" panose="020F0502020204030204" pitchFamily="34" charset="0"/>
                <a:cs typeface="Calibri" panose="020F0502020204030204" pitchFamily="34" charset="0"/>
              </a:rPr>
              <a:t>               The Marriage of Triune Brain Theory and Polyvagal Theory</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 </a:t>
            </a:r>
            <a:br>
              <a:rPr lang="en-US" sz="2800" dirty="0">
                <a:latin typeface="Calibri" panose="020F0502020204030204" pitchFamily="34" charset="0"/>
                <a:cs typeface="Calibri" panose="020F0502020204030204" pitchFamily="34" charset="0"/>
              </a:rPr>
            </a:br>
            <a:endParaRPr lang="en-US" sz="2800" dirty="0">
              <a:latin typeface="Calibri" panose="020F0502020204030204" pitchFamily="34" charset="0"/>
              <a:cs typeface="Calibri" panose="020F0502020204030204" pitchFamily="34" charset="0"/>
            </a:endParaRPr>
          </a:p>
        </p:txBody>
      </p:sp>
      <p:sp>
        <p:nvSpPr>
          <p:cNvPr id="21512" name="Rectangle 7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D4C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1506" name="Picture 2" descr="China Dragon and Russia Bear - Buddy Ally - Cartoon | FinanceTwitter">
            <a:extLst>
              <a:ext uri="{FF2B5EF4-FFF2-40B4-BE49-F238E27FC236}">
                <a16:creationId xmlns:a16="http://schemas.microsoft.com/office/drawing/2014/main" id="{95C6A349-B38B-41D6-998F-6557B26495E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31512" y="2205556"/>
            <a:ext cx="5247068" cy="376204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4506026-CAD5-4D48-8871-1A524498A2B1}"/>
              </a:ext>
            </a:extLst>
          </p:cNvPr>
          <p:cNvSpPr>
            <a:spLocks noGrp="1"/>
          </p:cNvSpPr>
          <p:nvPr>
            <p:ph idx="1"/>
          </p:nvPr>
        </p:nvSpPr>
        <p:spPr>
          <a:xfrm>
            <a:off x="7143751" y="1726640"/>
            <a:ext cx="4483078" cy="3983156"/>
          </a:xfrm>
        </p:spPr>
        <p:txBody>
          <a:bodyPr>
            <a:normAutofit/>
          </a:bodyPr>
          <a:lstStyle/>
          <a:p>
            <a:pPr marL="0" indent="0">
              <a:buNone/>
            </a:pPr>
            <a:endParaRPr lang="en-US" dirty="0">
              <a:latin typeface="Segoe Print" panose="02000600000000000000" pitchFamily="2" charset="0"/>
            </a:endParaRPr>
          </a:p>
          <a:p>
            <a:pPr marL="0" indent="0">
              <a:buNone/>
            </a:pPr>
            <a:endParaRPr lang="en-US" dirty="0">
              <a:latin typeface="Segoe Print" panose="02000600000000000000" pitchFamily="2" charset="0"/>
            </a:endParaRPr>
          </a:p>
          <a:p>
            <a:pPr marL="0" indent="0" algn="ctr">
              <a:buNone/>
            </a:pPr>
            <a:endParaRPr lang="en-US" dirty="0">
              <a:latin typeface="Segoe Print" panose="02000600000000000000" pitchFamily="2" charset="0"/>
            </a:endParaRPr>
          </a:p>
          <a:p>
            <a:pPr marL="0" indent="0" algn="ctr">
              <a:buNone/>
            </a:pPr>
            <a:r>
              <a:rPr lang="en-US" dirty="0">
                <a:latin typeface="Segoe Print" panose="02000600000000000000" pitchFamily="2" charset="0"/>
              </a:rPr>
              <a:t>The greatest thing then, in all education, is to make our nervous system our ally as opposed to our enemy</a:t>
            </a:r>
          </a:p>
          <a:p>
            <a:pPr marL="0" indent="0" algn="ctr">
              <a:buNone/>
            </a:pPr>
            <a:r>
              <a:rPr lang="en-US" dirty="0">
                <a:latin typeface="Segoe Print" panose="02000600000000000000" pitchFamily="2" charset="0"/>
              </a:rPr>
              <a:t>        </a:t>
            </a:r>
          </a:p>
          <a:p>
            <a:pPr marL="0" indent="0" algn="ctr">
              <a:buNone/>
            </a:pPr>
            <a:r>
              <a:rPr lang="en-US" dirty="0">
                <a:latin typeface="Segoe Print" panose="02000600000000000000" pitchFamily="2" charset="0"/>
              </a:rPr>
              <a:t>             - William James</a:t>
            </a:r>
          </a:p>
          <a:p>
            <a:endParaRPr lang="en-US" dirty="0"/>
          </a:p>
        </p:txBody>
      </p:sp>
    </p:spTree>
    <p:extLst>
      <p:ext uri="{BB962C8B-B14F-4D97-AF65-F5344CB8AC3E}">
        <p14:creationId xmlns:p14="http://schemas.microsoft.com/office/powerpoint/2010/main" val="1667967270"/>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2471D4-EFF5-4C03-BA8F-273165360345}"/>
              </a:ext>
            </a:extLst>
          </p:cNvPr>
          <p:cNvSpPr>
            <a:spLocks noGrp="1"/>
          </p:cNvSpPr>
          <p:nvPr>
            <p:ph type="title"/>
          </p:nvPr>
        </p:nvSpPr>
        <p:spPr>
          <a:xfrm>
            <a:off x="0" y="-3961"/>
            <a:ext cx="12191999" cy="575461"/>
          </a:xfrm>
          <a:gradFill>
            <a:gsLst>
              <a:gs pos="0">
                <a:schemeClr val="accent1">
                  <a:lumMod val="60000"/>
                  <a:lumOff val="40000"/>
                </a:schemeClr>
              </a:gs>
              <a:gs pos="100000">
                <a:schemeClr val="bg2">
                  <a:shade val="98000"/>
                  <a:satMod val="120000"/>
                  <a:lumMod val="98000"/>
                </a:schemeClr>
              </a:gs>
            </a:gsLst>
            <a:path path="circle">
              <a:fillToRect l="50000" t="50000" r="100000" b="100000"/>
            </a:path>
          </a:gradFill>
        </p:spPr>
        <p:txBody>
          <a:bodyPr anchor="b">
            <a:normAutofit/>
          </a:bodyPr>
          <a:lstStyle/>
          <a:p>
            <a:pPr>
              <a:lnSpc>
                <a:spcPct val="90000"/>
              </a:lnSpc>
            </a:pPr>
            <a:r>
              <a:rPr lang="en-US" sz="2800" b="1" dirty="0">
                <a:latin typeface="Calibri" panose="020F0502020204030204" pitchFamily="34" charset="0"/>
                <a:cs typeface="Calibri" panose="020F0502020204030204" pitchFamily="34" charset="0"/>
              </a:rPr>
              <a:t>               The Marriage of Triune Brain Theory and Polyvagal Theory</a:t>
            </a:r>
            <a:endParaRPr lang="en-US" sz="2800" dirty="0"/>
          </a:p>
        </p:txBody>
      </p:sp>
      <p:sp>
        <p:nvSpPr>
          <p:cNvPr id="73" name="Rectangle 7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A5D1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2530" name="Picture 2" descr="Royalty-Free photo: Two green and red frogs | PickPik">
            <a:extLst>
              <a:ext uri="{FF2B5EF4-FFF2-40B4-BE49-F238E27FC236}">
                <a16:creationId xmlns:a16="http://schemas.microsoft.com/office/drawing/2014/main" id="{71B9D913-221C-4241-BFEC-C263E7A7DD9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08321" y="1732910"/>
            <a:ext cx="4452738" cy="338520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66BF066-090E-4755-8667-23243E5D069C}"/>
              </a:ext>
            </a:extLst>
          </p:cNvPr>
          <p:cNvSpPr>
            <a:spLocks noGrp="1"/>
          </p:cNvSpPr>
          <p:nvPr>
            <p:ph idx="1"/>
          </p:nvPr>
        </p:nvSpPr>
        <p:spPr>
          <a:xfrm>
            <a:off x="6026825" y="980999"/>
            <a:ext cx="5599408" cy="5417820"/>
          </a:xfrm>
        </p:spPr>
        <p:txBody>
          <a:bodyPr>
            <a:normAutofit/>
          </a:bodyPr>
          <a:lstStyle/>
          <a:p>
            <a:pPr>
              <a:lnSpc>
                <a:spcPct val="90000"/>
              </a:lnSpc>
            </a:pPr>
            <a:r>
              <a:rPr lang="en-US" sz="2000" dirty="0">
                <a:solidFill>
                  <a:schemeClr val="bg1"/>
                </a:solidFill>
                <a:latin typeface="Calibri" panose="020F0502020204030204" pitchFamily="34" charset="0"/>
                <a:cs typeface="Calibri" panose="020F0502020204030204" pitchFamily="34" charset="0"/>
              </a:rPr>
              <a:t>In the last 10 years new and exciting neuroscience has emerged that helps us map out our physical, emotional, and cognitive responses to the world around us and provides us a way through the ensuing tempest within ourselves.</a:t>
            </a:r>
          </a:p>
          <a:p>
            <a:pPr>
              <a:lnSpc>
                <a:spcPct val="90000"/>
              </a:lnSpc>
            </a:pPr>
            <a:r>
              <a:rPr lang="en-US" sz="2000" dirty="0">
                <a:solidFill>
                  <a:schemeClr val="bg1"/>
                </a:solidFill>
                <a:latin typeface="Calibri" panose="020F0502020204030204" pitchFamily="34" charset="0"/>
                <a:cs typeface="Calibri" panose="020F0502020204030204" pitchFamily="34" charset="0"/>
              </a:rPr>
              <a:t>Dr. Barta (2018) proposes a model that demonstrates how the brain and the nervous system work together to fuel emotional dysregulation. In his model which he calls TINSA (Trauma Induced Sexual Addiction), he pairs some of the greatest minds in neurology and psychology to include: </a:t>
            </a:r>
          </a:p>
          <a:p>
            <a:pPr lvl="1">
              <a:lnSpc>
                <a:spcPct val="90000"/>
              </a:lnSpc>
            </a:pPr>
            <a:r>
              <a:rPr lang="en-US" sz="1800" dirty="0">
                <a:solidFill>
                  <a:schemeClr val="bg1"/>
                </a:solidFill>
                <a:latin typeface="Calibri" panose="020F0502020204030204" pitchFamily="34" charset="0"/>
                <a:cs typeface="Calibri" panose="020F0502020204030204" pitchFamily="34" charset="0"/>
              </a:rPr>
              <a:t>Dr. Stephen Porges’ </a:t>
            </a:r>
            <a:r>
              <a:rPr lang="en-US" sz="1800" b="1" dirty="0">
                <a:solidFill>
                  <a:schemeClr val="bg1"/>
                </a:solidFill>
                <a:latin typeface="Calibri" panose="020F0502020204030204" pitchFamily="34" charset="0"/>
                <a:cs typeface="Calibri" panose="020F0502020204030204" pitchFamily="34" charset="0"/>
              </a:rPr>
              <a:t>Polyvagal Theory</a:t>
            </a:r>
          </a:p>
          <a:p>
            <a:pPr lvl="1">
              <a:lnSpc>
                <a:spcPct val="90000"/>
              </a:lnSpc>
            </a:pPr>
            <a:r>
              <a:rPr lang="en-US" sz="1800" dirty="0">
                <a:solidFill>
                  <a:schemeClr val="bg1"/>
                </a:solidFill>
                <a:latin typeface="Calibri" panose="020F0502020204030204" pitchFamily="34" charset="0"/>
                <a:cs typeface="Calibri" panose="020F0502020204030204" pitchFamily="34" charset="0"/>
              </a:rPr>
              <a:t>Dr. Paul Maclean’s </a:t>
            </a:r>
            <a:r>
              <a:rPr lang="en-US" sz="1800" b="1" dirty="0">
                <a:solidFill>
                  <a:schemeClr val="bg1"/>
                </a:solidFill>
                <a:latin typeface="Calibri" panose="020F0502020204030204" pitchFamily="34" charset="0"/>
                <a:cs typeface="Calibri" panose="020F0502020204030204" pitchFamily="34" charset="0"/>
              </a:rPr>
              <a:t>Triune Brain Theory</a:t>
            </a:r>
            <a:r>
              <a:rPr lang="en-US" sz="1800" dirty="0">
                <a:solidFill>
                  <a:schemeClr val="bg1"/>
                </a:solidFill>
                <a:latin typeface="Calibri" panose="020F0502020204030204" pitchFamily="34" charset="0"/>
                <a:cs typeface="Calibri" panose="020F0502020204030204" pitchFamily="34" charset="0"/>
              </a:rPr>
              <a:t>.  </a:t>
            </a:r>
          </a:p>
          <a:p>
            <a:pPr>
              <a:lnSpc>
                <a:spcPct val="90000"/>
              </a:lnSpc>
            </a:pPr>
            <a:endParaRPr lang="en-US" sz="1300" dirty="0"/>
          </a:p>
        </p:txBody>
      </p:sp>
    </p:spTree>
    <p:extLst>
      <p:ext uri="{BB962C8B-B14F-4D97-AF65-F5344CB8AC3E}">
        <p14:creationId xmlns:p14="http://schemas.microsoft.com/office/powerpoint/2010/main" val="936326365"/>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7B58A-EC6C-49EB-A973-E3D1DD7A8098}"/>
              </a:ext>
            </a:extLst>
          </p:cNvPr>
          <p:cNvSpPr>
            <a:spLocks noGrp="1"/>
          </p:cNvSpPr>
          <p:nvPr>
            <p:ph type="title"/>
          </p:nvPr>
        </p:nvSpPr>
        <p:spPr>
          <a:xfrm>
            <a:off x="1687669" y="103239"/>
            <a:ext cx="6512434" cy="1801761"/>
          </a:xfrm>
        </p:spPr>
        <p:txBody>
          <a:bodyPr>
            <a:normAutofit/>
          </a:bodyPr>
          <a:lstStyle/>
          <a:p>
            <a:r>
              <a:rPr lang="en-US" b="1" dirty="0">
                <a:latin typeface="Calibri" panose="020F0502020204030204" pitchFamily="34" charset="0"/>
                <a:cs typeface="Calibri" panose="020F0502020204030204" pitchFamily="34" charset="0"/>
              </a:rPr>
              <a:t>Triune Brain Theory</a:t>
            </a:r>
            <a:endParaRPr lang="en-US" dirty="0"/>
          </a:p>
        </p:txBody>
      </p:sp>
      <p:sp>
        <p:nvSpPr>
          <p:cNvPr id="3" name="Content Placeholder 2">
            <a:extLst>
              <a:ext uri="{FF2B5EF4-FFF2-40B4-BE49-F238E27FC236}">
                <a16:creationId xmlns:a16="http://schemas.microsoft.com/office/drawing/2014/main" id="{A0E9DFD0-31C7-418A-B9B9-3E1F50073B4C}"/>
              </a:ext>
            </a:extLst>
          </p:cNvPr>
          <p:cNvSpPr>
            <a:spLocks noGrp="1"/>
          </p:cNvSpPr>
          <p:nvPr>
            <p:ph idx="1"/>
          </p:nvPr>
        </p:nvSpPr>
        <p:spPr>
          <a:xfrm>
            <a:off x="506909" y="1298595"/>
            <a:ext cx="6750370" cy="5707626"/>
          </a:xfrm>
        </p:spPr>
        <p:txBody>
          <a:bodyPr>
            <a:normAutofit/>
          </a:bodyPr>
          <a:lstStyle/>
          <a:p>
            <a:pPr>
              <a:lnSpc>
                <a:spcPct val="90000"/>
              </a:lnSpc>
            </a:pPr>
            <a:endParaRPr lang="en-US" sz="2000" dirty="0">
              <a:solidFill>
                <a:srgbClr val="000000"/>
              </a:solidFill>
              <a:latin typeface="Calibri" panose="020F0502020204030204" pitchFamily="34" charset="0"/>
              <a:cs typeface="Calibri" panose="020F0502020204030204" pitchFamily="34" charset="0"/>
            </a:endParaRPr>
          </a:p>
          <a:p>
            <a:pPr>
              <a:lnSpc>
                <a:spcPct val="90000"/>
              </a:lnSpc>
            </a:pPr>
            <a:r>
              <a:rPr lang="en-US" sz="2000" dirty="0">
                <a:solidFill>
                  <a:srgbClr val="000000"/>
                </a:solidFill>
                <a:latin typeface="Calibri" panose="020F0502020204030204" pitchFamily="34" charset="0"/>
                <a:cs typeface="Calibri" panose="020F0502020204030204" pitchFamily="34" charset="0"/>
              </a:rPr>
              <a:t>MacLean (2009) proposed that there are three distinct formations in our brain which are used in different situations for everyday survival purposes.  </a:t>
            </a:r>
          </a:p>
          <a:p>
            <a:pPr>
              <a:lnSpc>
                <a:spcPct val="90000"/>
              </a:lnSpc>
            </a:pPr>
            <a:r>
              <a:rPr lang="en-US" sz="2000" dirty="0">
                <a:solidFill>
                  <a:srgbClr val="000000"/>
                </a:solidFill>
                <a:latin typeface="Calibri" panose="020F0502020204030204" pitchFamily="34" charset="0"/>
                <a:cs typeface="Calibri" panose="020F0502020204030204" pitchFamily="34" charset="0"/>
              </a:rPr>
              <a:t>These specific structures developed sequentially on top of each other at different times during the evolution of the brain for the purposes of giving the organism the ability to survive during that period of time. </a:t>
            </a:r>
          </a:p>
          <a:p>
            <a:pPr>
              <a:lnSpc>
                <a:spcPct val="90000"/>
              </a:lnSpc>
            </a:pPr>
            <a:r>
              <a:rPr lang="en-US" sz="2000" dirty="0">
                <a:solidFill>
                  <a:srgbClr val="000000"/>
                </a:solidFill>
                <a:latin typeface="Calibri" panose="020F0502020204030204" pitchFamily="34" charset="0"/>
                <a:cs typeface="Calibri" panose="020F0502020204030204" pitchFamily="34" charset="0"/>
              </a:rPr>
              <a:t>Even though the brain became more advanced and adaptive, the older more primitive structures of the brain still play an especially important role in thought, process, and behavior.  </a:t>
            </a:r>
          </a:p>
          <a:p>
            <a:pPr marL="0" indent="0">
              <a:lnSpc>
                <a:spcPct val="90000"/>
              </a:lnSpc>
              <a:buNone/>
            </a:pPr>
            <a:endParaRPr lang="en-US" sz="2000" dirty="0">
              <a:solidFill>
                <a:srgbClr val="000000"/>
              </a:solidFill>
              <a:latin typeface="Calibri" panose="020F0502020204030204" pitchFamily="34" charset="0"/>
              <a:cs typeface="Calibri" panose="020F0502020204030204" pitchFamily="34" charset="0"/>
            </a:endParaRPr>
          </a:p>
          <a:p>
            <a:pPr marL="0" indent="0">
              <a:lnSpc>
                <a:spcPct val="90000"/>
              </a:lnSpc>
              <a:buNone/>
            </a:pPr>
            <a:r>
              <a:rPr lang="en-US" sz="1400" dirty="0">
                <a:solidFill>
                  <a:srgbClr val="00B0F0"/>
                </a:solidFill>
                <a:latin typeface="Calibri" panose="020F0502020204030204" pitchFamily="34" charset="0"/>
                <a:cs typeface="Calibri" panose="020F0502020204030204" pitchFamily="34" charset="0"/>
              </a:rPr>
              <a:t>(For my Christian friends who might worry about this model contradicting sensitivities about creationism – not to worry. As explained by Dr. Andy Doan, M.D. Ph.D., ophthalmology surgeon and neuroscience researcher, and paraphrased by me, “God is very efficient, and He included in our more developed brain substructures that He already designed for lower life forms/animals. No need to re-do what was already perfect and efficient”).</a:t>
            </a:r>
          </a:p>
          <a:p>
            <a:pPr>
              <a:lnSpc>
                <a:spcPct val="90000"/>
              </a:lnSpc>
            </a:pPr>
            <a:endParaRPr lang="en-US" sz="1100" dirty="0">
              <a:solidFill>
                <a:srgbClr val="000000"/>
              </a:solidFill>
            </a:endParaRPr>
          </a:p>
        </p:txBody>
      </p:sp>
      <p:pic>
        <p:nvPicPr>
          <p:cNvPr id="4" name="Picture 3" descr="Found on Bing from drandersonweb.wordpress.com">
            <a:extLst>
              <a:ext uri="{FF2B5EF4-FFF2-40B4-BE49-F238E27FC236}">
                <a16:creationId xmlns:a16="http://schemas.microsoft.com/office/drawing/2014/main" id="{6F9CD214-E17D-4C6B-B3B1-443635C57A94}"/>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7444248" y="1741662"/>
            <a:ext cx="4611801" cy="3938800"/>
          </a:xfrm>
          <a:prstGeom prst="rect">
            <a:avLst/>
          </a:prstGeom>
          <a:noFill/>
        </p:spPr>
      </p:pic>
    </p:spTree>
    <p:extLst>
      <p:ext uri="{BB962C8B-B14F-4D97-AF65-F5344CB8AC3E}">
        <p14:creationId xmlns:p14="http://schemas.microsoft.com/office/powerpoint/2010/main" val="22864541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pic>
        <p:nvPicPr>
          <p:cNvPr id="5" name="Picture 4" descr="Image result for image of the lizard brain">
            <a:extLst>
              <a:ext uri="{FF2B5EF4-FFF2-40B4-BE49-F238E27FC236}">
                <a16:creationId xmlns:a16="http://schemas.microsoft.com/office/drawing/2014/main" id="{3BC25848-BF01-4E0B-9954-3F1CDC8502A4}"/>
              </a:ext>
            </a:extLst>
          </p:cNvPr>
          <p:cNvPicPr/>
          <p:nvPr/>
        </p:nvPicPr>
        <p:blipFill rotWithShape="1">
          <a:blip r:embed="rId3">
            <a:extLst>
              <a:ext uri="{28A0092B-C50C-407E-A947-70E740481C1C}">
                <a14:useLocalDpi xmlns:a14="http://schemas.microsoft.com/office/drawing/2010/main" val="0"/>
              </a:ext>
            </a:extLst>
          </a:blip>
          <a:srcRect t="5199" b="15610"/>
          <a:stretch/>
        </p:blipFill>
        <p:spPr bwMode="auto">
          <a:xfrm>
            <a:off x="2596896" y="9"/>
            <a:ext cx="9595103" cy="6857991"/>
          </a:xfrm>
          <a:prstGeom prst="rect">
            <a:avLst/>
          </a:prstGeom>
          <a:noFill/>
        </p:spPr>
      </p:pic>
      <p:pic>
        <p:nvPicPr>
          <p:cNvPr id="4" name="Picture 3" descr="Found on Bing from drandersonweb.wordpress.com">
            <a:extLst>
              <a:ext uri="{FF2B5EF4-FFF2-40B4-BE49-F238E27FC236}">
                <a16:creationId xmlns:a16="http://schemas.microsoft.com/office/drawing/2014/main" id="{21F64979-A99E-4728-A9EA-D7CA8A4D886F}"/>
              </a:ext>
            </a:extLst>
          </p:cNvPr>
          <p:cNvPicPr/>
          <p:nvPr/>
        </p:nvPicPr>
        <p:blipFill rotWithShape="1">
          <a:blip r:embed="rId4">
            <a:extLst>
              <a:ext uri="{28A0092B-C50C-407E-A947-70E740481C1C}">
                <a14:useLocalDpi xmlns:a14="http://schemas.microsoft.com/office/drawing/2010/main" val="0"/>
              </a:ext>
            </a:extLst>
          </a:blip>
          <a:srcRect t="6896" r="-1" b="31518"/>
          <a:stretch/>
        </p:blipFill>
        <p:spPr bwMode="auto">
          <a:xfrm>
            <a:off x="182880" y="1714500"/>
            <a:ext cx="3666321" cy="3429000"/>
          </a:xfrm>
          <a:prstGeom prst="rect">
            <a:avLst/>
          </a:prstGeom>
          <a:noFill/>
          <a:extLst>
            <a:ext uri="{53640926-AAD7-44D8-BBD7-CCE9431645EC}">
              <a14:shadowObscured xmlns:a14="http://schemas.microsoft.com/office/drawing/2010/main"/>
            </a:ext>
          </a:extLst>
        </p:spPr>
      </p:pic>
      <p:sp useBgFill="1">
        <p:nvSpPr>
          <p:cNvPr id="11" name="Freeform: Shape 9">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79C7FEAF-175C-400E-9315-95822BC0D2DB}"/>
              </a:ext>
            </a:extLst>
          </p:cNvPr>
          <p:cNvSpPr>
            <a:spLocks noGrp="1"/>
          </p:cNvSpPr>
          <p:nvPr>
            <p:ph type="title"/>
          </p:nvPr>
        </p:nvSpPr>
        <p:spPr>
          <a:xfrm>
            <a:off x="535525" y="341376"/>
            <a:ext cx="4623955" cy="1563624"/>
          </a:xfrm>
        </p:spPr>
        <p:txBody>
          <a:bodyPr>
            <a:normAutofit/>
          </a:bodyPr>
          <a:lstStyle/>
          <a:p>
            <a:r>
              <a:rPr lang="en-US" b="1" dirty="0">
                <a:latin typeface="Calibri" panose="020F0502020204030204" pitchFamily="34" charset="0"/>
                <a:cs typeface="Calibri" panose="020F0502020204030204" pitchFamily="34" charset="0"/>
              </a:rPr>
              <a:t>Triune Brain Theory</a:t>
            </a:r>
            <a:endParaRPr lang="en-US" dirty="0"/>
          </a:p>
        </p:txBody>
      </p:sp>
      <p:sp>
        <p:nvSpPr>
          <p:cNvPr id="13" name="Rectangle 11">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DD184EB1-C61B-4CD9-8F6C-30CFC487973E}"/>
              </a:ext>
            </a:extLst>
          </p:cNvPr>
          <p:cNvSpPr>
            <a:spLocks noGrp="1"/>
          </p:cNvSpPr>
          <p:nvPr>
            <p:ph idx="1"/>
          </p:nvPr>
        </p:nvSpPr>
        <p:spPr>
          <a:xfrm>
            <a:off x="535525" y="1407886"/>
            <a:ext cx="5825445" cy="5205748"/>
          </a:xfrm>
        </p:spPr>
        <p:txBody>
          <a:bodyPr>
            <a:normAutofit/>
          </a:bodyPr>
          <a:lstStyle/>
          <a:p>
            <a:pPr marL="0" indent="0">
              <a:lnSpc>
                <a:spcPct val="90000"/>
              </a:lnSpc>
              <a:buNone/>
            </a:pPr>
            <a:r>
              <a:rPr lang="en-US" u="sng" dirty="0">
                <a:solidFill>
                  <a:srgbClr val="FF0000"/>
                </a:solidFill>
                <a:latin typeface="Calibri" panose="020F0502020204030204" pitchFamily="34" charset="0"/>
                <a:cs typeface="Calibri" panose="020F0502020204030204" pitchFamily="34" charset="0"/>
              </a:rPr>
              <a:t>The Reptilian Brain (or Reptilian Complex</a:t>
            </a:r>
            <a:r>
              <a:rPr lang="en-US" sz="1500" u="sng" dirty="0">
                <a:solidFill>
                  <a:srgbClr val="FF0000"/>
                </a:solidFill>
                <a:latin typeface="Calibri" panose="020F0502020204030204" pitchFamily="34" charset="0"/>
                <a:cs typeface="Calibri" panose="020F0502020204030204" pitchFamily="34" charset="0"/>
              </a:rPr>
              <a:t>)</a:t>
            </a:r>
            <a:r>
              <a:rPr lang="en-US" sz="1500" dirty="0">
                <a:solidFill>
                  <a:srgbClr val="FF0000"/>
                </a:solidFill>
                <a:latin typeface="Calibri" panose="020F0502020204030204" pitchFamily="34" charset="0"/>
                <a:cs typeface="Calibri" panose="020F0502020204030204" pitchFamily="34" charset="0"/>
              </a:rPr>
              <a:t>:</a:t>
            </a:r>
          </a:p>
          <a:p>
            <a:pPr>
              <a:lnSpc>
                <a:spcPct val="90000"/>
              </a:lnSpc>
            </a:pPr>
            <a:r>
              <a:rPr lang="en-US" sz="2000" dirty="0">
                <a:latin typeface="Calibri" panose="020F0502020204030204" pitchFamily="34" charset="0"/>
                <a:cs typeface="Calibri" panose="020F0502020204030204" pitchFamily="34" charset="0"/>
              </a:rPr>
              <a:t>As the name suggests, this is the most primitive brain and it developed about 500 million years ago in fish and later reptiles. </a:t>
            </a:r>
          </a:p>
          <a:p>
            <a:pPr>
              <a:lnSpc>
                <a:spcPct val="90000"/>
              </a:lnSpc>
            </a:pPr>
            <a:r>
              <a:rPr lang="en-US" sz="2000" dirty="0">
                <a:latin typeface="Calibri" panose="020F0502020204030204" pitchFamily="34" charset="0"/>
                <a:cs typeface="Calibri" panose="020F0502020204030204" pitchFamily="34" charset="0"/>
              </a:rPr>
              <a:t>Its roles include sensation, instinctual reaction, breathing, temperature regulation. TINSA hypothesizes that the reptilian complex promotes certain survival functions as well, most specifically, immobilization or freeze. </a:t>
            </a:r>
          </a:p>
          <a:p>
            <a:pPr>
              <a:lnSpc>
                <a:spcPct val="90000"/>
              </a:lnSpc>
            </a:pPr>
            <a:r>
              <a:rPr lang="en-US" sz="2000" dirty="0">
                <a:latin typeface="Calibri" panose="020F0502020204030204" pitchFamily="34" charset="0"/>
                <a:cs typeface="Calibri" panose="020F0502020204030204" pitchFamily="34" charset="0"/>
              </a:rPr>
              <a:t>We often see lizards, for example, freeze in the face of danger such as a lunch-starved predator in an instinctive reaction that can be life-saving (sadly for the lizard, it doesn’t always work, and he sometimes ends up being a snack anyway). </a:t>
            </a:r>
            <a:endParaRPr lang="en-US" sz="1500" dirty="0"/>
          </a:p>
        </p:txBody>
      </p:sp>
      <p:pic>
        <p:nvPicPr>
          <p:cNvPr id="15" name="Picture 14" descr="Found on Bing from drandersonweb.wordpress.com">
            <a:extLst>
              <a:ext uri="{FF2B5EF4-FFF2-40B4-BE49-F238E27FC236}">
                <a16:creationId xmlns:a16="http://schemas.microsoft.com/office/drawing/2014/main" id="{A8C22B57-DD72-4E6A-8D4A-BCA43E6DE5A6}"/>
              </a:ext>
            </a:extLst>
          </p:cNvPr>
          <p:cNvPicPr/>
          <p:nvPr/>
        </p:nvPicPr>
        <p:blipFill rotWithShape="1">
          <a:blip r:embed="rId4">
            <a:extLst>
              <a:ext uri="{28A0092B-C50C-407E-A947-70E740481C1C}">
                <a14:useLocalDpi xmlns:a14="http://schemas.microsoft.com/office/drawing/2010/main" val="0"/>
              </a:ext>
            </a:extLst>
          </a:blip>
          <a:srcRect l="-1350" t="51629" r="70136" b="21027"/>
          <a:stretch/>
        </p:blipFill>
        <p:spPr bwMode="auto">
          <a:xfrm>
            <a:off x="10247086" y="5442849"/>
            <a:ext cx="1944914" cy="1415142"/>
          </a:xfrm>
          <a:prstGeom prst="rect">
            <a:avLst/>
          </a:prstGeom>
          <a:gradFill>
            <a:gsLst>
              <a:gs pos="0">
                <a:schemeClr val="bg1"/>
              </a:gs>
              <a:gs pos="100000">
                <a:schemeClr val="bg2">
                  <a:shade val="98000"/>
                  <a:satMod val="120000"/>
                  <a:lumMod val="98000"/>
                </a:schemeClr>
              </a:gs>
            </a:gsLst>
            <a:path path="circle">
              <a:fillToRect l="50000" t="50000" r="100000" b="100000"/>
            </a:path>
          </a:grad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768184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pic>
        <p:nvPicPr>
          <p:cNvPr id="4" name="Picture 3" descr="Found on Bing from drandersonweb.wordpress.com">
            <a:extLst>
              <a:ext uri="{FF2B5EF4-FFF2-40B4-BE49-F238E27FC236}">
                <a16:creationId xmlns:a16="http://schemas.microsoft.com/office/drawing/2014/main" id="{21F64979-A99E-4728-A9EA-D7CA8A4D886F}"/>
              </a:ext>
            </a:extLst>
          </p:cNvPr>
          <p:cNvPicPr/>
          <p:nvPr/>
        </p:nvPicPr>
        <p:blipFill rotWithShape="1">
          <a:blip r:embed="rId3">
            <a:extLst>
              <a:ext uri="{28A0092B-C50C-407E-A947-70E740481C1C}">
                <a14:useLocalDpi xmlns:a14="http://schemas.microsoft.com/office/drawing/2010/main" val="0"/>
              </a:ext>
            </a:extLst>
          </a:blip>
          <a:srcRect t="6896" r="-1" b="31518"/>
          <a:stretch/>
        </p:blipFill>
        <p:spPr bwMode="auto">
          <a:xfrm>
            <a:off x="182880" y="1714500"/>
            <a:ext cx="3666321" cy="3429000"/>
          </a:xfrm>
          <a:prstGeom prst="rect">
            <a:avLst/>
          </a:prstGeom>
          <a:noFill/>
          <a:extLst>
            <a:ext uri="{53640926-AAD7-44D8-BBD7-CCE9431645EC}">
              <a14:shadowObscured xmlns:a14="http://schemas.microsoft.com/office/drawing/2010/main"/>
            </a:ext>
          </a:extLst>
        </p:spPr>
      </p:pic>
      <p:sp useBgFill="1">
        <p:nvSpPr>
          <p:cNvPr id="11" name="Freeform: Shape 9">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79C7FEAF-175C-400E-9315-95822BC0D2DB}"/>
              </a:ext>
            </a:extLst>
          </p:cNvPr>
          <p:cNvSpPr>
            <a:spLocks noGrp="1"/>
          </p:cNvSpPr>
          <p:nvPr>
            <p:ph type="title"/>
          </p:nvPr>
        </p:nvSpPr>
        <p:spPr>
          <a:xfrm>
            <a:off x="1271587" y="341376"/>
            <a:ext cx="5729287" cy="1563624"/>
          </a:xfrm>
        </p:spPr>
        <p:txBody>
          <a:bodyPr>
            <a:normAutofit/>
          </a:bodyPr>
          <a:lstStyle/>
          <a:p>
            <a:r>
              <a:rPr lang="en-US" b="1" dirty="0">
                <a:latin typeface="Calibri" panose="020F0502020204030204" pitchFamily="34" charset="0"/>
                <a:cs typeface="Calibri" panose="020F0502020204030204" pitchFamily="34" charset="0"/>
              </a:rPr>
              <a:t>Triune Brain Theory</a:t>
            </a:r>
            <a:endParaRPr lang="en-US" dirty="0"/>
          </a:p>
        </p:txBody>
      </p:sp>
      <p:sp>
        <p:nvSpPr>
          <p:cNvPr id="13" name="Rectangle 11">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DD184EB1-C61B-4CD9-8F6C-30CFC487973E}"/>
              </a:ext>
            </a:extLst>
          </p:cNvPr>
          <p:cNvSpPr>
            <a:spLocks noGrp="1"/>
          </p:cNvSpPr>
          <p:nvPr>
            <p:ph idx="1"/>
          </p:nvPr>
        </p:nvSpPr>
        <p:spPr>
          <a:xfrm>
            <a:off x="535525" y="1151906"/>
            <a:ext cx="6979700" cy="5461728"/>
          </a:xfrm>
        </p:spPr>
        <p:txBody>
          <a:bodyPr>
            <a:normAutofit/>
          </a:bodyPr>
          <a:lstStyle/>
          <a:p>
            <a:pPr marL="0" indent="0">
              <a:buNone/>
            </a:pPr>
            <a:r>
              <a:rPr lang="en-US" sz="2000" u="sng" dirty="0">
                <a:solidFill>
                  <a:srgbClr val="FF0000"/>
                </a:solidFill>
                <a:latin typeface="Abadi" panose="020B0604020104020204" pitchFamily="34" charset="0"/>
              </a:rPr>
              <a:t>The Mammalian Brain (or Limbic System)</a:t>
            </a:r>
            <a:r>
              <a:rPr lang="en-US" sz="2000" dirty="0">
                <a:solidFill>
                  <a:srgbClr val="FF0000"/>
                </a:solidFill>
                <a:latin typeface="Abadi" panose="020B0604020104020204" pitchFamily="34" charset="0"/>
              </a:rPr>
              <a:t>: </a:t>
            </a:r>
            <a:endParaRPr lang="en-US" sz="2000" dirty="0">
              <a:latin typeface="Abadi" panose="020B0604020104020204" pitchFamily="34" charset="0"/>
            </a:endParaRPr>
          </a:p>
          <a:p>
            <a:r>
              <a:rPr lang="en-US" sz="2000" dirty="0">
                <a:latin typeface="Abadi" panose="020B0604020104020204" pitchFamily="34" charset="0"/>
              </a:rPr>
              <a:t>Later, about 150 million years ago, the limbic system first appeared in small animals. </a:t>
            </a:r>
          </a:p>
          <a:p>
            <a:r>
              <a:rPr lang="en-US" sz="2000" dirty="0">
                <a:latin typeface="Abadi" panose="020B0604020104020204" pitchFamily="34" charset="0"/>
              </a:rPr>
              <a:t>This system developed as critters were able to move more freely about as they were now equipped with extremities.  </a:t>
            </a:r>
          </a:p>
          <a:p>
            <a:r>
              <a:rPr lang="en-US" sz="2000" dirty="0">
                <a:latin typeface="Abadi" panose="020B0604020104020204" pitchFamily="34" charset="0"/>
              </a:rPr>
              <a:t>As such, it often became necessary to either fight off or flee from would-be predators. In addition, the capacity to have memory and emotions developed. </a:t>
            </a:r>
          </a:p>
          <a:p>
            <a:r>
              <a:rPr lang="en-US" sz="2000" dirty="0">
                <a:latin typeface="Abadi" panose="020B0604020104020204" pitchFamily="34" charset="0"/>
              </a:rPr>
              <a:t>This enabled the animal to control the body’s response to danger and to remember that danger as well as the ability to be vigilant and scan the surrounding environment for potential dangers. Like critters, we often revert to this neurological system when we act instinctively.</a:t>
            </a:r>
          </a:p>
          <a:p>
            <a:pPr>
              <a:lnSpc>
                <a:spcPct val="90000"/>
              </a:lnSpc>
            </a:pPr>
            <a:endParaRPr lang="en-US" sz="1500" dirty="0"/>
          </a:p>
        </p:txBody>
      </p:sp>
      <p:pic>
        <p:nvPicPr>
          <p:cNvPr id="9" name="Picture 8" descr="Image result for funny image of the mammalian brain">
            <a:extLst>
              <a:ext uri="{FF2B5EF4-FFF2-40B4-BE49-F238E27FC236}">
                <a16:creationId xmlns:a16="http://schemas.microsoft.com/office/drawing/2014/main" id="{34436607-3AB4-479E-8476-012E2A339ED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087096" y="2723515"/>
            <a:ext cx="2755075" cy="2014740"/>
          </a:xfrm>
          <a:prstGeom prst="rect">
            <a:avLst/>
          </a:prstGeom>
          <a:noFill/>
          <a:ln>
            <a:noFill/>
          </a:ln>
        </p:spPr>
      </p:pic>
    </p:spTree>
    <p:extLst>
      <p:ext uri="{BB962C8B-B14F-4D97-AF65-F5344CB8AC3E}">
        <p14:creationId xmlns:p14="http://schemas.microsoft.com/office/powerpoint/2010/main" val="1655220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 name="Group 12">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4"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5"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6"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7"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8"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9"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20"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1"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2"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3"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4"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5"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7" name="Group 26">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8"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9"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30"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1"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2"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3"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4"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5"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6"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7"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8"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9"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 name="Title 1">
            <a:extLst>
              <a:ext uri="{FF2B5EF4-FFF2-40B4-BE49-F238E27FC236}">
                <a16:creationId xmlns:a16="http://schemas.microsoft.com/office/drawing/2014/main" id="{7E8F3082-26CF-4437-BF8C-C551D5A0D57C}"/>
              </a:ext>
            </a:extLst>
          </p:cNvPr>
          <p:cNvSpPr>
            <a:spLocks noGrp="1"/>
          </p:cNvSpPr>
          <p:nvPr>
            <p:ph type="title"/>
          </p:nvPr>
        </p:nvSpPr>
        <p:spPr>
          <a:xfrm>
            <a:off x="6483096" y="624110"/>
            <a:ext cx="5021516" cy="868377"/>
          </a:xfrm>
        </p:spPr>
        <p:txBody>
          <a:bodyPr>
            <a:normAutofit/>
          </a:bodyPr>
          <a:lstStyle/>
          <a:p>
            <a:r>
              <a:rPr lang="en-US" b="1" dirty="0">
                <a:latin typeface="Calibri" panose="020F0502020204030204" pitchFamily="34" charset="0"/>
                <a:cs typeface="Calibri" panose="020F0502020204030204" pitchFamily="34" charset="0"/>
              </a:rPr>
              <a:t>Triune Brain Theory</a:t>
            </a:r>
            <a:endParaRPr lang="en-US" dirty="0"/>
          </a:p>
        </p:txBody>
      </p:sp>
      <p:sp>
        <p:nvSpPr>
          <p:cNvPr id="41" name="Rectangle 40">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6" name="Picture 5" descr="Image result for image of the neocortex">
            <a:extLst>
              <a:ext uri="{FF2B5EF4-FFF2-40B4-BE49-F238E27FC236}">
                <a16:creationId xmlns:a16="http://schemas.microsoft.com/office/drawing/2014/main" id="{C4BF8451-A7FB-4666-947A-BFAEDE472058}"/>
              </a:ext>
            </a:extLst>
          </p:cNvPr>
          <p:cNvPicPr/>
          <p:nvPr/>
        </p:nvPicPr>
        <p:blipFill rotWithShape="1">
          <a:blip r:embed="rId2">
            <a:extLst>
              <a:ext uri="{28A0092B-C50C-407E-A947-70E740481C1C}">
                <a14:useLocalDpi xmlns:a14="http://schemas.microsoft.com/office/drawing/2010/main" val="0"/>
              </a:ext>
            </a:extLst>
          </a:blip>
          <a:srcRect l="22608" r="12538"/>
          <a:stretch/>
        </p:blipFill>
        <p:spPr bwMode="auto">
          <a:xfrm>
            <a:off x="-1555" y="1731"/>
            <a:ext cx="4671091" cy="6858000"/>
          </a:xfrm>
          <a:prstGeom prst="rect">
            <a:avLst/>
          </a:prstGeom>
          <a:noFill/>
        </p:spPr>
      </p:pic>
      <p:sp>
        <p:nvSpPr>
          <p:cNvPr id="3" name="Content Placeholder 2">
            <a:extLst>
              <a:ext uri="{FF2B5EF4-FFF2-40B4-BE49-F238E27FC236}">
                <a16:creationId xmlns:a16="http://schemas.microsoft.com/office/drawing/2014/main" id="{C0F72B9A-A808-4084-88E0-5EA8D1396480}"/>
              </a:ext>
            </a:extLst>
          </p:cNvPr>
          <p:cNvSpPr>
            <a:spLocks noGrp="1"/>
          </p:cNvSpPr>
          <p:nvPr>
            <p:ph idx="1"/>
          </p:nvPr>
        </p:nvSpPr>
        <p:spPr>
          <a:xfrm>
            <a:off x="5117797" y="1560013"/>
            <a:ext cx="6969428" cy="5141504"/>
          </a:xfrm>
        </p:spPr>
        <p:txBody>
          <a:bodyPr>
            <a:noAutofit/>
          </a:bodyPr>
          <a:lstStyle/>
          <a:p>
            <a:pPr marL="0" indent="0">
              <a:lnSpc>
                <a:spcPct val="90000"/>
              </a:lnSpc>
              <a:buNone/>
            </a:pPr>
            <a:r>
              <a:rPr lang="en-US" sz="2000" u="sng" dirty="0">
                <a:solidFill>
                  <a:srgbClr val="FF0000"/>
                </a:solidFill>
                <a:latin typeface="Calibri" panose="020F0502020204030204" pitchFamily="34" charset="0"/>
                <a:cs typeface="Calibri" panose="020F0502020204030204" pitchFamily="34" charset="0"/>
              </a:rPr>
              <a:t>The Frontal Lobe (or Neocortex)</a:t>
            </a:r>
            <a:r>
              <a:rPr lang="en-US" sz="2000" dirty="0">
                <a:solidFill>
                  <a:srgbClr val="FF0000"/>
                </a:solidFill>
                <a:latin typeface="Calibri" panose="020F0502020204030204" pitchFamily="34" charset="0"/>
                <a:cs typeface="Calibri" panose="020F0502020204030204" pitchFamily="34" charset="0"/>
              </a:rPr>
              <a:t>: </a:t>
            </a:r>
          </a:p>
          <a:p>
            <a:pPr>
              <a:lnSpc>
                <a:spcPct val="90000"/>
              </a:lnSpc>
            </a:pPr>
            <a:r>
              <a:rPr lang="en-US" sz="2000" dirty="0">
                <a:latin typeface="Calibri" panose="020F0502020204030204" pitchFamily="34" charset="0"/>
                <a:cs typeface="Calibri" panose="020F0502020204030204" pitchFamily="34" charset="0"/>
              </a:rPr>
              <a:t>According to Maclean (1990), the frontal lobes came on board only about 2 or 3 million years ago. </a:t>
            </a:r>
          </a:p>
          <a:p>
            <a:pPr>
              <a:lnSpc>
                <a:spcPct val="90000"/>
              </a:lnSpc>
            </a:pPr>
            <a:r>
              <a:rPr lang="en-US" sz="2000" dirty="0">
                <a:latin typeface="Calibri" panose="020F0502020204030204" pitchFamily="34" charset="0"/>
                <a:cs typeface="Calibri" panose="020F0502020204030204" pitchFamily="34" charset="0"/>
              </a:rPr>
              <a:t>As in the reptilian brain and the limbic system, the purpose of this brain formation is to react to and protect us from danger. </a:t>
            </a:r>
          </a:p>
          <a:p>
            <a:pPr>
              <a:lnSpc>
                <a:spcPct val="90000"/>
              </a:lnSpc>
            </a:pPr>
            <a:r>
              <a:rPr lang="en-US" sz="2000" dirty="0">
                <a:latin typeface="Calibri" panose="020F0502020204030204" pitchFamily="34" charset="0"/>
                <a:cs typeface="Calibri" panose="020F0502020204030204" pitchFamily="34" charset="0"/>
              </a:rPr>
              <a:t>Unlike our more primitive neighbors, this system reacts </a:t>
            </a:r>
            <a:r>
              <a:rPr lang="en-US" sz="2000" b="1" dirty="0">
                <a:latin typeface="Calibri" panose="020F0502020204030204" pitchFamily="34" charset="0"/>
                <a:cs typeface="Calibri" panose="020F0502020204030204" pitchFamily="34" charset="0"/>
              </a:rPr>
              <a:t>consciously</a:t>
            </a:r>
            <a:r>
              <a:rPr lang="en-US" sz="2000" dirty="0">
                <a:latin typeface="Calibri" panose="020F0502020204030204" pitchFamily="34" charset="0"/>
                <a:cs typeface="Calibri" panose="020F0502020204030204" pitchFamily="34" charset="0"/>
              </a:rPr>
              <a:t>. Very importantly, there was a need to develop a system that made possible more “civilized” responses to threats and at the same time one that offered the possibility to </a:t>
            </a:r>
            <a:r>
              <a:rPr lang="en-US" sz="2000" i="1" dirty="0">
                <a:latin typeface="Calibri" panose="020F0502020204030204" pitchFamily="34" charset="0"/>
                <a:cs typeface="Calibri" panose="020F0502020204030204" pitchFamily="34" charset="0"/>
              </a:rPr>
              <a:t>connect </a:t>
            </a:r>
            <a:r>
              <a:rPr lang="en-US" sz="2000" dirty="0">
                <a:latin typeface="Calibri" panose="020F0502020204030204" pitchFamily="34" charset="0"/>
                <a:cs typeface="Calibri" panose="020F0502020204030204" pitchFamily="34" charset="0"/>
              </a:rPr>
              <a:t>to others for safety. </a:t>
            </a:r>
          </a:p>
          <a:p>
            <a:pPr>
              <a:lnSpc>
                <a:spcPct val="90000"/>
              </a:lnSpc>
            </a:pPr>
            <a:r>
              <a:rPr lang="en-US" sz="2000" dirty="0">
                <a:latin typeface="Calibri" panose="020F0502020204030204" pitchFamily="34" charset="0"/>
                <a:cs typeface="Calibri" panose="020F0502020204030204" pitchFamily="34" charset="0"/>
              </a:rPr>
              <a:t>Therefore, the frontal lobe allows us to access a new way of surviving based on </a:t>
            </a:r>
            <a:r>
              <a:rPr lang="en-US" sz="2000" b="1" dirty="0">
                <a:latin typeface="Calibri" panose="020F0502020204030204" pitchFamily="34" charset="0"/>
                <a:cs typeface="Calibri" panose="020F0502020204030204" pitchFamily="34" charset="0"/>
              </a:rPr>
              <a:t>socialization</a:t>
            </a:r>
            <a:r>
              <a:rPr lang="en-US" sz="2000" dirty="0">
                <a:latin typeface="Calibri" panose="020F0502020204030204" pitchFamily="34" charset="0"/>
                <a:cs typeface="Calibri" panose="020F0502020204030204" pitchFamily="34" charset="0"/>
              </a:rPr>
              <a:t>. This makes it possible for us to use analysis, logic and decision-making, and this is what specifically separates us from other lower-ordered animals that rely on instincts alone for survival</a:t>
            </a:r>
          </a:p>
        </p:txBody>
      </p:sp>
    </p:spTree>
    <p:extLst>
      <p:ext uri="{BB962C8B-B14F-4D97-AF65-F5344CB8AC3E}">
        <p14:creationId xmlns:p14="http://schemas.microsoft.com/office/powerpoint/2010/main" val="2583718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D132B-13D4-45CB-8165-8F3F616FE306}"/>
              </a:ext>
            </a:extLst>
          </p:cNvPr>
          <p:cNvSpPr>
            <a:spLocks noGrp="1"/>
          </p:cNvSpPr>
          <p:nvPr>
            <p:ph type="title"/>
          </p:nvPr>
        </p:nvSpPr>
        <p:spPr>
          <a:xfrm>
            <a:off x="2975513" y="354153"/>
            <a:ext cx="8911687" cy="1280890"/>
          </a:xfrm>
        </p:spPr>
        <p:txBody>
          <a:bodyPr>
            <a:normAutofit/>
          </a:bodyPr>
          <a:lstStyle/>
          <a:p>
            <a:r>
              <a:rPr lang="en-US" sz="4000" b="1" dirty="0">
                <a:cs typeface="Calibri" panose="020F0502020204030204" pitchFamily="34" charset="0"/>
              </a:rPr>
              <a:t>The Course of our Talk</a:t>
            </a:r>
          </a:p>
        </p:txBody>
      </p:sp>
      <p:sp>
        <p:nvSpPr>
          <p:cNvPr id="3" name="Content Placeholder 2">
            <a:extLst>
              <a:ext uri="{FF2B5EF4-FFF2-40B4-BE49-F238E27FC236}">
                <a16:creationId xmlns:a16="http://schemas.microsoft.com/office/drawing/2014/main" id="{92E15DA9-FC0E-4122-8C67-508708E696CF}"/>
              </a:ext>
            </a:extLst>
          </p:cNvPr>
          <p:cNvSpPr>
            <a:spLocks noGrp="1"/>
          </p:cNvSpPr>
          <p:nvPr>
            <p:ph idx="1"/>
          </p:nvPr>
        </p:nvSpPr>
        <p:spPr>
          <a:xfrm>
            <a:off x="850589" y="1400537"/>
            <a:ext cx="11036611" cy="5542523"/>
          </a:xfrm>
        </p:spPr>
        <p:txBody>
          <a:bodyPr>
            <a:normAutofit/>
          </a:bodyPr>
          <a:lstStyle/>
          <a:p>
            <a:r>
              <a:rPr lang="en-US" dirty="0">
                <a:latin typeface="Cambria" panose="02040503050406030204" pitchFamily="18" charset="0"/>
                <a:ea typeface="Cambria" panose="02040503050406030204" pitchFamily="18" charset="0"/>
              </a:rPr>
              <a:t>Our story begins in the womb where millions of cells are replicating to begin to make us who we are. Already, the story of our lives and who we might eventually become are in the process of being written. From early infancy, our brain is wiring in </a:t>
            </a:r>
            <a:r>
              <a:rPr lang="en-US" b="1" dirty="0">
                <a:latin typeface="Cambria" panose="02040503050406030204" pitchFamily="18" charset="0"/>
                <a:ea typeface="Cambria" panose="02040503050406030204" pitchFamily="18" charset="0"/>
              </a:rPr>
              <a:t>40 thousand synaptic connections per second </a:t>
            </a:r>
            <a:r>
              <a:rPr lang="en-US" dirty="0">
                <a:latin typeface="Cambria" panose="02040503050406030204" pitchFamily="18" charset="0"/>
                <a:ea typeface="Cambria" panose="02040503050406030204" pitchFamily="18" charset="0"/>
              </a:rPr>
              <a:t>and neurons in the brain will increase to eventually reach a population of </a:t>
            </a:r>
            <a:r>
              <a:rPr lang="en-US" b="1" dirty="0">
                <a:latin typeface="Cambria" panose="02040503050406030204" pitchFamily="18" charset="0"/>
                <a:ea typeface="Cambria" panose="02040503050406030204" pitchFamily="18" charset="0"/>
              </a:rPr>
              <a:t>86 billion. </a:t>
            </a:r>
          </a:p>
          <a:p>
            <a:r>
              <a:rPr lang="en-US" dirty="0">
                <a:latin typeface="Cambria" panose="02040503050406030204" pitchFamily="18" charset="0"/>
                <a:ea typeface="Cambria" panose="02040503050406030204" pitchFamily="18" charset="0"/>
              </a:rPr>
              <a:t>The health of our mothers during pregnancy, the general health of both of our parents, as well as their parents all impact on the developing fetus and its biology changes epigenetically as a result. </a:t>
            </a:r>
          </a:p>
          <a:p>
            <a:r>
              <a:rPr lang="en-US" dirty="0">
                <a:latin typeface="Cambria" panose="02040503050406030204" pitchFamily="18" charset="0"/>
                <a:ea typeface="Cambria" panose="02040503050406030204" pitchFamily="18" charset="0"/>
              </a:rPr>
              <a:t>Many things go right but, unfortunately, some things go wrong, as well. </a:t>
            </a:r>
          </a:p>
          <a:p>
            <a:r>
              <a:rPr lang="en-US" dirty="0">
                <a:latin typeface="Cambria" panose="02040503050406030204" pitchFamily="18" charset="0"/>
                <a:ea typeface="Cambria" panose="02040503050406030204" pitchFamily="18" charset="0"/>
              </a:rPr>
              <a:t>We will explore </a:t>
            </a:r>
            <a:r>
              <a:rPr lang="en-US" dirty="0">
                <a:solidFill>
                  <a:srgbClr val="FF0000"/>
                </a:solidFill>
                <a:latin typeface="Cambria" panose="02040503050406030204" pitchFamily="18" charset="0"/>
                <a:ea typeface="Cambria" panose="02040503050406030204" pitchFamily="18" charset="0"/>
              </a:rPr>
              <a:t>five areas </a:t>
            </a:r>
            <a:r>
              <a:rPr lang="en-US" dirty="0">
                <a:latin typeface="Cambria" panose="02040503050406030204" pitchFamily="18" charset="0"/>
                <a:ea typeface="Cambria" panose="02040503050406030204" pitchFamily="18" charset="0"/>
              </a:rPr>
              <a:t>to help us navigate toward peace</a:t>
            </a:r>
          </a:p>
          <a:p>
            <a:pPr lvl="3" indent="-342900">
              <a:buClrTx/>
              <a:buFont typeface="+mj-lt"/>
              <a:buAutoNum type="arabicParenR"/>
            </a:pPr>
            <a:r>
              <a:rPr lang="en-US" sz="1800" b="1" dirty="0">
                <a:solidFill>
                  <a:schemeClr val="tx1"/>
                </a:solidFill>
                <a:latin typeface="Calibri" panose="020F0502020204030204" pitchFamily="34" charset="0"/>
                <a:cs typeface="Calibri" panose="020F0502020204030204" pitchFamily="34" charset="0"/>
              </a:rPr>
              <a:t>Epigenetics</a:t>
            </a:r>
          </a:p>
          <a:p>
            <a:pPr lvl="3" indent="-342900">
              <a:buClrTx/>
              <a:buFont typeface="+mj-lt"/>
              <a:buAutoNum type="arabicParenR"/>
            </a:pPr>
            <a:r>
              <a:rPr lang="en-US" sz="1800" b="1" dirty="0">
                <a:solidFill>
                  <a:schemeClr val="tx1"/>
                </a:solidFill>
                <a:latin typeface="Calibri" panose="020F0502020204030204" pitchFamily="34" charset="0"/>
                <a:cs typeface="Calibri" panose="020F0502020204030204" pitchFamily="34" charset="0"/>
              </a:rPr>
              <a:t>Trauma and Adverse Childhood Experiences</a:t>
            </a:r>
          </a:p>
          <a:p>
            <a:pPr lvl="3" indent="-342900">
              <a:buClrTx/>
              <a:buFont typeface="+mj-lt"/>
              <a:buAutoNum type="arabicParenR"/>
            </a:pPr>
            <a:r>
              <a:rPr lang="en-US" sz="1800" b="1" dirty="0">
                <a:solidFill>
                  <a:schemeClr val="tx1"/>
                </a:solidFill>
                <a:latin typeface="Calibri" panose="020F0502020204030204" pitchFamily="34" charset="0"/>
                <a:cs typeface="Calibri" panose="020F0502020204030204" pitchFamily="34" charset="0"/>
              </a:rPr>
              <a:t>Early attachment</a:t>
            </a:r>
          </a:p>
          <a:p>
            <a:pPr lvl="3" indent="-342900">
              <a:buClrTx/>
              <a:buFont typeface="+mj-lt"/>
              <a:buAutoNum type="arabicParenR"/>
            </a:pPr>
            <a:r>
              <a:rPr lang="en-US" sz="1800" b="1" dirty="0">
                <a:solidFill>
                  <a:schemeClr val="tx1"/>
                </a:solidFill>
                <a:latin typeface="Calibri" panose="020F0502020204030204" pitchFamily="34" charset="0"/>
                <a:cs typeface="Calibri" panose="020F0502020204030204" pitchFamily="34" charset="0"/>
              </a:rPr>
              <a:t>The Marriage of Triune Brain Theory and Polyvagal Theory</a:t>
            </a:r>
          </a:p>
          <a:p>
            <a:pPr lvl="3" indent="-342900">
              <a:buClrTx/>
              <a:buFont typeface="+mj-lt"/>
              <a:buAutoNum type="arabicParenR"/>
            </a:pPr>
            <a:r>
              <a:rPr lang="en-US" sz="1800" b="1" dirty="0">
                <a:solidFill>
                  <a:schemeClr val="tx1"/>
                </a:solidFill>
                <a:latin typeface="Calibri" panose="020F0502020204030204" pitchFamily="34" charset="0"/>
                <a:cs typeface="Calibri" panose="020F0502020204030204" pitchFamily="34" charset="0"/>
              </a:rPr>
              <a:t>Johann Hari’s Model for Connected Living</a:t>
            </a:r>
          </a:p>
          <a:p>
            <a:pPr>
              <a:buClrTx/>
              <a:buFont typeface="+mj-lt"/>
              <a:buAutoNum type="arabicParenR"/>
            </a:pPr>
            <a:r>
              <a:rPr lang="en-US" b="1" dirty="0">
                <a:solidFill>
                  <a:schemeClr val="tx1"/>
                </a:solidFill>
                <a:latin typeface="Calibri" panose="020F0502020204030204" pitchFamily="34" charset="0"/>
                <a:cs typeface="Calibri" panose="020F0502020204030204" pitchFamily="34" charset="0"/>
              </a:rPr>
              <a:t> </a:t>
            </a:r>
          </a:p>
          <a:p>
            <a:pPr marL="0" indent="0">
              <a:buNone/>
            </a:pPr>
            <a:endParaRPr lang="en-US" dirty="0">
              <a:latin typeface="Century Gothic "/>
            </a:endParaRPr>
          </a:p>
        </p:txBody>
      </p:sp>
      <p:pic>
        <p:nvPicPr>
          <p:cNvPr id="4098" name="Picture 2" descr="5383079 4969x3156 #mountain, #hold, #compass, #green, #destination ...">
            <a:extLst>
              <a:ext uri="{FF2B5EF4-FFF2-40B4-BE49-F238E27FC236}">
                <a16:creationId xmlns:a16="http://schemas.microsoft.com/office/drawing/2014/main" id="{3E7D6C95-EB1D-4E81-920D-4E4CDC6A8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3201" y="3865944"/>
            <a:ext cx="3894470" cy="2637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622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C5AB24D1-6223-4A08-B7D9-14C5A95A893B}"/>
              </a:ext>
            </a:extLst>
          </p:cNvPr>
          <p:cNvSpPr>
            <a:spLocks noGrp="1"/>
          </p:cNvSpPr>
          <p:nvPr>
            <p:ph type="title"/>
          </p:nvPr>
        </p:nvSpPr>
        <p:spPr>
          <a:xfrm>
            <a:off x="541867" y="787400"/>
            <a:ext cx="7145866" cy="778933"/>
          </a:xfrm>
        </p:spPr>
        <p:txBody>
          <a:bodyPr anchor="ctr">
            <a:normAutofit/>
          </a:bodyPr>
          <a:lstStyle/>
          <a:p>
            <a:r>
              <a:rPr lang="en-US" sz="3200" b="1" dirty="0">
                <a:solidFill>
                  <a:srgbClr val="FEFFFF"/>
                </a:solidFill>
                <a:latin typeface="Calibri" panose="020F0502020204030204" pitchFamily="34" charset="0"/>
                <a:cs typeface="Calibri" panose="020F0502020204030204" pitchFamily="34" charset="0"/>
              </a:rPr>
              <a:t>Triune Brain Theory – To Bring it Home</a:t>
            </a:r>
            <a:endParaRPr lang="en-US" sz="3200" dirty="0">
              <a:solidFill>
                <a:srgbClr val="FEFFFF"/>
              </a:solidFill>
            </a:endParaRPr>
          </a:p>
        </p:txBody>
      </p:sp>
      <p:sp>
        <p:nvSpPr>
          <p:cNvPr id="3" name="Content Placeholder 2">
            <a:extLst>
              <a:ext uri="{FF2B5EF4-FFF2-40B4-BE49-F238E27FC236}">
                <a16:creationId xmlns:a16="http://schemas.microsoft.com/office/drawing/2014/main" id="{9FE9E453-1786-4925-B387-271FAD7C277D}"/>
              </a:ext>
            </a:extLst>
          </p:cNvPr>
          <p:cNvSpPr>
            <a:spLocks noGrp="1"/>
          </p:cNvSpPr>
          <p:nvPr>
            <p:ph idx="1"/>
          </p:nvPr>
        </p:nvSpPr>
        <p:spPr>
          <a:xfrm>
            <a:off x="0" y="1694179"/>
            <a:ext cx="8292564" cy="5287445"/>
          </a:xfrm>
          <a:gradFill>
            <a:gsLst>
              <a:gs pos="0">
                <a:srgbClr val="FFC000"/>
              </a:gs>
              <a:gs pos="100000">
                <a:schemeClr val="bg2">
                  <a:shade val="98000"/>
                  <a:satMod val="120000"/>
                  <a:lumMod val="98000"/>
                </a:schemeClr>
              </a:gs>
            </a:gsLst>
            <a:path path="circle">
              <a:fillToRect l="50000" t="50000" r="100000" b="100000"/>
            </a:path>
          </a:gradFill>
        </p:spPr>
        <p:txBody>
          <a:bodyPr>
            <a:normAutofit/>
          </a:bodyPr>
          <a:lstStyle/>
          <a:p>
            <a:pPr>
              <a:lnSpc>
                <a:spcPct val="90000"/>
              </a:lnSpc>
            </a:pPr>
            <a:endParaRPr lang="en-US" sz="1400" dirty="0">
              <a:solidFill>
                <a:schemeClr val="tx1"/>
              </a:solidFill>
              <a:latin typeface="Calibri" panose="020F0502020204030204" pitchFamily="34" charset="0"/>
              <a:cs typeface="Calibri" panose="020F0502020204030204" pitchFamily="34" charset="0"/>
            </a:endParaRPr>
          </a:p>
          <a:p>
            <a:pPr>
              <a:lnSpc>
                <a:spcPct val="90000"/>
              </a:lnSpc>
            </a:pPr>
            <a:r>
              <a:rPr lang="en-US" sz="1600" dirty="0">
                <a:solidFill>
                  <a:schemeClr val="tx1"/>
                </a:solidFill>
                <a:latin typeface="Calibri" panose="020F0502020204030204" pitchFamily="34" charset="0"/>
                <a:cs typeface="Calibri" panose="020F0502020204030204" pitchFamily="34" charset="0"/>
              </a:rPr>
              <a:t>To bring it home, on topside we have the cortical brain consisting of the frontal lobe which is the most recently developed portion of the brain, i.e., </a:t>
            </a:r>
            <a:r>
              <a:rPr lang="en-US" sz="1600" b="1" dirty="0">
                <a:solidFill>
                  <a:schemeClr val="tx1"/>
                </a:solidFill>
                <a:latin typeface="Calibri" panose="020F0502020204030204" pitchFamily="34" charset="0"/>
                <a:cs typeface="Calibri" panose="020F0502020204030204" pitchFamily="34" charset="0"/>
              </a:rPr>
              <a:t>the conscious, thinking brain</a:t>
            </a:r>
            <a:r>
              <a:rPr lang="en-US" sz="1600" dirty="0">
                <a:solidFill>
                  <a:schemeClr val="tx1"/>
                </a:solidFill>
                <a:latin typeface="Calibri" panose="020F0502020204030204" pitchFamily="34" charset="0"/>
                <a:cs typeface="Calibri" panose="020F0502020204030204" pitchFamily="34" charset="0"/>
              </a:rPr>
              <a:t>. </a:t>
            </a:r>
          </a:p>
          <a:p>
            <a:pPr>
              <a:lnSpc>
                <a:spcPct val="90000"/>
              </a:lnSpc>
            </a:pPr>
            <a:r>
              <a:rPr lang="en-US" sz="1600" dirty="0">
                <a:solidFill>
                  <a:schemeClr val="tx1"/>
                </a:solidFill>
                <a:latin typeface="Calibri" panose="020F0502020204030204" pitchFamily="34" charset="0"/>
                <a:cs typeface="Calibri" panose="020F0502020204030204" pitchFamily="34" charset="0"/>
              </a:rPr>
              <a:t>At the bottom, we have our subcortical, unconscious brain, which is made up of the </a:t>
            </a:r>
            <a:r>
              <a:rPr lang="en-US" sz="1600" b="1" dirty="0">
                <a:solidFill>
                  <a:schemeClr val="tx1"/>
                </a:solidFill>
                <a:latin typeface="Calibri" panose="020F0502020204030204" pitchFamily="34" charset="0"/>
                <a:cs typeface="Calibri" panose="020F0502020204030204" pitchFamily="34" charset="0"/>
              </a:rPr>
              <a:t>reptilian and limbic complexes</a:t>
            </a:r>
            <a:r>
              <a:rPr lang="en-US" sz="1600" dirty="0">
                <a:solidFill>
                  <a:schemeClr val="tx1"/>
                </a:solidFill>
                <a:latin typeface="Calibri" panose="020F0502020204030204" pitchFamily="34" charset="0"/>
                <a:cs typeface="Calibri" panose="020F0502020204030204" pitchFamily="34" charset="0"/>
              </a:rPr>
              <a:t> and is directed largely by raw instinct and emotions which often results in immediate knee-jerk reactions that happen in a split second. </a:t>
            </a:r>
          </a:p>
          <a:p>
            <a:pPr>
              <a:lnSpc>
                <a:spcPct val="90000"/>
              </a:lnSpc>
            </a:pPr>
            <a:r>
              <a:rPr lang="en-US" sz="1600" dirty="0">
                <a:solidFill>
                  <a:schemeClr val="tx1"/>
                </a:solidFill>
                <a:latin typeface="Calibri" panose="020F0502020204030204" pitchFamily="34" charset="0"/>
                <a:cs typeface="Calibri" panose="020F0502020204030204" pitchFamily="34" charset="0"/>
              </a:rPr>
              <a:t>Barta (2018) informs us that, in the best of worlds, we try to lead with our </a:t>
            </a:r>
            <a:r>
              <a:rPr lang="en-US" sz="1600" b="1" dirty="0">
                <a:solidFill>
                  <a:schemeClr val="tx1"/>
                </a:solidFill>
                <a:latin typeface="Calibri" panose="020F0502020204030204" pitchFamily="34" charset="0"/>
                <a:cs typeface="Calibri" panose="020F0502020204030204" pitchFamily="34" charset="0"/>
              </a:rPr>
              <a:t>frontal lobe </a:t>
            </a:r>
            <a:r>
              <a:rPr lang="en-US" sz="1600" dirty="0">
                <a:solidFill>
                  <a:schemeClr val="tx1"/>
                </a:solidFill>
                <a:latin typeface="Calibri" panose="020F0502020204030204" pitchFamily="34" charset="0"/>
                <a:cs typeface="Calibri" panose="020F0502020204030204" pitchFamily="34" charset="0"/>
              </a:rPr>
              <a:t>and remain socially engaged if something threatening confronts us and in order think our way out of it, smile, and/or stay calm. </a:t>
            </a:r>
          </a:p>
          <a:p>
            <a:pPr>
              <a:lnSpc>
                <a:spcPct val="90000"/>
              </a:lnSpc>
            </a:pPr>
            <a:r>
              <a:rPr lang="en-US" sz="1600" dirty="0">
                <a:solidFill>
                  <a:schemeClr val="tx1"/>
                </a:solidFill>
                <a:latin typeface="Calibri" panose="020F0502020204030204" pitchFamily="34" charset="0"/>
                <a:cs typeface="Calibri" panose="020F0502020204030204" pitchFamily="34" charset="0"/>
              </a:rPr>
              <a:t>But in times of intense stress or in situations that remind us of past trauma, </a:t>
            </a:r>
            <a:r>
              <a:rPr lang="en-US" sz="1600" dirty="0">
                <a:solidFill>
                  <a:schemeClr val="tx1"/>
                </a:solidFill>
                <a:effectLst>
                  <a:outerShdw blurRad="50800" dist="50800" dir="5400000" algn="ctr" rotWithShape="0">
                    <a:srgbClr val="92D050"/>
                  </a:outerShdw>
                </a:effectLst>
                <a:latin typeface="Calibri" panose="020F0502020204030204" pitchFamily="34" charset="0"/>
                <a:cs typeface="Calibri" panose="020F0502020204030204" pitchFamily="34" charset="0"/>
              </a:rPr>
              <a:t>this</a:t>
            </a:r>
            <a:r>
              <a:rPr lang="en-US" sz="1600" dirty="0">
                <a:solidFill>
                  <a:schemeClr val="tx1"/>
                </a:solidFill>
                <a:latin typeface="Calibri" panose="020F0502020204030204" pitchFamily="34" charset="0"/>
                <a:cs typeface="Calibri" panose="020F0502020204030204" pitchFamily="34" charset="0"/>
              </a:rPr>
              <a:t> survival mechanism is quickly overrun by earlier, more primitive survival strategies of our mammalian/limbic brain and our reptilian brain structures. </a:t>
            </a:r>
          </a:p>
          <a:p>
            <a:pPr>
              <a:lnSpc>
                <a:spcPct val="90000"/>
              </a:lnSpc>
            </a:pPr>
            <a:r>
              <a:rPr lang="en-US" sz="1600" dirty="0">
                <a:solidFill>
                  <a:schemeClr val="tx1"/>
                </a:solidFill>
                <a:latin typeface="Calibri" panose="020F0502020204030204" pitchFamily="34" charset="0"/>
                <a:cs typeface="Calibri" panose="020F0502020204030204" pitchFamily="34" charset="0"/>
              </a:rPr>
              <a:t>As such, when our neocortex fails us, the limbic system takes command and we are then rapidly sent into our fight-or-flight response and if this does not work and we cannot run away or fight our way out of it, the most primitive line of defense is deployed and we simply freeze, become immobilized, or completely collapse. This hijacking process can occur whether the threat is real or merely perceived (Barta, 2018).</a:t>
            </a:r>
          </a:p>
          <a:p>
            <a:pPr marL="0" indent="0">
              <a:lnSpc>
                <a:spcPct val="90000"/>
              </a:lnSpc>
              <a:buNone/>
            </a:pPr>
            <a:endParaRPr lang="en-US" sz="1400" dirty="0">
              <a:solidFill>
                <a:srgbClr val="FEFFFF"/>
              </a:solidFill>
            </a:endParaRPr>
          </a:p>
        </p:txBody>
      </p:sp>
      <p:pic>
        <p:nvPicPr>
          <p:cNvPr id="4" name="Picture 3" descr="Image result for pictures of fight or flight response">
            <a:extLst>
              <a:ext uri="{FF2B5EF4-FFF2-40B4-BE49-F238E27FC236}">
                <a16:creationId xmlns:a16="http://schemas.microsoft.com/office/drawing/2014/main" id="{5B0DAA49-B4F1-47CE-BB22-659775F6A328}"/>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8292564" y="2823210"/>
            <a:ext cx="3899436" cy="2171699"/>
          </a:xfrm>
          <a:prstGeom prst="rect">
            <a:avLst/>
          </a:prstGeom>
          <a:noFill/>
        </p:spPr>
      </p:pic>
    </p:spTree>
    <p:extLst>
      <p:ext uri="{BB962C8B-B14F-4D97-AF65-F5344CB8AC3E}">
        <p14:creationId xmlns:p14="http://schemas.microsoft.com/office/powerpoint/2010/main" val="23999611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AA1D7-3A04-45CC-B33E-6977FB0A9472}"/>
              </a:ext>
            </a:extLst>
          </p:cNvPr>
          <p:cNvSpPr>
            <a:spLocks noGrp="1"/>
          </p:cNvSpPr>
          <p:nvPr>
            <p:ph type="title"/>
          </p:nvPr>
        </p:nvSpPr>
        <p:spPr>
          <a:xfrm>
            <a:off x="-91440" y="0"/>
            <a:ext cx="12283439" cy="7212329"/>
          </a:xfrm>
          <a:gradFill>
            <a:gsLst>
              <a:gs pos="0">
                <a:srgbClr val="FFFF00"/>
              </a:gs>
              <a:gs pos="100000">
                <a:schemeClr val="bg2">
                  <a:shade val="98000"/>
                  <a:satMod val="120000"/>
                  <a:lumMod val="98000"/>
                </a:schemeClr>
              </a:gs>
            </a:gsLst>
            <a:path path="circle">
              <a:fillToRect l="50000" t="50000" r="100000" b="100000"/>
            </a:path>
          </a:gradFill>
          <a:effectLst>
            <a:outerShdw blurRad="50800" dist="50800" dir="5400000" algn="ctr" rotWithShape="0">
              <a:schemeClr val="accent2"/>
            </a:outerShdw>
          </a:effectLst>
        </p:spPr>
        <p:txBody>
          <a:bodyPr>
            <a:normAutofit/>
          </a:bodyPr>
          <a:lstStyle/>
          <a:p>
            <a:r>
              <a:rPr lang="en-US" sz="5400" b="1" dirty="0">
                <a:latin typeface="Calibri" panose="020F0502020204030204" pitchFamily="34" charset="0"/>
                <a:cs typeface="Calibri" panose="020F0502020204030204" pitchFamily="34" charset="0"/>
              </a:rPr>
              <a:t>                       </a:t>
            </a:r>
            <a:r>
              <a:rPr lang="en-US" sz="5400" b="1" dirty="0">
                <a:solidFill>
                  <a:srgbClr val="0070C0"/>
                </a:solidFill>
                <a:latin typeface="Calibri" panose="020F0502020204030204" pitchFamily="34" charset="0"/>
                <a:cs typeface="Calibri" panose="020F0502020204030204" pitchFamily="34" charset="0"/>
              </a:rPr>
              <a:t>Polyvagal Theory </a:t>
            </a:r>
          </a:p>
        </p:txBody>
      </p:sp>
      <p:pic>
        <p:nvPicPr>
          <p:cNvPr id="5" name="Content Placeholder 4">
            <a:extLst>
              <a:ext uri="{FF2B5EF4-FFF2-40B4-BE49-F238E27FC236}">
                <a16:creationId xmlns:a16="http://schemas.microsoft.com/office/drawing/2014/main" id="{9E3F73FA-E717-404E-A333-EF1EAFE904AB}"/>
              </a:ext>
            </a:extLst>
          </p:cNvPr>
          <p:cNvPicPr>
            <a:picLocks noGrp="1" noChangeAspect="1"/>
          </p:cNvPicPr>
          <p:nvPr>
            <p:ph idx="1"/>
          </p:nvPr>
        </p:nvPicPr>
        <p:blipFill>
          <a:blip r:embed="rId2"/>
          <a:stretch>
            <a:fillRect/>
          </a:stretch>
        </p:blipFill>
        <p:spPr>
          <a:xfrm>
            <a:off x="194310" y="1405890"/>
            <a:ext cx="11878832" cy="5680710"/>
          </a:xfrm>
          <a:prstGeom prst="rect">
            <a:avLst/>
          </a:prstGeom>
        </p:spPr>
      </p:pic>
    </p:spTree>
    <p:extLst>
      <p:ext uri="{BB962C8B-B14F-4D97-AF65-F5344CB8AC3E}">
        <p14:creationId xmlns:p14="http://schemas.microsoft.com/office/powerpoint/2010/main" val="31646673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65F8A9-9499-4A44-BDAD-F706130FD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38132C2D-AFE4-478D-A86B-81059C205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5BFD52-DD96-4666-8D77-C636870FD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92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B951FD-1CBD-4FCC-99C3-F67E9DF6FA8F}"/>
              </a:ext>
            </a:extLst>
          </p:cNvPr>
          <p:cNvSpPr>
            <a:spLocks noGrp="1"/>
          </p:cNvSpPr>
          <p:nvPr>
            <p:ph type="title"/>
          </p:nvPr>
        </p:nvSpPr>
        <p:spPr>
          <a:xfrm>
            <a:off x="8229600" y="914400"/>
            <a:ext cx="3794759" cy="5943600"/>
          </a:xfrm>
        </p:spPr>
        <p:txBody>
          <a:bodyPr>
            <a:normAutofit fontScale="90000"/>
          </a:bodyPr>
          <a:lstStyle/>
          <a:p>
            <a:pPr>
              <a:lnSpc>
                <a:spcPct val="90000"/>
              </a:lnSpc>
            </a:pPr>
            <a:r>
              <a:rPr lang="en-US" sz="4000" dirty="0">
                <a:solidFill>
                  <a:schemeClr val="bg1"/>
                </a:solidFill>
                <a:latin typeface="Calibri" panose="020F0502020204030204" pitchFamily="34" charset="0"/>
                <a:cs typeface="Calibri" panose="020F0502020204030204" pitchFamily="34" charset="0"/>
              </a:rPr>
              <a:t>Polyvagal Theory </a:t>
            </a:r>
            <a:br>
              <a:rPr lang="en-US" sz="3000" dirty="0">
                <a:solidFill>
                  <a:schemeClr val="bg1"/>
                </a:solidFill>
                <a:latin typeface="Calibri" panose="020F0502020204030204" pitchFamily="34" charset="0"/>
                <a:cs typeface="Calibri" panose="020F0502020204030204" pitchFamily="34" charset="0"/>
              </a:rPr>
            </a:br>
            <a:r>
              <a:rPr lang="en-US" sz="3000" dirty="0">
                <a:solidFill>
                  <a:schemeClr val="bg1"/>
                </a:solidFill>
                <a:latin typeface="Calibri" panose="020F0502020204030204" pitchFamily="34" charset="0"/>
                <a:cs typeface="Calibri" panose="020F0502020204030204" pitchFamily="34" charset="0"/>
              </a:rPr>
              <a:t>The Autonomic Nervous System</a:t>
            </a: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r>
              <a:rPr lang="en-US" sz="3000" dirty="0">
                <a:solidFill>
                  <a:schemeClr val="bg1"/>
                </a:solidFill>
                <a:latin typeface="Calibri" panose="020F0502020204030204" pitchFamily="34" charset="0"/>
                <a:cs typeface="Calibri" panose="020F0502020204030204" pitchFamily="34" charset="0"/>
              </a:rPr>
              <a:t>              </a:t>
            </a:r>
            <a:r>
              <a:rPr lang="en-US" sz="2200" dirty="0">
                <a:solidFill>
                  <a:schemeClr val="bg1"/>
                </a:solidFill>
                <a:latin typeface="Calibri" panose="020F0502020204030204" pitchFamily="34" charset="0"/>
                <a:cs typeface="Calibri" panose="020F0502020204030204" pitchFamily="34" charset="0"/>
              </a:rPr>
              <a:t>Dr. Steve Porges</a:t>
            </a: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rPr>
            </a:br>
            <a:r>
              <a:rPr lang="en-US" sz="3000" dirty="0">
                <a:solidFill>
                  <a:schemeClr val="bg1"/>
                </a:solidFill>
              </a:rPr>
              <a:t> </a:t>
            </a:r>
            <a:br>
              <a:rPr lang="en-US" sz="3000" dirty="0">
                <a:solidFill>
                  <a:schemeClr val="bg1"/>
                </a:solidFill>
              </a:rPr>
            </a:br>
            <a:endParaRPr lang="en-US" sz="3000" dirty="0">
              <a:solidFill>
                <a:schemeClr val="bg1"/>
              </a:solidFill>
            </a:endParaRPr>
          </a:p>
        </p:txBody>
      </p:sp>
      <p:sp>
        <p:nvSpPr>
          <p:cNvPr id="15" name="Freeform: Shape 14">
            <a:extLst>
              <a:ext uri="{FF2B5EF4-FFF2-40B4-BE49-F238E27FC236}">
                <a16:creationId xmlns:a16="http://schemas.microsoft.com/office/drawing/2014/main" id="{1941746C-2C12-4564-8342-A3055D836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8132921" y="3187343"/>
            <a:ext cx="1105119" cy="506624"/>
          </a:xfrm>
          <a:custGeom>
            <a:avLst/>
            <a:gdLst>
              <a:gd name="connsiteX0" fmla="*/ 0 w 1105119"/>
              <a:gd name="connsiteY0" fmla="*/ 506624 h 506624"/>
              <a:gd name="connsiteX1" fmla="*/ 759132 w 1105119"/>
              <a:gd name="connsiteY1" fmla="*/ 505572 h 506624"/>
              <a:gd name="connsiteX2" fmla="*/ 849827 w 1105119"/>
              <a:gd name="connsiteY2" fmla="*/ 505572 h 506624"/>
              <a:gd name="connsiteX3" fmla="*/ 864083 w 1105119"/>
              <a:gd name="connsiteY3" fmla="*/ 500804 h 506624"/>
              <a:gd name="connsiteX4" fmla="*/ 869065 w 1105119"/>
              <a:gd name="connsiteY4" fmla="*/ 496035 h 506624"/>
              <a:gd name="connsiteX5" fmla="*/ 1098034 w 1105119"/>
              <a:gd name="connsiteY5" fmla="*/ 267092 h 506624"/>
              <a:gd name="connsiteX6" fmla="*/ 1098034 w 1105119"/>
              <a:gd name="connsiteY6" fmla="*/ 238480 h 506624"/>
              <a:gd name="connsiteX7" fmla="*/ 869065 w 1105119"/>
              <a:gd name="connsiteY7" fmla="*/ 9537 h 506624"/>
              <a:gd name="connsiteX8" fmla="*/ 864083 w 1105119"/>
              <a:gd name="connsiteY8" fmla="*/ 4769 h 506624"/>
              <a:gd name="connsiteX9" fmla="*/ 849827 w 1105119"/>
              <a:gd name="connsiteY9" fmla="*/ 0 h 506624"/>
              <a:gd name="connsiteX10" fmla="*/ 759132 w 1105119"/>
              <a:gd name="connsiteY10" fmla="*/ 0 h 506624"/>
              <a:gd name="connsiteX11" fmla="*/ 0 w 1105119"/>
              <a:gd name="connsiteY11" fmla="*/ 2157 h 50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5119" h="506624">
                <a:moveTo>
                  <a:pt x="0" y="506624"/>
                </a:moveTo>
                <a:lnTo>
                  <a:pt x="759132" y="505572"/>
                </a:lnTo>
                <a:lnTo>
                  <a:pt x="849827" y="505572"/>
                </a:lnTo>
                <a:cubicBezTo>
                  <a:pt x="854636" y="505572"/>
                  <a:pt x="859446" y="500804"/>
                  <a:pt x="864083" y="500804"/>
                </a:cubicBezTo>
                <a:cubicBezTo>
                  <a:pt x="864083" y="496035"/>
                  <a:pt x="869065" y="496035"/>
                  <a:pt x="869065" y="496035"/>
                </a:cubicBezTo>
                <a:lnTo>
                  <a:pt x="1098034" y="267092"/>
                </a:lnTo>
                <a:cubicBezTo>
                  <a:pt x="1107481" y="257555"/>
                  <a:pt x="1107481" y="248018"/>
                  <a:pt x="1098034" y="238480"/>
                </a:cubicBezTo>
                <a:lnTo>
                  <a:pt x="869065" y="9537"/>
                </a:lnTo>
                <a:cubicBezTo>
                  <a:pt x="867519" y="7914"/>
                  <a:pt x="865629" y="6392"/>
                  <a:pt x="864083" y="4769"/>
                </a:cubicBezTo>
                <a:cubicBezTo>
                  <a:pt x="859446" y="0"/>
                  <a:pt x="854636" y="0"/>
                  <a:pt x="849827" y="0"/>
                </a:cubicBezTo>
                <a:lnTo>
                  <a:pt x="759132" y="0"/>
                </a:lnTo>
                <a:lnTo>
                  <a:pt x="0" y="2157"/>
                </a:lnTo>
                <a:close/>
              </a:path>
            </a:pathLst>
          </a:custGeom>
          <a:solidFill>
            <a:schemeClr val="accent1"/>
          </a:solidFill>
          <a:ln>
            <a:noFill/>
          </a:ln>
        </p:spPr>
        <p:txBody>
          <a:bodyPr/>
          <a:lstStyle/>
          <a:p>
            <a:endParaRPr lang="en-US"/>
          </a:p>
        </p:txBody>
      </p:sp>
      <p:graphicFrame>
        <p:nvGraphicFramePr>
          <p:cNvPr id="5" name="Content Placeholder 2">
            <a:extLst>
              <a:ext uri="{FF2B5EF4-FFF2-40B4-BE49-F238E27FC236}">
                <a16:creationId xmlns:a16="http://schemas.microsoft.com/office/drawing/2014/main" id="{EBE7755C-7800-4183-B261-EED9582FFE71}"/>
              </a:ext>
            </a:extLst>
          </p:cNvPr>
          <p:cNvGraphicFramePr>
            <a:graphicFrameLocks noGrp="1"/>
          </p:cNvGraphicFramePr>
          <p:nvPr>
            <p:ph idx="1"/>
            <p:extLst>
              <p:ext uri="{D42A27DB-BD31-4B8C-83A1-F6EECF244321}">
                <p14:modId xmlns:p14="http://schemas.microsoft.com/office/powerpoint/2010/main" val="3594287304"/>
              </p:ext>
            </p:extLst>
          </p:nvPr>
        </p:nvGraphicFramePr>
        <p:xfrm>
          <a:off x="616444" y="331471"/>
          <a:ext cx="6832212" cy="61836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id="{8955F67C-C7C9-4D10-9016-4BACDF279666}"/>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810186" y="3886200"/>
            <a:ext cx="2817762" cy="2470354"/>
          </a:xfrm>
          <a:prstGeom prst="rect">
            <a:avLst/>
          </a:prstGeom>
          <a:noFill/>
          <a:ln>
            <a:noFill/>
          </a:ln>
        </p:spPr>
      </p:pic>
    </p:spTree>
    <p:extLst>
      <p:ext uri="{BB962C8B-B14F-4D97-AF65-F5344CB8AC3E}">
        <p14:creationId xmlns:p14="http://schemas.microsoft.com/office/powerpoint/2010/main" val="11526060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useBgFill="1">
        <p:nvSpPr>
          <p:cNvPr id="73" name="Rectangle 55">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B53CD6-2BBE-4180-9A5D-F0EC6C9A064D}"/>
              </a:ext>
            </a:extLst>
          </p:cNvPr>
          <p:cNvSpPr>
            <a:spLocks noGrp="1"/>
          </p:cNvSpPr>
          <p:nvPr>
            <p:ph type="title"/>
          </p:nvPr>
        </p:nvSpPr>
        <p:spPr>
          <a:xfrm>
            <a:off x="3373062" y="257661"/>
            <a:ext cx="8131550" cy="1031538"/>
          </a:xfrm>
        </p:spPr>
        <p:txBody>
          <a:bodyPr>
            <a:normAutofit fontScale="90000"/>
          </a:bodyPr>
          <a:lstStyle/>
          <a:p>
            <a:pPr>
              <a:lnSpc>
                <a:spcPct val="90000"/>
              </a:lnSpc>
            </a:pPr>
            <a:r>
              <a:rPr lang="en-US" sz="4400" dirty="0">
                <a:latin typeface="Calibri" panose="020F0502020204030204" pitchFamily="34" charset="0"/>
                <a:cs typeface="Calibri" panose="020F0502020204030204" pitchFamily="34" charset="0"/>
              </a:rPr>
              <a:t>Polyvagal Theory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The Autonomic Nervous System</a:t>
            </a:r>
            <a:br>
              <a:rPr lang="en-US" sz="2800" dirty="0"/>
            </a:br>
            <a:endParaRPr lang="en-US" sz="2800" dirty="0"/>
          </a:p>
        </p:txBody>
      </p:sp>
      <p:sp>
        <p:nvSpPr>
          <p:cNvPr id="87" name="Rectangle 57">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59">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61"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62"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63"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64"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65"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66"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67"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68"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69"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70"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71"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72"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grpSp>
        <p:nvGrpSpPr>
          <p:cNvPr id="74" name="Group 73">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75"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US"/>
            </a:p>
          </p:txBody>
        </p:sp>
        <p:sp>
          <p:nvSpPr>
            <p:cNvPr id="76"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US"/>
            </a:p>
          </p:txBody>
        </p:sp>
        <p:sp>
          <p:nvSpPr>
            <p:cNvPr id="77"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US"/>
            </a:p>
          </p:txBody>
        </p:sp>
        <p:sp>
          <p:nvSpPr>
            <p:cNvPr id="78"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US"/>
            </a:p>
          </p:txBody>
        </p:sp>
        <p:sp>
          <p:nvSpPr>
            <p:cNvPr id="79"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US"/>
            </a:p>
          </p:txBody>
        </p:sp>
        <p:sp>
          <p:nvSpPr>
            <p:cNvPr id="80"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US"/>
            </a:p>
          </p:txBody>
        </p:sp>
        <p:sp>
          <p:nvSpPr>
            <p:cNvPr id="81"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US"/>
            </a:p>
          </p:txBody>
        </p:sp>
        <p:sp>
          <p:nvSpPr>
            <p:cNvPr id="82"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US"/>
            </a:p>
          </p:txBody>
        </p:sp>
        <p:sp>
          <p:nvSpPr>
            <p:cNvPr id="83"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US"/>
            </a:p>
          </p:txBody>
        </p:sp>
        <p:sp>
          <p:nvSpPr>
            <p:cNvPr id="84"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US"/>
            </a:p>
          </p:txBody>
        </p:sp>
        <p:sp>
          <p:nvSpPr>
            <p:cNvPr id="85"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US"/>
            </a:p>
          </p:txBody>
        </p:sp>
        <p:sp>
          <p:nvSpPr>
            <p:cNvPr id="86"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US"/>
            </a:p>
          </p:txBody>
        </p:sp>
      </p:grpSp>
      <p:sp>
        <p:nvSpPr>
          <p:cNvPr id="88"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3" name="Content Placeholder 2">
            <a:extLst>
              <a:ext uri="{FF2B5EF4-FFF2-40B4-BE49-F238E27FC236}">
                <a16:creationId xmlns:a16="http://schemas.microsoft.com/office/drawing/2014/main" id="{D2F2B004-8B9D-40B4-B386-DE83A58308BD}"/>
              </a:ext>
            </a:extLst>
          </p:cNvPr>
          <p:cNvSpPr>
            <a:spLocks noGrp="1"/>
          </p:cNvSpPr>
          <p:nvPr>
            <p:ph idx="1"/>
          </p:nvPr>
        </p:nvSpPr>
        <p:spPr>
          <a:xfrm>
            <a:off x="3042062" y="1289198"/>
            <a:ext cx="9021330" cy="5826463"/>
          </a:xfrm>
        </p:spPr>
        <p:txBody>
          <a:bodyPr>
            <a:normAutofit/>
          </a:bodyPr>
          <a:lstStyle/>
          <a:p>
            <a:pPr marL="0" indent="0">
              <a:lnSpc>
                <a:spcPct val="90000"/>
              </a:lnSpc>
              <a:buNone/>
            </a:pPr>
            <a:endParaRPr lang="en-US" dirty="0">
              <a:latin typeface="Calibri" panose="020F0502020204030204" pitchFamily="34" charset="0"/>
              <a:cs typeface="Calibri" panose="020F0502020204030204" pitchFamily="34" charset="0"/>
            </a:endParaRPr>
          </a:p>
          <a:p>
            <a:pPr marL="0" indent="0">
              <a:lnSpc>
                <a:spcPct val="90000"/>
              </a:lnSpc>
              <a:buNone/>
            </a:pPr>
            <a:r>
              <a:rPr lang="en-US" dirty="0">
                <a:latin typeface="Calibri" panose="020F0502020204030204" pitchFamily="34" charset="0"/>
                <a:cs typeface="Calibri" panose="020F0502020204030204" pitchFamily="34" charset="0"/>
              </a:rPr>
              <a:t>Briefly stated, our response to threat will move us toward one of </a:t>
            </a:r>
            <a:r>
              <a:rPr lang="en-US" b="1" dirty="0">
                <a:latin typeface="Calibri" panose="020F0502020204030204" pitchFamily="34" charset="0"/>
                <a:cs typeface="Calibri" panose="020F0502020204030204" pitchFamily="34" charset="0"/>
              </a:rPr>
              <a:t>three defensive responses</a:t>
            </a:r>
            <a:r>
              <a:rPr lang="en-US" dirty="0">
                <a:latin typeface="Calibri" panose="020F0502020204030204" pitchFamily="34" charset="0"/>
                <a:cs typeface="Calibri" panose="020F0502020204030204" pitchFamily="34" charset="0"/>
              </a:rPr>
              <a:t>. Two of which keep us in perpetual defense and one of which moves us toward health and restoration. </a:t>
            </a:r>
          </a:p>
          <a:p>
            <a:pPr marL="0" indent="0">
              <a:lnSpc>
                <a:spcPct val="90000"/>
              </a:lnSpc>
              <a:buNone/>
            </a:pPr>
            <a:endParaRPr lang="en-US" dirty="0">
              <a:latin typeface="Calibri" panose="020F0502020204030204" pitchFamily="34" charset="0"/>
              <a:cs typeface="Calibri" panose="020F0502020204030204" pitchFamily="34" charset="0"/>
            </a:endParaRPr>
          </a:p>
          <a:p>
            <a:pPr lvl="0">
              <a:lnSpc>
                <a:spcPct val="90000"/>
              </a:lnSpc>
            </a:pPr>
            <a:r>
              <a:rPr lang="en-US" u="sng" dirty="0">
                <a:solidFill>
                  <a:srgbClr val="0070C0"/>
                </a:solidFill>
                <a:latin typeface="Calibri" panose="020F0502020204030204" pitchFamily="34" charset="0"/>
                <a:cs typeface="Calibri" panose="020F0502020204030204" pitchFamily="34" charset="0"/>
              </a:rPr>
              <a:t>Sympathetic Division</a:t>
            </a:r>
            <a:r>
              <a:rPr lang="en-US" dirty="0">
                <a:solidFill>
                  <a:srgbClr val="0070C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Prepares the body for stressful or emergency situations – fight or flight.  The sympathetic nervous system originates in spinal nerves (nerves that arise from the spinal cord) and is our </a:t>
            </a:r>
            <a:r>
              <a:rPr lang="en-US" dirty="0">
                <a:solidFill>
                  <a:srgbClr val="FF0000"/>
                </a:solidFill>
                <a:latin typeface="Calibri" panose="020F0502020204030204" pitchFamily="34" charset="0"/>
                <a:cs typeface="Calibri" panose="020F0502020204030204" pitchFamily="34" charset="0"/>
              </a:rPr>
              <a:t>system of mobilization.  </a:t>
            </a:r>
            <a:r>
              <a:rPr lang="en-US" dirty="0">
                <a:latin typeface="Calibri" panose="020F0502020204030204" pitchFamily="34" charset="0"/>
                <a:cs typeface="Calibri" panose="020F0502020204030204" pitchFamily="34" charset="0"/>
              </a:rPr>
              <a:t>The sympathetic nerves are found in the middle of our backs in the thoracic and lumbar regions of the spinal cord. There are two mobilization systems in our sympathetic nervous system.</a:t>
            </a:r>
          </a:p>
          <a:p>
            <a:pPr lvl="1">
              <a:lnSpc>
                <a:spcPct val="90000"/>
              </a:lnSpc>
            </a:pPr>
            <a:r>
              <a:rPr lang="en-US" sz="1800" u="sng" dirty="0">
                <a:solidFill>
                  <a:srgbClr val="0070C0"/>
                </a:solidFill>
                <a:latin typeface="Calibri" panose="020F0502020204030204" pitchFamily="34" charset="0"/>
                <a:cs typeface="Calibri" panose="020F0502020204030204" pitchFamily="34" charset="0"/>
              </a:rPr>
              <a:t>Sympathetic Adrenal Medullary (SAM):</a:t>
            </a:r>
            <a:r>
              <a:rPr lang="en-US" sz="1800" dirty="0">
                <a:solidFill>
                  <a:srgbClr val="0070C0"/>
                </a:solidFill>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The SAM system is activated very quickly, within </a:t>
            </a:r>
            <a:r>
              <a:rPr lang="en-US" sz="1800" dirty="0">
                <a:solidFill>
                  <a:srgbClr val="FF0000"/>
                </a:solidFill>
                <a:latin typeface="Calibri" panose="020F0502020204030204" pitchFamily="34" charset="0"/>
                <a:cs typeface="Calibri" panose="020F0502020204030204" pitchFamily="34" charset="0"/>
              </a:rPr>
              <a:t>100 milliseconds </a:t>
            </a:r>
            <a:r>
              <a:rPr lang="en-US" sz="1800" dirty="0">
                <a:latin typeface="Calibri" panose="020F0502020204030204" pitchFamily="34" charset="0"/>
                <a:cs typeface="Calibri" panose="020F0502020204030204" pitchFamily="34" charset="0"/>
              </a:rPr>
              <a:t>and brings up a burst </a:t>
            </a:r>
            <a:r>
              <a:rPr lang="en-US" sz="1800" dirty="0">
                <a:solidFill>
                  <a:srgbClr val="FF0000"/>
                </a:solidFill>
                <a:latin typeface="Calibri" panose="020F0502020204030204" pitchFamily="34" charset="0"/>
                <a:cs typeface="Calibri" panose="020F0502020204030204" pitchFamily="34" charset="0"/>
              </a:rPr>
              <a:t>adrenaline</a:t>
            </a:r>
            <a:r>
              <a:rPr lang="en-US" sz="1800" dirty="0">
                <a:latin typeface="Calibri" panose="020F0502020204030204" pitchFamily="34" charset="0"/>
                <a:cs typeface="Calibri" panose="020F0502020204030204" pitchFamily="34" charset="0"/>
              </a:rPr>
              <a:t> for a fast response to a stressor. SAM activation triggers a short-term and rapid response to a stressor which is followed by a return to regulation (Dana, 2018).</a:t>
            </a:r>
          </a:p>
          <a:p>
            <a:pPr lvl="1">
              <a:lnSpc>
                <a:spcPct val="90000"/>
              </a:lnSpc>
            </a:pPr>
            <a:r>
              <a:rPr lang="en-US" sz="1800" u="sng" dirty="0">
                <a:solidFill>
                  <a:srgbClr val="0070C0"/>
                </a:solidFill>
                <a:latin typeface="Calibri" panose="020F0502020204030204" pitchFamily="34" charset="0"/>
                <a:cs typeface="Calibri" panose="020F0502020204030204" pitchFamily="34" charset="0"/>
              </a:rPr>
              <a:t>Hypothalamic-Pituitary-Adrenal (HPA) Axis</a:t>
            </a:r>
            <a:r>
              <a:rPr lang="en-US" sz="1800" dirty="0">
                <a:solidFill>
                  <a:srgbClr val="0070C0"/>
                </a:solidFill>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The HPA axis takes over when the quick, adrenaline surge of energy of the SAM does not resolve the distress. The HPA releases </a:t>
            </a:r>
            <a:r>
              <a:rPr lang="en-US" sz="1800" dirty="0">
                <a:solidFill>
                  <a:srgbClr val="FF0000"/>
                </a:solidFill>
                <a:latin typeface="Calibri" panose="020F0502020204030204" pitchFamily="34" charset="0"/>
                <a:cs typeface="Calibri" panose="020F0502020204030204" pitchFamily="34" charset="0"/>
              </a:rPr>
              <a:t>cortisol </a:t>
            </a:r>
            <a:r>
              <a:rPr lang="en-US" sz="1800" dirty="0">
                <a:latin typeface="Calibri" panose="020F0502020204030204" pitchFamily="34" charset="0"/>
                <a:cs typeface="Calibri" panose="020F0502020204030204" pitchFamily="34" charset="0"/>
              </a:rPr>
              <a:t>(AKA stress hormone).  This release takes longer and is much slower in taking effect, requiring minutes to take effect rather than seconds (Dana, 2018).</a:t>
            </a:r>
          </a:p>
          <a:p>
            <a:pPr>
              <a:lnSpc>
                <a:spcPct val="90000"/>
              </a:lnSpc>
            </a:pPr>
            <a:endParaRPr lang="en-US" sz="1500" dirty="0"/>
          </a:p>
        </p:txBody>
      </p:sp>
    </p:spTree>
    <p:extLst>
      <p:ext uri="{BB962C8B-B14F-4D97-AF65-F5344CB8AC3E}">
        <p14:creationId xmlns:p14="http://schemas.microsoft.com/office/powerpoint/2010/main" val="36689117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7">
            <a:extLst>
              <a:ext uri="{FF2B5EF4-FFF2-40B4-BE49-F238E27FC236}">
                <a16:creationId xmlns:a16="http://schemas.microsoft.com/office/drawing/2014/main" id="{0B0685DC-0CEE-482C-8A89-7A85EECA3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E1209F-DFFD-4872-B95E-E43034E9FDBA}"/>
              </a:ext>
            </a:extLst>
          </p:cNvPr>
          <p:cNvSpPr>
            <a:spLocks noGrp="1"/>
          </p:cNvSpPr>
          <p:nvPr>
            <p:ph type="title"/>
          </p:nvPr>
        </p:nvSpPr>
        <p:spPr>
          <a:xfrm>
            <a:off x="7643215" y="0"/>
            <a:ext cx="4046420" cy="4188542"/>
          </a:xfrm>
        </p:spPr>
        <p:txBody>
          <a:bodyPr anchor="ctr">
            <a:normAutofit/>
          </a:bodyPr>
          <a:lstStyle/>
          <a:p>
            <a:r>
              <a:rPr lang="en-US" sz="4400" dirty="0">
                <a:latin typeface="Calibri" panose="020F0502020204030204" pitchFamily="34" charset="0"/>
                <a:cs typeface="Calibri" panose="020F0502020204030204" pitchFamily="34" charset="0"/>
              </a:rPr>
              <a:t>Polyvagal Theory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Sympathetic Division</a:t>
            </a:r>
            <a:endParaRPr lang="en-US" dirty="0"/>
          </a:p>
        </p:txBody>
      </p:sp>
      <p:sp>
        <p:nvSpPr>
          <p:cNvPr id="27" name="Rectangle 9">
            <a:extLst>
              <a:ext uri="{FF2B5EF4-FFF2-40B4-BE49-F238E27FC236}">
                <a16:creationId xmlns:a16="http://schemas.microsoft.com/office/drawing/2014/main" id="{A31628A5-06CF-426B-948A-59ED234C9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4A9EEE69-0FCC-44AF-B194-708F1A9F5FB7}"/>
              </a:ext>
            </a:extLst>
          </p:cNvPr>
          <p:cNvSpPr>
            <a:spLocks noGrp="1"/>
          </p:cNvSpPr>
          <p:nvPr>
            <p:ph idx="1"/>
          </p:nvPr>
        </p:nvSpPr>
        <p:spPr>
          <a:xfrm>
            <a:off x="502365" y="530943"/>
            <a:ext cx="6714191" cy="6533534"/>
          </a:xfrm>
        </p:spPr>
        <p:txBody>
          <a:bodyPr anchor="ctr">
            <a:normAutofit/>
          </a:bodyPr>
          <a:lstStyle/>
          <a:p>
            <a:r>
              <a:rPr lang="en-US" sz="2000" dirty="0"/>
              <a:t>The sympathetic division </a:t>
            </a:r>
            <a:r>
              <a:rPr lang="en-US" sz="2000" dirty="0">
                <a:solidFill>
                  <a:srgbClr val="FF0000"/>
                </a:solidFill>
              </a:rPr>
              <a:t>increases heart rate </a:t>
            </a:r>
            <a:r>
              <a:rPr lang="en-US" sz="2000" dirty="0"/>
              <a:t>and the force of heart contractions and widens (dilates) the airways to make breathing easier.</a:t>
            </a:r>
          </a:p>
          <a:p>
            <a:r>
              <a:rPr lang="en-US" sz="2000" dirty="0"/>
              <a:t> It causes the body to </a:t>
            </a:r>
            <a:r>
              <a:rPr lang="en-US" sz="2000" dirty="0">
                <a:solidFill>
                  <a:srgbClr val="FF0000"/>
                </a:solidFill>
              </a:rPr>
              <a:t>release stored energy. </a:t>
            </a:r>
          </a:p>
          <a:p>
            <a:r>
              <a:rPr lang="en-US" sz="2000" dirty="0"/>
              <a:t>Muscular strength is increased. This division also causes palms to </a:t>
            </a:r>
            <a:r>
              <a:rPr lang="en-US" sz="2000" dirty="0">
                <a:solidFill>
                  <a:srgbClr val="FF0000"/>
                </a:solidFill>
              </a:rPr>
              <a:t>sweat, pupils to dilate,</a:t>
            </a:r>
            <a:r>
              <a:rPr lang="en-US" sz="2000" dirty="0"/>
              <a:t> and hair to stand on end. </a:t>
            </a:r>
          </a:p>
          <a:p>
            <a:r>
              <a:rPr lang="en-US" sz="2000" dirty="0"/>
              <a:t>It </a:t>
            </a:r>
            <a:r>
              <a:rPr lang="en-US" sz="2000" dirty="0">
                <a:solidFill>
                  <a:srgbClr val="FF0000"/>
                </a:solidFill>
              </a:rPr>
              <a:t>slows body processes </a:t>
            </a:r>
            <a:r>
              <a:rPr lang="en-US" sz="2000" dirty="0"/>
              <a:t>that are less important in emergencies, such as digestion and urination (Merck Manual). </a:t>
            </a:r>
          </a:p>
          <a:p>
            <a:r>
              <a:rPr lang="en-US" sz="2000" dirty="0"/>
              <a:t>When we are in this physical state, we can feel emotions such as </a:t>
            </a:r>
            <a:r>
              <a:rPr lang="en-US" sz="2000" dirty="0">
                <a:solidFill>
                  <a:srgbClr val="FF0000"/>
                </a:solidFill>
              </a:rPr>
              <a:t>fear and/or rage </a:t>
            </a:r>
            <a:r>
              <a:rPr lang="en-US" sz="2000" dirty="0"/>
              <a:t>and, if extremely activated, </a:t>
            </a:r>
            <a:r>
              <a:rPr lang="en-US" sz="2000" dirty="0">
                <a:solidFill>
                  <a:srgbClr val="FF0000"/>
                </a:solidFill>
              </a:rPr>
              <a:t>absolute terror </a:t>
            </a:r>
            <a:r>
              <a:rPr lang="en-US" sz="2000" dirty="0"/>
              <a:t>(Rothschild, 2017).</a:t>
            </a:r>
          </a:p>
          <a:p>
            <a:endParaRPr lang="en-US" dirty="0"/>
          </a:p>
        </p:txBody>
      </p:sp>
      <p:cxnSp>
        <p:nvCxnSpPr>
          <p:cNvPr id="12" name="Straight Connector 11">
            <a:extLst>
              <a:ext uri="{FF2B5EF4-FFF2-40B4-BE49-F238E27FC236}">
                <a16:creationId xmlns:a16="http://schemas.microsoft.com/office/drawing/2014/main" id="{2D902729-F83B-46AA-B572-057BD32A69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6041" y="1871831"/>
            <a:ext cx="0" cy="320040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3074" name="Picture 2" descr="Here's How You Can Handle Your Hyperactive Child">
            <a:extLst>
              <a:ext uri="{FF2B5EF4-FFF2-40B4-BE49-F238E27FC236}">
                <a16:creationId xmlns:a16="http://schemas.microsoft.com/office/drawing/2014/main" id="{4F991A27-7BDA-4C1A-BD6E-6B62A1D71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041" y="4041059"/>
            <a:ext cx="4655955" cy="2786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0680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A774-62F7-471A-B79D-9790FEBB3C84}"/>
              </a:ext>
            </a:extLst>
          </p:cNvPr>
          <p:cNvSpPr>
            <a:spLocks noGrp="1"/>
          </p:cNvSpPr>
          <p:nvPr>
            <p:ph type="title"/>
          </p:nvPr>
        </p:nvSpPr>
        <p:spPr>
          <a:xfrm>
            <a:off x="1637071" y="624110"/>
            <a:ext cx="9867541" cy="1101451"/>
          </a:xfrm>
        </p:spPr>
        <p:txBody>
          <a:bodyPr>
            <a:normAutofit fontScale="90000"/>
          </a:bodyPr>
          <a:lstStyle/>
          <a:p>
            <a:r>
              <a:rPr lang="en-US" sz="4000" b="1" dirty="0">
                <a:latin typeface="Calibri" panose="020F0502020204030204" pitchFamily="34" charset="0"/>
                <a:cs typeface="Calibri" panose="020F0502020204030204" pitchFamily="34" charset="0"/>
              </a:rPr>
              <a:t>Polyvagal Theory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Parasympathetic Division</a:t>
            </a:r>
            <a:endParaRPr lang="en-US" dirty="0"/>
          </a:p>
        </p:txBody>
      </p:sp>
      <p:sp>
        <p:nvSpPr>
          <p:cNvPr id="3" name="Content Placeholder 2">
            <a:extLst>
              <a:ext uri="{FF2B5EF4-FFF2-40B4-BE49-F238E27FC236}">
                <a16:creationId xmlns:a16="http://schemas.microsoft.com/office/drawing/2014/main" id="{2B6DF6CE-EBA2-4F3C-A799-5AFEA2999C53}"/>
              </a:ext>
            </a:extLst>
          </p:cNvPr>
          <p:cNvSpPr>
            <a:spLocks noGrp="1"/>
          </p:cNvSpPr>
          <p:nvPr>
            <p:ph idx="1"/>
          </p:nvPr>
        </p:nvSpPr>
        <p:spPr>
          <a:xfrm>
            <a:off x="589935" y="2005781"/>
            <a:ext cx="11223523" cy="5117690"/>
          </a:xfrm>
          <a:gradFill>
            <a:gsLst>
              <a:gs pos="0">
                <a:srgbClr val="FFC000"/>
              </a:gs>
              <a:gs pos="100000">
                <a:schemeClr val="bg2">
                  <a:shade val="98000"/>
                  <a:satMod val="120000"/>
                  <a:lumMod val="98000"/>
                </a:schemeClr>
              </a:gs>
            </a:gsLst>
            <a:path path="circle">
              <a:fillToRect l="50000" t="50000" r="100000" b="100000"/>
            </a:path>
          </a:gradFill>
        </p:spPr>
        <p:txBody>
          <a:bodyPr>
            <a:normAutofit/>
          </a:bodyPr>
          <a:lstStyle/>
          <a:p>
            <a:pPr lvl="0">
              <a:lnSpc>
                <a:spcPct val="90000"/>
              </a:lnSpc>
            </a:pPr>
            <a:r>
              <a:rPr lang="en-US" sz="2000" dirty="0">
                <a:latin typeface="Calibri" panose="020F0502020204030204" pitchFamily="34" charset="0"/>
                <a:cs typeface="Calibri" panose="020F0502020204030204" pitchFamily="34" charset="0"/>
              </a:rPr>
              <a:t>The parasympathetic division </a:t>
            </a:r>
            <a:r>
              <a:rPr lang="en-US" sz="2000" dirty="0">
                <a:solidFill>
                  <a:srgbClr val="FF0000"/>
                </a:solidFill>
                <a:latin typeface="Calibri" panose="020F0502020204030204" pitchFamily="34" charset="0"/>
                <a:cs typeface="Calibri" panose="020F0502020204030204" pitchFamily="34" charset="0"/>
              </a:rPr>
              <a:t>conserves and restores calm/homeostasis. </a:t>
            </a:r>
            <a:r>
              <a:rPr lang="en-US" sz="2000" dirty="0">
                <a:latin typeface="Calibri" panose="020F0502020204030204" pitchFamily="34" charset="0"/>
                <a:cs typeface="Calibri" panose="020F0502020204030204" pitchFamily="34" charset="0"/>
              </a:rPr>
              <a:t>It slows the heart rate and decreases blood pressure. It stimulates the digestive tract to process food and eliminate wastes. Energy from food is processed and used to </a:t>
            </a:r>
            <a:r>
              <a:rPr lang="en-US" sz="2000" dirty="0">
                <a:solidFill>
                  <a:srgbClr val="FF0000"/>
                </a:solidFill>
                <a:latin typeface="Calibri" panose="020F0502020204030204" pitchFamily="34" charset="0"/>
                <a:cs typeface="Calibri" panose="020F0502020204030204" pitchFamily="34" charset="0"/>
              </a:rPr>
              <a:t>restore</a:t>
            </a:r>
            <a:r>
              <a:rPr lang="en-US" sz="2000" dirty="0">
                <a:latin typeface="Calibri" panose="020F0502020204030204" pitchFamily="34" charset="0"/>
                <a:cs typeface="Calibri" panose="020F0502020204030204" pitchFamily="34" charset="0"/>
              </a:rPr>
              <a:t> and build tissues (Merck Manual).</a:t>
            </a:r>
          </a:p>
          <a:p>
            <a:pPr>
              <a:lnSpc>
                <a:spcPct val="90000"/>
              </a:lnSpc>
            </a:pPr>
            <a:r>
              <a:rPr lang="en-US" sz="2000" dirty="0">
                <a:latin typeface="Calibri" panose="020F0502020204030204" pitchFamily="34" charset="0"/>
                <a:cs typeface="Calibri" panose="020F0502020204030204" pitchFamily="34" charset="0"/>
              </a:rPr>
              <a:t>Dr. Porges discovered that the parasympathetic division of the Autonomic Nervous System consists of two branches which lead to two different responses. </a:t>
            </a:r>
          </a:p>
          <a:p>
            <a:pPr>
              <a:lnSpc>
                <a:spcPct val="90000"/>
              </a:lnSpc>
            </a:pPr>
            <a:r>
              <a:rPr lang="en-US" sz="2000" dirty="0">
                <a:latin typeface="Calibri" panose="020F0502020204030204" pitchFamily="34" charset="0"/>
                <a:cs typeface="Calibri" panose="020F0502020204030204" pitchFamily="34" charset="0"/>
              </a:rPr>
              <a:t>The main nerve in the parasympathetic nervous system is the </a:t>
            </a:r>
            <a:r>
              <a:rPr lang="en-US" sz="2000" dirty="0">
                <a:solidFill>
                  <a:srgbClr val="FF0000"/>
                </a:solidFill>
                <a:latin typeface="Calibri" panose="020F0502020204030204" pitchFamily="34" charset="0"/>
                <a:cs typeface="Calibri" panose="020F0502020204030204" pitchFamily="34" charset="0"/>
              </a:rPr>
              <a:t>10th cranial nerve</a:t>
            </a:r>
            <a:r>
              <a:rPr lang="en-US" sz="2000" dirty="0">
                <a:latin typeface="Calibri" panose="020F0502020204030204" pitchFamily="34" charset="0"/>
                <a:cs typeface="Calibri" panose="020F0502020204030204" pitchFamily="34" charset="0"/>
              </a:rPr>
              <a:t>, aka </a:t>
            </a:r>
            <a:r>
              <a:rPr lang="en-US" sz="2000" dirty="0">
                <a:solidFill>
                  <a:srgbClr val="FF0000"/>
                </a:solidFill>
                <a:latin typeface="Calibri" panose="020F0502020204030204" pitchFamily="34" charset="0"/>
                <a:cs typeface="Calibri" panose="020F0502020204030204" pitchFamily="34" charset="0"/>
              </a:rPr>
              <a:t>vagus nerve</a:t>
            </a:r>
            <a:r>
              <a:rPr lang="en-US" sz="2000" b="1" dirty="0">
                <a:latin typeface="Calibri" panose="020F0502020204030204" pitchFamily="34" charset="0"/>
                <a:cs typeface="Calibri" panose="020F0502020204030204" pitchFamily="34" charset="0"/>
              </a:rPr>
              <a:t>,</a:t>
            </a:r>
            <a:r>
              <a:rPr lang="en-US" sz="2000" dirty="0">
                <a:latin typeface="Calibri" panose="020F0502020204030204" pitchFamily="34" charset="0"/>
                <a:cs typeface="Calibri" panose="020F0502020204030204" pitchFamily="34" charset="0"/>
              </a:rPr>
              <a:t> which is the largest of the 12 cranial nerves and has huge implications for our well-being and health.</a:t>
            </a:r>
          </a:p>
          <a:p>
            <a:pPr>
              <a:lnSpc>
                <a:spcPct val="90000"/>
              </a:lnSpc>
            </a:pPr>
            <a:r>
              <a:rPr lang="en-US" sz="2000" dirty="0">
                <a:latin typeface="Calibri" panose="020F0502020204030204" pitchFamily="34" charset="0"/>
                <a:cs typeface="Calibri" panose="020F0502020204030204" pitchFamily="34" charset="0"/>
              </a:rPr>
              <a:t> The name vagus comes from the Latin word </a:t>
            </a:r>
            <a:r>
              <a:rPr lang="en-US" sz="2000" i="1" dirty="0">
                <a:solidFill>
                  <a:srgbClr val="FF0000"/>
                </a:solidFill>
                <a:latin typeface="Calibri" panose="020F0502020204030204" pitchFamily="34" charset="0"/>
                <a:cs typeface="Calibri" panose="020F0502020204030204" pitchFamily="34" charset="0"/>
              </a:rPr>
              <a:t>vagary</a:t>
            </a:r>
            <a:r>
              <a:rPr lang="en-US" sz="2000" i="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which means</a:t>
            </a:r>
            <a:r>
              <a:rPr lang="en-US" sz="2000" i="1" dirty="0">
                <a:latin typeface="Calibri" panose="020F0502020204030204" pitchFamily="34" charset="0"/>
                <a:cs typeface="Calibri" panose="020F0502020204030204" pitchFamily="34" charset="0"/>
              </a:rPr>
              <a:t> </a:t>
            </a:r>
            <a:r>
              <a:rPr lang="en-US" sz="2000" i="1" dirty="0">
                <a:solidFill>
                  <a:srgbClr val="FF0000"/>
                </a:solidFill>
                <a:latin typeface="Calibri" panose="020F0502020204030204" pitchFamily="34" charset="0"/>
                <a:cs typeface="Calibri" panose="020F0502020204030204" pitchFamily="34" charset="0"/>
              </a:rPr>
              <a:t>wanderer</a:t>
            </a:r>
            <a:r>
              <a:rPr lang="en-US" sz="2000" i="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and this nerve is definitely a vagabond. </a:t>
            </a:r>
          </a:p>
          <a:p>
            <a:pPr>
              <a:lnSpc>
                <a:spcPct val="90000"/>
              </a:lnSpc>
            </a:pPr>
            <a:r>
              <a:rPr lang="en-US" sz="2000" dirty="0">
                <a:latin typeface="Calibri" panose="020F0502020204030204" pitchFamily="34" charset="0"/>
                <a:cs typeface="Calibri" panose="020F0502020204030204" pitchFamily="34" charset="0"/>
              </a:rPr>
              <a:t>The vagus travels downward from the brainstem to the heart and stomach and then back upward to the face and its connection with other cranial nerves. </a:t>
            </a:r>
          </a:p>
          <a:p>
            <a:pPr>
              <a:lnSpc>
                <a:spcPct val="90000"/>
              </a:lnSpc>
            </a:pPr>
            <a:r>
              <a:rPr lang="en-US" sz="2000" dirty="0">
                <a:latin typeface="Calibri" panose="020F0502020204030204" pitchFamily="34" charset="0"/>
                <a:cs typeface="Calibri" panose="020F0502020204030204" pitchFamily="34" charset="0"/>
              </a:rPr>
              <a:t>This amazing wandering nerve is a mixed nerve which </a:t>
            </a:r>
            <a:r>
              <a:rPr lang="en-US" sz="2000" dirty="0">
                <a:solidFill>
                  <a:srgbClr val="FF0000"/>
                </a:solidFill>
                <a:latin typeface="Calibri" panose="020F0502020204030204" pitchFamily="34" charset="0"/>
                <a:cs typeface="Calibri" panose="020F0502020204030204" pitchFamily="34" charset="0"/>
              </a:rPr>
              <a:t>communicates bidirectionally </a:t>
            </a:r>
            <a:r>
              <a:rPr lang="en-US" sz="2000" dirty="0">
                <a:latin typeface="Calibri" panose="020F0502020204030204" pitchFamily="34" charset="0"/>
                <a:cs typeface="Calibri" panose="020F0502020204030204" pitchFamily="34" charset="0"/>
              </a:rPr>
              <a:t>between the body and the brain. </a:t>
            </a:r>
            <a:r>
              <a:rPr lang="en-US" sz="2000" dirty="0">
                <a:solidFill>
                  <a:srgbClr val="FF0000"/>
                </a:solidFill>
                <a:latin typeface="Calibri" panose="020F0502020204030204" pitchFamily="34" charset="0"/>
                <a:cs typeface="Calibri" panose="020F0502020204030204" pitchFamily="34" charset="0"/>
              </a:rPr>
              <a:t>80% percent of its fibers are sensory (afferent) </a:t>
            </a:r>
            <a:r>
              <a:rPr lang="en-US" sz="2000" dirty="0">
                <a:latin typeface="Calibri" panose="020F0502020204030204" pitchFamily="34" charset="0"/>
                <a:cs typeface="Calibri" panose="020F0502020204030204" pitchFamily="34" charset="0"/>
              </a:rPr>
              <a:t>sending information from the body to the brain, and </a:t>
            </a:r>
            <a:r>
              <a:rPr lang="en-US" sz="2000" dirty="0">
                <a:solidFill>
                  <a:srgbClr val="FF0000"/>
                </a:solidFill>
                <a:latin typeface="Calibri" panose="020F0502020204030204" pitchFamily="34" charset="0"/>
                <a:cs typeface="Calibri" panose="020F0502020204030204" pitchFamily="34" charset="0"/>
              </a:rPr>
              <a:t>20% are motor (efferent), </a:t>
            </a:r>
            <a:r>
              <a:rPr lang="en-US" sz="2000" dirty="0">
                <a:latin typeface="Calibri" panose="020F0502020204030204" pitchFamily="34" charset="0"/>
                <a:cs typeface="Calibri" panose="020F0502020204030204" pitchFamily="34" charset="0"/>
              </a:rPr>
              <a:t>sending action information from the brain to the body (Dana, 2018).</a:t>
            </a:r>
          </a:p>
          <a:p>
            <a:pPr>
              <a:lnSpc>
                <a:spcPct val="90000"/>
              </a:lnSpc>
            </a:pPr>
            <a:endParaRPr lang="en-US" sz="1100" dirty="0"/>
          </a:p>
        </p:txBody>
      </p:sp>
      <p:pic>
        <p:nvPicPr>
          <p:cNvPr id="4" name="Picture 3">
            <a:extLst>
              <a:ext uri="{FF2B5EF4-FFF2-40B4-BE49-F238E27FC236}">
                <a16:creationId xmlns:a16="http://schemas.microsoft.com/office/drawing/2014/main" id="{DABCD275-F696-4DB7-AD46-90EBC3CDF2F2}"/>
              </a:ext>
            </a:extLst>
          </p:cNvPr>
          <p:cNvPicPr/>
          <p:nvPr/>
        </p:nvPicPr>
        <p:blipFill rotWithShape="1">
          <a:blip r:embed="rId2">
            <a:extLst>
              <a:ext uri="{28A0092B-C50C-407E-A947-70E740481C1C}">
                <a14:useLocalDpi xmlns:a14="http://schemas.microsoft.com/office/drawing/2010/main" val="0"/>
              </a:ext>
            </a:extLst>
          </a:blip>
          <a:srcRect l="9163" t="1043" r="9316" b="-1043"/>
          <a:stretch/>
        </p:blipFill>
        <p:spPr bwMode="auto">
          <a:xfrm>
            <a:off x="8000590" y="244428"/>
            <a:ext cx="2873159" cy="1621243"/>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76485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26" name="Rectangle 84">
            <a:extLst>
              <a:ext uri="{FF2B5EF4-FFF2-40B4-BE49-F238E27FC236}">
                <a16:creationId xmlns:a16="http://schemas.microsoft.com/office/drawing/2014/main" id="{D9851E3A-A987-4859-9987-B13096D975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127" name="Group 86">
            <a:extLst>
              <a:ext uri="{FF2B5EF4-FFF2-40B4-BE49-F238E27FC236}">
                <a16:creationId xmlns:a16="http://schemas.microsoft.com/office/drawing/2014/main" id="{BB12D296-A22C-4E21-9C75-3E67301E74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88" name="Freeform 11">
              <a:extLst>
                <a:ext uri="{FF2B5EF4-FFF2-40B4-BE49-F238E27FC236}">
                  <a16:creationId xmlns:a16="http://schemas.microsoft.com/office/drawing/2014/main" id="{1A1238F3-0B39-40D0-8C3F-BDBAAE1E3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0" name="Freeform 12">
              <a:extLst>
                <a:ext uri="{FF2B5EF4-FFF2-40B4-BE49-F238E27FC236}">
                  <a16:creationId xmlns:a16="http://schemas.microsoft.com/office/drawing/2014/main" id="{604D379A-6934-4295-9EF2-BDD404CB5C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90" name="Freeform 13">
              <a:extLst>
                <a:ext uri="{FF2B5EF4-FFF2-40B4-BE49-F238E27FC236}">
                  <a16:creationId xmlns:a16="http://schemas.microsoft.com/office/drawing/2014/main" id="{3C1E9A55-61F7-4040-8274-782A429D8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18" name="Freeform 14">
              <a:extLst>
                <a:ext uri="{FF2B5EF4-FFF2-40B4-BE49-F238E27FC236}">
                  <a16:creationId xmlns:a16="http://schemas.microsoft.com/office/drawing/2014/main" id="{6DBD7D8E-F59B-4CA6-93DC-2D936BC79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92" name="Freeform 15">
              <a:extLst>
                <a:ext uri="{FF2B5EF4-FFF2-40B4-BE49-F238E27FC236}">
                  <a16:creationId xmlns:a16="http://schemas.microsoft.com/office/drawing/2014/main" id="{5A2E5C3E-887D-4D86-8D20-C306EEA89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93" name="Freeform 16">
              <a:extLst>
                <a:ext uri="{FF2B5EF4-FFF2-40B4-BE49-F238E27FC236}">
                  <a16:creationId xmlns:a16="http://schemas.microsoft.com/office/drawing/2014/main" id="{983E4218-35DF-4531-9FFB-196FE4A70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94" name="Freeform 17">
              <a:extLst>
                <a:ext uri="{FF2B5EF4-FFF2-40B4-BE49-F238E27FC236}">
                  <a16:creationId xmlns:a16="http://schemas.microsoft.com/office/drawing/2014/main" id="{8D0B9266-FB4F-4A11-9906-D88930267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95" name="Freeform 18">
              <a:extLst>
                <a:ext uri="{FF2B5EF4-FFF2-40B4-BE49-F238E27FC236}">
                  <a16:creationId xmlns:a16="http://schemas.microsoft.com/office/drawing/2014/main" id="{4D68D567-E1FF-4421-A5A7-0FB5B6CCF3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96" name="Freeform 19">
              <a:extLst>
                <a:ext uri="{FF2B5EF4-FFF2-40B4-BE49-F238E27FC236}">
                  <a16:creationId xmlns:a16="http://schemas.microsoft.com/office/drawing/2014/main" id="{162E82F3-E7FB-46D6-A67C-19F349F67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97" name="Freeform 20">
              <a:extLst>
                <a:ext uri="{FF2B5EF4-FFF2-40B4-BE49-F238E27FC236}">
                  <a16:creationId xmlns:a16="http://schemas.microsoft.com/office/drawing/2014/main" id="{29237D49-4974-49A3-ADFD-719D2A3775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98" name="Freeform 21">
              <a:extLst>
                <a:ext uri="{FF2B5EF4-FFF2-40B4-BE49-F238E27FC236}">
                  <a16:creationId xmlns:a16="http://schemas.microsoft.com/office/drawing/2014/main" id="{15684C6D-1CAF-400F-AFB5-24C18BE66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99" name="Freeform 22">
              <a:extLst>
                <a:ext uri="{FF2B5EF4-FFF2-40B4-BE49-F238E27FC236}">
                  <a16:creationId xmlns:a16="http://schemas.microsoft.com/office/drawing/2014/main" id="{D71E86AF-F2C2-497D-8C63-1A633C0569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20" name="Group 100">
            <a:extLst>
              <a:ext uri="{FF2B5EF4-FFF2-40B4-BE49-F238E27FC236}">
                <a16:creationId xmlns:a16="http://schemas.microsoft.com/office/drawing/2014/main" id="{8FCB706A-A0EA-484D-93DC-B2CED03BD2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102" name="Freeform 27">
              <a:extLst>
                <a:ext uri="{FF2B5EF4-FFF2-40B4-BE49-F238E27FC236}">
                  <a16:creationId xmlns:a16="http://schemas.microsoft.com/office/drawing/2014/main" id="{A78D4A50-94B5-4EAE-B4AF-79D6DE9A2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21" name="Freeform 28">
              <a:extLst>
                <a:ext uri="{FF2B5EF4-FFF2-40B4-BE49-F238E27FC236}">
                  <a16:creationId xmlns:a16="http://schemas.microsoft.com/office/drawing/2014/main" id="{F465FEEF-4A9D-48D0-AD78-3F03C5153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04" name="Freeform 29">
              <a:extLst>
                <a:ext uri="{FF2B5EF4-FFF2-40B4-BE49-F238E27FC236}">
                  <a16:creationId xmlns:a16="http://schemas.microsoft.com/office/drawing/2014/main" id="{0B9FF3DB-CBEC-4D4E-B28F-CABCB9980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22" name="Freeform 30">
              <a:extLst>
                <a:ext uri="{FF2B5EF4-FFF2-40B4-BE49-F238E27FC236}">
                  <a16:creationId xmlns:a16="http://schemas.microsoft.com/office/drawing/2014/main" id="{45BC3B0B-20C8-4F1E-8120-9E6C5BA8D1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06" name="Freeform 31">
              <a:extLst>
                <a:ext uri="{FF2B5EF4-FFF2-40B4-BE49-F238E27FC236}">
                  <a16:creationId xmlns:a16="http://schemas.microsoft.com/office/drawing/2014/main" id="{C2D0EEAB-704C-4DBC-A730-7F8FFBEFC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24" name="Freeform 32">
              <a:extLst>
                <a:ext uri="{FF2B5EF4-FFF2-40B4-BE49-F238E27FC236}">
                  <a16:creationId xmlns:a16="http://schemas.microsoft.com/office/drawing/2014/main" id="{8ADC598E-AAD3-4049-A1F7-D6BA27876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25" name="Freeform 33">
              <a:extLst>
                <a:ext uri="{FF2B5EF4-FFF2-40B4-BE49-F238E27FC236}">
                  <a16:creationId xmlns:a16="http://schemas.microsoft.com/office/drawing/2014/main" id="{080514FC-72C0-4BBE-8376-E2DD52C79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26" name="Freeform 34">
              <a:extLst>
                <a:ext uri="{FF2B5EF4-FFF2-40B4-BE49-F238E27FC236}">
                  <a16:creationId xmlns:a16="http://schemas.microsoft.com/office/drawing/2014/main" id="{B76B3E91-F388-454F-8306-D64D088958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10" name="Freeform 35">
              <a:extLst>
                <a:ext uri="{FF2B5EF4-FFF2-40B4-BE49-F238E27FC236}">
                  <a16:creationId xmlns:a16="http://schemas.microsoft.com/office/drawing/2014/main" id="{A24F85CC-2609-497D-A3BE-D128CE9E2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12" name="Freeform 36">
              <a:extLst>
                <a:ext uri="{FF2B5EF4-FFF2-40B4-BE49-F238E27FC236}">
                  <a16:creationId xmlns:a16="http://schemas.microsoft.com/office/drawing/2014/main" id="{026D0D91-F7BF-49FB-90D4-56B7B0FF8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14" name="Freeform 37">
              <a:extLst>
                <a:ext uri="{FF2B5EF4-FFF2-40B4-BE49-F238E27FC236}">
                  <a16:creationId xmlns:a16="http://schemas.microsoft.com/office/drawing/2014/main" id="{E3F29555-7107-4106-81BD-CA8763BD6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15" name="Freeform 38">
              <a:extLst>
                <a:ext uri="{FF2B5EF4-FFF2-40B4-BE49-F238E27FC236}">
                  <a16:creationId xmlns:a16="http://schemas.microsoft.com/office/drawing/2014/main" id="{68AF4D70-6597-4A7A-ABDD-30A8178BB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 name="Title 1">
            <a:extLst>
              <a:ext uri="{FF2B5EF4-FFF2-40B4-BE49-F238E27FC236}">
                <a16:creationId xmlns:a16="http://schemas.microsoft.com/office/drawing/2014/main" id="{454EAB26-BF40-4DDE-8A41-C59D073AB4BB}"/>
              </a:ext>
            </a:extLst>
          </p:cNvPr>
          <p:cNvSpPr>
            <a:spLocks noGrp="1"/>
          </p:cNvSpPr>
          <p:nvPr>
            <p:ph type="title"/>
          </p:nvPr>
        </p:nvSpPr>
        <p:spPr>
          <a:xfrm>
            <a:off x="2906604" y="0"/>
            <a:ext cx="9322967" cy="1905000"/>
          </a:xfrm>
          <a:gradFill>
            <a:gsLst>
              <a:gs pos="0">
                <a:srgbClr val="FFFF00"/>
              </a:gs>
              <a:gs pos="100000">
                <a:schemeClr val="bg2">
                  <a:shade val="98000"/>
                  <a:satMod val="120000"/>
                  <a:lumMod val="98000"/>
                </a:schemeClr>
              </a:gs>
            </a:gsLst>
            <a:path path="circle">
              <a:fillToRect l="50000" t="50000" r="100000" b="100000"/>
            </a:path>
          </a:gradFill>
        </p:spPr>
        <p:txBody>
          <a:bodyPr>
            <a:normAutofit/>
          </a:bodyPr>
          <a:lstStyle/>
          <a:p>
            <a:r>
              <a:rPr lang="en-US" b="1" dirty="0">
                <a:latin typeface="Calibri" panose="020F0502020204030204" pitchFamily="34" charset="0"/>
                <a:cs typeface="Calibri" panose="020F0502020204030204" pitchFamily="34" charset="0"/>
              </a:rPr>
              <a:t>        Polyvagal Theory - </a:t>
            </a:r>
            <a:r>
              <a:rPr lang="en-US" sz="2800" b="1" dirty="0">
                <a:latin typeface="Calibri" panose="020F0502020204030204" pitchFamily="34" charset="0"/>
                <a:cs typeface="Calibri" panose="020F0502020204030204" pitchFamily="34" charset="0"/>
              </a:rPr>
              <a:t>Parasympathetic Division</a:t>
            </a:r>
            <a:endParaRPr lang="en-US" sz="2800" b="1" dirty="0"/>
          </a:p>
        </p:txBody>
      </p:sp>
      <p:sp>
        <p:nvSpPr>
          <p:cNvPr id="127" name="Rectangle 115">
            <a:extLst>
              <a:ext uri="{FF2B5EF4-FFF2-40B4-BE49-F238E27FC236}">
                <a16:creationId xmlns:a16="http://schemas.microsoft.com/office/drawing/2014/main" id="{771D8553-2EA7-406A-A46F-8B3986C25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28" name="Freeform 11">
            <a:extLst>
              <a:ext uri="{FF2B5EF4-FFF2-40B4-BE49-F238E27FC236}">
                <a16:creationId xmlns:a16="http://schemas.microsoft.com/office/drawing/2014/main" id="{5DE9A097-EFD3-4BA8-A9ED-6A278D3C8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4098" name="Picture 2" descr="The Behavioral Shutdown Theory of Depression | Psychology Today">
            <a:extLst>
              <a:ext uri="{FF2B5EF4-FFF2-40B4-BE49-F238E27FC236}">
                <a16:creationId xmlns:a16="http://schemas.microsoft.com/office/drawing/2014/main" id="{E8222455-56A1-44C9-8787-40F8A102F2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6" r="36345" b="-1"/>
          <a:stretch/>
        </p:blipFill>
        <p:spPr bwMode="auto">
          <a:xfrm>
            <a:off x="20" y="9"/>
            <a:ext cx="2901175" cy="343793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ve, Friendship, and Social Support | Noba">
            <a:extLst>
              <a:ext uri="{FF2B5EF4-FFF2-40B4-BE49-F238E27FC236}">
                <a16:creationId xmlns:a16="http://schemas.microsoft.com/office/drawing/2014/main" id="{79282904-23A6-4294-9CC0-6B46C55E5F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77" r="5611" b="-1"/>
          <a:stretch/>
        </p:blipFill>
        <p:spPr bwMode="auto">
          <a:xfrm>
            <a:off x="20" y="3421626"/>
            <a:ext cx="2920750" cy="3436374"/>
          </a:xfrm>
          <a:prstGeom prst="rect">
            <a:avLst/>
          </a:prstGeom>
          <a:noFill/>
          <a:extLst>
            <a:ext uri="{909E8E84-426E-40DD-AFC4-6F175D3DCCD1}">
              <a14:hiddenFill xmlns:a14="http://schemas.microsoft.com/office/drawing/2010/main">
                <a:solidFill>
                  <a:srgbClr val="FFFFFF"/>
                </a:solidFill>
              </a14:hiddenFill>
            </a:ext>
          </a:extLst>
        </p:spPr>
      </p:pic>
      <p:cxnSp>
        <p:nvCxnSpPr>
          <p:cNvPr id="4129" name="Straight Connector 118">
            <a:extLst>
              <a:ext uri="{FF2B5EF4-FFF2-40B4-BE49-F238E27FC236}">
                <a16:creationId xmlns:a16="http://schemas.microsoft.com/office/drawing/2014/main" id="{8ED4CAA9-D1DB-4EAE-88BD-A149B54FE4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2733254"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4C0127B-1B51-4A11-94FB-E9B20E364A50}"/>
              </a:ext>
            </a:extLst>
          </p:cNvPr>
          <p:cNvSpPr>
            <a:spLocks noGrp="1"/>
          </p:cNvSpPr>
          <p:nvPr>
            <p:ph idx="1"/>
          </p:nvPr>
        </p:nvSpPr>
        <p:spPr>
          <a:xfrm>
            <a:off x="2906784" y="714375"/>
            <a:ext cx="9322967" cy="6169717"/>
          </a:xfrm>
          <a:gradFill>
            <a:gsLst>
              <a:gs pos="0">
                <a:schemeClr val="accent1">
                  <a:lumMod val="60000"/>
                  <a:lumOff val="40000"/>
                </a:schemeClr>
              </a:gs>
              <a:gs pos="100000">
                <a:schemeClr val="bg2">
                  <a:shade val="98000"/>
                  <a:satMod val="120000"/>
                  <a:lumMod val="98000"/>
                </a:schemeClr>
              </a:gs>
            </a:gsLst>
            <a:path path="circle">
              <a:fillToRect l="50000" t="50000" r="100000" b="100000"/>
            </a:path>
          </a:gradFill>
        </p:spPr>
        <p:txBody>
          <a:bodyPr>
            <a:normAutofit/>
          </a:bodyPr>
          <a:lstStyle/>
          <a:p>
            <a:pPr marL="0" indent="0">
              <a:lnSpc>
                <a:spcPct val="90000"/>
              </a:lnSpc>
              <a:buNone/>
            </a:pPr>
            <a:endParaRPr lang="en-US" sz="1600" dirty="0">
              <a:latin typeface="Calibri" panose="020F0502020204030204" pitchFamily="34" charset="0"/>
              <a:cs typeface="Calibri" panose="020F0502020204030204" pitchFamily="34" charset="0"/>
            </a:endParaRPr>
          </a:p>
          <a:p>
            <a:pPr marL="0" indent="0">
              <a:lnSpc>
                <a:spcPct val="90000"/>
              </a:lnSpc>
              <a:buNone/>
            </a:pPr>
            <a:r>
              <a:rPr lang="en-US" sz="1600" dirty="0">
                <a:latin typeface="Calibri" panose="020F0502020204030204" pitchFamily="34" charset="0"/>
                <a:cs typeface="Calibri" panose="020F0502020204030204" pitchFamily="34" charset="0"/>
              </a:rPr>
              <a:t>The vagus nerve has two very distinct branches</a:t>
            </a:r>
            <a:r>
              <a:rPr lang="en-US" sz="1600" b="1" dirty="0">
                <a:latin typeface="Calibri" panose="020F0502020204030204" pitchFamily="34" charset="0"/>
                <a:cs typeface="Calibri" panose="020F0502020204030204" pitchFamily="34" charset="0"/>
              </a:rPr>
              <a:t>: Dorsal vagal nerve</a:t>
            </a:r>
            <a:r>
              <a:rPr lang="en-US" sz="1600" dirty="0">
                <a:latin typeface="Calibri" panose="020F0502020204030204" pitchFamily="34" charset="0"/>
                <a:cs typeface="Calibri" panose="020F0502020204030204" pitchFamily="34" charset="0"/>
              </a:rPr>
              <a:t> and the </a:t>
            </a:r>
            <a:r>
              <a:rPr lang="en-US" sz="1600" b="1" dirty="0">
                <a:latin typeface="Calibri" panose="020F0502020204030204" pitchFamily="34" charset="0"/>
                <a:cs typeface="Calibri" panose="020F0502020204030204" pitchFamily="34" charset="0"/>
              </a:rPr>
              <a:t>ventral vagal nerve</a:t>
            </a:r>
            <a:r>
              <a:rPr lang="en-US" sz="1600" dirty="0">
                <a:latin typeface="Calibri" panose="020F0502020204030204" pitchFamily="34" charset="0"/>
                <a:cs typeface="Calibri" panose="020F0502020204030204" pitchFamily="34" charset="0"/>
              </a:rPr>
              <a:t>.</a:t>
            </a:r>
          </a:p>
          <a:p>
            <a:pPr marL="0" indent="0">
              <a:lnSpc>
                <a:spcPct val="90000"/>
              </a:lnSpc>
              <a:buNone/>
            </a:pPr>
            <a:r>
              <a:rPr lang="en-US" sz="1600" u="sng" dirty="0">
                <a:solidFill>
                  <a:srgbClr val="FF0000"/>
                </a:solidFill>
                <a:latin typeface="Calibri" panose="020F0502020204030204" pitchFamily="34" charset="0"/>
                <a:cs typeface="Calibri" panose="020F0502020204030204" pitchFamily="34" charset="0"/>
              </a:rPr>
              <a:t>Dorsal Vagal Nerve</a:t>
            </a:r>
            <a:r>
              <a:rPr lang="en-US" sz="1600" dirty="0">
                <a:solidFill>
                  <a:srgbClr val="FF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Barta (2018) notes that the most primitive form of defense occurs when the dorsal vagal nerve is activated. </a:t>
            </a:r>
          </a:p>
          <a:p>
            <a:pPr lvl="1">
              <a:lnSpc>
                <a:spcPct val="90000"/>
              </a:lnSpc>
            </a:pPr>
            <a:r>
              <a:rPr lang="en-US" dirty="0">
                <a:latin typeface="Calibri" panose="020F0502020204030204" pitchFamily="34" charset="0"/>
                <a:cs typeface="Calibri" panose="020F0502020204030204" pitchFamily="34" charset="0"/>
              </a:rPr>
              <a:t>It is not sophisticated in that it is unmyelinated and slow. When activated, the dorsal vagal nerve promotes. </a:t>
            </a:r>
            <a:r>
              <a:rPr lang="en-US" dirty="0">
                <a:solidFill>
                  <a:schemeClr val="tx1"/>
                </a:solidFill>
                <a:latin typeface="Calibri" panose="020F0502020204030204" pitchFamily="34" charset="0"/>
                <a:cs typeface="Calibri" panose="020F0502020204030204" pitchFamily="34" charset="0"/>
              </a:rPr>
              <a:t>shutdown, freeze, and collapse </a:t>
            </a:r>
          </a:p>
          <a:p>
            <a:pPr lvl="1">
              <a:lnSpc>
                <a:spcPct val="90000"/>
              </a:lnSpc>
            </a:pPr>
            <a:r>
              <a:rPr lang="en-US" dirty="0">
                <a:latin typeface="Calibri" panose="020F0502020204030204" pitchFamily="34" charset="0"/>
                <a:cs typeface="Calibri" panose="020F0502020204030204" pitchFamily="34" charset="0"/>
              </a:rPr>
              <a:t>An example of this shutdown is when a gazelle, for example, is being stalked by a lion and when trapped with no possible way to flee, drops down and appears to be deader than a doornail. </a:t>
            </a:r>
          </a:p>
          <a:p>
            <a:pPr lvl="1">
              <a:lnSpc>
                <a:spcPct val="90000"/>
              </a:lnSpc>
            </a:pPr>
            <a:r>
              <a:rPr lang="en-US" dirty="0">
                <a:latin typeface="Calibri" panose="020F0502020204030204" pitchFamily="34" charset="0"/>
                <a:cs typeface="Calibri" panose="020F0502020204030204" pitchFamily="34" charset="0"/>
              </a:rPr>
              <a:t>This is not a conscious process but is, rather, a very primitive and unconscious one.  When we are in this physical state, we can feel emotions such as sadness, depression, grief, shame and/or disgust (Rothschild, 2017).</a:t>
            </a:r>
          </a:p>
          <a:p>
            <a:pPr marL="400050" lvl="1" indent="0">
              <a:lnSpc>
                <a:spcPct val="90000"/>
              </a:lnSpc>
              <a:buNone/>
            </a:pPr>
            <a:endParaRPr lang="en-US" dirty="0">
              <a:latin typeface="Calibri" panose="020F0502020204030204" pitchFamily="34" charset="0"/>
              <a:cs typeface="Calibri" panose="020F0502020204030204" pitchFamily="34" charset="0"/>
            </a:endParaRPr>
          </a:p>
          <a:p>
            <a:pPr marL="0" lvl="0" indent="0">
              <a:lnSpc>
                <a:spcPct val="90000"/>
              </a:lnSpc>
              <a:buNone/>
            </a:pPr>
            <a:r>
              <a:rPr lang="en-US" sz="1600" b="1" u="sng" dirty="0">
                <a:solidFill>
                  <a:srgbClr val="00B050"/>
                </a:solidFill>
                <a:latin typeface="Calibri" panose="020F0502020204030204" pitchFamily="34" charset="0"/>
                <a:cs typeface="Calibri" panose="020F0502020204030204" pitchFamily="34" charset="0"/>
              </a:rPr>
              <a:t>Ventral Vagal Nerve</a:t>
            </a:r>
            <a:r>
              <a:rPr lang="en-US" sz="1600" dirty="0">
                <a:latin typeface="Calibri" panose="020F0502020204030204" pitchFamily="34" charset="0"/>
                <a:cs typeface="Calibri" panose="020F0502020204030204" pitchFamily="34" charset="0"/>
              </a:rPr>
              <a:t>: Barta (2018) writes that the second response of our parasympathetic nervous system (the first being freeze and collapse as noted above) is responsible for our ability to engage socially and to handle social relationships.</a:t>
            </a:r>
          </a:p>
          <a:p>
            <a:pPr lvl="1">
              <a:lnSpc>
                <a:spcPct val="90000"/>
              </a:lnSpc>
            </a:pPr>
            <a:r>
              <a:rPr lang="en-US" dirty="0">
                <a:latin typeface="Calibri" panose="020F0502020204030204" pitchFamily="34" charset="0"/>
                <a:cs typeface="Calibri" panose="020F0502020204030204" pitchFamily="34" charset="0"/>
              </a:rPr>
              <a:t> According to Barta, the social engagement system is controlled by our ventral vagus nerve which is a very smart myelinated nerve with a rapid response time. As such, it allows us to “know” if we are safe enough so we can calm our defenses through a process of </a:t>
            </a:r>
            <a:r>
              <a:rPr lang="en-US" b="1" dirty="0">
                <a:latin typeface="Calibri" panose="020F0502020204030204" pitchFamily="34" charset="0"/>
                <a:cs typeface="Calibri" panose="020F0502020204030204" pitchFamily="34" charset="0"/>
              </a:rPr>
              <a:t>“neuroception” </a:t>
            </a:r>
            <a:r>
              <a:rPr lang="en-US" dirty="0">
                <a:latin typeface="Calibri" panose="020F0502020204030204" pitchFamily="34" charset="0"/>
                <a:cs typeface="Calibri" panose="020F0502020204030204" pitchFamily="34" charset="0"/>
              </a:rPr>
              <a:t>which, as noted earlier, is translated as the brain’s ability to sense safety. </a:t>
            </a:r>
          </a:p>
          <a:p>
            <a:pPr lvl="1">
              <a:lnSpc>
                <a:spcPct val="90000"/>
              </a:lnSpc>
            </a:pPr>
            <a:r>
              <a:rPr lang="en-US" dirty="0">
                <a:latin typeface="Calibri" panose="020F0502020204030204" pitchFamily="34" charset="0"/>
                <a:cs typeface="Calibri" panose="020F0502020204030204" pitchFamily="34" charset="0"/>
              </a:rPr>
              <a:t>This serves not only bonding needs but allows us to shift out of sympathetic arousal and move into parasympathetic calm or to downshift from activation to calm. When we are in this emotional state, we can feel emotions such as calm, pleasure, love, sexual arousal, and “good” grief (Rothschild, 2017).</a:t>
            </a:r>
          </a:p>
          <a:p>
            <a:pPr marL="0" indent="0">
              <a:lnSpc>
                <a:spcPct val="90000"/>
              </a:lnSpc>
              <a:buNone/>
            </a:pPr>
            <a:endParaRPr lang="en-US"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89411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0">
              <a:srgbClr val="00B0F0"/>
            </a:gs>
            <a:gs pos="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5E2FE8-B440-4A11-BBEB-149229715E04}"/>
              </a:ext>
            </a:extLst>
          </p:cNvPr>
          <p:cNvSpPr>
            <a:spLocks noGrp="1"/>
          </p:cNvSpPr>
          <p:nvPr>
            <p:ph type="title"/>
          </p:nvPr>
        </p:nvSpPr>
        <p:spPr>
          <a:xfrm>
            <a:off x="334298" y="-5534"/>
            <a:ext cx="11685638" cy="782774"/>
          </a:xfrm>
          <a:gradFill>
            <a:gsLst>
              <a:gs pos="0">
                <a:srgbClr val="FFC000"/>
              </a:gs>
              <a:gs pos="100000">
                <a:srgbClr val="FFC000"/>
              </a:gs>
            </a:gsLst>
            <a:path path="circle">
              <a:fillToRect l="50000" t="50000" r="100000" b="100000"/>
            </a:path>
          </a:gradFill>
        </p:spPr>
        <p:txBody>
          <a:bodyPr>
            <a:normAutofit/>
          </a:bodyPr>
          <a:lstStyle/>
          <a:p>
            <a:r>
              <a:rPr lang="en-US" sz="3000" dirty="0">
                <a:latin typeface="Calibri" panose="020F0502020204030204" pitchFamily="34" charset="0"/>
                <a:cs typeface="Calibri" panose="020F0502020204030204" pitchFamily="34" charset="0"/>
              </a:rPr>
              <a:t>Marriage of MacLean’s Triune Brain Theory with Porges’ Polyvagal Theory</a:t>
            </a:r>
            <a:endParaRPr lang="en-US" sz="3000" dirty="0"/>
          </a:p>
        </p:txBody>
      </p:sp>
      <p:sp>
        <p:nvSpPr>
          <p:cNvPr id="11" name="Rectangle 10">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09E5E939-1CCB-4F62-AECF-93A110FE8BE0}"/>
              </a:ext>
            </a:extLst>
          </p:cNvPr>
          <p:cNvSpPr>
            <a:spLocks noGrp="1"/>
          </p:cNvSpPr>
          <p:nvPr>
            <p:ph idx="1"/>
          </p:nvPr>
        </p:nvSpPr>
        <p:spPr>
          <a:xfrm>
            <a:off x="519017" y="1533832"/>
            <a:ext cx="3650278" cy="5216018"/>
          </a:xfrm>
        </p:spPr>
        <p:txBody>
          <a:bodyPr>
            <a:normAutofit/>
          </a:bodyPr>
          <a:lstStyle/>
          <a:p>
            <a:pPr marL="0" indent="0">
              <a:buNone/>
            </a:pPr>
            <a:r>
              <a:rPr lang="en-US" sz="2400" dirty="0">
                <a:latin typeface="Calibri" panose="020F0502020204030204" pitchFamily="34" charset="0"/>
                <a:cs typeface="Calibri" panose="020F0502020204030204" pitchFamily="34" charset="0"/>
              </a:rPr>
              <a:t>Through the marriage of MacLean’s Triune Brain Theory with Porges’ Polyvagal Theory, we can explain how each part of the triune brain is correlated with the three responses of the autonomic nervous system (Barta, 2018).  </a:t>
            </a:r>
            <a:endParaRPr lang="en-US" dirty="0"/>
          </a:p>
        </p:txBody>
      </p:sp>
      <p:pic>
        <p:nvPicPr>
          <p:cNvPr id="4" name="Picture 3">
            <a:extLst>
              <a:ext uri="{FF2B5EF4-FFF2-40B4-BE49-F238E27FC236}">
                <a16:creationId xmlns:a16="http://schemas.microsoft.com/office/drawing/2014/main" id="{64C1DA23-56C3-470C-B682-07D7CAE4E9FE}"/>
              </a:ext>
            </a:extLst>
          </p:cNvPr>
          <p:cNvPicPr>
            <a:picLocks noChangeAspect="1"/>
          </p:cNvPicPr>
          <p:nvPr/>
        </p:nvPicPr>
        <p:blipFill>
          <a:blip r:embed="rId2"/>
          <a:stretch>
            <a:fillRect/>
          </a:stretch>
        </p:blipFill>
        <p:spPr>
          <a:xfrm>
            <a:off x="3096346" y="1040130"/>
            <a:ext cx="8761357" cy="5817870"/>
          </a:xfrm>
          <a:prstGeom prst="rect">
            <a:avLst/>
          </a:prstGeom>
        </p:spPr>
      </p:pic>
      <p:sp>
        <p:nvSpPr>
          <p:cNvPr id="13"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94205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32">
            <a:extLst>
              <a:ext uri="{FF2B5EF4-FFF2-40B4-BE49-F238E27FC236}">
                <a16:creationId xmlns:a16="http://schemas.microsoft.com/office/drawing/2014/main" id="{175CD74B-9CE8-4F20-A3E4-A22A7F036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482419-A23F-4239-8C42-D076E1B6AA5C}"/>
              </a:ext>
            </a:extLst>
          </p:cNvPr>
          <p:cNvSpPr>
            <a:spLocks noGrp="1"/>
          </p:cNvSpPr>
          <p:nvPr>
            <p:ph type="title"/>
          </p:nvPr>
        </p:nvSpPr>
        <p:spPr>
          <a:xfrm>
            <a:off x="182881" y="1"/>
            <a:ext cx="12009119" cy="982980"/>
          </a:xfrm>
          <a:gradFill>
            <a:gsLst>
              <a:gs pos="0">
                <a:srgbClr val="00B0F0"/>
              </a:gs>
              <a:gs pos="100000">
                <a:schemeClr val="bg2">
                  <a:shade val="98000"/>
                  <a:satMod val="120000"/>
                  <a:lumMod val="98000"/>
                </a:schemeClr>
              </a:gs>
            </a:gsLst>
            <a:path path="circle">
              <a:fillToRect l="50000" t="50000" r="100000" b="100000"/>
            </a:path>
          </a:gradFill>
        </p:spPr>
        <p:txBody>
          <a:bodyPr>
            <a:normAutofit/>
          </a:bodyPr>
          <a:lstStyle/>
          <a:p>
            <a:r>
              <a:rPr lang="en-US" dirty="0"/>
              <a:t>           Polyvagal Theory – The Stream</a:t>
            </a:r>
          </a:p>
        </p:txBody>
      </p:sp>
      <p:sp>
        <p:nvSpPr>
          <p:cNvPr id="45" name="Rectangle 34">
            <a:extLst>
              <a:ext uri="{FF2B5EF4-FFF2-40B4-BE49-F238E27FC236}">
                <a16:creationId xmlns:a16="http://schemas.microsoft.com/office/drawing/2014/main" id="{99C44665-BECF-4482-A00C-E4BE2A87D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Freeform 11">
            <a:extLst>
              <a:ext uri="{FF2B5EF4-FFF2-40B4-BE49-F238E27FC236}">
                <a16:creationId xmlns:a16="http://schemas.microsoft.com/office/drawing/2014/main" id="{20398C1D-D011-4BA8-AC81-E829677B8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graphicFrame>
        <p:nvGraphicFramePr>
          <p:cNvPr id="10" name="Content Placeholder 2">
            <a:extLst>
              <a:ext uri="{FF2B5EF4-FFF2-40B4-BE49-F238E27FC236}">
                <a16:creationId xmlns:a16="http://schemas.microsoft.com/office/drawing/2014/main" id="{C40736B8-8A3F-464F-8D3D-8019311A5B46}"/>
              </a:ext>
            </a:extLst>
          </p:cNvPr>
          <p:cNvGraphicFramePr>
            <a:graphicFrameLocks noGrp="1"/>
          </p:cNvGraphicFramePr>
          <p:nvPr>
            <p:ph idx="1"/>
            <p:extLst>
              <p:ext uri="{D42A27DB-BD31-4B8C-83A1-F6EECF244321}">
                <p14:modId xmlns:p14="http://schemas.microsoft.com/office/powerpoint/2010/main" val="559690673"/>
              </p:ext>
            </p:extLst>
          </p:nvPr>
        </p:nvGraphicFramePr>
        <p:xfrm>
          <a:off x="224013" y="1221672"/>
          <a:ext cx="11967986" cy="5522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Stream free images, public domain images">
            <a:extLst>
              <a:ext uri="{FF2B5EF4-FFF2-40B4-BE49-F238E27FC236}">
                <a16:creationId xmlns:a16="http://schemas.microsoft.com/office/drawing/2014/main" id="{CD48CD9E-C6F2-467E-B486-5629B2DA16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6157" y="-1"/>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1062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64">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1F0CA9-4CB4-46A5-B411-A6D67D94988D}"/>
              </a:ext>
            </a:extLst>
          </p:cNvPr>
          <p:cNvSpPr>
            <a:spLocks noGrp="1"/>
          </p:cNvSpPr>
          <p:nvPr>
            <p:ph type="title"/>
          </p:nvPr>
        </p:nvSpPr>
        <p:spPr>
          <a:xfrm>
            <a:off x="206478" y="383459"/>
            <a:ext cx="3852602" cy="5746978"/>
          </a:xfrm>
        </p:spPr>
        <p:txBody>
          <a:bodyPr>
            <a:normAutofit/>
          </a:bodyPr>
          <a:lstStyle/>
          <a:p>
            <a:r>
              <a:rPr lang="en-US" sz="3200" dirty="0">
                <a:solidFill>
                  <a:schemeClr val="bg1"/>
                </a:solidFill>
                <a:latin typeface="Calibri" panose="020F0502020204030204" pitchFamily="34" charset="0"/>
                <a:cs typeface="Calibri" panose="020F0502020204030204" pitchFamily="34" charset="0"/>
              </a:rPr>
              <a:t>Polyvagal Theory – Autopilot or the Choice of Connection?</a:t>
            </a:r>
          </a:p>
        </p:txBody>
      </p:sp>
      <p:sp>
        <p:nvSpPr>
          <p:cNvPr id="93"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94" name="Rectangle 68">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E25AF8-F796-4AF5-9652-1EBF88F7BD15}"/>
              </a:ext>
            </a:extLst>
          </p:cNvPr>
          <p:cNvSpPr>
            <a:spLocks noGrp="1"/>
          </p:cNvSpPr>
          <p:nvPr>
            <p:ph idx="1"/>
          </p:nvPr>
        </p:nvSpPr>
        <p:spPr>
          <a:xfrm>
            <a:off x="3977641" y="0"/>
            <a:ext cx="8214358" cy="6858000"/>
          </a:xfrm>
          <a:gradFill>
            <a:gsLst>
              <a:gs pos="0">
                <a:srgbClr val="FFC000"/>
              </a:gs>
              <a:gs pos="100000">
                <a:schemeClr val="bg2">
                  <a:shade val="98000"/>
                  <a:satMod val="120000"/>
                  <a:lumMod val="98000"/>
                </a:schemeClr>
              </a:gs>
            </a:gsLst>
            <a:path path="circle">
              <a:fillToRect l="50000" t="50000" r="100000" b="100000"/>
            </a:path>
          </a:gradFill>
        </p:spPr>
        <p:txBody>
          <a:bodyPr anchor="ctr">
            <a:normAutofit/>
          </a:bodyPr>
          <a:lstStyle/>
          <a:p>
            <a:r>
              <a:rPr lang="en-US" sz="2000" dirty="0">
                <a:latin typeface="Calibri" panose="020F0502020204030204" pitchFamily="34" charset="0"/>
                <a:cs typeface="Calibri" panose="020F0502020204030204" pitchFamily="34" charset="0"/>
              </a:rPr>
              <a:t>So, our neurosystem, left on autopilot will, when we are faced with stress and threat, move us to either:</a:t>
            </a:r>
          </a:p>
          <a:p>
            <a:pPr marL="857250" lvl="2" indent="0">
              <a:buNone/>
            </a:pPr>
            <a:r>
              <a:rPr lang="en-US" sz="1800" dirty="0">
                <a:latin typeface="Calibri" panose="020F0502020204030204" pitchFamily="34" charset="0"/>
                <a:cs typeface="Calibri" panose="020F0502020204030204" pitchFamily="34" charset="0"/>
              </a:rPr>
              <a:t>(a) </a:t>
            </a:r>
            <a:r>
              <a:rPr lang="en-US" sz="1800" b="1" dirty="0">
                <a:solidFill>
                  <a:srgbClr val="FF0000"/>
                </a:solidFill>
                <a:latin typeface="Calibri" panose="020F0502020204030204" pitchFamily="34" charset="0"/>
                <a:cs typeface="Calibri" panose="020F0502020204030204" pitchFamily="34" charset="0"/>
              </a:rPr>
              <a:t>Sympathetic fight or flight</a:t>
            </a:r>
            <a:r>
              <a:rPr lang="en-US" sz="1800" dirty="0">
                <a:latin typeface="Calibri" panose="020F0502020204030204" pitchFamily="34" charset="0"/>
                <a:cs typeface="Calibri" panose="020F0502020204030204" pitchFamily="34" charset="0"/>
              </a:rPr>
              <a:t> which equates to extreme anxiety, anger, rage, and or terror or to</a:t>
            </a:r>
          </a:p>
          <a:p>
            <a:pPr marL="857250" lvl="2" indent="0">
              <a:buNone/>
            </a:pPr>
            <a:r>
              <a:rPr lang="en-US" sz="1800" dirty="0">
                <a:latin typeface="Calibri" panose="020F0502020204030204" pitchFamily="34" charset="0"/>
                <a:cs typeface="Calibri" panose="020F0502020204030204" pitchFamily="34" charset="0"/>
              </a:rPr>
              <a:t>(b) </a:t>
            </a:r>
            <a:r>
              <a:rPr lang="en-US" sz="1800" b="1" dirty="0">
                <a:solidFill>
                  <a:srgbClr val="FF0000"/>
                </a:solidFill>
                <a:latin typeface="Calibri" panose="020F0502020204030204" pitchFamily="34" charset="0"/>
                <a:cs typeface="Calibri" panose="020F0502020204030204" pitchFamily="34" charset="0"/>
              </a:rPr>
              <a:t>Dorsal vagal shutdown </a:t>
            </a:r>
            <a:r>
              <a:rPr lang="en-US" sz="1800" dirty="0">
                <a:latin typeface="Calibri" panose="020F0502020204030204" pitchFamily="34" charset="0"/>
                <a:cs typeface="Calibri" panose="020F0502020204030204" pitchFamily="34" charset="0"/>
              </a:rPr>
              <a:t>which leads to slowing down, withdrawal, and possibly even depression. If these modes of coping become excessive, we are at risk for potentially using maladaptive strategies such as addictions to quell the pain of negative physical symptoms, associated negative emotions, and/or complete withdrawal and possibly self-destructive behavior. </a:t>
            </a:r>
          </a:p>
          <a:p>
            <a:r>
              <a:rPr lang="en-US" sz="2000" dirty="0">
                <a:latin typeface="Calibri" panose="020F0502020204030204" pitchFamily="34" charset="0"/>
                <a:cs typeface="Calibri" panose="020F0502020204030204" pitchFamily="34" charset="0"/>
              </a:rPr>
              <a:t>The best response, of course, is to activate</a:t>
            </a:r>
            <a:r>
              <a:rPr lang="en-US" sz="2000" dirty="0">
                <a:solidFill>
                  <a:schemeClr val="tx1"/>
                </a:solidFill>
                <a:latin typeface="Calibri" panose="020F0502020204030204" pitchFamily="34" charset="0"/>
                <a:cs typeface="Calibri" panose="020F0502020204030204" pitchFamily="34" charset="0"/>
              </a:rPr>
              <a:t> our </a:t>
            </a:r>
            <a:r>
              <a:rPr lang="en-US" sz="2000" b="1" dirty="0">
                <a:solidFill>
                  <a:srgbClr val="00B050"/>
                </a:solidFill>
                <a:latin typeface="Calibri" panose="020F0502020204030204" pitchFamily="34" charset="0"/>
                <a:cs typeface="Calibri" panose="020F0502020204030204" pitchFamily="34" charset="0"/>
              </a:rPr>
              <a:t>social engagement system of the ventral vagal pathway </a:t>
            </a:r>
            <a:r>
              <a:rPr lang="en-US" sz="2000" dirty="0">
                <a:latin typeface="Calibri" panose="020F0502020204030204" pitchFamily="34" charset="0"/>
                <a:cs typeface="Calibri" panose="020F0502020204030204" pitchFamily="34" charset="0"/>
              </a:rPr>
              <a:t>of the parasympathetic branch. In this state, our heart rate is regulated, our breath is full, we take in the faces of friends, and we can tune in to conversations and tune out distracting noises.  </a:t>
            </a:r>
          </a:p>
          <a:p>
            <a:pPr marL="0" indent="0">
              <a:buNone/>
            </a:pPr>
            <a:endParaRPr lang="en-US" dirty="0"/>
          </a:p>
        </p:txBody>
      </p:sp>
      <p:pic>
        <p:nvPicPr>
          <p:cNvPr id="2052" name="Picture 4" descr="Emergency: Declare Early, Declare Often - AVweb">
            <a:extLst>
              <a:ext uri="{FF2B5EF4-FFF2-40B4-BE49-F238E27FC236}">
                <a16:creationId xmlns:a16="http://schemas.microsoft.com/office/drawing/2014/main" id="{C1CD9DF4-8FB2-4404-BB75-136FC858A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378" y="4086422"/>
            <a:ext cx="3222480" cy="238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983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57B8575-A9F8-4861-9E7B-F917F4B3FF13}"/>
              </a:ext>
            </a:extLst>
          </p:cNvPr>
          <p:cNvSpPr>
            <a:spLocks noGrp="1"/>
          </p:cNvSpPr>
          <p:nvPr>
            <p:ph type="title"/>
          </p:nvPr>
        </p:nvSpPr>
        <p:spPr>
          <a:xfrm>
            <a:off x="541867" y="787400"/>
            <a:ext cx="7145866" cy="778933"/>
          </a:xfrm>
        </p:spPr>
        <p:txBody>
          <a:bodyPr anchor="ctr">
            <a:normAutofit fontScale="90000"/>
          </a:bodyPr>
          <a:lstStyle/>
          <a:p>
            <a:pPr>
              <a:lnSpc>
                <a:spcPct val="90000"/>
              </a:lnSpc>
            </a:pPr>
            <a:r>
              <a:rPr lang="en-US" sz="4000" b="1" dirty="0">
                <a:solidFill>
                  <a:srgbClr val="FEFFFF"/>
                </a:solidFill>
                <a:latin typeface="Calibri" panose="020F0502020204030204" pitchFamily="34" charset="0"/>
                <a:cs typeface="Calibri" panose="020F0502020204030204" pitchFamily="34" charset="0"/>
              </a:rPr>
              <a:t>Epigenetics</a:t>
            </a:r>
            <a:br>
              <a:rPr lang="en-US" sz="2500" dirty="0">
                <a:solidFill>
                  <a:srgbClr val="FEFFFF"/>
                </a:solidFill>
              </a:rPr>
            </a:br>
            <a:endParaRPr lang="en-US" sz="2500" dirty="0">
              <a:solidFill>
                <a:srgbClr val="FEFFFF"/>
              </a:solidFill>
            </a:endParaRPr>
          </a:p>
        </p:txBody>
      </p:sp>
      <p:sp>
        <p:nvSpPr>
          <p:cNvPr id="3" name="Content Placeholder 2">
            <a:extLst>
              <a:ext uri="{FF2B5EF4-FFF2-40B4-BE49-F238E27FC236}">
                <a16:creationId xmlns:a16="http://schemas.microsoft.com/office/drawing/2014/main" id="{9A45DD67-F1EA-4DA3-A130-57CF75CFCA7E}"/>
              </a:ext>
            </a:extLst>
          </p:cNvPr>
          <p:cNvSpPr>
            <a:spLocks noGrp="1"/>
          </p:cNvSpPr>
          <p:nvPr>
            <p:ph idx="1"/>
          </p:nvPr>
        </p:nvSpPr>
        <p:spPr>
          <a:xfrm>
            <a:off x="411480" y="2032000"/>
            <a:ext cx="7406640" cy="4425950"/>
          </a:xfrm>
          <a:gradFill>
            <a:gsLst>
              <a:gs pos="0">
                <a:srgbClr val="FFC000"/>
              </a:gs>
              <a:gs pos="100000">
                <a:schemeClr val="bg2">
                  <a:shade val="98000"/>
                  <a:satMod val="120000"/>
                  <a:lumMod val="98000"/>
                </a:schemeClr>
              </a:gs>
            </a:gsLst>
            <a:path path="circle">
              <a:fillToRect l="50000" t="50000" r="100000" b="100000"/>
            </a:path>
          </a:gradFill>
        </p:spPr>
        <p:txBody>
          <a:bodyPr>
            <a:normAutofit/>
          </a:bodyPr>
          <a:lstStyle/>
          <a:p>
            <a:endParaRPr lang="en-US" dirty="0">
              <a:solidFill>
                <a:schemeClr val="bg1"/>
              </a:solidFill>
            </a:endParaRPr>
          </a:p>
          <a:p>
            <a:r>
              <a:rPr lang="en-US" sz="2000" dirty="0">
                <a:solidFill>
                  <a:schemeClr val="bg1"/>
                </a:solidFill>
                <a:latin typeface="Calibri" panose="020F0502020204030204" pitchFamily="34" charset="0"/>
                <a:cs typeface="Calibri" panose="020F0502020204030204" pitchFamily="34" charset="0"/>
              </a:rPr>
              <a:t>These are exciting times.</a:t>
            </a:r>
          </a:p>
          <a:p>
            <a:pPr marL="0" indent="0">
              <a:buNone/>
            </a:pPr>
            <a:endParaRPr lang="en-US" sz="20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 New science is enabling us to better understand what external and internal factors alter us.</a:t>
            </a:r>
          </a:p>
          <a:p>
            <a:pPr marL="0" indent="0">
              <a:buNone/>
            </a:pPr>
            <a:endParaRPr lang="en-US" sz="20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Our physical health, our emotional well-being, and our longevity are not only impacted by the hard-wired genetic code we inherit, but our genome is impacted by environmental influences to include as well as the way we live.  </a:t>
            </a:r>
          </a:p>
          <a:p>
            <a:pPr marL="0" indent="0">
              <a:buNone/>
            </a:pPr>
            <a:endParaRPr lang="en-US" sz="2000" dirty="0">
              <a:solidFill>
                <a:srgbClr val="FEFFFF"/>
              </a:solidFill>
              <a:latin typeface="Calibri" panose="020F0502020204030204" pitchFamily="34" charset="0"/>
              <a:cs typeface="Calibri" panose="020F0502020204030204" pitchFamily="34" charset="0"/>
            </a:endParaRPr>
          </a:p>
          <a:p>
            <a:endParaRPr lang="en-US" dirty="0">
              <a:solidFill>
                <a:srgbClr val="FEFFFF"/>
              </a:solidFill>
            </a:endParaRPr>
          </a:p>
        </p:txBody>
      </p:sp>
      <p:pic>
        <p:nvPicPr>
          <p:cNvPr id="4" name="Picture 3" descr="Novel activities for teaching about epigenetics and ethics">
            <a:extLst>
              <a:ext uri="{FF2B5EF4-FFF2-40B4-BE49-F238E27FC236}">
                <a16:creationId xmlns:a16="http://schemas.microsoft.com/office/drawing/2014/main" id="{C11B6A5D-3545-42D3-90AC-313BAC64DD25}"/>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8471328" y="2353206"/>
            <a:ext cx="3422424" cy="2835798"/>
          </a:xfrm>
          <a:prstGeom prst="rect">
            <a:avLst/>
          </a:prstGeom>
          <a:noFill/>
        </p:spPr>
      </p:pic>
    </p:spTree>
    <p:extLst>
      <p:ext uri="{BB962C8B-B14F-4D97-AF65-F5344CB8AC3E}">
        <p14:creationId xmlns:p14="http://schemas.microsoft.com/office/powerpoint/2010/main" val="844062862"/>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9191-D81C-4352-9707-7B385E4D4DEA}"/>
              </a:ext>
            </a:extLst>
          </p:cNvPr>
          <p:cNvSpPr>
            <a:spLocks noGrp="1"/>
          </p:cNvSpPr>
          <p:nvPr>
            <p:ph type="title"/>
          </p:nvPr>
        </p:nvSpPr>
        <p:spPr>
          <a:xfrm>
            <a:off x="162232" y="0"/>
            <a:ext cx="12029768" cy="1179872"/>
          </a:xfrm>
          <a:gradFill>
            <a:gsLst>
              <a:gs pos="0">
                <a:srgbClr val="FFC000"/>
              </a:gs>
              <a:gs pos="100000">
                <a:schemeClr val="bg2">
                  <a:shade val="98000"/>
                  <a:satMod val="120000"/>
                  <a:lumMod val="98000"/>
                </a:schemeClr>
              </a:gs>
            </a:gsLst>
            <a:path path="circle">
              <a:fillToRect l="50000" t="50000" r="100000" b="100000"/>
            </a:path>
          </a:gradFill>
        </p:spPr>
        <p:txBody>
          <a:bodyPr>
            <a:noAutofit/>
          </a:bodyPr>
          <a:lstStyle/>
          <a:p>
            <a:pPr marL="0" marR="0">
              <a:spcBef>
                <a:spcPts val="0"/>
              </a:spcBef>
              <a:spcAft>
                <a:spcPts val="0"/>
              </a:spcAft>
            </a:pPr>
            <a:r>
              <a:rPr lang="en-US" sz="2000" dirty="0">
                <a:latin typeface="Calibri" panose="020F0502020204030204" pitchFamily="34" charset="0"/>
                <a:ea typeface="Times New Roman" panose="02020603050405020304" pitchFamily="18" charset="0"/>
                <a:cs typeface="Times New Roman" panose="02020603050405020304" pitchFamily="18" charset="0"/>
              </a:rPr>
              <a:t>The chart below adapted by Dr. Rothschild nicely demonstrates the shifting in body sensations, physiological symptoms, and emotions as we move between autonomic states (Rothschild, 2017).</a:t>
            </a:r>
            <a:br>
              <a:rPr lang="en-US" sz="2000" dirty="0">
                <a:latin typeface="Calibri" panose="020F0502020204030204" pitchFamily="34" charset="0"/>
                <a:ea typeface="Times New Roman" panose="02020603050405020304" pitchFamily="18" charset="0"/>
                <a:cs typeface="Times New Roman" panose="02020603050405020304" pitchFamily="18" charset="0"/>
              </a:rPr>
            </a:br>
            <a:endParaRPr lang="en-US" sz="2000" dirty="0"/>
          </a:p>
        </p:txBody>
      </p:sp>
      <p:pic>
        <p:nvPicPr>
          <p:cNvPr id="4" name="Content Placeholder 3">
            <a:extLst>
              <a:ext uri="{FF2B5EF4-FFF2-40B4-BE49-F238E27FC236}">
                <a16:creationId xmlns:a16="http://schemas.microsoft.com/office/drawing/2014/main" id="{B493926D-F4E6-451C-B668-53330650540C}"/>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6661" t="26917" r="2596" b="9216"/>
          <a:stretch/>
        </p:blipFill>
        <p:spPr bwMode="auto">
          <a:xfrm>
            <a:off x="1" y="777240"/>
            <a:ext cx="12191999" cy="5313844"/>
          </a:xfrm>
          <a:prstGeom prst="rect">
            <a:avLst/>
          </a:prstGeom>
          <a:noFill/>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17B0819F-ACF4-489F-B896-61BD1663AB3D}"/>
              </a:ext>
            </a:extLst>
          </p:cNvPr>
          <p:cNvSpPr/>
          <p:nvPr/>
        </p:nvSpPr>
        <p:spPr>
          <a:xfrm>
            <a:off x="1179872" y="2413338"/>
            <a:ext cx="11474244" cy="4462760"/>
          </a:xfrm>
          <a:prstGeom prst="rect">
            <a:avLst/>
          </a:prstGeom>
        </p:spPr>
        <p:txBody>
          <a:bodyPr wrap="square">
            <a:spAutoFit/>
          </a:bodyPr>
          <a:lstStyle/>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The Autonomic Nervous System Precision Regulation Chart is Available for purchase on Amazon for $8.99 (a very high recommend):   </a:t>
            </a:r>
          </a:p>
          <a:p>
            <a:r>
              <a:rPr lang="en-US" sz="1200" dirty="0">
                <a:latin typeface="Calibri" panose="020F0502020204030204" pitchFamily="34" charset="0"/>
                <a:ea typeface="Times New Roman" panose="02020603050405020304" pitchFamily="18" charset="0"/>
                <a:cs typeface="Times New Roman" panose="02020603050405020304" pitchFamily="18" charset="0"/>
              </a:rPr>
              <a:t>Babette Rothschild (2017)  </a:t>
            </a:r>
            <a:r>
              <a:rPr lang="en-US" sz="1200" u="sng" dirty="0">
                <a:solidFill>
                  <a:srgbClr val="0000FF"/>
                </a:solidFill>
                <a:latin typeface="Calibri" panose="020F0502020204030204" pitchFamily="34" charset="0"/>
                <a:ea typeface="Times New Roman" panose="02020603050405020304" pitchFamily="18" charset="0"/>
                <a:cs typeface="Times New Roman" panose="02020603050405020304" pitchFamily="18" charset="0"/>
                <a:hlinkClick r:id="rId3"/>
              </a:rPr>
              <a:t>https://www.amazon.com/Autonomic-Nervous-System-Table-Laminated/dp/039371280X/ref=sr_1_15?dchild=1&amp;keywords=deb+dana&amp;qid=1590326813&amp;s=books&amp;sr=1-15</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13940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03D470-55EB-41AA-9A21-2DD9A348B91F}"/>
              </a:ext>
            </a:extLst>
          </p:cNvPr>
          <p:cNvSpPr>
            <a:spLocks noGrp="1"/>
          </p:cNvSpPr>
          <p:nvPr>
            <p:ph type="title"/>
          </p:nvPr>
        </p:nvSpPr>
        <p:spPr>
          <a:xfrm>
            <a:off x="339213" y="710480"/>
            <a:ext cx="3374732" cy="5419958"/>
          </a:xfrm>
        </p:spPr>
        <p:txBody>
          <a:bodyPr>
            <a:normAutofit/>
          </a:bodyPr>
          <a:lstStyle/>
          <a:p>
            <a:r>
              <a:rPr lang="en-US" sz="3200" u="sng" dirty="0">
                <a:solidFill>
                  <a:schemeClr val="bg1"/>
                </a:solidFill>
                <a:latin typeface="Segoe Print" panose="02000600000000000000" pitchFamily="2" charset="0"/>
              </a:rPr>
              <a:t>Personal note from Jeff:</a:t>
            </a:r>
            <a:endParaRPr lang="en-US" sz="3200" dirty="0">
              <a:solidFill>
                <a:schemeClr val="bg1"/>
              </a:solidFill>
            </a:endParaRPr>
          </a:p>
        </p:txBody>
      </p:sp>
      <p:sp>
        <p:nvSpPr>
          <p:cNvPr id="37"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39" name="Rectangle 38">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5E65CF5-84C9-4793-8503-14E9C1969939}"/>
              </a:ext>
            </a:extLst>
          </p:cNvPr>
          <p:cNvSpPr>
            <a:spLocks noGrp="1"/>
          </p:cNvSpPr>
          <p:nvPr>
            <p:ph idx="1"/>
          </p:nvPr>
        </p:nvSpPr>
        <p:spPr>
          <a:xfrm>
            <a:off x="4053157" y="0"/>
            <a:ext cx="8138843" cy="6858000"/>
          </a:xfrm>
          <a:gradFill>
            <a:gsLst>
              <a:gs pos="0">
                <a:srgbClr val="FFFF00"/>
              </a:gs>
              <a:gs pos="100000">
                <a:schemeClr val="bg2">
                  <a:shade val="98000"/>
                  <a:satMod val="120000"/>
                  <a:lumMod val="98000"/>
                </a:schemeClr>
              </a:gs>
            </a:gsLst>
            <a:path path="circle">
              <a:fillToRect l="50000" t="50000" r="100000" b="100000"/>
            </a:path>
          </a:gradFill>
        </p:spPr>
        <p:txBody>
          <a:bodyPr anchor="ctr">
            <a:normAutofit/>
          </a:bodyPr>
          <a:lstStyle/>
          <a:p>
            <a:pPr marL="0" indent="0">
              <a:lnSpc>
                <a:spcPct val="90000"/>
              </a:lnSpc>
              <a:buNone/>
            </a:pPr>
            <a:r>
              <a:rPr lang="en-US" sz="1600" dirty="0">
                <a:solidFill>
                  <a:schemeClr val="tx1"/>
                </a:solidFill>
                <a:latin typeface="Segoe Print" panose="02000600000000000000" pitchFamily="2" charset="0"/>
              </a:rPr>
              <a:t>Looking back at the events described earlier which landed me in the St Peter emergency room on that cold and snowy winter day, I came to see how Polyvagal Theory so accurately mapped out what my body was doing.  Sadly, at that time, few professionals, including myself, knew much of anything about this groundbreaking research.  Had I known, I believe that I would have greatly mitigated my suffering and would have acted much earlier to heed the warning that my body was trying to give me. Neruorceptively, my life situation was not safe, and my body knew it, but my mind was too busy and cluttered to hear. I had been autonomically overactivated into the orange range and eventually the red zone. My sympathetic adrenal medullary (SAM) and hypothalamic pituitary adrenal axis (HPA) were activated which initially kicked out adrenaline and eventually cortisol in an effort to keep me vigilant and alert in an order to fend off the previously noted threats of my wife’s cancer, my daughter’s suspected cancer diagnosis, my son’s deployment to Fallujah, Iraq, and the impact of the 2008 financial calamity that were weighing on me. In that state, sleep alluded me and it felt as though I was literally crawling out of my skin. My feet burned, I was often tachycardic (heart beating like a hummingbird), and my cognitive processing diminished (there were days that I felt dumber than a rock). Then, after literally weeks of being tortured in a sympathetically activated state, my dorsal vagal nerve took over and I literally hit the floor as my autonomic nervous system protectively shut me down due to the enervation of the dorsal vagal nerve.  That, along with the accompanying false and self-destructive negative narrative that my mind had created to give meaning to the events (minds often get it wrong and mine certainly did), paved the way for crushing depression.</a:t>
            </a:r>
          </a:p>
          <a:p>
            <a:pPr>
              <a:lnSpc>
                <a:spcPct val="90000"/>
              </a:lnSpc>
            </a:pPr>
            <a:endParaRPr lang="en-US" sz="1600" dirty="0">
              <a:gradFill>
                <a:gsLst>
                  <a:gs pos="0">
                    <a:srgbClr val="00B0F0"/>
                  </a:gs>
                  <a:gs pos="100000">
                    <a:schemeClr val="bg2">
                      <a:shade val="98000"/>
                      <a:satMod val="120000"/>
                      <a:lumMod val="98000"/>
                    </a:schemeClr>
                  </a:gs>
                </a:gsLst>
                <a:path path="circle">
                  <a:fillToRect l="50000" t="50000" r="100000" b="100000"/>
                </a:path>
              </a:gradFill>
            </a:endParaRPr>
          </a:p>
        </p:txBody>
      </p:sp>
      <p:pic>
        <p:nvPicPr>
          <p:cNvPr id="5122" name="Picture 2" descr="The 7 Surprising Benefits of Writing a Journal | by Bryan Collins ...">
            <a:extLst>
              <a:ext uri="{FF2B5EF4-FFF2-40B4-BE49-F238E27FC236}">
                <a16:creationId xmlns:a16="http://schemas.microsoft.com/office/drawing/2014/main" id="{4B41C89A-16A9-4F83-8621-37CCDEDEF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213" y="4085303"/>
            <a:ext cx="3259393" cy="2045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2097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A4F31-7169-4EE2-99F9-6941BAB73EF3}"/>
              </a:ext>
            </a:extLst>
          </p:cNvPr>
          <p:cNvSpPr>
            <a:spLocks noGrp="1"/>
          </p:cNvSpPr>
          <p:nvPr>
            <p:ph type="title"/>
          </p:nvPr>
        </p:nvSpPr>
        <p:spPr>
          <a:xfrm>
            <a:off x="2696495" y="572541"/>
            <a:ext cx="9663523" cy="1280890"/>
          </a:xfrm>
        </p:spPr>
        <p:txBody>
          <a:bodyPr/>
          <a:lstStyle/>
          <a:p>
            <a:r>
              <a:rPr lang="en-US" dirty="0">
                <a:latin typeface="Calibri" panose="020F0502020204030204" pitchFamily="34" charset="0"/>
                <a:cs typeface="Calibri" panose="020F0502020204030204" pitchFamily="34" charset="0"/>
              </a:rPr>
              <a:t>Polyvagal Theory and Treatment</a:t>
            </a:r>
          </a:p>
        </p:txBody>
      </p:sp>
      <p:sp>
        <p:nvSpPr>
          <p:cNvPr id="3" name="Content Placeholder 2">
            <a:extLst>
              <a:ext uri="{FF2B5EF4-FFF2-40B4-BE49-F238E27FC236}">
                <a16:creationId xmlns:a16="http://schemas.microsoft.com/office/drawing/2014/main" id="{6C1A3D32-6D37-4111-98CB-3C74FCBFED33}"/>
              </a:ext>
            </a:extLst>
          </p:cNvPr>
          <p:cNvSpPr>
            <a:spLocks noGrp="1"/>
          </p:cNvSpPr>
          <p:nvPr>
            <p:ph idx="1"/>
          </p:nvPr>
        </p:nvSpPr>
        <p:spPr>
          <a:xfrm>
            <a:off x="471949" y="2011680"/>
            <a:ext cx="11238270" cy="3899542"/>
          </a:xfrm>
        </p:spPr>
        <p:txBody>
          <a:bodyPr/>
          <a:lstStyle/>
          <a:p>
            <a:pPr marL="0" indent="0">
              <a:buNone/>
            </a:pPr>
            <a:r>
              <a:rPr lang="en-US" dirty="0">
                <a:latin typeface="Calibri" panose="020F0502020204030204" pitchFamily="34" charset="0"/>
                <a:cs typeface="Calibri" panose="020F0502020204030204" pitchFamily="34" charset="0"/>
              </a:rPr>
              <a:t>Now that we have a new understanding of how our autonomic nervous system works, we can use this knowledge to restore to emotional, psychological, and physical health. Never before has a breakthrough in neuroscience offered such a paradigmatic shift of hope. </a:t>
            </a:r>
          </a:p>
          <a:p>
            <a:pPr marL="0" indent="0">
              <a:buNone/>
            </a:pPr>
            <a:r>
              <a:rPr lang="en-US" dirty="0">
                <a:latin typeface="Calibri" panose="020F0502020204030204" pitchFamily="34" charset="0"/>
                <a:cs typeface="Calibri" panose="020F0502020204030204" pitchFamily="34" charset="0"/>
              </a:rPr>
              <a:t> </a:t>
            </a:r>
          </a:p>
          <a:p>
            <a:endParaRPr lang="en-US" dirty="0"/>
          </a:p>
          <a:p>
            <a:endParaRPr lang="en-US" dirty="0"/>
          </a:p>
          <a:p>
            <a:endParaRPr lang="en-US" dirty="0"/>
          </a:p>
          <a:p>
            <a:endParaRPr lang="en-US" dirty="0"/>
          </a:p>
        </p:txBody>
      </p:sp>
      <p:pic>
        <p:nvPicPr>
          <p:cNvPr id="4" name="Picture 3" descr="Beautiful River Forest #7005180 - Clip Art Library">
            <a:extLst>
              <a:ext uri="{FF2B5EF4-FFF2-40B4-BE49-F238E27FC236}">
                <a16:creationId xmlns:a16="http://schemas.microsoft.com/office/drawing/2014/main" id="{B385766A-CA98-40DB-B6F0-139A123C105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41089" y="3773016"/>
            <a:ext cx="8509820" cy="778510"/>
          </a:xfrm>
          <a:prstGeom prst="rect">
            <a:avLst/>
          </a:prstGeom>
          <a:noFill/>
          <a:ln>
            <a:noFill/>
          </a:ln>
        </p:spPr>
      </p:pic>
      <p:pic>
        <p:nvPicPr>
          <p:cNvPr id="5" name="Picture 4">
            <a:extLst>
              <a:ext uri="{FF2B5EF4-FFF2-40B4-BE49-F238E27FC236}">
                <a16:creationId xmlns:a16="http://schemas.microsoft.com/office/drawing/2014/main" id="{E66D1849-F396-4B85-A49A-CFCF727589C8}"/>
              </a:ext>
            </a:extLst>
          </p:cNvPr>
          <p:cNvPicPr/>
          <p:nvPr/>
        </p:nvPicPr>
        <p:blipFill rotWithShape="1">
          <a:blip r:embed="rId3">
            <a:extLst>
              <a:ext uri="{28A0092B-C50C-407E-A947-70E740481C1C}">
                <a14:useLocalDpi xmlns:a14="http://schemas.microsoft.com/office/drawing/2010/main" val="0"/>
              </a:ext>
            </a:extLst>
          </a:blip>
          <a:srcRect t="22832" b="29733"/>
          <a:stretch/>
        </p:blipFill>
        <p:spPr bwMode="auto">
          <a:xfrm>
            <a:off x="2388871" y="5286525"/>
            <a:ext cx="7692390" cy="291316"/>
          </a:xfrm>
          <a:prstGeom prst="rect">
            <a:avLst/>
          </a:prstGeom>
          <a:noFill/>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7C1AFDB7-8194-4261-82A9-8D1A395C2108}"/>
              </a:ext>
            </a:extLst>
          </p:cNvPr>
          <p:cNvSpPr/>
          <p:nvPr/>
        </p:nvSpPr>
        <p:spPr>
          <a:xfrm>
            <a:off x="1474840" y="3313584"/>
            <a:ext cx="10117392" cy="1692771"/>
          </a:xfrm>
          <a:prstGeom prst="rect">
            <a:avLst/>
          </a:prstGeom>
        </p:spPr>
        <p:txBody>
          <a:bodyPr wrap="square">
            <a:spAutoFit/>
          </a:bodyPr>
          <a:lstStyle/>
          <a:p>
            <a:endParaRPr lang="en-US" sz="900" dirty="0">
              <a:solidFill>
                <a:srgbClr val="00B0F0"/>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sz="900" dirty="0">
              <a:solidFill>
                <a:srgbClr val="00B0F0"/>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sz="900" dirty="0">
              <a:solidFill>
                <a:srgbClr val="00B0F0"/>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sz="900" dirty="0">
              <a:solidFill>
                <a:srgbClr val="00B0F0"/>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sz="900" dirty="0">
              <a:solidFill>
                <a:srgbClr val="00B0F0"/>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sz="900" dirty="0">
              <a:solidFill>
                <a:srgbClr val="00B0F0"/>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sz="900" dirty="0">
              <a:solidFill>
                <a:srgbClr val="00B0F0"/>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sz="900" dirty="0">
              <a:solidFill>
                <a:srgbClr val="00B0F0"/>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sz="900" dirty="0">
              <a:solidFill>
                <a:srgbClr val="00B0F0"/>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sz="900" dirty="0">
              <a:solidFill>
                <a:srgbClr val="00B0F0"/>
              </a:solidFill>
              <a:latin typeface="Calibri" panose="020F0502020204030204" pitchFamily="34" charset="0"/>
              <a:ea typeface="Times New Roman" panose="02020603050405020304" pitchFamily="18" charset="0"/>
              <a:cs typeface="Times New Roman" panose="02020603050405020304" pitchFamily="18" charset="0"/>
            </a:endParaRPr>
          </a:p>
          <a:p>
            <a:r>
              <a:rPr lang="en-US" sz="14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Neuroception                    Perception                    State                     Feelings                   Behavior                     Story</a:t>
            </a:r>
          </a:p>
        </p:txBody>
      </p:sp>
    </p:spTree>
    <p:extLst>
      <p:ext uri="{BB962C8B-B14F-4D97-AF65-F5344CB8AC3E}">
        <p14:creationId xmlns:p14="http://schemas.microsoft.com/office/powerpoint/2010/main" val="30767989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ACA5E-6172-4D41-A24B-471D4B06E48A}"/>
              </a:ext>
            </a:extLst>
          </p:cNvPr>
          <p:cNvSpPr>
            <a:spLocks noGrp="1"/>
          </p:cNvSpPr>
          <p:nvPr>
            <p:ph type="title"/>
          </p:nvPr>
        </p:nvSpPr>
        <p:spPr>
          <a:xfrm>
            <a:off x="2592925" y="191730"/>
            <a:ext cx="8911687" cy="973394"/>
          </a:xfrm>
        </p:spPr>
        <p:txBody>
          <a:bodyPr>
            <a:normAutofit/>
          </a:bodyPr>
          <a:lstStyle/>
          <a:p>
            <a:r>
              <a:rPr lang="en-US" dirty="0">
                <a:latin typeface="Calibri" panose="020F0502020204030204" pitchFamily="34" charset="0"/>
                <a:cs typeface="Calibri" panose="020F0502020204030204" pitchFamily="34" charset="0"/>
              </a:rPr>
              <a:t>Polyvagal Theory and Treatment</a:t>
            </a:r>
            <a:endParaRPr lang="en-US" dirty="0"/>
          </a:p>
        </p:txBody>
      </p:sp>
      <p:sp>
        <p:nvSpPr>
          <p:cNvPr id="3" name="Content Placeholder 2">
            <a:extLst>
              <a:ext uri="{FF2B5EF4-FFF2-40B4-BE49-F238E27FC236}">
                <a16:creationId xmlns:a16="http://schemas.microsoft.com/office/drawing/2014/main" id="{FC63B618-8A4C-4ADF-96F2-4DEB5F9EC060}"/>
              </a:ext>
            </a:extLst>
          </p:cNvPr>
          <p:cNvSpPr>
            <a:spLocks noGrp="1"/>
          </p:cNvSpPr>
          <p:nvPr>
            <p:ph idx="1"/>
          </p:nvPr>
        </p:nvSpPr>
        <p:spPr>
          <a:xfrm>
            <a:off x="368710" y="1268730"/>
            <a:ext cx="8495071" cy="6115049"/>
          </a:xfrm>
        </p:spPr>
        <p:txBody>
          <a:bodyPr>
            <a:normAutofit/>
          </a:bodyPr>
          <a:lstStyle/>
          <a:p>
            <a:pPr>
              <a:lnSpc>
                <a:spcPct val="90000"/>
              </a:lnSpc>
            </a:pPr>
            <a:r>
              <a:rPr lang="en-US" sz="2000" dirty="0">
                <a:latin typeface="Calibri" panose="020F0502020204030204" pitchFamily="34" charset="0"/>
                <a:cs typeface="Calibri" panose="020F0502020204030204" pitchFamily="34" charset="0"/>
              </a:rPr>
              <a:t>So, the first step in healing is to move our </a:t>
            </a:r>
            <a:r>
              <a:rPr lang="en-US" sz="2000" dirty="0">
                <a:solidFill>
                  <a:srgbClr val="FF0000"/>
                </a:solidFill>
                <a:latin typeface="Calibri" panose="020F0502020204030204" pitchFamily="34" charset="0"/>
                <a:cs typeface="Calibri" panose="020F0502020204030204" pitchFamily="34" charset="0"/>
              </a:rPr>
              <a:t>neuroception</a:t>
            </a:r>
            <a:r>
              <a:rPr lang="en-US" sz="2000" dirty="0">
                <a:latin typeface="Calibri" panose="020F0502020204030204" pitchFamily="34" charset="0"/>
                <a:cs typeface="Calibri" panose="020F0502020204030204" pitchFamily="34" charset="0"/>
              </a:rPr>
              <a:t> - what our autonomic nervous system is automatically sensing regarding safety and danger without our awareness to perception to awareness or perception. </a:t>
            </a:r>
          </a:p>
          <a:p>
            <a:pPr marL="0" indent="0">
              <a:lnSpc>
                <a:spcPct val="90000"/>
              </a:lnSpc>
              <a:buNone/>
            </a:pPr>
            <a:endParaRPr lang="en-US" sz="2000" dirty="0">
              <a:latin typeface="Calibri" panose="020F0502020204030204" pitchFamily="34" charset="0"/>
              <a:cs typeface="Calibri" panose="020F0502020204030204" pitchFamily="34" charset="0"/>
            </a:endParaRPr>
          </a:p>
          <a:p>
            <a:pPr>
              <a:lnSpc>
                <a:spcPct val="90000"/>
              </a:lnSpc>
            </a:pPr>
            <a:r>
              <a:rPr lang="en-US" sz="2000" dirty="0">
                <a:latin typeface="Calibri" panose="020F0502020204030204" pitchFamily="34" charset="0"/>
                <a:cs typeface="Calibri" panose="020F0502020204030204" pitchFamily="34" charset="0"/>
              </a:rPr>
              <a:t>We can then appreciate what our physiological state is causing us to feel emotionally and subsequently </a:t>
            </a:r>
            <a:r>
              <a:rPr lang="en-US" sz="2000" dirty="0">
                <a:solidFill>
                  <a:srgbClr val="FF0000"/>
                </a:solidFill>
                <a:latin typeface="Calibri" panose="020F0502020204030204" pitchFamily="34" charset="0"/>
                <a:cs typeface="Calibri" panose="020F0502020204030204" pitchFamily="34" charset="0"/>
              </a:rPr>
              <a:t>change the behaviors </a:t>
            </a:r>
            <a:r>
              <a:rPr lang="en-US" sz="2000" dirty="0">
                <a:latin typeface="Calibri" panose="020F0502020204030204" pitchFamily="34" charset="0"/>
                <a:cs typeface="Calibri" panose="020F0502020204030204" pitchFamily="34" charset="0"/>
              </a:rPr>
              <a:t>that we then engage in.</a:t>
            </a:r>
          </a:p>
          <a:p>
            <a:pPr marL="0" indent="0">
              <a:lnSpc>
                <a:spcPct val="90000"/>
              </a:lnSpc>
              <a:buNone/>
            </a:pPr>
            <a:endParaRPr lang="en-US" sz="2000" dirty="0">
              <a:latin typeface="Calibri" panose="020F0502020204030204" pitchFamily="34" charset="0"/>
              <a:cs typeface="Calibri" panose="020F0502020204030204" pitchFamily="34" charset="0"/>
            </a:endParaRPr>
          </a:p>
          <a:p>
            <a:pPr>
              <a:lnSpc>
                <a:spcPct val="90000"/>
              </a:lnSpc>
            </a:pPr>
            <a:r>
              <a:rPr lang="en-US" sz="2000" dirty="0">
                <a:latin typeface="Calibri" panose="020F0502020204030204" pitchFamily="34" charset="0"/>
                <a:cs typeface="Calibri" panose="020F0502020204030204" pitchFamily="34" charset="0"/>
              </a:rPr>
              <a:t>The ensuing story or narrative we give to this process in an effort to make sense of what we are sensing and feeling, if </a:t>
            </a:r>
            <a:r>
              <a:rPr lang="en-US" sz="2000" dirty="0">
                <a:solidFill>
                  <a:srgbClr val="FF0000"/>
                </a:solidFill>
                <a:latin typeface="Calibri" panose="020F0502020204030204" pitchFamily="34" charset="0"/>
                <a:cs typeface="Calibri" panose="020F0502020204030204" pitchFamily="34" charset="0"/>
              </a:rPr>
              <a:t>positive and healthy, </a:t>
            </a:r>
            <a:r>
              <a:rPr lang="en-US" sz="2000" dirty="0">
                <a:latin typeface="Calibri" panose="020F0502020204030204" pitchFamily="34" charset="0"/>
                <a:cs typeface="Calibri" panose="020F0502020204030204" pitchFamily="34" charset="0"/>
              </a:rPr>
              <a:t>helps us correct our autonomic state.</a:t>
            </a:r>
          </a:p>
          <a:p>
            <a:pPr marL="0" indent="0">
              <a:lnSpc>
                <a:spcPct val="90000"/>
              </a:lnSpc>
              <a:buNone/>
            </a:pPr>
            <a:endParaRPr lang="en-US" sz="2000" dirty="0">
              <a:latin typeface="Calibri" panose="020F0502020204030204" pitchFamily="34" charset="0"/>
              <a:cs typeface="Calibri" panose="020F0502020204030204" pitchFamily="34" charset="0"/>
            </a:endParaRPr>
          </a:p>
          <a:p>
            <a:pPr>
              <a:lnSpc>
                <a:spcPct val="90000"/>
              </a:lnSpc>
            </a:pPr>
            <a:r>
              <a:rPr lang="en-US" sz="2000" dirty="0">
                <a:latin typeface="Calibri" panose="020F0502020204030204" pitchFamily="34" charset="0"/>
                <a:cs typeface="Calibri" panose="020F0502020204030204" pitchFamily="34" charset="0"/>
              </a:rPr>
              <a:t>On the other hand, if our </a:t>
            </a:r>
            <a:r>
              <a:rPr lang="en-US" sz="2000" dirty="0">
                <a:solidFill>
                  <a:srgbClr val="FF0000"/>
                </a:solidFill>
                <a:latin typeface="Calibri" panose="020F0502020204030204" pitchFamily="34" charset="0"/>
                <a:cs typeface="Calibri" panose="020F0502020204030204" pitchFamily="34" charset="0"/>
              </a:rPr>
              <a:t>narrative is false, </a:t>
            </a:r>
            <a:r>
              <a:rPr lang="en-US" sz="2000" dirty="0">
                <a:latin typeface="Calibri" panose="020F0502020204030204" pitchFamily="34" charset="0"/>
                <a:cs typeface="Calibri" panose="020F0502020204030204" pitchFamily="34" charset="0"/>
              </a:rPr>
              <a:t>as it often is (e.g., we often shame and blame ourselves or we catastrophize the situation), then our autonomic state becomes even more activated or shut down and our subsequent emotions become more anxious or depressed, respectively, and we enter into a negative feedback loop, a process that leads to emotional problems/illness and/or physical problems.  </a:t>
            </a:r>
          </a:p>
          <a:p>
            <a:pPr marL="0" indent="0">
              <a:lnSpc>
                <a:spcPct val="90000"/>
              </a:lnSpc>
              <a:buNone/>
            </a:pPr>
            <a:endParaRPr lang="en-US" sz="2200" dirty="0">
              <a:latin typeface="Calibri" panose="020F0502020204030204" pitchFamily="34" charset="0"/>
              <a:cs typeface="Calibri" panose="020F0502020204030204" pitchFamily="34" charset="0"/>
            </a:endParaRPr>
          </a:p>
          <a:p>
            <a:pPr>
              <a:lnSpc>
                <a:spcPct val="90000"/>
              </a:lnSpc>
            </a:pPr>
            <a:endParaRPr lang="en-US" sz="1500" dirty="0"/>
          </a:p>
        </p:txBody>
      </p:sp>
      <p:pic>
        <p:nvPicPr>
          <p:cNvPr id="6146" name="Picture 2" descr="Clipart Counselling Session | Free Images at Clker.com - vector ...">
            <a:extLst>
              <a:ext uri="{FF2B5EF4-FFF2-40B4-BE49-F238E27FC236}">
                <a16:creationId xmlns:a16="http://schemas.microsoft.com/office/drawing/2014/main" id="{ACE6C62B-9E86-481D-93D8-BCC85B46EF7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18149" y="2414290"/>
            <a:ext cx="2873159" cy="2784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684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accent1">
              <a:alpha val="30000"/>
            </a:schemeClr>
          </a:solidFill>
        </p:grpSpPr>
        <p:sp>
          <p:nvSpPr>
            <p:cNvPr id="11"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12"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13"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14"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15"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16"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17"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18"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19"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20"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21"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22"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8F8C4AB0-A7A4-4D3A-9085-678BBF1DF1A3}"/>
              </a:ext>
            </a:extLst>
          </p:cNvPr>
          <p:cNvSpPr>
            <a:spLocks noGrp="1"/>
          </p:cNvSpPr>
          <p:nvPr>
            <p:ph type="title"/>
          </p:nvPr>
        </p:nvSpPr>
        <p:spPr>
          <a:xfrm>
            <a:off x="6800850" y="240100"/>
            <a:ext cx="5216535" cy="1610778"/>
          </a:xfrm>
        </p:spPr>
        <p:txBody>
          <a:bodyPr anchor="ctr">
            <a:normAutofit/>
          </a:bodyPr>
          <a:lstStyle/>
          <a:p>
            <a:r>
              <a:rPr lang="en-US" sz="4400" b="1" dirty="0">
                <a:solidFill>
                  <a:schemeClr val="tx1"/>
                </a:solidFill>
                <a:latin typeface="Calibri" panose="020F0502020204030204" pitchFamily="34" charset="0"/>
                <a:cs typeface="Calibri" panose="020F0502020204030204" pitchFamily="34" charset="0"/>
              </a:rPr>
              <a:t>Polyvagal Theory and Treatment</a:t>
            </a:r>
            <a:endParaRPr lang="en-US" sz="4400" b="1" dirty="0">
              <a:solidFill>
                <a:schemeClr val="tx1"/>
              </a:solidFill>
            </a:endParaRPr>
          </a:p>
        </p:txBody>
      </p:sp>
      <p:sp>
        <p:nvSpPr>
          <p:cNvPr id="24"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a:lstStyle/>
          <a:p>
            <a:endParaRPr lang="en-US"/>
          </a:p>
        </p:txBody>
      </p:sp>
      <p:sp>
        <p:nvSpPr>
          <p:cNvPr id="3" name="Content Placeholder 2">
            <a:extLst>
              <a:ext uri="{FF2B5EF4-FFF2-40B4-BE49-F238E27FC236}">
                <a16:creationId xmlns:a16="http://schemas.microsoft.com/office/drawing/2014/main" id="{1E7A033A-C1D2-4063-A0A9-1305094B98DE}"/>
              </a:ext>
            </a:extLst>
          </p:cNvPr>
          <p:cNvSpPr>
            <a:spLocks noGrp="1"/>
          </p:cNvSpPr>
          <p:nvPr>
            <p:ph idx="1"/>
          </p:nvPr>
        </p:nvSpPr>
        <p:spPr>
          <a:xfrm>
            <a:off x="53498" y="1286934"/>
            <a:ext cx="6385334" cy="4284134"/>
          </a:xfrm>
        </p:spPr>
        <p:txBody>
          <a:bodyPr anchor="ctr">
            <a:normAutofit/>
          </a:bodyPr>
          <a:lstStyle/>
          <a:p>
            <a:pPr marL="0" indent="0">
              <a:lnSpc>
                <a:spcPct val="90000"/>
              </a:lnSpc>
              <a:buNone/>
            </a:pPr>
            <a:r>
              <a:rPr lang="en-US" dirty="0">
                <a:solidFill>
                  <a:srgbClr val="FFFFFF"/>
                </a:solidFill>
                <a:latin typeface="Calibri" panose="020F0502020204030204" pitchFamily="34" charset="0"/>
                <a:cs typeface="Calibri" panose="020F0502020204030204" pitchFamily="34" charset="0"/>
              </a:rPr>
              <a:t>There are two basic approaches to healing: Bottom up and Top Down:  </a:t>
            </a:r>
          </a:p>
          <a:p>
            <a:pPr marL="400050" lvl="1" indent="0">
              <a:lnSpc>
                <a:spcPct val="90000"/>
              </a:lnSpc>
              <a:buNone/>
            </a:pPr>
            <a:r>
              <a:rPr lang="en-US" b="1" u="sng" dirty="0">
                <a:solidFill>
                  <a:srgbClr val="FFFF00"/>
                </a:solidFill>
                <a:latin typeface="Calibri" panose="020F0502020204030204" pitchFamily="34" charset="0"/>
                <a:cs typeface="Calibri" panose="020F0502020204030204" pitchFamily="34" charset="0"/>
              </a:rPr>
              <a:t>Bottom up</a:t>
            </a:r>
            <a:r>
              <a:rPr lang="en-US" b="1" dirty="0">
                <a:solidFill>
                  <a:srgbClr val="FFFF00"/>
                </a:solidFill>
                <a:latin typeface="Calibri" panose="020F0502020204030204" pitchFamily="34" charset="0"/>
                <a:cs typeface="Calibri" panose="020F0502020204030204" pitchFamily="34" charset="0"/>
              </a:rPr>
              <a:t> </a:t>
            </a:r>
            <a:r>
              <a:rPr lang="en-US" dirty="0">
                <a:solidFill>
                  <a:srgbClr val="FFFFFF"/>
                </a:solidFill>
                <a:latin typeface="Calibri" panose="020F0502020204030204" pitchFamily="34" charset="0"/>
                <a:cs typeface="Calibri" panose="020F0502020204030204" pitchFamily="34" charset="0"/>
              </a:rPr>
              <a:t>entails working with the body more directly. It is important to appreciate that, as previously noted, 80 percent of the fibers in the vagus nerve are sensory in that they go from the organs to the brain and 20 present are motor in that they travel from the brain to various body organs. (Porges, 2017). This suggests that what our bodies tell us is indeed very important and we must make every effort to listen and heal on that level. </a:t>
            </a:r>
          </a:p>
          <a:p>
            <a:pPr marL="400050" lvl="1" indent="0">
              <a:lnSpc>
                <a:spcPct val="90000"/>
              </a:lnSpc>
              <a:buNone/>
            </a:pPr>
            <a:endParaRPr lang="en-US" dirty="0">
              <a:solidFill>
                <a:srgbClr val="FFFFFF"/>
              </a:solidFill>
              <a:latin typeface="Calibri" panose="020F0502020204030204" pitchFamily="34" charset="0"/>
              <a:cs typeface="Calibri" panose="020F0502020204030204" pitchFamily="34" charset="0"/>
            </a:endParaRPr>
          </a:p>
          <a:p>
            <a:pPr marL="400050" lvl="1" indent="0">
              <a:lnSpc>
                <a:spcPct val="90000"/>
              </a:lnSpc>
              <a:buNone/>
            </a:pPr>
            <a:r>
              <a:rPr lang="en-US" b="1" u="sng" dirty="0">
                <a:solidFill>
                  <a:srgbClr val="FFFF00"/>
                </a:solidFill>
                <a:latin typeface="Calibri" panose="020F0502020204030204" pitchFamily="34" charset="0"/>
                <a:cs typeface="Calibri" panose="020F0502020204030204" pitchFamily="34" charset="0"/>
              </a:rPr>
              <a:t>Top down </a:t>
            </a:r>
            <a:r>
              <a:rPr lang="en-US" dirty="0">
                <a:solidFill>
                  <a:srgbClr val="FFFFFF"/>
                </a:solidFill>
                <a:latin typeface="Calibri" panose="020F0502020204030204" pitchFamily="34" charset="0"/>
                <a:cs typeface="Calibri" panose="020F0502020204030204" pitchFamily="34" charset="0"/>
              </a:rPr>
              <a:t>strategies which involve our thinking and hopefully more rational brain require a certain level of cognitive development and maturity so very young children may not be able to benefit from this approach (e.g., Cognitive Behavioral Therapy aka CBT).  </a:t>
            </a:r>
          </a:p>
          <a:p>
            <a:pPr>
              <a:lnSpc>
                <a:spcPct val="90000"/>
              </a:lnSpc>
            </a:pPr>
            <a:endParaRPr lang="en-US" dirty="0">
              <a:solidFill>
                <a:srgbClr val="FFFFFF"/>
              </a:solidFill>
            </a:endParaRPr>
          </a:p>
        </p:txBody>
      </p:sp>
      <p:pic>
        <p:nvPicPr>
          <p:cNvPr id="7170" name="Picture 2" descr="Bottom-up vs. top-down processing (video) | Khan Academy">
            <a:extLst>
              <a:ext uri="{FF2B5EF4-FFF2-40B4-BE49-F238E27FC236}">
                <a16:creationId xmlns:a16="http://schemas.microsoft.com/office/drawing/2014/main" id="{04D66D1E-7061-46C0-9B78-3A3F006979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90" b="19783"/>
          <a:stretch/>
        </p:blipFill>
        <p:spPr bwMode="auto">
          <a:xfrm>
            <a:off x="7613742" y="2308860"/>
            <a:ext cx="4578258" cy="80567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The Polyvagal Theory Chart – Mentor Books West">
            <a:extLst>
              <a:ext uri="{FF2B5EF4-FFF2-40B4-BE49-F238E27FC236}">
                <a16:creationId xmlns:a16="http://schemas.microsoft.com/office/drawing/2014/main" id="{72826BC6-B706-4EF0-B7BF-9CA275C3E416}"/>
              </a:ext>
            </a:extLst>
          </p:cNvPr>
          <p:cNvPicPr/>
          <p:nvPr/>
        </p:nvPicPr>
        <p:blipFill rotWithShape="1">
          <a:blip r:embed="rId3" cstate="print">
            <a:extLst>
              <a:ext uri="{28A0092B-C50C-407E-A947-70E740481C1C}">
                <a14:useLocalDpi xmlns:a14="http://schemas.microsoft.com/office/drawing/2010/main" val="0"/>
              </a:ext>
            </a:extLst>
          </a:blip>
          <a:srcRect l="5129" t="14612" r="4711" b="27934"/>
          <a:stretch/>
        </p:blipFill>
        <p:spPr bwMode="auto">
          <a:xfrm>
            <a:off x="7618092" y="3068761"/>
            <a:ext cx="4607926" cy="381232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2139689"/>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8BCFE-E431-4FE9-AB2A-9846D2F5209D}"/>
              </a:ext>
            </a:extLst>
          </p:cNvPr>
          <p:cNvSpPr>
            <a:spLocks noGrp="1"/>
          </p:cNvSpPr>
          <p:nvPr>
            <p:ph type="title"/>
          </p:nvPr>
        </p:nvSpPr>
        <p:spPr>
          <a:xfrm>
            <a:off x="1760221" y="624110"/>
            <a:ext cx="7806690" cy="1280890"/>
          </a:xfrm>
        </p:spPr>
        <p:txBody>
          <a:bodyPr>
            <a:normAutofit/>
          </a:bodyPr>
          <a:lstStyle/>
          <a:p>
            <a:r>
              <a:rPr lang="en-US" sz="4000" dirty="0">
                <a:latin typeface="Calibri" panose="020F0502020204030204" pitchFamily="34" charset="0"/>
                <a:cs typeface="Calibri" panose="020F0502020204030204" pitchFamily="34" charset="0"/>
              </a:rPr>
              <a:t>Polyvagal Theory and Treatment</a:t>
            </a:r>
            <a:endParaRPr lang="en-US" sz="4000" dirty="0"/>
          </a:p>
        </p:txBody>
      </p:sp>
      <p:sp>
        <p:nvSpPr>
          <p:cNvPr id="3" name="Content Placeholder 2">
            <a:extLst>
              <a:ext uri="{FF2B5EF4-FFF2-40B4-BE49-F238E27FC236}">
                <a16:creationId xmlns:a16="http://schemas.microsoft.com/office/drawing/2014/main" id="{F42DB0E5-7581-485B-92D3-42BB476DA23B}"/>
              </a:ext>
            </a:extLst>
          </p:cNvPr>
          <p:cNvSpPr>
            <a:spLocks noGrp="1"/>
          </p:cNvSpPr>
          <p:nvPr>
            <p:ph idx="1"/>
          </p:nvPr>
        </p:nvSpPr>
        <p:spPr>
          <a:xfrm>
            <a:off x="546181" y="1905000"/>
            <a:ext cx="11459006" cy="4006222"/>
          </a:xfrm>
        </p:spPr>
        <p:txBody>
          <a:bodyPr/>
          <a:lstStyle/>
          <a:p>
            <a:pPr marL="0" indent="0">
              <a:buNone/>
            </a:pPr>
            <a:r>
              <a:rPr lang="en-US" sz="2000" dirty="0">
                <a:latin typeface="Calibri" panose="020F0502020204030204" pitchFamily="34" charset="0"/>
                <a:cs typeface="Calibri" panose="020F0502020204030204" pitchFamily="34" charset="0"/>
              </a:rPr>
              <a:t>As previously noted by Deb Dana, it is in a ventral vagal state and a neuroception of safety that brings the possibility for connection, curiosity, and change. She nicely presents a polyvagal approach which she calls the four R’s (the first three are </a:t>
            </a:r>
            <a:r>
              <a:rPr lang="en-US" sz="2000" u="sng" dirty="0">
                <a:solidFill>
                  <a:srgbClr val="FF0000"/>
                </a:solidFill>
                <a:latin typeface="Calibri" panose="020F0502020204030204" pitchFamily="34" charset="0"/>
                <a:cs typeface="Calibri" panose="020F0502020204030204" pitchFamily="34" charset="0"/>
              </a:rPr>
              <a:t>bottom up</a:t>
            </a:r>
            <a:r>
              <a:rPr lang="en-US" sz="2000" dirty="0">
                <a:solidFill>
                  <a:srgbClr val="FF0000"/>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and the last is </a:t>
            </a:r>
            <a:r>
              <a:rPr lang="en-US" sz="2000" u="sng" dirty="0">
                <a:solidFill>
                  <a:srgbClr val="FF0000"/>
                </a:solidFill>
                <a:latin typeface="Calibri" panose="020F0502020204030204" pitchFamily="34" charset="0"/>
                <a:cs typeface="Calibri" panose="020F0502020204030204" pitchFamily="34" charset="0"/>
              </a:rPr>
              <a:t>bottom down</a:t>
            </a:r>
            <a:r>
              <a:rPr lang="en-US" sz="2000" dirty="0">
                <a:solidFill>
                  <a:srgbClr val="FF0000"/>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(Dana, 2018):</a:t>
            </a:r>
          </a:p>
          <a:p>
            <a:pPr marL="0" indent="0">
              <a:buNone/>
            </a:pPr>
            <a:r>
              <a:rPr lang="en-US" sz="2000" dirty="0">
                <a:latin typeface="Calibri" panose="020F0502020204030204" pitchFamily="34" charset="0"/>
                <a:cs typeface="Calibri" panose="020F0502020204030204" pitchFamily="34" charset="0"/>
              </a:rPr>
              <a:t> </a:t>
            </a:r>
          </a:p>
          <a:p>
            <a:endParaRPr lang="en-US" dirty="0"/>
          </a:p>
        </p:txBody>
      </p:sp>
      <p:pic>
        <p:nvPicPr>
          <p:cNvPr id="4" name="Picture 3">
            <a:extLst>
              <a:ext uri="{FF2B5EF4-FFF2-40B4-BE49-F238E27FC236}">
                <a16:creationId xmlns:a16="http://schemas.microsoft.com/office/drawing/2014/main" id="{03FDD733-082A-4DDA-AFD4-71C2ADD48C9D}"/>
              </a:ext>
            </a:extLst>
          </p:cNvPr>
          <p:cNvPicPr>
            <a:picLocks noChangeAspect="1"/>
          </p:cNvPicPr>
          <p:nvPr/>
        </p:nvPicPr>
        <p:blipFill>
          <a:blip r:embed="rId2"/>
          <a:stretch>
            <a:fillRect/>
          </a:stretch>
        </p:blipFill>
        <p:spPr>
          <a:xfrm>
            <a:off x="428195" y="3429000"/>
            <a:ext cx="11459006" cy="3429001"/>
          </a:xfrm>
          <a:prstGeom prst="rect">
            <a:avLst/>
          </a:prstGeom>
          <a:effectLst>
            <a:outerShdw blurRad="50800" dist="50800" dir="5400000" algn="ctr" rotWithShape="0">
              <a:srgbClr val="FF0000"/>
            </a:outerShdw>
          </a:effectLst>
        </p:spPr>
      </p:pic>
      <p:pic>
        <p:nvPicPr>
          <p:cNvPr id="8194" name="Picture 2" descr="The Four R's | NC Policy Watch">
            <a:extLst>
              <a:ext uri="{FF2B5EF4-FFF2-40B4-BE49-F238E27FC236}">
                <a16:creationId xmlns:a16="http://schemas.microsoft.com/office/drawing/2014/main" id="{09EAFAA1-C352-447E-81E3-3AFA8378A5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2422"/>
          <a:stretch/>
        </p:blipFill>
        <p:spPr bwMode="auto">
          <a:xfrm>
            <a:off x="9018270" y="514350"/>
            <a:ext cx="2868931" cy="768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103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68EFB-4209-45FD-B9EB-1482D34D4C9A}"/>
              </a:ext>
            </a:extLst>
          </p:cNvPr>
          <p:cNvSpPr>
            <a:spLocks noGrp="1"/>
          </p:cNvSpPr>
          <p:nvPr>
            <p:ph type="title"/>
          </p:nvPr>
        </p:nvSpPr>
        <p:spPr>
          <a:xfrm>
            <a:off x="1953057" y="589935"/>
            <a:ext cx="10043046" cy="1978743"/>
          </a:xfrm>
        </p:spPr>
        <p:txBody>
          <a:bodyPr/>
          <a:lstStyle/>
          <a:p>
            <a:r>
              <a:rPr lang="en-US" dirty="0">
                <a:latin typeface="Calibri" panose="020F0502020204030204" pitchFamily="34" charset="0"/>
                <a:cs typeface="Calibri" panose="020F0502020204030204" pitchFamily="34" charset="0"/>
              </a:rPr>
              <a:t>Polyvagal Theory and Treatment</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r>
              <a:rPr lang="en-US" sz="2800" dirty="0">
                <a:solidFill>
                  <a:srgbClr val="0070C0"/>
                </a:solidFill>
                <a:latin typeface="Calibri" panose="020F0502020204030204" pitchFamily="34" charset="0"/>
                <a:cs typeface="Calibri" panose="020F0502020204030204" pitchFamily="34" charset="0"/>
              </a:rPr>
              <a:t>R</a:t>
            </a:r>
            <a:r>
              <a:rPr lang="en-US" sz="2800" dirty="0">
                <a:latin typeface="Calibri" panose="020F0502020204030204" pitchFamily="34" charset="0"/>
                <a:cs typeface="Calibri" panose="020F0502020204030204" pitchFamily="34" charset="0"/>
              </a:rPr>
              <a:t>ecognize the Autonomic State </a:t>
            </a:r>
            <a:endParaRPr lang="en-US" sz="2800" dirty="0"/>
          </a:p>
        </p:txBody>
      </p:sp>
      <p:sp>
        <p:nvSpPr>
          <p:cNvPr id="6" name="Rectangle 5">
            <a:extLst>
              <a:ext uri="{FF2B5EF4-FFF2-40B4-BE49-F238E27FC236}">
                <a16:creationId xmlns:a16="http://schemas.microsoft.com/office/drawing/2014/main" id="{FAF7E9F6-F02B-4F8A-8CCA-145316E40AE1}"/>
              </a:ext>
            </a:extLst>
          </p:cNvPr>
          <p:cNvSpPr/>
          <p:nvPr/>
        </p:nvSpPr>
        <p:spPr>
          <a:xfrm>
            <a:off x="884903" y="2945671"/>
            <a:ext cx="10412361" cy="3477875"/>
          </a:xfrm>
          <a:prstGeom prst="rect">
            <a:avLst/>
          </a:prstGeom>
        </p:spPr>
        <p:txBody>
          <a:bodyPr wrap="square">
            <a:spAutoFit/>
          </a:bodyPr>
          <a:lstStyle/>
          <a:p>
            <a:r>
              <a:rPr lang="en-US" sz="2000" dirty="0">
                <a:latin typeface="Calibri" panose="020F0502020204030204" pitchFamily="34" charset="0"/>
                <a:ea typeface="Times New Roman" panose="02020603050405020304" pitchFamily="18" charset="0"/>
                <a:cs typeface="Calibri" panose="020F0502020204030204" pitchFamily="34" charset="0"/>
              </a:rPr>
              <a:t>I recommend that we make the </a:t>
            </a:r>
            <a:r>
              <a:rPr lang="en-US" sz="2000" b="1" dirty="0">
                <a:solidFill>
                  <a:srgbClr val="00B0F0"/>
                </a:solidFill>
                <a:latin typeface="Calibri" panose="020F0502020204030204" pitchFamily="34" charset="0"/>
                <a:ea typeface="Times New Roman" panose="02020603050405020304" pitchFamily="18" charset="0"/>
                <a:cs typeface="Times New Roman" panose="02020603050405020304" pitchFamily="18" charset="0"/>
              </a:rPr>
              <a:t>Autonomic Nervous System Precision Regulation Chart</a:t>
            </a:r>
            <a:r>
              <a:rPr lang="en-US" sz="2000" dirty="0">
                <a:solidFill>
                  <a:srgbClr val="00B0F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dirty="0">
                <a:latin typeface="Calibri" panose="020F0502020204030204" pitchFamily="34" charset="0"/>
                <a:ea typeface="Times New Roman" panose="02020603050405020304" pitchFamily="18" charset="0"/>
                <a:cs typeface="Times New Roman" panose="02020603050405020304" pitchFamily="18" charset="0"/>
              </a:rPr>
              <a:t>our companion as we use it to recognize where we, our children, and/or others are on that continuum. In so doing, we become able to make what is </a:t>
            </a:r>
            <a:r>
              <a:rPr lang="en-US" sz="2000" b="1"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implicit</a:t>
            </a:r>
            <a:r>
              <a:rPr lang="en-US" sz="2000" dirty="0">
                <a:latin typeface="Calibri" panose="020F0502020204030204" pitchFamily="34" charset="0"/>
                <a:ea typeface="Times New Roman" panose="02020603050405020304" pitchFamily="18" charset="0"/>
                <a:cs typeface="Times New Roman" panose="02020603050405020304" pitchFamily="18" charset="0"/>
              </a:rPr>
              <a:t> (under the table and outside of our awareness) </a:t>
            </a:r>
            <a:r>
              <a:rPr lang="en-US" sz="2000" b="1"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explicit</a:t>
            </a:r>
            <a:r>
              <a:rPr lang="en-US" sz="2000" dirty="0">
                <a:latin typeface="Calibri" panose="020F0502020204030204" pitchFamily="34" charset="0"/>
                <a:ea typeface="Times New Roman" panose="02020603050405020304" pitchFamily="18" charset="0"/>
                <a:cs typeface="Times New Roman" panose="02020603050405020304" pitchFamily="18" charset="0"/>
              </a:rPr>
              <a:t> (on the table and in our awareness). </a:t>
            </a:r>
          </a:p>
          <a:p>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r>
              <a:rPr lang="en-US" sz="2000" dirty="0">
                <a:latin typeface="Calibri" panose="020F0502020204030204" pitchFamily="34" charset="0"/>
                <a:ea typeface="Times New Roman" panose="02020603050405020304" pitchFamily="18" charset="0"/>
                <a:cs typeface="Times New Roman" panose="02020603050405020304" pitchFamily="18" charset="0"/>
              </a:rPr>
              <a:t>We can use the </a:t>
            </a:r>
            <a:r>
              <a:rPr lang="en-US" sz="20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color codes </a:t>
            </a:r>
            <a:r>
              <a:rPr lang="en-US" sz="2000" dirty="0">
                <a:latin typeface="Calibri" panose="020F0502020204030204" pitchFamily="34" charset="0"/>
                <a:ea typeface="Times New Roman" panose="02020603050405020304" pitchFamily="18" charset="0"/>
                <a:cs typeface="Times New Roman" panose="02020603050405020304" pitchFamily="18" charset="0"/>
              </a:rPr>
              <a:t>to describe for ourselves and for others where we and others are with just one neutral and non-judgmental word. </a:t>
            </a:r>
          </a:p>
          <a:p>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r>
              <a:rPr lang="en-US" sz="2000" dirty="0">
                <a:latin typeface="Calibri" panose="020F0502020204030204" pitchFamily="34" charset="0"/>
                <a:ea typeface="Times New Roman" panose="02020603050405020304" pitchFamily="18" charset="0"/>
                <a:cs typeface="Times New Roman" panose="02020603050405020304" pitchFamily="18" charset="0"/>
              </a:rPr>
              <a:t>This is particularly helpful for children as well as this helps to give them a physical and emotional language that connect the mind with the body.</a:t>
            </a:r>
          </a:p>
          <a:p>
            <a:r>
              <a:rPr lang="en-US" sz="2000" dirty="0">
                <a:latin typeface="Calibri" panose="020F0502020204030204" pitchFamily="34"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497861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68EFB-4209-45FD-B9EB-1482D34D4C9A}"/>
              </a:ext>
            </a:extLst>
          </p:cNvPr>
          <p:cNvSpPr>
            <a:spLocks noGrp="1"/>
          </p:cNvSpPr>
          <p:nvPr>
            <p:ph type="title"/>
          </p:nvPr>
        </p:nvSpPr>
        <p:spPr>
          <a:xfrm>
            <a:off x="2005781" y="191730"/>
            <a:ext cx="9956032" cy="1725560"/>
          </a:xfrm>
        </p:spPr>
        <p:txBody>
          <a:bodyPr>
            <a:normAutofit/>
          </a:bodyPr>
          <a:lstStyle/>
          <a:p>
            <a:r>
              <a:rPr lang="en-US" dirty="0">
                <a:latin typeface="Calibri" panose="020F0502020204030204" pitchFamily="34" charset="0"/>
                <a:cs typeface="Calibri" panose="020F0502020204030204" pitchFamily="34" charset="0"/>
              </a:rPr>
              <a:t>Polyvagal Theory and Treatment</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r>
              <a:rPr lang="en-US" sz="3100" dirty="0">
                <a:solidFill>
                  <a:srgbClr val="0070C0"/>
                </a:solidFill>
                <a:latin typeface="Calibri" panose="020F0502020204030204" pitchFamily="34" charset="0"/>
                <a:cs typeface="Calibri" panose="020F0502020204030204" pitchFamily="34" charset="0"/>
              </a:rPr>
              <a:t>R</a:t>
            </a:r>
            <a:r>
              <a:rPr lang="en-US" sz="3100" dirty="0">
                <a:latin typeface="Calibri" panose="020F0502020204030204" pitchFamily="34" charset="0"/>
                <a:cs typeface="Calibri" panose="020F0502020204030204" pitchFamily="34" charset="0"/>
              </a:rPr>
              <a:t>ecognize the Autonomic State</a:t>
            </a:r>
            <a:br>
              <a:rPr lang="en-US" sz="3100" dirty="0"/>
            </a:br>
            <a:endParaRPr lang="en-US" sz="3100" dirty="0"/>
          </a:p>
        </p:txBody>
      </p:sp>
      <p:sp>
        <p:nvSpPr>
          <p:cNvPr id="7" name="Content Placeholder 6">
            <a:extLst>
              <a:ext uri="{FF2B5EF4-FFF2-40B4-BE49-F238E27FC236}">
                <a16:creationId xmlns:a16="http://schemas.microsoft.com/office/drawing/2014/main" id="{96705BCE-0411-4C46-ACF2-9FA1BD458F40}"/>
              </a:ext>
            </a:extLst>
          </p:cNvPr>
          <p:cNvSpPr>
            <a:spLocks noGrp="1"/>
          </p:cNvSpPr>
          <p:nvPr>
            <p:ph idx="1"/>
          </p:nvPr>
        </p:nvSpPr>
        <p:spPr>
          <a:xfrm>
            <a:off x="125730" y="1760220"/>
            <a:ext cx="11836083" cy="5097780"/>
          </a:xfrm>
        </p:spPr>
        <p:txBody>
          <a:bodyPr>
            <a:normAutofit/>
          </a:bodyPr>
          <a:lstStyle/>
          <a:p>
            <a:pPr marL="0" indent="0">
              <a:buNone/>
            </a:pPr>
            <a:r>
              <a:rPr lang="en-US" sz="1900" dirty="0">
                <a:latin typeface="Calibri" panose="020F0502020204030204" pitchFamily="34" charset="0"/>
                <a:cs typeface="Calibri" panose="020F0502020204030204" pitchFamily="34" charset="0"/>
              </a:rPr>
              <a:t>If we find ourselves in the </a:t>
            </a:r>
            <a:r>
              <a:rPr lang="en-US" sz="1900" b="1" dirty="0">
                <a:solidFill>
                  <a:schemeClr val="tx1"/>
                </a:solidFill>
                <a:latin typeface="Calibri" panose="020F0502020204030204" pitchFamily="34" charset="0"/>
                <a:cs typeface="Calibri" panose="020F0502020204030204" pitchFamily="34" charset="0"/>
              </a:rPr>
              <a:t>Orange Zone</a:t>
            </a:r>
            <a:r>
              <a:rPr lang="en-US" sz="1900" dirty="0">
                <a:solidFill>
                  <a:schemeClr val="tx1"/>
                </a:solidFill>
                <a:latin typeface="Calibri" panose="020F0502020204030204" pitchFamily="34" charset="0"/>
                <a:cs typeface="Calibri" panose="020F0502020204030204" pitchFamily="34" charset="0"/>
              </a:rPr>
              <a:t> to </a:t>
            </a:r>
            <a:r>
              <a:rPr lang="en-US" sz="1900" b="1" dirty="0">
                <a:solidFill>
                  <a:schemeClr val="tx1"/>
                </a:solidFill>
                <a:latin typeface="Calibri" panose="020F0502020204030204" pitchFamily="34" charset="0"/>
                <a:cs typeface="Calibri" panose="020F0502020204030204" pitchFamily="34" charset="0"/>
              </a:rPr>
              <a:t>Red Zone,</a:t>
            </a:r>
            <a:r>
              <a:rPr lang="en-US" sz="1900" dirty="0">
                <a:solidFill>
                  <a:schemeClr val="tx1"/>
                </a:solidFill>
                <a:latin typeface="Calibri" panose="020F0502020204030204" pitchFamily="34" charset="0"/>
                <a:cs typeface="Calibri" panose="020F0502020204030204" pitchFamily="34" charset="0"/>
              </a:rPr>
              <a:t> </a:t>
            </a:r>
            <a:r>
              <a:rPr lang="en-US" sz="1900" dirty="0">
                <a:latin typeface="Calibri" panose="020F0502020204030204" pitchFamily="34" charset="0"/>
                <a:cs typeface="Calibri" panose="020F0502020204030204" pitchFamily="34" charset="0"/>
              </a:rPr>
              <a:t>we are overly activated and are prone to experience:</a:t>
            </a:r>
          </a:p>
          <a:p>
            <a:pPr lvl="1">
              <a:buFont typeface="Arial" panose="020B0604020202020204" pitchFamily="34" charset="0"/>
              <a:buChar char="•"/>
            </a:pPr>
            <a:r>
              <a:rPr lang="en-US" sz="1900" dirty="0">
                <a:latin typeface="Calibri" panose="020F0502020204030204" pitchFamily="34" charset="0"/>
                <a:cs typeface="Calibri" panose="020F0502020204030204" pitchFamily="34" charset="0"/>
              </a:rPr>
              <a:t>Rapid heartrate</a:t>
            </a:r>
          </a:p>
          <a:p>
            <a:pPr lvl="1">
              <a:buFont typeface="Arial" panose="020B0604020202020204" pitchFamily="34" charset="0"/>
              <a:buChar char="•"/>
            </a:pPr>
            <a:r>
              <a:rPr lang="en-US" sz="1900" dirty="0">
                <a:latin typeface="Calibri" panose="020F0502020204030204" pitchFamily="34" charset="0"/>
                <a:cs typeface="Calibri" panose="020F0502020204030204" pitchFamily="34" charset="0"/>
              </a:rPr>
              <a:t>Hyperventilation</a:t>
            </a:r>
          </a:p>
          <a:p>
            <a:pPr lvl="1">
              <a:buFont typeface="Arial" panose="020B0604020202020204" pitchFamily="34" charset="0"/>
              <a:buChar char="•"/>
            </a:pPr>
            <a:r>
              <a:rPr lang="en-US" sz="1900" dirty="0">
                <a:latin typeface="Calibri" panose="020F0502020204030204" pitchFamily="34" charset="0"/>
                <a:cs typeface="Calibri" panose="020F0502020204030204" pitchFamily="34" charset="0"/>
              </a:rPr>
              <a:t>Panic attacks</a:t>
            </a:r>
          </a:p>
          <a:p>
            <a:pPr lvl="1">
              <a:buFont typeface="Arial" panose="020B0604020202020204" pitchFamily="34" charset="0"/>
              <a:buChar char="•"/>
            </a:pPr>
            <a:r>
              <a:rPr lang="en-US" sz="1900" dirty="0">
                <a:latin typeface="Calibri" panose="020F0502020204030204" pitchFamily="34" charset="0"/>
                <a:cs typeface="Calibri" panose="020F0502020204030204" pitchFamily="34" charset="0"/>
              </a:rPr>
              <a:t>Inability to focus or follow through </a:t>
            </a:r>
          </a:p>
          <a:p>
            <a:pPr lvl="1">
              <a:buFont typeface="Arial" panose="020B0604020202020204" pitchFamily="34" charset="0"/>
              <a:buChar char="•"/>
            </a:pPr>
            <a:r>
              <a:rPr lang="en-US" sz="1900" dirty="0">
                <a:latin typeface="Calibri" panose="020F0502020204030204" pitchFamily="34" charset="0"/>
                <a:cs typeface="Calibri" panose="020F0502020204030204" pitchFamily="34" charset="0"/>
              </a:rPr>
              <a:t>Distress in relationships</a:t>
            </a:r>
          </a:p>
          <a:p>
            <a:pPr lvl="1">
              <a:buFont typeface="Arial" panose="020B0604020202020204" pitchFamily="34" charset="0"/>
              <a:buChar char="•"/>
            </a:pPr>
            <a:r>
              <a:rPr lang="en-US" sz="1900" dirty="0">
                <a:latin typeface="Calibri" panose="020F0502020204030204" pitchFamily="34" charset="0"/>
                <a:cs typeface="Calibri" panose="020F0502020204030204" pitchFamily="34" charset="0"/>
              </a:rPr>
              <a:t>Emotions of fear, terror, rage, anger</a:t>
            </a:r>
          </a:p>
          <a:p>
            <a:pPr lvl="1">
              <a:buFont typeface="Arial" panose="020B0604020202020204" pitchFamily="34" charset="0"/>
              <a:buChar char="•"/>
            </a:pPr>
            <a:r>
              <a:rPr lang="en-US" sz="1900" dirty="0">
                <a:latin typeface="Calibri" panose="020F0502020204030204" pitchFamily="34" charset="0"/>
                <a:cs typeface="Calibri" panose="020F0502020204030204" pitchFamily="34" charset="0"/>
              </a:rPr>
              <a:t>Possible health consequences to include </a:t>
            </a:r>
            <a:r>
              <a:rPr lang="en-US" sz="1900" dirty="0">
                <a:solidFill>
                  <a:srgbClr val="00B0F0"/>
                </a:solidFill>
                <a:latin typeface="Calibri" panose="020F0502020204030204" pitchFamily="34" charset="0"/>
                <a:cs typeface="Calibri" panose="020F0502020204030204" pitchFamily="34" charset="0"/>
              </a:rPr>
              <a:t>heart disease, high cholesterol, high blood pressure, weight gain, memory impairment, headaches, chronic neck shoulder and back tension, stomach problems, and increased vulnerability to illness (lower immune response) </a:t>
            </a:r>
            <a:r>
              <a:rPr lang="en-US" sz="1900" dirty="0">
                <a:latin typeface="Calibri" panose="020F0502020204030204" pitchFamily="34" charset="0"/>
                <a:cs typeface="Calibri" panose="020F0502020204030204" pitchFamily="34" charset="0"/>
              </a:rPr>
              <a:t>(Dana, 2018).  </a:t>
            </a:r>
          </a:p>
          <a:p>
            <a:pPr marL="0" indent="0">
              <a:buNone/>
            </a:pPr>
            <a:endParaRPr lang="en-US" dirty="0"/>
          </a:p>
        </p:txBody>
      </p:sp>
    </p:spTree>
    <p:extLst>
      <p:ext uri="{BB962C8B-B14F-4D97-AF65-F5344CB8AC3E}">
        <p14:creationId xmlns:p14="http://schemas.microsoft.com/office/powerpoint/2010/main" val="39873558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68EFB-4209-45FD-B9EB-1482D34D4C9A}"/>
              </a:ext>
            </a:extLst>
          </p:cNvPr>
          <p:cNvSpPr>
            <a:spLocks noGrp="1"/>
          </p:cNvSpPr>
          <p:nvPr>
            <p:ph type="title"/>
          </p:nvPr>
        </p:nvSpPr>
        <p:spPr>
          <a:xfrm>
            <a:off x="2005781" y="191730"/>
            <a:ext cx="9956032" cy="1725560"/>
          </a:xfrm>
        </p:spPr>
        <p:txBody>
          <a:bodyPr>
            <a:normAutofit fontScale="90000"/>
          </a:bodyPr>
          <a:lstStyle/>
          <a:p>
            <a:r>
              <a:rPr lang="en-US" dirty="0">
                <a:latin typeface="Calibri" panose="020F0502020204030204" pitchFamily="34" charset="0"/>
                <a:cs typeface="Calibri" panose="020F0502020204030204" pitchFamily="34" charset="0"/>
              </a:rPr>
              <a:t>Polyvagal Theory and Treatment</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r>
              <a:rPr lang="en-US" sz="3100" dirty="0">
                <a:solidFill>
                  <a:srgbClr val="0070C0"/>
                </a:solidFill>
                <a:latin typeface="Calibri" panose="020F0502020204030204" pitchFamily="34" charset="0"/>
                <a:cs typeface="Calibri" panose="020F0502020204030204" pitchFamily="34" charset="0"/>
              </a:rPr>
              <a:t>R</a:t>
            </a:r>
            <a:r>
              <a:rPr lang="en-US" sz="3100" dirty="0">
                <a:latin typeface="Calibri" panose="020F0502020204030204" pitchFamily="34" charset="0"/>
                <a:cs typeface="Calibri" panose="020F0502020204030204" pitchFamily="34" charset="0"/>
              </a:rPr>
              <a:t>ecognize the Autonomic State</a:t>
            </a:r>
            <a:br>
              <a:rPr lang="en-US" dirty="0"/>
            </a:br>
            <a:endParaRPr lang="en-US" dirty="0"/>
          </a:p>
        </p:txBody>
      </p:sp>
      <p:sp>
        <p:nvSpPr>
          <p:cNvPr id="7" name="Content Placeholder 6">
            <a:extLst>
              <a:ext uri="{FF2B5EF4-FFF2-40B4-BE49-F238E27FC236}">
                <a16:creationId xmlns:a16="http://schemas.microsoft.com/office/drawing/2014/main" id="{96705BCE-0411-4C46-ACF2-9FA1BD458F40}"/>
              </a:ext>
            </a:extLst>
          </p:cNvPr>
          <p:cNvSpPr>
            <a:spLocks noGrp="1"/>
          </p:cNvSpPr>
          <p:nvPr>
            <p:ph idx="1"/>
          </p:nvPr>
        </p:nvSpPr>
        <p:spPr>
          <a:xfrm>
            <a:off x="125730" y="1314450"/>
            <a:ext cx="11836083" cy="5115847"/>
          </a:xfrm>
        </p:spPr>
        <p:txBody>
          <a:bodyPr>
            <a:normAutofit/>
          </a:bodyPr>
          <a:lstStyle/>
          <a:p>
            <a:pPr marL="0">
              <a:spcBef>
                <a:spcPts val="0"/>
              </a:spcBef>
            </a:pP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0" indent="0">
              <a:spcBef>
                <a:spcPts val="0"/>
              </a:spcBef>
              <a:buNone/>
            </a:pPr>
            <a:r>
              <a:rPr lang="en-US" sz="2400" dirty="0">
                <a:latin typeface="Calibri" panose="020F0502020204030204" pitchFamily="34" charset="0"/>
                <a:ea typeface="Times New Roman" panose="02020603050405020304" pitchFamily="18" charset="0"/>
                <a:cs typeface="Times New Roman" panose="02020603050405020304" pitchFamily="18" charset="0"/>
              </a:rPr>
              <a:t>If we find ourselves in the </a:t>
            </a:r>
            <a:r>
              <a:rPr lang="en-US" sz="2400"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Yellow Zone,</a:t>
            </a:r>
            <a:r>
              <a:rPr lang="en-US" sz="2400"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US" sz="2400" dirty="0">
                <a:latin typeface="Calibri" panose="020F0502020204030204" pitchFamily="34" charset="0"/>
                <a:ea typeface="Times New Roman" panose="02020603050405020304" pitchFamily="18" charset="0"/>
                <a:cs typeface="Times New Roman" panose="02020603050405020304" pitchFamily="18" charset="0"/>
              </a:rPr>
              <a:t>we are under activated or shutdown and are prone to experience:</a:t>
            </a:r>
          </a:p>
          <a:p>
            <a:pPr marL="0" indent="0">
              <a:spcBef>
                <a:spcPts val="0"/>
              </a:spcBef>
              <a:buNone/>
            </a:pP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lvl="1" indent="-342900">
              <a:spcBef>
                <a:spcPts val="0"/>
              </a:spcBef>
              <a:buFont typeface="Arial" panose="020B0604020202020204" pitchFamily="34" charset="0"/>
              <a:buChar char="•"/>
            </a:pPr>
            <a:r>
              <a:rPr lang="en-US" sz="2200" dirty="0">
                <a:latin typeface="Calibri" panose="020F0502020204030204" pitchFamily="34" charset="0"/>
                <a:ea typeface="Times New Roman" panose="02020603050405020304" pitchFamily="18" charset="0"/>
                <a:cs typeface="Calibri" panose="020F0502020204030204" pitchFamily="34" charset="0"/>
              </a:rPr>
              <a:t>Slow heartrate </a:t>
            </a:r>
          </a:p>
          <a:p>
            <a:pPr lvl="1" indent="-342900">
              <a:spcBef>
                <a:spcPts val="0"/>
              </a:spcBef>
              <a:buFont typeface="Arial" panose="020B0604020202020204" pitchFamily="34" charset="0"/>
              <a:buChar char="•"/>
            </a:pPr>
            <a:endParaRPr lang="en-US" sz="2200" dirty="0">
              <a:latin typeface="Calibri" panose="020F0502020204030204" pitchFamily="34" charset="0"/>
              <a:ea typeface="Times New Roman" panose="02020603050405020304" pitchFamily="18" charset="0"/>
              <a:cs typeface="Times New Roman" panose="02020603050405020304" pitchFamily="18" charset="0"/>
            </a:endParaRPr>
          </a:p>
          <a:p>
            <a:pPr lvl="1" indent="-342900">
              <a:spcBef>
                <a:spcPts val="0"/>
              </a:spcBef>
              <a:buFont typeface="Arial" panose="020B0604020202020204" pitchFamily="34" charset="0"/>
              <a:buChar char="•"/>
            </a:pPr>
            <a:r>
              <a:rPr lang="en-US" sz="2200" dirty="0">
                <a:latin typeface="Calibri" panose="020F0502020204030204" pitchFamily="34" charset="0"/>
                <a:ea typeface="Times New Roman" panose="02020603050405020304" pitchFamily="18" charset="0"/>
                <a:cs typeface="Calibri" panose="020F0502020204030204" pitchFamily="34" charset="0"/>
              </a:rPr>
              <a:t>Shallow breathing</a:t>
            </a:r>
          </a:p>
          <a:p>
            <a:pPr lvl="1" indent="-342900">
              <a:spcBef>
                <a:spcPts val="0"/>
              </a:spcBef>
              <a:buFont typeface="Arial" panose="020B0604020202020204" pitchFamily="34" charset="0"/>
              <a:buChar char="•"/>
            </a:pPr>
            <a:endParaRPr lang="en-US" sz="2200" dirty="0">
              <a:latin typeface="Calibri" panose="020F0502020204030204" pitchFamily="34" charset="0"/>
              <a:ea typeface="Times New Roman" panose="02020603050405020304" pitchFamily="18" charset="0"/>
              <a:cs typeface="Times New Roman" panose="02020603050405020304" pitchFamily="18" charset="0"/>
            </a:endParaRPr>
          </a:p>
          <a:p>
            <a:pPr lvl="1" indent="-342900">
              <a:spcBef>
                <a:spcPts val="0"/>
              </a:spcBef>
              <a:buFont typeface="Arial" panose="020B0604020202020204" pitchFamily="34" charset="0"/>
              <a:buChar char="•"/>
            </a:pPr>
            <a:r>
              <a:rPr lang="en-US" sz="2200" dirty="0">
                <a:latin typeface="Calibri" panose="020F0502020204030204" pitchFamily="34" charset="0"/>
                <a:ea typeface="Times New Roman" panose="02020603050405020304" pitchFamily="18" charset="0"/>
                <a:cs typeface="Calibri" panose="020F0502020204030204" pitchFamily="34" charset="0"/>
              </a:rPr>
              <a:t>Withdrawal from others</a:t>
            </a:r>
          </a:p>
          <a:p>
            <a:pPr lvl="1" indent="-342900">
              <a:spcBef>
                <a:spcPts val="0"/>
              </a:spcBef>
              <a:buFont typeface="Arial" panose="020B0604020202020204" pitchFamily="34" charset="0"/>
              <a:buChar char="•"/>
            </a:pPr>
            <a:endParaRPr lang="en-US" sz="2200" dirty="0">
              <a:latin typeface="Calibri" panose="020F0502020204030204" pitchFamily="34" charset="0"/>
              <a:ea typeface="Times New Roman" panose="02020603050405020304" pitchFamily="18" charset="0"/>
              <a:cs typeface="Times New Roman" panose="02020603050405020304" pitchFamily="18" charset="0"/>
            </a:endParaRPr>
          </a:p>
          <a:p>
            <a:pPr lvl="1" indent="-342900">
              <a:spcBef>
                <a:spcPts val="0"/>
              </a:spcBef>
              <a:buFont typeface="Arial" panose="020B0604020202020204" pitchFamily="34" charset="0"/>
              <a:buChar char="•"/>
            </a:pPr>
            <a:r>
              <a:rPr lang="en-US" sz="2200" dirty="0">
                <a:latin typeface="Calibri" panose="020F0502020204030204" pitchFamily="34" charset="0"/>
                <a:ea typeface="Times New Roman" panose="02020603050405020304" pitchFamily="18" charset="0"/>
                <a:cs typeface="Calibri" panose="020F0502020204030204" pitchFamily="34" charset="0"/>
              </a:rPr>
              <a:t>Emotions of sadness, depression, shame, disgust</a:t>
            </a:r>
          </a:p>
          <a:p>
            <a:pPr marL="400050" lvl="1" indent="0">
              <a:spcBef>
                <a:spcPts val="0"/>
              </a:spcBef>
              <a:buNone/>
            </a:pPr>
            <a:endParaRPr lang="en-US" sz="2200" dirty="0">
              <a:latin typeface="Calibri" panose="020F0502020204030204" pitchFamily="34" charset="0"/>
              <a:ea typeface="Times New Roman" panose="02020603050405020304" pitchFamily="18" charset="0"/>
              <a:cs typeface="Times New Roman" panose="02020603050405020304" pitchFamily="18" charset="0"/>
            </a:endParaRPr>
          </a:p>
          <a:p>
            <a:pPr lvl="1" indent="-342900">
              <a:spcBef>
                <a:spcPts val="0"/>
              </a:spcBef>
              <a:buFont typeface="Arial" panose="020B0604020202020204" pitchFamily="34" charset="0"/>
              <a:buChar char="•"/>
            </a:pPr>
            <a:r>
              <a:rPr lang="en-US" sz="2200" dirty="0">
                <a:latin typeface="Calibri" panose="020F0502020204030204" pitchFamily="34" charset="0"/>
                <a:ea typeface="Times New Roman" panose="02020603050405020304" pitchFamily="18" charset="0"/>
                <a:cs typeface="Calibri" panose="020F0502020204030204" pitchFamily="34" charset="0"/>
              </a:rPr>
              <a:t>Possible health consequences to include </a:t>
            </a:r>
            <a:r>
              <a:rPr lang="en-US" sz="2200" dirty="0">
                <a:solidFill>
                  <a:srgbClr val="00B0F0"/>
                </a:solidFill>
                <a:latin typeface="Calibri" panose="020F0502020204030204" pitchFamily="34" charset="0"/>
                <a:ea typeface="Times New Roman" panose="02020603050405020304" pitchFamily="18" charset="0"/>
                <a:cs typeface="Calibri" panose="020F0502020204030204" pitchFamily="34" charset="0"/>
              </a:rPr>
              <a:t>chronic fatigue, fibromyalgia, stomach problems, low blood pressure, type 2 diabetes, and weight gain </a:t>
            </a:r>
            <a:r>
              <a:rPr lang="en-US" sz="2200" dirty="0">
                <a:latin typeface="Calibri" panose="020F0502020204030204" pitchFamily="34" charset="0"/>
                <a:ea typeface="Times New Roman" panose="02020603050405020304" pitchFamily="18" charset="0"/>
                <a:cs typeface="Calibri" panose="020F0502020204030204" pitchFamily="34" charset="0"/>
              </a:rPr>
              <a:t>(Dana, 2018) </a:t>
            </a:r>
            <a:endParaRPr lang="en-US" sz="2200"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40178934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35B7F-907E-46E3-ACF4-8A10599AED83}"/>
              </a:ext>
            </a:extLst>
          </p:cNvPr>
          <p:cNvSpPr>
            <a:spLocks noGrp="1"/>
          </p:cNvSpPr>
          <p:nvPr>
            <p:ph type="title"/>
          </p:nvPr>
        </p:nvSpPr>
        <p:spPr>
          <a:xfrm>
            <a:off x="1897381" y="102870"/>
            <a:ext cx="9607232" cy="1040130"/>
          </a:xfrm>
        </p:spPr>
        <p:txBody>
          <a:bodyPr>
            <a:normAutofit fontScale="90000"/>
          </a:bodyPr>
          <a:lstStyle/>
          <a:p>
            <a:r>
              <a:rPr lang="en-US" dirty="0">
                <a:latin typeface="Calibri" panose="020F0502020204030204" pitchFamily="34" charset="0"/>
                <a:cs typeface="Calibri" panose="020F0502020204030204" pitchFamily="34" charset="0"/>
              </a:rPr>
              <a:t>Polyvagal Theory and Treatment</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r>
              <a:rPr lang="en-US" sz="2700" dirty="0">
                <a:solidFill>
                  <a:srgbClr val="0070C0"/>
                </a:solidFill>
                <a:latin typeface="Calibri" panose="020F0502020204030204" pitchFamily="34" charset="0"/>
                <a:cs typeface="Calibri" panose="020F0502020204030204" pitchFamily="34" charset="0"/>
              </a:rPr>
              <a:t>R</a:t>
            </a:r>
            <a:r>
              <a:rPr lang="en-US" sz="2700" dirty="0">
                <a:latin typeface="Calibri" panose="020F0502020204030204" pitchFamily="34" charset="0"/>
                <a:cs typeface="Calibri" panose="020F0502020204030204" pitchFamily="34" charset="0"/>
              </a:rPr>
              <a:t>ecognize the Autonomic State</a:t>
            </a:r>
            <a:br>
              <a:rPr lang="en-US" dirty="0"/>
            </a:br>
            <a:endParaRPr lang="en-US" dirty="0"/>
          </a:p>
        </p:txBody>
      </p:sp>
      <p:sp>
        <p:nvSpPr>
          <p:cNvPr id="3" name="Content Placeholder 2">
            <a:extLst>
              <a:ext uri="{FF2B5EF4-FFF2-40B4-BE49-F238E27FC236}">
                <a16:creationId xmlns:a16="http://schemas.microsoft.com/office/drawing/2014/main" id="{21FB4A59-A5D4-479B-84AE-13E819C58084}"/>
              </a:ext>
            </a:extLst>
          </p:cNvPr>
          <p:cNvSpPr>
            <a:spLocks noGrp="1"/>
          </p:cNvSpPr>
          <p:nvPr>
            <p:ph idx="1"/>
          </p:nvPr>
        </p:nvSpPr>
        <p:spPr>
          <a:xfrm>
            <a:off x="480060" y="1223010"/>
            <a:ext cx="11711940" cy="5886450"/>
          </a:xfrm>
        </p:spPr>
        <p:txBody>
          <a:bodyPr>
            <a:normAutofit fontScale="62500" lnSpcReduction="20000"/>
          </a:bodyPr>
          <a:lstStyle/>
          <a:p>
            <a:pPr marL="0" indent="0">
              <a:buNone/>
            </a:pPr>
            <a:r>
              <a:rPr lang="en-US" sz="2900" dirty="0">
                <a:latin typeface="Calibri" panose="020F0502020204030204" pitchFamily="34" charset="0"/>
                <a:cs typeface="Calibri" panose="020F0502020204030204" pitchFamily="34" charset="0"/>
              </a:rPr>
              <a:t>If we find ourselves in the </a:t>
            </a:r>
            <a:r>
              <a:rPr lang="en-US" sz="2900" b="1" dirty="0">
                <a:solidFill>
                  <a:schemeClr val="tx1"/>
                </a:solidFill>
                <a:latin typeface="Calibri" panose="020F0502020204030204" pitchFamily="34" charset="0"/>
                <a:cs typeface="Calibri" panose="020F0502020204030204" pitchFamily="34" charset="0"/>
              </a:rPr>
              <a:t>Green Zone,</a:t>
            </a:r>
            <a:r>
              <a:rPr lang="en-US" sz="2900" dirty="0">
                <a:solidFill>
                  <a:schemeClr val="tx1"/>
                </a:solidFill>
                <a:latin typeface="Calibri" panose="020F0502020204030204" pitchFamily="34" charset="0"/>
                <a:cs typeface="Calibri" panose="020F0502020204030204" pitchFamily="34" charset="0"/>
              </a:rPr>
              <a:t> </a:t>
            </a:r>
            <a:r>
              <a:rPr lang="en-US" sz="2900" dirty="0">
                <a:latin typeface="Calibri" panose="020F0502020204030204" pitchFamily="34" charset="0"/>
                <a:cs typeface="Calibri" panose="020F0502020204030204" pitchFamily="34" charset="0"/>
              </a:rPr>
              <a:t>we experience safety and connection and we are prone to experience:</a:t>
            </a:r>
          </a:p>
          <a:p>
            <a:pPr>
              <a:buSzPct val="128000"/>
              <a:buFont typeface="Arial" panose="020B0604020202020204" pitchFamily="34" charset="0"/>
              <a:buChar char="•"/>
            </a:pPr>
            <a:r>
              <a:rPr lang="en-US" sz="2900" dirty="0">
                <a:latin typeface="Calibri" panose="020F0502020204030204" pitchFamily="34" charset="0"/>
                <a:cs typeface="Calibri" panose="020F0502020204030204" pitchFamily="34" charset="0"/>
              </a:rPr>
              <a:t>Regulated heart rate (vagal brake lowers heartrate by 20 beats per minute)</a:t>
            </a:r>
          </a:p>
          <a:p>
            <a:pPr lvl="0">
              <a:buSzPct val="128000"/>
              <a:buFont typeface="Arial" panose="020B0604020202020204" pitchFamily="34" charset="0"/>
              <a:buChar char="•"/>
            </a:pPr>
            <a:r>
              <a:rPr lang="en-US" sz="2900" dirty="0">
                <a:latin typeface="Calibri" panose="020F0502020204030204" pitchFamily="34" charset="0"/>
                <a:cs typeface="Calibri" panose="020F0502020204030204" pitchFamily="34" charset="0"/>
              </a:rPr>
              <a:t>Breath is full</a:t>
            </a:r>
          </a:p>
          <a:p>
            <a:pPr lvl="0">
              <a:buSzPct val="128000"/>
              <a:buFont typeface="Arial" panose="020B0604020202020204" pitchFamily="34" charset="0"/>
              <a:buChar char="•"/>
            </a:pPr>
            <a:r>
              <a:rPr lang="en-US" sz="2900" dirty="0">
                <a:latin typeface="Calibri" panose="020F0502020204030204" pitchFamily="34" charset="0"/>
                <a:cs typeface="Calibri" panose="020F0502020204030204" pitchFamily="34" charset="0"/>
              </a:rPr>
              <a:t>Feeling regulated</a:t>
            </a:r>
          </a:p>
          <a:p>
            <a:pPr lvl="0">
              <a:buSzPct val="128000"/>
              <a:buFont typeface="Arial" panose="020B0604020202020204" pitchFamily="34" charset="0"/>
              <a:buChar char="•"/>
            </a:pPr>
            <a:r>
              <a:rPr lang="en-US" sz="2900" dirty="0">
                <a:latin typeface="Calibri" panose="020F0502020204030204" pitchFamily="34" charset="0"/>
                <a:cs typeface="Calibri" panose="020F0502020204030204" pitchFamily="34" charset="0"/>
              </a:rPr>
              <a:t>We take in the faces of others</a:t>
            </a:r>
          </a:p>
          <a:p>
            <a:pPr lvl="0">
              <a:buSzPct val="128000"/>
              <a:buFont typeface="Arial" panose="020B0604020202020204" pitchFamily="34" charset="0"/>
              <a:buChar char="•"/>
            </a:pPr>
            <a:r>
              <a:rPr lang="en-US" sz="2900" dirty="0">
                <a:latin typeface="Calibri" panose="020F0502020204030204" pitchFamily="34" charset="0"/>
                <a:cs typeface="Calibri" panose="020F0502020204030204" pitchFamily="34" charset="0"/>
              </a:rPr>
              <a:t>We can “tune in” to conversations and “tune out” distractions</a:t>
            </a:r>
          </a:p>
          <a:p>
            <a:pPr lvl="0">
              <a:buSzPct val="128000"/>
              <a:buFont typeface="Arial" panose="020B0604020202020204" pitchFamily="34" charset="0"/>
              <a:buChar char="•"/>
            </a:pPr>
            <a:r>
              <a:rPr lang="en-US" sz="2900" dirty="0">
                <a:latin typeface="Calibri" panose="020F0502020204030204" pitchFamily="34" charset="0"/>
                <a:cs typeface="Calibri" panose="020F0502020204030204" pitchFamily="34" charset="0"/>
              </a:rPr>
              <a:t>We can see the “big picture”</a:t>
            </a:r>
          </a:p>
          <a:p>
            <a:pPr lvl="0">
              <a:buSzPct val="128000"/>
              <a:buFont typeface="Arial" panose="020B0604020202020204" pitchFamily="34" charset="0"/>
              <a:buChar char="•"/>
            </a:pPr>
            <a:r>
              <a:rPr lang="en-US" sz="2900" dirty="0">
                <a:latin typeface="Calibri" panose="020F0502020204030204" pitchFamily="34" charset="0"/>
                <a:cs typeface="Calibri" panose="020F0502020204030204" pitchFamily="34" charset="0"/>
              </a:rPr>
              <a:t>We can connect with the world and the people in it</a:t>
            </a:r>
          </a:p>
          <a:p>
            <a:pPr lvl="0">
              <a:buSzPct val="128000"/>
              <a:buFont typeface="Arial" panose="020B0604020202020204" pitchFamily="34" charset="0"/>
              <a:buChar char="•"/>
            </a:pPr>
            <a:r>
              <a:rPr lang="en-US" sz="2900" dirty="0">
                <a:latin typeface="Calibri" panose="020F0502020204030204" pitchFamily="34" charset="0"/>
                <a:cs typeface="Calibri" panose="020F0502020204030204" pitchFamily="34" charset="0"/>
              </a:rPr>
              <a:t>Able to reach out to others</a:t>
            </a:r>
          </a:p>
          <a:p>
            <a:pPr lvl="0">
              <a:buSzPct val="128000"/>
              <a:buFont typeface="Arial" panose="020B0604020202020204" pitchFamily="34" charset="0"/>
              <a:buChar char="•"/>
            </a:pPr>
            <a:r>
              <a:rPr lang="en-US" sz="2900" dirty="0">
                <a:latin typeface="Calibri" panose="020F0502020204030204" pitchFamily="34" charset="0"/>
                <a:cs typeface="Calibri" panose="020F0502020204030204" pitchFamily="34" charset="0"/>
              </a:rPr>
              <a:t>Able to play and take time to enjoy life and others</a:t>
            </a:r>
          </a:p>
          <a:p>
            <a:pPr lvl="0">
              <a:buSzPct val="128000"/>
              <a:buFont typeface="Arial" panose="020B0604020202020204" pitchFamily="34" charset="0"/>
              <a:buChar char="•"/>
            </a:pPr>
            <a:r>
              <a:rPr lang="en-US" sz="2900" dirty="0">
                <a:latin typeface="Calibri" panose="020F0502020204030204" pitchFamily="34" charset="0"/>
                <a:cs typeface="Calibri" panose="020F0502020204030204" pitchFamily="34" charset="0"/>
              </a:rPr>
              <a:t>Able to be productive in work</a:t>
            </a:r>
          </a:p>
          <a:p>
            <a:pPr lvl="0">
              <a:buSzPct val="128000"/>
              <a:buFont typeface="Arial" panose="020B0604020202020204" pitchFamily="34" charset="0"/>
              <a:buChar char="•"/>
            </a:pPr>
            <a:r>
              <a:rPr lang="en-US" sz="2900" dirty="0">
                <a:latin typeface="Calibri" panose="020F0502020204030204" pitchFamily="34" charset="0"/>
                <a:cs typeface="Calibri" panose="020F0502020204030204" pitchFamily="34" charset="0"/>
              </a:rPr>
              <a:t>Able to organize and follow-through</a:t>
            </a:r>
          </a:p>
          <a:p>
            <a:pPr lvl="0">
              <a:buSzPct val="128000"/>
              <a:buFont typeface="Arial" panose="020B0604020202020204" pitchFamily="34" charset="0"/>
              <a:buChar char="•"/>
            </a:pPr>
            <a:r>
              <a:rPr lang="en-US" sz="2900" dirty="0">
                <a:latin typeface="Calibri" panose="020F0502020204030204" pitchFamily="34" charset="0"/>
                <a:cs typeface="Calibri" panose="020F0502020204030204" pitchFamily="34" charset="0"/>
              </a:rPr>
              <a:t>Able to heal emotionally and physically</a:t>
            </a:r>
          </a:p>
          <a:p>
            <a:pPr lvl="0">
              <a:buSzPct val="128000"/>
              <a:buFont typeface="Arial" panose="020B0604020202020204" pitchFamily="34" charset="0"/>
              <a:buChar char="•"/>
            </a:pPr>
            <a:r>
              <a:rPr lang="en-US" sz="2900" dirty="0">
                <a:latin typeface="Calibri" panose="020F0502020204030204" pitchFamily="34" charset="0"/>
                <a:cs typeface="Calibri" panose="020F0502020204030204" pitchFamily="34" charset="0"/>
              </a:rPr>
              <a:t>Emotions of happiness, joy, love, peace, calm</a:t>
            </a:r>
          </a:p>
          <a:p>
            <a:pPr lvl="0">
              <a:buSzPct val="128000"/>
              <a:buFont typeface="Arial" panose="020B0604020202020204" pitchFamily="34" charset="0"/>
              <a:buChar char="•"/>
            </a:pPr>
            <a:r>
              <a:rPr lang="en-US" sz="2900" dirty="0">
                <a:latin typeface="Calibri" panose="020F0502020204030204" pitchFamily="34" charset="0"/>
                <a:cs typeface="Calibri" panose="020F0502020204030204" pitchFamily="34" charset="0"/>
              </a:rPr>
              <a:t>Possible health consequences include a healthy heart, regulated blood pressure, a healthy immune system, </a:t>
            </a:r>
            <a:r>
              <a:rPr lang="en-US" sz="2900" dirty="0">
                <a:solidFill>
                  <a:srgbClr val="00B0F0"/>
                </a:solidFill>
                <a:latin typeface="Calibri" panose="020F0502020204030204" pitchFamily="34" charset="0"/>
                <a:cs typeface="Calibri" panose="020F0502020204030204" pitchFamily="34" charset="0"/>
              </a:rPr>
              <a:t>decreased vulnerability to illness, good digestion, quality sleep, and an overall sense of well-being</a:t>
            </a:r>
            <a:r>
              <a:rPr lang="en-US" sz="2900" dirty="0">
                <a:latin typeface="Calibri" panose="020F0502020204030204" pitchFamily="34" charset="0"/>
                <a:cs typeface="Calibri" panose="020F0502020204030204" pitchFamily="34" charset="0"/>
              </a:rPr>
              <a:t> (Dana, 2018)</a:t>
            </a:r>
          </a:p>
          <a:p>
            <a:endParaRPr lang="en-US" dirty="0"/>
          </a:p>
        </p:txBody>
      </p:sp>
    </p:spTree>
    <p:extLst>
      <p:ext uri="{BB962C8B-B14F-4D97-AF65-F5344CB8AC3E}">
        <p14:creationId xmlns:p14="http://schemas.microsoft.com/office/powerpoint/2010/main" val="3099035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02CAE7-2E6F-49F9-A14B-9E9B3261E12E}"/>
              </a:ext>
            </a:extLst>
          </p:cNvPr>
          <p:cNvSpPr>
            <a:spLocks noGrp="1"/>
          </p:cNvSpPr>
          <p:nvPr>
            <p:ph type="title"/>
          </p:nvPr>
        </p:nvSpPr>
        <p:spPr>
          <a:xfrm>
            <a:off x="1273215" y="3429001"/>
            <a:ext cx="10231397" cy="633713"/>
          </a:xfrm>
        </p:spPr>
        <p:txBody>
          <a:bodyPr anchor="b">
            <a:normAutofit/>
          </a:bodyPr>
          <a:lstStyle/>
          <a:p>
            <a:r>
              <a:rPr lang="en-US" sz="2800" dirty="0"/>
              <a:t>Definition please:</a:t>
            </a:r>
          </a:p>
        </p:txBody>
      </p:sp>
      <p:sp>
        <p:nvSpPr>
          <p:cNvPr id="19" name="Rectangle 10">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0E4B9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C17CA769-30BB-4C82-AB0C-D5AF8F19B8E9}"/>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689904" y="615880"/>
            <a:ext cx="9688009" cy="2682905"/>
          </a:xfrm>
          <a:prstGeom prst="rect">
            <a:avLst/>
          </a:prstGeom>
          <a:noFill/>
        </p:spPr>
      </p:pic>
      <p:sp>
        <p:nvSpPr>
          <p:cNvPr id="3" name="Content Placeholder 2">
            <a:extLst>
              <a:ext uri="{FF2B5EF4-FFF2-40B4-BE49-F238E27FC236}">
                <a16:creationId xmlns:a16="http://schemas.microsoft.com/office/drawing/2014/main" id="{F20CB283-24B9-472B-B3A4-107EF5671DF3}"/>
              </a:ext>
            </a:extLst>
          </p:cNvPr>
          <p:cNvSpPr>
            <a:spLocks noGrp="1"/>
          </p:cNvSpPr>
          <p:nvPr>
            <p:ph idx="1"/>
          </p:nvPr>
        </p:nvSpPr>
        <p:spPr>
          <a:xfrm>
            <a:off x="1551009" y="4192930"/>
            <a:ext cx="9953604" cy="2665069"/>
          </a:xfrm>
        </p:spPr>
        <p:txBody>
          <a:bodyPr>
            <a:normAutofit/>
          </a:bodyPr>
          <a:lstStyle/>
          <a:p>
            <a:pPr>
              <a:lnSpc>
                <a:spcPct val="90000"/>
              </a:lnSpc>
            </a:pPr>
            <a:r>
              <a:rPr lang="en-US" sz="1600" dirty="0"/>
              <a:t>Epigenetics literally means </a:t>
            </a:r>
            <a:r>
              <a:rPr lang="en-US" sz="1600" b="1" dirty="0">
                <a:solidFill>
                  <a:srgbClr val="FFFF00"/>
                </a:solidFill>
              </a:rPr>
              <a:t>"above" or "on top of" </a:t>
            </a:r>
            <a:r>
              <a:rPr lang="en-US" sz="1600" dirty="0"/>
              <a:t>genetics. It refers to external modifications to DNA that turn genes "on" or "off." </a:t>
            </a:r>
          </a:p>
          <a:p>
            <a:pPr>
              <a:lnSpc>
                <a:spcPct val="90000"/>
              </a:lnSpc>
            </a:pPr>
            <a:r>
              <a:rPr lang="en-US" sz="1600" dirty="0"/>
              <a:t>These modifications </a:t>
            </a:r>
            <a:r>
              <a:rPr lang="en-US" sz="1600" b="1" dirty="0">
                <a:solidFill>
                  <a:srgbClr val="FFFF00"/>
                </a:solidFill>
              </a:rPr>
              <a:t>do not change the DNA sequence, </a:t>
            </a:r>
            <a:r>
              <a:rPr lang="en-US" sz="1600" dirty="0"/>
              <a:t>but instead, they affect how cells </a:t>
            </a:r>
            <a:r>
              <a:rPr lang="en-US" sz="1600" b="1" dirty="0">
                <a:solidFill>
                  <a:srgbClr val="FFFF00"/>
                </a:solidFill>
              </a:rPr>
              <a:t>"read" genes. </a:t>
            </a:r>
            <a:r>
              <a:rPr lang="en-US" sz="1600" dirty="0"/>
              <a:t>A very exciting trend in epigenetic research involves investigating the process by which our genetic tendencies are altered or influenced in their expression by outside exposure or stimuli. </a:t>
            </a:r>
          </a:p>
          <a:p>
            <a:pPr>
              <a:lnSpc>
                <a:spcPct val="90000"/>
              </a:lnSpc>
            </a:pPr>
            <a:r>
              <a:rPr lang="en-US" sz="1600" dirty="0"/>
              <a:t>These epigenetic changes can last through </a:t>
            </a:r>
            <a:r>
              <a:rPr lang="en-US" sz="1600" b="1" dirty="0">
                <a:solidFill>
                  <a:srgbClr val="FFFF00"/>
                </a:solidFill>
              </a:rPr>
              <a:t>multiple cell divisions for the duration of the cell’s life </a:t>
            </a:r>
            <a:r>
              <a:rPr lang="en-US" sz="1600" dirty="0"/>
              <a:t>but what is particularly compelling is that these changes may persist for </a:t>
            </a:r>
            <a:r>
              <a:rPr lang="en-US" sz="1600" b="1" dirty="0">
                <a:solidFill>
                  <a:srgbClr val="FFFF00"/>
                </a:solidFill>
              </a:rPr>
              <a:t>multiple generations</a:t>
            </a:r>
            <a:r>
              <a:rPr lang="en-US" sz="1600" dirty="0"/>
              <a:t> within our family line (Kain &amp; Terrell, 2018).</a:t>
            </a:r>
          </a:p>
          <a:p>
            <a:pPr>
              <a:lnSpc>
                <a:spcPct val="90000"/>
              </a:lnSpc>
            </a:pPr>
            <a:endParaRPr lang="en-US" sz="1600" dirty="0"/>
          </a:p>
          <a:p>
            <a:pPr>
              <a:lnSpc>
                <a:spcPct val="90000"/>
              </a:lnSpc>
            </a:pPr>
            <a:endParaRPr lang="en-US" sz="900" dirty="0"/>
          </a:p>
        </p:txBody>
      </p:sp>
    </p:spTree>
    <p:extLst>
      <p:ext uri="{BB962C8B-B14F-4D97-AF65-F5344CB8AC3E}">
        <p14:creationId xmlns:p14="http://schemas.microsoft.com/office/powerpoint/2010/main" val="2273793428"/>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3ECE6-19F6-46B9-9960-B9EC5B07871F}"/>
              </a:ext>
            </a:extLst>
          </p:cNvPr>
          <p:cNvSpPr>
            <a:spLocks noGrp="1"/>
          </p:cNvSpPr>
          <p:nvPr>
            <p:ph type="title"/>
          </p:nvPr>
        </p:nvSpPr>
        <p:spPr>
          <a:xfrm>
            <a:off x="179070" y="0"/>
            <a:ext cx="12012930" cy="2045970"/>
          </a:xfrm>
          <a:gradFill>
            <a:gsLst>
              <a:gs pos="0">
                <a:schemeClr val="accent1">
                  <a:lumMod val="60000"/>
                  <a:lumOff val="40000"/>
                </a:schemeClr>
              </a:gs>
              <a:gs pos="100000">
                <a:schemeClr val="bg2">
                  <a:shade val="98000"/>
                  <a:satMod val="120000"/>
                  <a:lumMod val="98000"/>
                </a:schemeClr>
              </a:gs>
            </a:gsLst>
            <a:path path="circle">
              <a:fillToRect l="50000" t="50000" r="100000" b="100000"/>
            </a:path>
          </a:gradFill>
        </p:spPr>
        <p:txBody>
          <a:bodyPr>
            <a:normAutofit/>
          </a:bodyPr>
          <a:lstStyle/>
          <a:p>
            <a:r>
              <a:rPr lang="en-US" dirty="0">
                <a:latin typeface="Calibri" panose="020F0502020204030204" pitchFamily="34" charset="0"/>
                <a:cs typeface="Calibri" panose="020F0502020204030204" pitchFamily="34" charset="0"/>
              </a:rPr>
              <a:t>   Polyvagal Theory and Treatment</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r>
              <a:rPr lang="en-US" sz="2700" dirty="0">
                <a:solidFill>
                  <a:srgbClr val="00B0F0"/>
                </a:solidFill>
                <a:latin typeface="Calibri" panose="020F0502020204030204" pitchFamily="34" charset="0"/>
                <a:cs typeface="Calibri" panose="020F0502020204030204" pitchFamily="34" charset="0"/>
              </a:rPr>
              <a:t>R</a:t>
            </a:r>
            <a:r>
              <a:rPr lang="en-US" sz="2700" dirty="0">
                <a:latin typeface="Calibri" panose="020F0502020204030204" pitchFamily="34" charset="0"/>
                <a:cs typeface="Calibri" panose="020F0502020204030204" pitchFamily="34" charset="0"/>
              </a:rPr>
              <a:t>espect the Adaptive Survival Response</a:t>
            </a:r>
            <a:br>
              <a:rPr lang="en-US" sz="2700" dirty="0"/>
            </a:br>
            <a:endParaRPr lang="en-US" sz="2700" dirty="0"/>
          </a:p>
        </p:txBody>
      </p:sp>
      <p:sp>
        <p:nvSpPr>
          <p:cNvPr id="3" name="Content Placeholder 2">
            <a:extLst>
              <a:ext uri="{FF2B5EF4-FFF2-40B4-BE49-F238E27FC236}">
                <a16:creationId xmlns:a16="http://schemas.microsoft.com/office/drawing/2014/main" id="{8D7275F9-E9F7-4B30-8DFF-17328B5E8940}"/>
              </a:ext>
            </a:extLst>
          </p:cNvPr>
          <p:cNvSpPr>
            <a:spLocks noGrp="1"/>
          </p:cNvSpPr>
          <p:nvPr>
            <p:ph idx="1"/>
          </p:nvPr>
        </p:nvSpPr>
        <p:spPr>
          <a:xfrm>
            <a:off x="179070" y="1828799"/>
            <a:ext cx="12012930" cy="5029201"/>
          </a:xfrm>
          <a:gradFill>
            <a:gsLst>
              <a:gs pos="0">
                <a:srgbClr val="FFC000"/>
              </a:gs>
              <a:gs pos="100000">
                <a:schemeClr val="bg2">
                  <a:shade val="98000"/>
                  <a:satMod val="120000"/>
                  <a:lumMod val="98000"/>
                </a:schemeClr>
              </a:gs>
            </a:gsLst>
            <a:path path="circle">
              <a:fillToRect l="50000" t="50000" r="100000" b="100000"/>
            </a:path>
          </a:gradFill>
        </p:spPr>
        <p:txBody>
          <a:bodyPr>
            <a:normAutofit/>
          </a:bodyPr>
          <a:lstStyle/>
          <a:p>
            <a:pPr>
              <a:buSzPct val="1450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a:buSzPct val="145000"/>
              <a:buFont typeface="Arial" panose="020B0604020202020204" pitchFamily="34" charset="0"/>
              <a:buChar char="•"/>
            </a:pPr>
            <a:r>
              <a:rPr lang="en-US" sz="2000" dirty="0">
                <a:latin typeface="Calibri" panose="020F0502020204030204" pitchFamily="34" charset="0"/>
                <a:cs typeface="Calibri" panose="020F0502020204030204" pitchFamily="34" charset="0"/>
              </a:rPr>
              <a:t>One of the beautiful aspects of Polyvagal Theory is that it removes </a:t>
            </a:r>
            <a:r>
              <a:rPr lang="en-US" sz="2000" dirty="0">
                <a:solidFill>
                  <a:srgbClr val="00B0F0"/>
                </a:solidFill>
                <a:latin typeface="Calibri" panose="020F0502020204030204" pitchFamily="34" charset="0"/>
                <a:cs typeface="Calibri" panose="020F0502020204030204" pitchFamily="34" charset="0"/>
              </a:rPr>
              <a:t>shame</a:t>
            </a:r>
            <a:r>
              <a:rPr lang="en-US" sz="2000" dirty="0">
                <a:latin typeface="Calibri" panose="020F0502020204030204" pitchFamily="34" charset="0"/>
                <a:cs typeface="Calibri" panose="020F0502020204030204" pitchFamily="34" charset="0"/>
              </a:rPr>
              <a:t> from the equation. </a:t>
            </a:r>
          </a:p>
          <a:p>
            <a:pPr>
              <a:buSzPct val="145000"/>
              <a:buFont typeface="Arial" panose="020B0604020202020204" pitchFamily="34" charset="0"/>
              <a:buChar char="•"/>
            </a:pPr>
            <a:r>
              <a:rPr lang="en-US" sz="2000" dirty="0">
                <a:latin typeface="Calibri" panose="020F0502020204030204" pitchFamily="34" charset="0"/>
                <a:cs typeface="Calibri" panose="020F0502020204030204" pitchFamily="34" charset="0"/>
              </a:rPr>
              <a:t>Dr. Porges kindly states in reference to clients, “I was going to say that depending on the age of my client, but actually, regardless of age, the first thing to convey to the client that they did not do anything wrong… If we want individuals to feel safe, we don’t accuse them of doing something wrong or bad. We explain to them how their body responded, how their responses are adaptive, how we need to appreciate this adaptive feature and how the client needs to understand that this adaptive feature is flexible and can change in different contexts.”(Porges, 2017, p. 121 - 122). </a:t>
            </a:r>
          </a:p>
          <a:p>
            <a:pPr>
              <a:buSzPct val="145000"/>
              <a:buFont typeface="Arial" panose="020B0604020202020204" pitchFamily="34" charset="0"/>
              <a:buChar char="•"/>
            </a:pPr>
            <a:r>
              <a:rPr lang="en-US" sz="2000" dirty="0">
                <a:latin typeface="Calibri" panose="020F0502020204030204" pitchFamily="34" charset="0"/>
                <a:cs typeface="Calibri" panose="020F0502020204030204" pitchFamily="34" charset="0"/>
              </a:rPr>
              <a:t>So, rather than shaming a woman for shutting down in dorsal vagal freeze when being molested or raped which will only fuel her </a:t>
            </a:r>
            <a:r>
              <a:rPr lang="en-US" sz="2000" dirty="0">
                <a:solidFill>
                  <a:srgbClr val="00B0F0"/>
                </a:solidFill>
                <a:latin typeface="Calibri" panose="020F0502020204030204" pitchFamily="34" charset="0"/>
                <a:cs typeface="Calibri" panose="020F0502020204030204" pitchFamily="34" charset="0"/>
              </a:rPr>
              <a:t>shame, guilt, and emotional pain, </a:t>
            </a:r>
            <a:r>
              <a:rPr lang="en-US" sz="2000" dirty="0">
                <a:latin typeface="Calibri" panose="020F0502020204030204" pitchFamily="34" charset="0"/>
                <a:cs typeface="Calibri" panose="020F0502020204030204" pitchFamily="34" charset="0"/>
              </a:rPr>
              <a:t>we must compassionately inform her that her </a:t>
            </a:r>
            <a:r>
              <a:rPr lang="en-US" sz="2000" dirty="0">
                <a:solidFill>
                  <a:srgbClr val="00B0F0"/>
                </a:solidFill>
                <a:latin typeface="Calibri" panose="020F0502020204030204" pitchFamily="34" charset="0"/>
                <a:cs typeface="Calibri" panose="020F0502020204030204" pitchFamily="34" charset="0"/>
              </a:rPr>
              <a:t>autonomic nervous system was brilliant </a:t>
            </a:r>
            <a:r>
              <a:rPr lang="en-US" sz="2000" dirty="0">
                <a:latin typeface="Calibri" panose="020F0502020204030204" pitchFamily="34" charset="0"/>
                <a:cs typeface="Calibri" panose="020F0502020204030204" pitchFamily="34" charset="0"/>
              </a:rPr>
              <a:t>and that, in reading the cues, immobilized her in a situation where fighting or fleeing could have possibly cost her her life. </a:t>
            </a:r>
          </a:p>
          <a:p>
            <a:pPr>
              <a:buSzPct val="145000"/>
              <a:buFont typeface="Arial" panose="020B0604020202020204" pitchFamily="34" charset="0"/>
              <a:buChar char="•"/>
            </a:pPr>
            <a:r>
              <a:rPr lang="en-US" sz="2000" dirty="0">
                <a:latin typeface="Calibri" panose="020F0502020204030204" pitchFamily="34" charset="0"/>
                <a:cs typeface="Calibri" panose="020F0502020204030204" pitchFamily="34" charset="0"/>
              </a:rPr>
              <a:t>Many a judge have literally ruined survivors of abuse by blaming them for not running or fighting and invalidated their trauma and thus failed to honor their day in court. </a:t>
            </a:r>
          </a:p>
          <a:p>
            <a:endParaRPr lang="en-US" dirty="0"/>
          </a:p>
        </p:txBody>
      </p:sp>
      <p:pic>
        <p:nvPicPr>
          <p:cNvPr id="9218" name="Picture 2" descr="Removing the Shame &amp; Guilt For Men - Home | Facebook">
            <a:extLst>
              <a:ext uri="{FF2B5EF4-FFF2-40B4-BE49-F238E27FC236}">
                <a16:creationId xmlns:a16="http://schemas.microsoft.com/office/drawing/2014/main" id="{FFC710FC-913A-4AA1-B1D0-7CCD472B6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2350" y="0"/>
            <a:ext cx="4819650" cy="1828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2786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74431-66AB-4535-853E-2F98B026736A}"/>
              </a:ext>
            </a:extLst>
          </p:cNvPr>
          <p:cNvSpPr>
            <a:spLocks noGrp="1"/>
          </p:cNvSpPr>
          <p:nvPr>
            <p:ph type="title"/>
          </p:nvPr>
        </p:nvSpPr>
        <p:spPr>
          <a:xfrm>
            <a:off x="148590" y="-1"/>
            <a:ext cx="12043410" cy="1428750"/>
          </a:xfrm>
          <a:gradFill>
            <a:gsLst>
              <a:gs pos="0">
                <a:srgbClr val="00B0F0"/>
              </a:gs>
              <a:gs pos="100000">
                <a:schemeClr val="bg2">
                  <a:shade val="98000"/>
                  <a:satMod val="120000"/>
                  <a:lumMod val="98000"/>
                </a:schemeClr>
              </a:gs>
            </a:gsLst>
            <a:path path="circle">
              <a:fillToRect l="50000" t="50000" r="100000" b="100000"/>
            </a:path>
          </a:gradFill>
        </p:spPr>
        <p:txBody>
          <a:bodyPr>
            <a:normAutofit fontScale="90000"/>
          </a:bodyPr>
          <a:lstStyle/>
          <a:p>
            <a:r>
              <a:rPr lang="en-US" dirty="0">
                <a:latin typeface="Calibri" panose="020F0502020204030204" pitchFamily="34" charset="0"/>
                <a:cs typeface="Calibri" panose="020F0502020204030204" pitchFamily="34" charset="0"/>
              </a:rPr>
              <a:t>                    Polyvagal Theory and Treatment</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r>
              <a:rPr lang="en-US" sz="2700" dirty="0">
                <a:solidFill>
                  <a:srgbClr val="0070C0"/>
                </a:solidFill>
                <a:latin typeface="Calibri" panose="020F0502020204030204" pitchFamily="34" charset="0"/>
                <a:cs typeface="Calibri" panose="020F0502020204030204" pitchFamily="34" charset="0"/>
              </a:rPr>
              <a:t>R</a:t>
            </a:r>
            <a:r>
              <a:rPr lang="en-US" sz="2700" dirty="0">
                <a:latin typeface="Calibri" panose="020F0502020204030204" pitchFamily="34" charset="0"/>
                <a:cs typeface="Calibri" panose="020F0502020204030204" pitchFamily="34" charset="0"/>
              </a:rPr>
              <a:t>egulate or Co-regulate in a Ventral Vagal State</a:t>
            </a:r>
            <a:br>
              <a:rPr lang="en-US" dirty="0">
                <a:latin typeface="Calibri" panose="020F0502020204030204" pitchFamily="34" charset="0"/>
                <a:cs typeface="Calibri" panose="020F0502020204030204" pitchFamily="34" charset="0"/>
              </a:rPr>
            </a:br>
            <a:br>
              <a:rPr lang="en-US" sz="2700" dirty="0"/>
            </a:br>
            <a:endParaRPr lang="en-US" dirty="0"/>
          </a:p>
        </p:txBody>
      </p:sp>
      <p:sp>
        <p:nvSpPr>
          <p:cNvPr id="3" name="Content Placeholder 2">
            <a:extLst>
              <a:ext uri="{FF2B5EF4-FFF2-40B4-BE49-F238E27FC236}">
                <a16:creationId xmlns:a16="http://schemas.microsoft.com/office/drawing/2014/main" id="{B681F901-DD6C-492B-9B9D-643F58D19862}"/>
              </a:ext>
            </a:extLst>
          </p:cNvPr>
          <p:cNvSpPr>
            <a:spLocks noGrp="1"/>
          </p:cNvSpPr>
          <p:nvPr>
            <p:ph idx="1"/>
          </p:nvPr>
        </p:nvSpPr>
        <p:spPr>
          <a:xfrm>
            <a:off x="754380" y="1428749"/>
            <a:ext cx="10892790" cy="5509261"/>
          </a:xfrm>
          <a:gradFill>
            <a:gsLst>
              <a:gs pos="0">
                <a:srgbClr val="92D050"/>
              </a:gs>
              <a:gs pos="100000">
                <a:schemeClr val="bg2">
                  <a:shade val="98000"/>
                  <a:satMod val="120000"/>
                  <a:lumMod val="98000"/>
                </a:schemeClr>
              </a:gs>
            </a:gsLst>
            <a:path path="circle">
              <a:fillToRect l="50000" t="50000" r="100000" b="100000"/>
            </a:path>
          </a:gradFill>
        </p:spPr>
        <p:txBody>
          <a:bodyPr>
            <a:normAutofit/>
          </a:bodyPr>
          <a:lstStyle/>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Once we recognize that we are dysregulated and we have pinpointed which </a:t>
            </a:r>
            <a:r>
              <a:rPr lang="en-US" dirty="0">
                <a:solidFill>
                  <a:srgbClr val="FF0000"/>
                </a:solidFill>
                <a:latin typeface="Calibri" panose="020F0502020204030204" pitchFamily="34" charset="0"/>
                <a:cs typeface="Calibri" panose="020F0502020204030204" pitchFamily="34" charset="0"/>
              </a:rPr>
              <a:t>defensive physiological state </a:t>
            </a:r>
            <a:r>
              <a:rPr lang="en-US" dirty="0">
                <a:latin typeface="Calibri" panose="020F0502020204030204" pitchFamily="34" charset="0"/>
                <a:cs typeface="Calibri" panose="020F0502020204030204" pitchFamily="34" charset="0"/>
              </a:rPr>
              <a:t>we are in and where we are on the emotional regulation continuum (see emotional regulation chart above) i.e., activation or slowing/shutting down, we can take action by using bottom-up self-regulation strategies and co-regulation strategies</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As Herman Melville once wrote, </a:t>
            </a:r>
            <a:r>
              <a:rPr lang="en-US" dirty="0">
                <a:solidFill>
                  <a:srgbClr val="FF0000"/>
                </a:solidFill>
                <a:latin typeface="Calibri" panose="020F0502020204030204" pitchFamily="34" charset="0"/>
                <a:cs typeface="Calibri" panose="020F0502020204030204" pitchFamily="34" charset="0"/>
              </a:rPr>
              <a:t>“</a:t>
            </a:r>
            <a:r>
              <a:rPr lang="en-US" i="1" dirty="0">
                <a:solidFill>
                  <a:srgbClr val="FF0000"/>
                </a:solidFill>
                <a:latin typeface="Calibri" panose="020F0502020204030204" pitchFamily="34" charset="0"/>
                <a:cs typeface="Calibri" panose="020F0502020204030204" pitchFamily="34" charset="0"/>
              </a:rPr>
              <a:t>We cannot live for ourselves, a thousand fibers connect us.” </a:t>
            </a:r>
            <a:r>
              <a:rPr lang="en-US" dirty="0">
                <a:latin typeface="Calibri" panose="020F0502020204030204" pitchFamily="34" charset="0"/>
                <a:cs typeface="Calibri" panose="020F0502020204030204" pitchFamily="34" charset="0"/>
              </a:rPr>
              <a:t>Connection is a biological imperative according to Porges (2015). </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Our autonomic nervous system longs for </a:t>
            </a:r>
            <a:r>
              <a:rPr lang="en-US" dirty="0">
                <a:solidFill>
                  <a:srgbClr val="FF0000"/>
                </a:solidFill>
                <a:latin typeface="Calibri" panose="020F0502020204030204" pitchFamily="34" charset="0"/>
                <a:cs typeface="Calibri" panose="020F0502020204030204" pitchFamily="34" charset="0"/>
              </a:rPr>
              <a:t>connection </a:t>
            </a:r>
            <a:r>
              <a:rPr lang="en-US" dirty="0">
                <a:latin typeface="Calibri" panose="020F0502020204030204" pitchFamily="34" charset="0"/>
                <a:cs typeface="Calibri" panose="020F0502020204030204" pitchFamily="34" charset="0"/>
              </a:rPr>
              <a:t>and it is though our biology that we are wired to connect. It is by means of co-regulation that we connect with others and create a shared sense of safety (Dana, 2020). </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As specifically defined by Dr Porges, </a:t>
            </a:r>
            <a:r>
              <a:rPr lang="en-US" dirty="0">
                <a:solidFill>
                  <a:srgbClr val="FF0000"/>
                </a:solidFill>
                <a:latin typeface="Calibri" panose="020F0502020204030204" pitchFamily="34" charset="0"/>
                <a:cs typeface="Calibri" panose="020F0502020204030204" pitchFamily="34" charset="0"/>
              </a:rPr>
              <a:t>co-regulation is the mutual regulation of physiological states between individuals.</a:t>
            </a:r>
            <a:r>
              <a:rPr lang="en-US" dirty="0">
                <a:latin typeface="Calibri" panose="020F0502020204030204" pitchFamily="34" charset="0"/>
                <a:cs typeface="Calibri" panose="020F0502020204030204" pitchFamily="34" charset="0"/>
              </a:rPr>
              <a:t> In life, it occurs first between mother and infant but later extends to friends, partners, co-workers, and groups such as families to name a few (Porges, 2017). </a:t>
            </a:r>
          </a:p>
          <a:p>
            <a:endParaRPr lang="en-US" dirty="0"/>
          </a:p>
        </p:txBody>
      </p:sp>
      <p:pic>
        <p:nvPicPr>
          <p:cNvPr id="10242" name="Picture 2" descr="Co-Regulation: The Key to Building Sustainable Trauma-Informed ...">
            <a:extLst>
              <a:ext uri="{FF2B5EF4-FFF2-40B4-BE49-F238E27FC236}">
                <a16:creationId xmlns:a16="http://schemas.microsoft.com/office/drawing/2014/main" id="{A5208B0F-0001-4538-873D-146A545177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5005" y="0"/>
            <a:ext cx="2676525" cy="170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9940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4D168-FDE0-4781-8044-EA722B940372}"/>
              </a:ext>
            </a:extLst>
          </p:cNvPr>
          <p:cNvSpPr>
            <a:spLocks noGrp="1"/>
          </p:cNvSpPr>
          <p:nvPr>
            <p:ph type="title"/>
          </p:nvPr>
        </p:nvSpPr>
        <p:spPr>
          <a:xfrm>
            <a:off x="171450" y="0"/>
            <a:ext cx="12020549" cy="1474470"/>
          </a:xfrm>
          <a:gradFill>
            <a:gsLst>
              <a:gs pos="0">
                <a:srgbClr val="FF0000"/>
              </a:gs>
              <a:gs pos="100000">
                <a:schemeClr val="bg2">
                  <a:shade val="98000"/>
                  <a:satMod val="120000"/>
                  <a:lumMod val="98000"/>
                </a:schemeClr>
              </a:gs>
            </a:gsLst>
            <a:path path="circle">
              <a:fillToRect l="50000" t="50000" r="100000" b="100000"/>
            </a:path>
          </a:gradFill>
        </p:spPr>
        <p:txBody>
          <a:bodyPr>
            <a:normAutofit/>
          </a:bodyPr>
          <a:lstStyle/>
          <a:p>
            <a:r>
              <a:rPr lang="en-US" dirty="0">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Polyvagal Theory </a:t>
            </a:r>
            <a:r>
              <a:rPr lang="en-US" dirty="0">
                <a:latin typeface="Calibri" panose="020F0502020204030204" pitchFamily="34" charset="0"/>
                <a:cs typeface="Calibri" panose="020F0502020204030204" pitchFamily="34" charset="0"/>
              </a:rPr>
              <a:t>and Treatment</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r>
              <a:rPr lang="en-US" sz="2700" dirty="0">
                <a:solidFill>
                  <a:srgbClr val="0070C0"/>
                </a:solidFill>
                <a:latin typeface="Calibri" panose="020F0502020204030204" pitchFamily="34" charset="0"/>
                <a:cs typeface="Calibri" panose="020F0502020204030204" pitchFamily="34" charset="0"/>
              </a:rPr>
              <a:t>R</a:t>
            </a:r>
            <a:r>
              <a:rPr lang="en-US" sz="2700" dirty="0">
                <a:latin typeface="Calibri" panose="020F0502020204030204" pitchFamily="34" charset="0"/>
                <a:cs typeface="Calibri" panose="020F0502020204030204" pitchFamily="34" charset="0"/>
              </a:rPr>
              <a:t>egulate or Co-regulate in a Ventral Vagal State</a:t>
            </a:r>
            <a:endParaRPr lang="en-US" dirty="0"/>
          </a:p>
        </p:txBody>
      </p:sp>
      <p:sp>
        <p:nvSpPr>
          <p:cNvPr id="3" name="Content Placeholder 2">
            <a:extLst>
              <a:ext uri="{FF2B5EF4-FFF2-40B4-BE49-F238E27FC236}">
                <a16:creationId xmlns:a16="http://schemas.microsoft.com/office/drawing/2014/main" id="{C8BDDF16-B01D-45C5-B31F-D81901F34971}"/>
              </a:ext>
            </a:extLst>
          </p:cNvPr>
          <p:cNvSpPr>
            <a:spLocks noGrp="1"/>
          </p:cNvSpPr>
          <p:nvPr>
            <p:ph idx="1"/>
          </p:nvPr>
        </p:nvSpPr>
        <p:spPr>
          <a:xfrm>
            <a:off x="811530" y="1611630"/>
            <a:ext cx="10693082" cy="5246370"/>
          </a:xfrm>
        </p:spPr>
        <p:txBody>
          <a:bodyPr>
            <a:normAutofit/>
          </a:bodyPr>
          <a:lstStyle/>
          <a:p>
            <a:pPr marL="0" indent="0">
              <a:buNone/>
            </a:pPr>
            <a:r>
              <a:rPr lang="en-US" dirty="0">
                <a:latin typeface="Calibri" panose="020F0502020204030204" pitchFamily="34" charset="0"/>
                <a:cs typeface="Calibri" panose="020F0502020204030204" pitchFamily="34" charset="0"/>
              </a:rPr>
              <a:t>We humans are </a:t>
            </a:r>
            <a:r>
              <a:rPr lang="en-US" dirty="0">
                <a:solidFill>
                  <a:srgbClr val="FF0000"/>
                </a:solidFill>
                <a:latin typeface="Calibri" panose="020F0502020204030204" pitchFamily="34" charset="0"/>
                <a:cs typeface="Calibri" panose="020F0502020204030204" pitchFamily="34" charset="0"/>
              </a:rPr>
              <a:t>social creatures </a:t>
            </a:r>
            <a:r>
              <a:rPr lang="en-US" dirty="0">
                <a:latin typeface="Calibri" panose="020F0502020204030204" pitchFamily="34" charset="0"/>
                <a:cs typeface="Calibri" panose="020F0502020204030204" pitchFamily="34" charset="0"/>
              </a:rPr>
              <a:t>and “our nature is to recognize, interact, and form relationships” with others (Cacioppo &amp; Cacioppo, 2014, p. 1).</a:t>
            </a:r>
          </a:p>
          <a:p>
            <a:pPr marL="0" indent="0">
              <a:buNone/>
            </a:pPr>
            <a:r>
              <a:rPr lang="en-US" dirty="0">
                <a:latin typeface="Calibri" panose="020F0502020204030204" pitchFamily="34" charset="0"/>
                <a:cs typeface="Calibri" panose="020F0502020204030204" pitchFamily="34" charset="0"/>
              </a:rPr>
              <a:t>As we know, babies need to connect for survival and positive co-regulation in low birthweight babies, in particular, leads to heart rate, temperature, and breathing stabilization, more organized sleep, rapid improvement in state regulation, and reduced mortality, severe illness, and infection (Jefferies, 2012). </a:t>
            </a:r>
          </a:p>
          <a:p>
            <a:pPr marL="0" indent="0">
              <a:buNone/>
            </a:pPr>
            <a:r>
              <a:rPr lang="en-US" dirty="0">
                <a:solidFill>
                  <a:srgbClr val="FF0000"/>
                </a:solidFill>
                <a:latin typeface="Calibri" panose="020F0502020204030204" pitchFamily="34" charset="0"/>
                <a:cs typeface="Calibri" panose="020F0502020204030204" pitchFamily="34" charset="0"/>
              </a:rPr>
              <a:t>Connection is a wired-in biological necessity </a:t>
            </a:r>
            <a:r>
              <a:rPr lang="en-US" dirty="0">
                <a:latin typeface="Calibri" panose="020F0502020204030204" pitchFamily="34" charset="0"/>
                <a:cs typeface="Calibri" panose="020F0502020204030204" pitchFamily="34" charset="0"/>
              </a:rPr>
              <a:t>and isolation or even the perception of social isolation can, and in most cases, lead to a compromised ability to regulate our autonomic state which diminishes our physical and emotional well-being (Porges &amp; Furman, 2011).</a:t>
            </a:r>
          </a:p>
          <a:p>
            <a:pPr marL="0" indent="0">
              <a:buNone/>
            </a:pPr>
            <a:r>
              <a:rPr lang="en-US" dirty="0">
                <a:latin typeface="Calibri" panose="020F0502020204030204" pitchFamily="34" charset="0"/>
                <a:cs typeface="Calibri" panose="020F0502020204030204" pitchFamily="34" charset="0"/>
              </a:rPr>
              <a:t>We can all appreciate that when we feel alone, we suffer. In a Ted Talk presentation, </a:t>
            </a:r>
            <a:r>
              <a:rPr lang="en-US" dirty="0">
                <a:solidFill>
                  <a:srgbClr val="FF0000"/>
                </a:solidFill>
                <a:latin typeface="Calibri" panose="020F0502020204030204" pitchFamily="34" charset="0"/>
                <a:cs typeface="Calibri" panose="020F0502020204030204" pitchFamily="34" charset="0"/>
              </a:rPr>
              <a:t>Cacioppo</a:t>
            </a:r>
            <a:r>
              <a:rPr lang="en-US" dirty="0">
                <a:solidFill>
                  <a:schemeClr val="tx1"/>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2013) reported a rather shocking meta-analysis study of over 100,000 participants which found increased risks of dying early due to the following:</a:t>
            </a:r>
          </a:p>
          <a:p>
            <a:pPr marL="800100" lvl="1" indent="-342900">
              <a:buFont typeface="+mj-lt"/>
              <a:buAutoNum type="arabicPeriod"/>
            </a:pPr>
            <a:r>
              <a:rPr lang="en-US" u="sng" dirty="0">
                <a:solidFill>
                  <a:srgbClr val="0070C0"/>
                </a:solidFill>
                <a:latin typeface="Calibri" panose="020F0502020204030204" pitchFamily="34" charset="0"/>
                <a:cs typeface="Calibri" panose="020F0502020204030204" pitchFamily="34" charset="0"/>
              </a:rPr>
              <a:t>Air pollution</a:t>
            </a:r>
            <a:r>
              <a:rPr lang="en-US" dirty="0">
                <a:solidFill>
                  <a:srgbClr val="0070C0"/>
                </a:solidFill>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5% increased risk of dying early</a:t>
            </a:r>
          </a:p>
          <a:p>
            <a:pPr marL="800100" lvl="1" indent="-342900">
              <a:buFont typeface="+mj-lt"/>
              <a:buAutoNum type="arabicPeriod"/>
            </a:pPr>
            <a:r>
              <a:rPr lang="en-US" u="sng" dirty="0">
                <a:solidFill>
                  <a:srgbClr val="0070C0"/>
                </a:solidFill>
                <a:latin typeface="Calibri" panose="020F0502020204030204" pitchFamily="34" charset="0"/>
                <a:cs typeface="Calibri" panose="020F0502020204030204" pitchFamily="34" charset="0"/>
              </a:rPr>
              <a:t>Obesity</a:t>
            </a:r>
            <a:r>
              <a:rPr lang="en-US" u="sng"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20% risk of dying early</a:t>
            </a:r>
          </a:p>
          <a:p>
            <a:pPr marL="800100" lvl="1" indent="-342900">
              <a:buFont typeface="+mj-lt"/>
              <a:buAutoNum type="arabicPeriod"/>
            </a:pPr>
            <a:r>
              <a:rPr lang="en-US" u="sng" dirty="0">
                <a:solidFill>
                  <a:srgbClr val="0070C0"/>
                </a:solidFill>
                <a:latin typeface="Calibri" panose="020F0502020204030204" pitchFamily="34" charset="0"/>
                <a:cs typeface="Calibri" panose="020F0502020204030204" pitchFamily="34" charset="0"/>
              </a:rPr>
              <a:t>Alcoholism</a:t>
            </a:r>
            <a:r>
              <a:rPr lang="en-US" dirty="0">
                <a:solidFill>
                  <a:srgbClr val="0070C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30% risk of dying early</a:t>
            </a:r>
          </a:p>
          <a:p>
            <a:pPr marL="800100" lvl="1" indent="-342900">
              <a:buFont typeface="+mj-lt"/>
              <a:buAutoNum type="arabicPeriod"/>
            </a:pPr>
            <a:r>
              <a:rPr lang="en-US" u="sng" dirty="0">
                <a:solidFill>
                  <a:srgbClr val="0070C0"/>
                </a:solidFill>
                <a:latin typeface="Calibri" panose="020F0502020204030204" pitchFamily="34" charset="0"/>
                <a:cs typeface="Calibri" panose="020F0502020204030204" pitchFamily="34" charset="0"/>
              </a:rPr>
              <a:t>Loneliness</a:t>
            </a:r>
            <a:r>
              <a:rPr lang="en-US" dirty="0">
                <a:solidFill>
                  <a:srgbClr val="0070C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45% risk of dying early</a:t>
            </a:r>
          </a:p>
          <a:p>
            <a:pPr marL="800100" lvl="1" indent="-342900">
              <a:buFont typeface="+mj-lt"/>
              <a:buAutoNum type="arabicPeriod"/>
            </a:pPr>
            <a:endParaRPr lang="en-US" dirty="0">
              <a:latin typeface="Calibri" panose="020F0502020204030204" pitchFamily="34" charset="0"/>
              <a:cs typeface="Calibri" panose="020F0502020204030204" pitchFamily="34" charset="0"/>
            </a:endParaRPr>
          </a:p>
          <a:p>
            <a:endParaRPr lang="en-US" dirty="0"/>
          </a:p>
        </p:txBody>
      </p:sp>
      <p:pic>
        <p:nvPicPr>
          <p:cNvPr id="11266" name="Picture 2" descr="Lonely Man Free Stock Photo - Public Domain Pictures">
            <a:extLst>
              <a:ext uri="{FF2B5EF4-FFF2-40B4-BE49-F238E27FC236}">
                <a16:creationId xmlns:a16="http://schemas.microsoft.com/office/drawing/2014/main" id="{5710BEA9-658C-4FDC-A202-1DCF5DCFE8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0964" y="4884420"/>
            <a:ext cx="3213736" cy="1824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7917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A7FD1-381A-4BE8-BD8C-C973C9879716}"/>
              </a:ext>
            </a:extLst>
          </p:cNvPr>
          <p:cNvSpPr>
            <a:spLocks noGrp="1"/>
          </p:cNvSpPr>
          <p:nvPr>
            <p:ph type="title"/>
          </p:nvPr>
        </p:nvSpPr>
        <p:spPr>
          <a:xfrm>
            <a:off x="215485" y="0"/>
            <a:ext cx="11976515" cy="1611630"/>
          </a:xfrm>
          <a:gradFill>
            <a:gsLst>
              <a:gs pos="0">
                <a:srgbClr val="FF0000"/>
              </a:gs>
              <a:gs pos="100000">
                <a:schemeClr val="bg2">
                  <a:shade val="98000"/>
                  <a:satMod val="120000"/>
                  <a:lumMod val="98000"/>
                </a:schemeClr>
              </a:gs>
            </a:gsLst>
            <a:path path="circle">
              <a:fillToRect l="50000" t="50000" r="100000" b="100000"/>
            </a:path>
          </a:gradFill>
        </p:spPr>
        <p:txBody>
          <a:bodyPr/>
          <a:lstStyle/>
          <a:p>
            <a:r>
              <a:rPr lang="en-US" dirty="0">
                <a:latin typeface="Calibri" panose="020F0502020204030204" pitchFamily="34" charset="0"/>
                <a:cs typeface="Calibri" panose="020F0502020204030204" pitchFamily="34" charset="0"/>
              </a:rPr>
              <a:t>Polyvagal Theory and Treatment</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r>
              <a:rPr lang="en-US" sz="2700" dirty="0">
                <a:solidFill>
                  <a:srgbClr val="0070C0"/>
                </a:solidFill>
                <a:latin typeface="Calibri" panose="020F0502020204030204" pitchFamily="34" charset="0"/>
                <a:cs typeface="Calibri" panose="020F0502020204030204" pitchFamily="34" charset="0"/>
              </a:rPr>
              <a:t>R</a:t>
            </a:r>
            <a:r>
              <a:rPr lang="en-US" sz="2700" dirty="0">
                <a:latin typeface="Calibri" panose="020F0502020204030204" pitchFamily="34" charset="0"/>
                <a:cs typeface="Calibri" panose="020F0502020204030204" pitchFamily="34" charset="0"/>
              </a:rPr>
              <a:t>egulate or Co-regulate in a Ventral Vagal State</a:t>
            </a:r>
            <a:endParaRPr lang="en-US" dirty="0"/>
          </a:p>
        </p:txBody>
      </p:sp>
      <p:sp>
        <p:nvSpPr>
          <p:cNvPr id="3" name="Content Placeholder 2">
            <a:extLst>
              <a:ext uri="{FF2B5EF4-FFF2-40B4-BE49-F238E27FC236}">
                <a16:creationId xmlns:a16="http://schemas.microsoft.com/office/drawing/2014/main" id="{797D215A-FB56-4589-881B-9E1EC9939059}"/>
              </a:ext>
            </a:extLst>
          </p:cNvPr>
          <p:cNvSpPr>
            <a:spLocks noGrp="1"/>
          </p:cNvSpPr>
          <p:nvPr>
            <p:ph idx="1"/>
          </p:nvPr>
        </p:nvSpPr>
        <p:spPr>
          <a:xfrm>
            <a:off x="595423" y="2052083"/>
            <a:ext cx="10909189" cy="4295553"/>
          </a:xfrm>
        </p:spPr>
        <p:txBody>
          <a:bodyPr/>
          <a:lstStyle/>
          <a:p>
            <a:pPr marL="0" indent="0">
              <a:buNone/>
            </a:pPr>
            <a:r>
              <a:rPr lang="en-US" dirty="0">
                <a:latin typeface="Calibri" panose="020F0502020204030204" pitchFamily="34" charset="0"/>
                <a:cs typeface="Calibri" panose="020F0502020204030204" pitchFamily="34" charset="0"/>
              </a:rPr>
              <a:t>So, when we recognize that we are suffering and dysregulated it is very helpful and sometimes lifesaving to </a:t>
            </a:r>
            <a:r>
              <a:rPr lang="en-US" dirty="0">
                <a:solidFill>
                  <a:srgbClr val="FF0000"/>
                </a:solidFill>
                <a:latin typeface="Calibri" panose="020F0502020204030204" pitchFamily="34" charset="0"/>
                <a:cs typeface="Calibri" panose="020F0502020204030204" pitchFamily="34" charset="0"/>
              </a:rPr>
              <a:t>seek safe others. </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Conversely, when we are emotionally regulated ourselves, </a:t>
            </a:r>
            <a:r>
              <a:rPr lang="en-US" dirty="0">
                <a:solidFill>
                  <a:srgbClr val="FF0000"/>
                </a:solidFill>
                <a:latin typeface="Calibri" panose="020F0502020204030204" pitchFamily="34" charset="0"/>
                <a:cs typeface="Calibri" panose="020F0502020204030204" pitchFamily="34" charset="0"/>
              </a:rPr>
              <a:t>we can offer our safe regulation to others, </a:t>
            </a:r>
            <a:r>
              <a:rPr lang="en-US" dirty="0">
                <a:latin typeface="Calibri" panose="020F0502020204030204" pitchFamily="34" charset="0"/>
                <a:cs typeface="Calibri" panose="020F0502020204030204" pitchFamily="34" charset="0"/>
              </a:rPr>
              <a:t>be they adults or children.  This is a particularly important and essential component to good parenting. </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We can gift our safe regulation to ourselves and to others by choosing the following strategies below.  Remember, though the process of neuroception, others read our cues of safety just as we read theirs.  </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Quid pro quo, we receive back what he give and vice versa. We would do well to practice these strategies, so they become automatic whenever we move out of the </a:t>
            </a:r>
            <a:r>
              <a:rPr lang="en-US" b="1" dirty="0">
                <a:latin typeface="Calibri" panose="020F0502020204030204" pitchFamily="34" charset="0"/>
                <a:cs typeface="Calibri" panose="020F0502020204030204" pitchFamily="34" charset="0"/>
              </a:rPr>
              <a:t>green zone</a:t>
            </a:r>
            <a:r>
              <a:rPr lang="en-US" dirty="0">
                <a:latin typeface="Calibri" panose="020F0502020204030204" pitchFamily="34" charset="0"/>
                <a:cs typeface="Calibri" panose="020F0502020204030204" pitchFamily="34" charset="0"/>
              </a:rPr>
              <a:t> and want to return.</a:t>
            </a:r>
          </a:p>
          <a:p>
            <a:pPr marL="0" indent="0">
              <a:buNone/>
            </a:pPr>
            <a:endParaRPr lang="en-US" dirty="0"/>
          </a:p>
        </p:txBody>
      </p:sp>
    </p:spTree>
    <p:extLst>
      <p:ext uri="{BB962C8B-B14F-4D97-AF65-F5344CB8AC3E}">
        <p14:creationId xmlns:p14="http://schemas.microsoft.com/office/powerpoint/2010/main" val="8771291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A7FD1-381A-4BE8-BD8C-C973C9879716}"/>
              </a:ext>
            </a:extLst>
          </p:cNvPr>
          <p:cNvSpPr>
            <a:spLocks noGrp="1"/>
          </p:cNvSpPr>
          <p:nvPr>
            <p:ph type="title"/>
          </p:nvPr>
        </p:nvSpPr>
        <p:spPr>
          <a:xfrm>
            <a:off x="215485" y="0"/>
            <a:ext cx="11976515" cy="1611630"/>
          </a:xfrm>
          <a:gradFill>
            <a:gsLst>
              <a:gs pos="0">
                <a:srgbClr val="FF0000"/>
              </a:gs>
              <a:gs pos="100000">
                <a:schemeClr val="bg2">
                  <a:shade val="98000"/>
                  <a:satMod val="120000"/>
                  <a:lumMod val="98000"/>
                </a:schemeClr>
              </a:gs>
            </a:gsLst>
            <a:path path="circle">
              <a:fillToRect l="50000" t="50000" r="100000" b="100000"/>
            </a:path>
          </a:gradFill>
        </p:spPr>
        <p:txBody>
          <a:bodyPr/>
          <a:lstStyle/>
          <a:p>
            <a:r>
              <a:rPr lang="en-US" dirty="0">
                <a:latin typeface="Calibri" panose="020F0502020204030204" pitchFamily="34" charset="0"/>
                <a:cs typeface="Calibri" panose="020F0502020204030204" pitchFamily="34" charset="0"/>
              </a:rPr>
              <a:t>Polyvagal Theory and Treatment</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r>
              <a:rPr lang="en-US" sz="2700" dirty="0">
                <a:solidFill>
                  <a:srgbClr val="0070C0"/>
                </a:solidFill>
                <a:latin typeface="Calibri" panose="020F0502020204030204" pitchFamily="34" charset="0"/>
                <a:cs typeface="Calibri" panose="020F0502020204030204" pitchFamily="34" charset="0"/>
              </a:rPr>
              <a:t>R</a:t>
            </a:r>
            <a:r>
              <a:rPr lang="en-US" sz="2700" dirty="0">
                <a:latin typeface="Calibri" panose="020F0502020204030204" pitchFamily="34" charset="0"/>
                <a:cs typeface="Calibri" panose="020F0502020204030204" pitchFamily="34" charset="0"/>
              </a:rPr>
              <a:t>egulate or Co-regulate in a Ventral Vagal State</a:t>
            </a:r>
            <a:endParaRPr lang="en-US" dirty="0"/>
          </a:p>
        </p:txBody>
      </p:sp>
      <p:sp>
        <p:nvSpPr>
          <p:cNvPr id="3" name="Content Placeholder 2">
            <a:extLst>
              <a:ext uri="{FF2B5EF4-FFF2-40B4-BE49-F238E27FC236}">
                <a16:creationId xmlns:a16="http://schemas.microsoft.com/office/drawing/2014/main" id="{797D215A-FB56-4589-881B-9E1EC9939059}"/>
              </a:ext>
            </a:extLst>
          </p:cNvPr>
          <p:cNvSpPr>
            <a:spLocks noGrp="1"/>
          </p:cNvSpPr>
          <p:nvPr>
            <p:ph idx="1"/>
          </p:nvPr>
        </p:nvSpPr>
        <p:spPr>
          <a:xfrm>
            <a:off x="595423" y="2052084"/>
            <a:ext cx="10909189" cy="4192600"/>
          </a:xfrm>
        </p:spPr>
        <p:txBody>
          <a:bodyPr>
            <a:normAutofit lnSpcReduction="10000"/>
          </a:bodyPr>
          <a:lstStyle/>
          <a:p>
            <a:pPr marL="0" indent="0">
              <a:buNone/>
            </a:pPr>
            <a:endParaRPr lang="en-US" u="sng" dirty="0"/>
          </a:p>
          <a:p>
            <a:pPr marL="0" indent="0">
              <a:buNone/>
            </a:pPr>
            <a:endParaRPr lang="en-US" u="sng" dirty="0"/>
          </a:p>
          <a:p>
            <a:pPr marL="0" indent="0">
              <a:buNone/>
            </a:pPr>
            <a:endParaRPr lang="en-US" u="sng" dirty="0"/>
          </a:p>
          <a:p>
            <a:pPr marL="0" indent="0">
              <a:buNone/>
            </a:pPr>
            <a:endParaRPr lang="en-US" u="sng" dirty="0"/>
          </a:p>
          <a:p>
            <a:pPr marL="0" indent="0" algn="ctr">
              <a:buNone/>
            </a:pPr>
            <a:r>
              <a:rPr lang="en-US" u="sng" dirty="0">
                <a:solidFill>
                  <a:srgbClr val="FF0000"/>
                </a:solidFill>
                <a:latin typeface="Calibri" panose="020F0502020204030204" pitchFamily="34" charset="0"/>
                <a:cs typeface="Calibri" panose="020F0502020204030204" pitchFamily="34" charset="0"/>
              </a:rPr>
              <a:t>Kind eyes</a:t>
            </a:r>
            <a:r>
              <a:rPr lang="en-US" dirty="0">
                <a:solidFill>
                  <a:srgbClr val="FF000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As they say, they eyes are the window of the soul.</a:t>
            </a:r>
          </a:p>
          <a:p>
            <a:pPr marL="0" indent="0">
              <a:buNone/>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r>
              <a:rPr lang="en-US"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u="sng"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Modious</a:t>
            </a:r>
            <a:r>
              <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voice</a:t>
            </a:r>
            <a:r>
              <a:rPr lang="en-US"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dirty="0">
                <a:latin typeface="Calibri" panose="020F0502020204030204" pitchFamily="34" charset="0"/>
                <a:ea typeface="Times New Roman" panose="02020603050405020304" pitchFamily="18" charset="0"/>
                <a:cs typeface="Times New Roman" panose="02020603050405020304" pitchFamily="18" charset="0"/>
              </a:rPr>
              <a:t>Speak with a more melodious voice, full of prosody and life. </a:t>
            </a:r>
            <a:endParaRPr lang="en-US" dirty="0"/>
          </a:p>
        </p:txBody>
      </p:sp>
      <p:pic>
        <p:nvPicPr>
          <p:cNvPr id="4" name="Picture 3">
            <a:extLst>
              <a:ext uri="{FF2B5EF4-FFF2-40B4-BE49-F238E27FC236}">
                <a16:creationId xmlns:a16="http://schemas.microsoft.com/office/drawing/2014/main" id="{0BE9BD58-BDAA-428C-9060-1272DF12BA2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16605" y="2052084"/>
            <a:ext cx="2575932" cy="1376916"/>
          </a:xfrm>
          <a:prstGeom prst="rect">
            <a:avLst/>
          </a:prstGeom>
          <a:noFill/>
          <a:ln>
            <a:noFill/>
          </a:ln>
        </p:spPr>
      </p:pic>
      <p:pic>
        <p:nvPicPr>
          <p:cNvPr id="5" name="Picture 4" descr="How We Listen To And Experience Sound Have Changed | Radio Boston">
            <a:extLst>
              <a:ext uri="{FF2B5EF4-FFF2-40B4-BE49-F238E27FC236}">
                <a16:creationId xmlns:a16="http://schemas.microsoft.com/office/drawing/2014/main" id="{480690CC-047E-4ABB-8AC8-069D83C1E93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24039" y="4307128"/>
            <a:ext cx="2353372" cy="1162380"/>
          </a:xfrm>
          <a:prstGeom prst="rect">
            <a:avLst/>
          </a:prstGeom>
          <a:noFill/>
          <a:ln>
            <a:noFill/>
          </a:ln>
        </p:spPr>
      </p:pic>
    </p:spTree>
    <p:extLst>
      <p:ext uri="{BB962C8B-B14F-4D97-AF65-F5344CB8AC3E}">
        <p14:creationId xmlns:p14="http://schemas.microsoft.com/office/powerpoint/2010/main" val="2728914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A7FD1-381A-4BE8-BD8C-C973C9879716}"/>
              </a:ext>
            </a:extLst>
          </p:cNvPr>
          <p:cNvSpPr>
            <a:spLocks noGrp="1"/>
          </p:cNvSpPr>
          <p:nvPr>
            <p:ph type="title"/>
          </p:nvPr>
        </p:nvSpPr>
        <p:spPr>
          <a:xfrm>
            <a:off x="215485" y="0"/>
            <a:ext cx="11976515" cy="1326995"/>
          </a:xfrm>
          <a:gradFill>
            <a:gsLst>
              <a:gs pos="0">
                <a:srgbClr val="FF0000"/>
              </a:gs>
              <a:gs pos="100000">
                <a:schemeClr val="bg2">
                  <a:shade val="98000"/>
                  <a:satMod val="120000"/>
                  <a:lumMod val="98000"/>
                </a:schemeClr>
              </a:gs>
            </a:gsLst>
            <a:path path="circle">
              <a:fillToRect l="50000" t="50000" r="100000" b="100000"/>
            </a:path>
          </a:gradFill>
        </p:spPr>
        <p:txBody>
          <a:bodyPr/>
          <a:lstStyle/>
          <a:p>
            <a:r>
              <a:rPr lang="en-US" dirty="0">
                <a:latin typeface="Calibri" panose="020F0502020204030204" pitchFamily="34" charset="0"/>
                <a:cs typeface="Calibri" panose="020F0502020204030204" pitchFamily="34" charset="0"/>
              </a:rPr>
              <a:t>Polyvagal Theory and Treatment</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r>
              <a:rPr lang="en-US" sz="2700" dirty="0">
                <a:solidFill>
                  <a:srgbClr val="0070C0"/>
                </a:solidFill>
                <a:latin typeface="Calibri" panose="020F0502020204030204" pitchFamily="34" charset="0"/>
                <a:cs typeface="Calibri" panose="020F0502020204030204" pitchFamily="34" charset="0"/>
              </a:rPr>
              <a:t>R</a:t>
            </a:r>
            <a:r>
              <a:rPr lang="en-US" sz="2700" dirty="0">
                <a:latin typeface="Calibri" panose="020F0502020204030204" pitchFamily="34" charset="0"/>
                <a:cs typeface="Calibri" panose="020F0502020204030204" pitchFamily="34" charset="0"/>
              </a:rPr>
              <a:t>egulate or Co-regulate in a Ventral Vagal State</a:t>
            </a:r>
            <a:endParaRPr lang="en-US" dirty="0"/>
          </a:p>
        </p:txBody>
      </p:sp>
      <p:pic>
        <p:nvPicPr>
          <p:cNvPr id="6" name="Content Placeholder 5" descr="95 Best Old Age images | Old faces, Olds, Old age">
            <a:extLst>
              <a:ext uri="{FF2B5EF4-FFF2-40B4-BE49-F238E27FC236}">
                <a16:creationId xmlns:a16="http://schemas.microsoft.com/office/drawing/2014/main" id="{5C0DD89F-B402-4E89-8285-3B56B369AC73}"/>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28452" y="1564804"/>
            <a:ext cx="1572709" cy="1754326"/>
          </a:xfrm>
          <a:prstGeom prst="rect">
            <a:avLst/>
          </a:prstGeom>
          <a:noFill/>
          <a:ln>
            <a:noFill/>
          </a:ln>
        </p:spPr>
      </p:pic>
      <p:sp>
        <p:nvSpPr>
          <p:cNvPr id="7" name="Rectangle 6">
            <a:extLst>
              <a:ext uri="{FF2B5EF4-FFF2-40B4-BE49-F238E27FC236}">
                <a16:creationId xmlns:a16="http://schemas.microsoft.com/office/drawing/2014/main" id="{0BB1A8E8-98C8-427B-8C69-3A85C792CB06}"/>
              </a:ext>
            </a:extLst>
          </p:cNvPr>
          <p:cNvSpPr/>
          <p:nvPr/>
        </p:nvSpPr>
        <p:spPr>
          <a:xfrm>
            <a:off x="758284" y="2551837"/>
            <a:ext cx="11151218" cy="1754326"/>
          </a:xfrm>
          <a:prstGeom prst="rect">
            <a:avLst/>
          </a:prstGeom>
        </p:spPr>
        <p:txBody>
          <a:bodyPr wrap="square">
            <a:spAutoFit/>
          </a:bodyPr>
          <a:lstStyle/>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r>
              <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Smiling mouth and eyes</a:t>
            </a:r>
            <a:r>
              <a:rPr lang="en-US"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dirty="0">
                <a:latin typeface="Calibri" panose="020F0502020204030204" pitchFamily="34" charset="0"/>
                <a:ea typeface="Times New Roman" panose="02020603050405020304" pitchFamily="18" charset="0"/>
                <a:cs typeface="Times New Roman" panose="02020603050405020304" pitchFamily="18" charset="0"/>
              </a:rPr>
              <a:t>Smile not only with your mouth but with your eyes.  Whether or not we are aware, our neuroception scans for congruence between the smiling mouth and smiling eyes. Crow’s feet wrinkles are testament to someone who lives a more joyful life.  So maybe reconsider that Botox. </a:t>
            </a:r>
          </a:p>
        </p:txBody>
      </p:sp>
      <p:pic>
        <p:nvPicPr>
          <p:cNvPr id="8" name="Picture 7">
            <a:extLst>
              <a:ext uri="{FF2B5EF4-FFF2-40B4-BE49-F238E27FC236}">
                <a16:creationId xmlns:a16="http://schemas.microsoft.com/office/drawing/2014/main" id="{366AB8C5-1C34-4391-BA9B-63EF2451F7F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928452" y="4525903"/>
            <a:ext cx="1572709" cy="1384243"/>
          </a:xfrm>
          <a:prstGeom prst="rect">
            <a:avLst/>
          </a:prstGeom>
          <a:noFill/>
          <a:ln>
            <a:noFill/>
          </a:ln>
        </p:spPr>
      </p:pic>
      <p:sp>
        <p:nvSpPr>
          <p:cNvPr id="9" name="Rectangle 8">
            <a:extLst>
              <a:ext uri="{FF2B5EF4-FFF2-40B4-BE49-F238E27FC236}">
                <a16:creationId xmlns:a16="http://schemas.microsoft.com/office/drawing/2014/main" id="{6C25DF17-58BD-4293-BEFC-711A235071C0}"/>
              </a:ext>
            </a:extLst>
          </p:cNvPr>
          <p:cNvSpPr/>
          <p:nvPr/>
        </p:nvSpPr>
        <p:spPr>
          <a:xfrm>
            <a:off x="628133" y="2406871"/>
            <a:ext cx="11151218" cy="4801314"/>
          </a:xfrm>
          <a:prstGeom prst="rect">
            <a:avLst/>
          </a:prstGeom>
        </p:spPr>
        <p:txBody>
          <a:bodyPr wrap="square">
            <a:spAutoFit/>
          </a:bodyPr>
          <a:lstStyle/>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r>
              <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Avoid leaning in</a:t>
            </a:r>
            <a:r>
              <a:rPr lang="en-US"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dirty="0">
                <a:latin typeface="Calibri" panose="020F0502020204030204" pitchFamily="34" charset="0"/>
                <a:ea typeface="Times New Roman" panose="02020603050405020304" pitchFamily="18" charset="0"/>
                <a:cs typeface="Times New Roman" panose="02020603050405020304" pitchFamily="18" charset="0"/>
              </a:rPr>
              <a:t>Leaning in can be perceived as very threatening. Most of us don’t like it when others enter into are  personal space, particularly in western cultures, and the end result is typically defensive activation moving us  toward fight or flight or less typically, occasional freeze responses.</a:t>
            </a:r>
          </a:p>
          <a:p>
            <a:r>
              <a:rPr lang="en-US" dirty="0">
                <a:latin typeface="Calibri" panose="020F0502020204030204" pitchFamily="34"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973260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A7FD1-381A-4BE8-BD8C-C973C9879716}"/>
              </a:ext>
            </a:extLst>
          </p:cNvPr>
          <p:cNvSpPr>
            <a:spLocks noGrp="1"/>
          </p:cNvSpPr>
          <p:nvPr>
            <p:ph type="title"/>
          </p:nvPr>
        </p:nvSpPr>
        <p:spPr>
          <a:xfrm>
            <a:off x="215485" y="0"/>
            <a:ext cx="11976515" cy="1075661"/>
          </a:xfrm>
          <a:gradFill>
            <a:gsLst>
              <a:gs pos="0">
                <a:srgbClr val="92D050"/>
              </a:gs>
              <a:gs pos="100000">
                <a:schemeClr val="bg2">
                  <a:shade val="98000"/>
                  <a:satMod val="120000"/>
                  <a:lumMod val="98000"/>
                </a:schemeClr>
              </a:gs>
            </a:gsLst>
            <a:path path="circle">
              <a:fillToRect l="50000" t="50000" r="100000" b="100000"/>
            </a:path>
          </a:gradFill>
        </p:spPr>
        <p:txBody>
          <a:bodyPr>
            <a:normAutofit fontScale="90000"/>
          </a:bodyPr>
          <a:lstStyle/>
          <a:p>
            <a:r>
              <a:rPr lang="en-US" dirty="0">
                <a:latin typeface="Calibri" panose="020F0502020204030204" pitchFamily="34" charset="0"/>
                <a:cs typeface="Calibri" panose="020F0502020204030204" pitchFamily="34" charset="0"/>
              </a:rPr>
              <a:t>Polyvagal Theory and Treatment</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r>
              <a:rPr lang="en-US" sz="2700" dirty="0">
                <a:solidFill>
                  <a:srgbClr val="0070C0"/>
                </a:solidFill>
                <a:latin typeface="Calibri" panose="020F0502020204030204" pitchFamily="34" charset="0"/>
                <a:cs typeface="Calibri" panose="020F0502020204030204" pitchFamily="34" charset="0"/>
              </a:rPr>
              <a:t>R</a:t>
            </a:r>
            <a:r>
              <a:rPr lang="en-US" sz="2700" dirty="0">
                <a:latin typeface="Calibri" panose="020F0502020204030204" pitchFamily="34" charset="0"/>
                <a:cs typeface="Calibri" panose="020F0502020204030204" pitchFamily="34" charset="0"/>
              </a:rPr>
              <a:t>egulate or Co-regulate in a Ventral Vagal State</a:t>
            </a:r>
            <a:endParaRPr lang="en-US" dirty="0"/>
          </a:p>
        </p:txBody>
      </p:sp>
      <p:sp>
        <p:nvSpPr>
          <p:cNvPr id="7" name="Rectangle 6">
            <a:extLst>
              <a:ext uri="{FF2B5EF4-FFF2-40B4-BE49-F238E27FC236}">
                <a16:creationId xmlns:a16="http://schemas.microsoft.com/office/drawing/2014/main" id="{0BB1A8E8-98C8-427B-8C69-3A85C792CB06}"/>
              </a:ext>
            </a:extLst>
          </p:cNvPr>
          <p:cNvSpPr/>
          <p:nvPr/>
        </p:nvSpPr>
        <p:spPr>
          <a:xfrm>
            <a:off x="758284" y="2551837"/>
            <a:ext cx="11151218" cy="923330"/>
          </a:xfrm>
          <a:prstGeom prst="rect">
            <a:avLst/>
          </a:prstGeom>
        </p:spPr>
        <p:txBody>
          <a:bodyPr wrap="square">
            <a:spAutoFit/>
          </a:bodyPr>
          <a:lstStyle/>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C25DF17-58BD-4293-BEFC-711A235071C0}"/>
              </a:ext>
            </a:extLst>
          </p:cNvPr>
          <p:cNvSpPr/>
          <p:nvPr/>
        </p:nvSpPr>
        <p:spPr>
          <a:xfrm>
            <a:off x="628133" y="2406871"/>
            <a:ext cx="11151218" cy="4247317"/>
          </a:xfrm>
          <a:prstGeom prst="rect">
            <a:avLst/>
          </a:prstGeom>
        </p:spPr>
        <p:txBody>
          <a:bodyPr wrap="square">
            <a:spAutoFit/>
          </a:bodyPr>
          <a:lstStyle/>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r>
              <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0BCB8D23-B421-4B67-91C8-C22F44D1EB4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034774" y="1341468"/>
            <a:ext cx="1550019" cy="1602673"/>
          </a:xfrm>
          <a:prstGeom prst="rect">
            <a:avLst/>
          </a:prstGeom>
          <a:noFill/>
          <a:ln>
            <a:noFill/>
          </a:ln>
        </p:spPr>
      </p:pic>
      <p:sp>
        <p:nvSpPr>
          <p:cNvPr id="5" name="Rectangle 4">
            <a:extLst>
              <a:ext uri="{FF2B5EF4-FFF2-40B4-BE49-F238E27FC236}">
                <a16:creationId xmlns:a16="http://schemas.microsoft.com/office/drawing/2014/main" id="{27D64BFE-CCCF-400A-9225-58EE5C4258D6}"/>
              </a:ext>
            </a:extLst>
          </p:cNvPr>
          <p:cNvSpPr/>
          <p:nvPr/>
        </p:nvSpPr>
        <p:spPr>
          <a:xfrm>
            <a:off x="345636" y="2406871"/>
            <a:ext cx="11757154" cy="1477328"/>
          </a:xfrm>
          <a:prstGeom prst="rect">
            <a:avLst/>
          </a:prstGeom>
        </p:spPr>
        <p:txBody>
          <a:bodyPr wrap="square">
            <a:spAutoFit/>
          </a:bodyPr>
          <a:lstStyle/>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r>
              <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Slow and low Breathing</a:t>
            </a:r>
            <a:r>
              <a:rPr lang="en-US"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dirty="0">
                <a:latin typeface="Calibri" panose="020F0502020204030204" pitchFamily="34" charset="0"/>
                <a:ea typeface="Times New Roman" panose="02020603050405020304" pitchFamily="18" charset="0"/>
                <a:cs typeface="Times New Roman" panose="02020603050405020304" pitchFamily="18" charset="0"/>
              </a:rPr>
              <a:t>Our lungs are the only internal body organ that we can directly control and proper breathing has a huge impact our health. Breathe slowly with exhalations longer than inhalations – breathing out slowly accentuates relaxation and actually can slow our heart rate by 20 beats per minutes (</a:t>
            </a:r>
            <a:r>
              <a:rPr lang="en-US"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vagal brake</a:t>
            </a:r>
            <a:r>
              <a:rPr lang="en-US" dirty="0">
                <a:latin typeface="Calibri" panose="020F0502020204030204" pitchFamily="34" charset="0"/>
                <a:ea typeface="Times New Roman" panose="02020603050405020304" pitchFamily="18" charset="0"/>
                <a:cs typeface="Times New Roman" panose="02020603050405020304" pitchFamily="18" charset="0"/>
              </a:rPr>
              <a:t>). </a:t>
            </a:r>
          </a:p>
        </p:txBody>
      </p:sp>
      <p:pic>
        <p:nvPicPr>
          <p:cNvPr id="11" name="Picture 10">
            <a:extLst>
              <a:ext uri="{FF2B5EF4-FFF2-40B4-BE49-F238E27FC236}">
                <a16:creationId xmlns:a16="http://schemas.microsoft.com/office/drawing/2014/main" id="{C3C7DA91-32D6-490A-B10C-3B9F76FFD4D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50780" y="3972172"/>
            <a:ext cx="1918009" cy="1200329"/>
          </a:xfrm>
          <a:prstGeom prst="rect">
            <a:avLst/>
          </a:prstGeom>
          <a:noFill/>
          <a:ln>
            <a:noFill/>
          </a:ln>
        </p:spPr>
      </p:pic>
      <p:sp>
        <p:nvSpPr>
          <p:cNvPr id="12" name="Rectangle 11">
            <a:extLst>
              <a:ext uri="{FF2B5EF4-FFF2-40B4-BE49-F238E27FC236}">
                <a16:creationId xmlns:a16="http://schemas.microsoft.com/office/drawing/2014/main" id="{618E542C-61A6-4E52-A6F7-AB6CF4EEC77C}"/>
              </a:ext>
            </a:extLst>
          </p:cNvPr>
          <p:cNvSpPr/>
          <p:nvPr/>
        </p:nvSpPr>
        <p:spPr>
          <a:xfrm>
            <a:off x="345636" y="4594743"/>
            <a:ext cx="11563866" cy="2031325"/>
          </a:xfrm>
          <a:prstGeom prst="rect">
            <a:avLst/>
          </a:prstGeom>
        </p:spPr>
        <p:txBody>
          <a:bodyPr wrap="square">
            <a:spAutoFit/>
          </a:bodyPr>
          <a:lstStyle/>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r>
              <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Heartfelt positive emotions</a:t>
            </a:r>
            <a:r>
              <a:rPr lang="en-US"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dirty="0">
                <a:latin typeface="Calibri" panose="020F0502020204030204" pitchFamily="34" charset="0"/>
                <a:ea typeface="Times New Roman" panose="02020603050405020304" pitchFamily="18" charset="0"/>
                <a:cs typeface="Times New Roman" panose="02020603050405020304" pitchFamily="18" charset="0"/>
              </a:rPr>
              <a:t>As we breathe, we should try to bring positive emotions such gratitude, joy, and love, or any positive experience or memory into our heart.  The importance of positive emotions in the heart is now supported by the latest neuroscience. The electromagnetic field of the heart can now be measured and extends outward to a distance of about </a:t>
            </a:r>
            <a:r>
              <a:rPr lang="en-US"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three to five feet </a:t>
            </a:r>
            <a:r>
              <a:rPr lang="en-US" dirty="0">
                <a:latin typeface="Calibri" panose="020F0502020204030204" pitchFamily="34" charset="0"/>
                <a:ea typeface="Times New Roman" panose="02020603050405020304" pitchFamily="18" charset="0"/>
                <a:cs typeface="Times New Roman" panose="02020603050405020304" pitchFamily="18" charset="0"/>
              </a:rPr>
              <a:t>as compared to that of the brain which extends only </a:t>
            </a:r>
            <a:r>
              <a:rPr lang="en-US"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2 to 4 inches. </a:t>
            </a:r>
          </a:p>
        </p:txBody>
      </p:sp>
    </p:spTree>
    <p:extLst>
      <p:ext uri="{BB962C8B-B14F-4D97-AF65-F5344CB8AC3E}">
        <p14:creationId xmlns:p14="http://schemas.microsoft.com/office/powerpoint/2010/main" val="29288456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A7FD1-381A-4BE8-BD8C-C973C9879716}"/>
              </a:ext>
            </a:extLst>
          </p:cNvPr>
          <p:cNvSpPr>
            <a:spLocks noGrp="1"/>
          </p:cNvSpPr>
          <p:nvPr>
            <p:ph type="title"/>
          </p:nvPr>
        </p:nvSpPr>
        <p:spPr>
          <a:xfrm>
            <a:off x="215485" y="0"/>
            <a:ext cx="11976515" cy="1075661"/>
          </a:xfrm>
          <a:gradFill>
            <a:gsLst>
              <a:gs pos="0">
                <a:srgbClr val="FF0000"/>
              </a:gs>
              <a:gs pos="100000">
                <a:schemeClr val="bg2">
                  <a:shade val="98000"/>
                  <a:satMod val="120000"/>
                  <a:lumMod val="98000"/>
                </a:schemeClr>
              </a:gs>
            </a:gsLst>
            <a:path path="circle">
              <a:fillToRect l="50000" t="50000" r="100000" b="100000"/>
            </a:path>
          </a:gradFill>
        </p:spPr>
        <p:txBody>
          <a:bodyPr>
            <a:normAutofit fontScale="90000"/>
          </a:bodyPr>
          <a:lstStyle/>
          <a:p>
            <a:r>
              <a:rPr lang="en-US" dirty="0">
                <a:latin typeface="Calibri" panose="020F0502020204030204" pitchFamily="34" charset="0"/>
                <a:cs typeface="Calibri" panose="020F0502020204030204" pitchFamily="34" charset="0"/>
              </a:rPr>
              <a:t>Polyvagal Theory and Treatment</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r>
              <a:rPr lang="en-US" sz="2700" dirty="0">
                <a:solidFill>
                  <a:srgbClr val="0070C0"/>
                </a:solidFill>
                <a:latin typeface="Calibri" panose="020F0502020204030204" pitchFamily="34" charset="0"/>
                <a:cs typeface="Calibri" panose="020F0502020204030204" pitchFamily="34" charset="0"/>
              </a:rPr>
              <a:t>R</a:t>
            </a:r>
            <a:r>
              <a:rPr lang="en-US" sz="2700" dirty="0">
                <a:latin typeface="Calibri" panose="020F0502020204030204" pitchFamily="34" charset="0"/>
                <a:cs typeface="Calibri" panose="020F0502020204030204" pitchFamily="34" charset="0"/>
              </a:rPr>
              <a:t>egulate or Co-regulate in a Ventral Vagal State</a:t>
            </a:r>
            <a:endParaRPr lang="en-US" dirty="0"/>
          </a:p>
        </p:txBody>
      </p:sp>
      <p:sp>
        <p:nvSpPr>
          <p:cNvPr id="7" name="Rectangle 6">
            <a:extLst>
              <a:ext uri="{FF2B5EF4-FFF2-40B4-BE49-F238E27FC236}">
                <a16:creationId xmlns:a16="http://schemas.microsoft.com/office/drawing/2014/main" id="{0BB1A8E8-98C8-427B-8C69-3A85C792CB06}"/>
              </a:ext>
            </a:extLst>
          </p:cNvPr>
          <p:cNvSpPr/>
          <p:nvPr/>
        </p:nvSpPr>
        <p:spPr>
          <a:xfrm>
            <a:off x="2899318" y="1746266"/>
            <a:ext cx="11151218" cy="923330"/>
          </a:xfrm>
          <a:prstGeom prst="rect">
            <a:avLst/>
          </a:prstGeom>
        </p:spPr>
        <p:txBody>
          <a:bodyPr wrap="square">
            <a:spAutoFit/>
          </a:bodyPr>
          <a:lstStyle/>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C25DF17-58BD-4293-BEFC-711A235071C0}"/>
              </a:ext>
            </a:extLst>
          </p:cNvPr>
          <p:cNvSpPr/>
          <p:nvPr/>
        </p:nvSpPr>
        <p:spPr>
          <a:xfrm>
            <a:off x="628133" y="2406871"/>
            <a:ext cx="11151218" cy="4247317"/>
          </a:xfrm>
          <a:prstGeom prst="rect">
            <a:avLst/>
          </a:prstGeom>
        </p:spPr>
        <p:txBody>
          <a:bodyPr wrap="square">
            <a:spAutoFit/>
          </a:bodyPr>
          <a:lstStyle/>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endPar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r>
              <a:rPr lang="en-US"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AF0B042-869C-4137-B8A8-EF07E9D33A72}"/>
              </a:ext>
            </a:extLst>
          </p:cNvPr>
          <p:cNvSpPr/>
          <p:nvPr/>
        </p:nvSpPr>
        <p:spPr>
          <a:xfrm>
            <a:off x="215485" y="1240238"/>
            <a:ext cx="11976515" cy="1323439"/>
          </a:xfrm>
          <a:prstGeom prst="rect">
            <a:avLst/>
          </a:prstGeom>
        </p:spPr>
        <p:txBody>
          <a:bodyPr wrap="square">
            <a:spAutoFit/>
          </a:bodyPr>
          <a:lstStyle/>
          <a:p>
            <a:r>
              <a:rPr lang="en-US" sz="1600"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Heartfelt positive emotions</a:t>
            </a:r>
            <a:r>
              <a:rPr lang="en-US" sz="16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sz="1600" dirty="0">
                <a:latin typeface="Calibri" panose="020F0502020204030204" pitchFamily="34" charset="0"/>
                <a:ea typeface="Times New Roman" panose="02020603050405020304" pitchFamily="18" charset="0"/>
                <a:cs typeface="Times New Roman" panose="02020603050405020304" pitchFamily="18" charset="0"/>
              </a:rPr>
              <a:t>When we focus on positive emotions, our heart radiates a nicely coherent wave as compared to a dysregulated wave when our emotions are negative.  This has impact on not only our emotional and physical health but the health of others (HeartMath Institute, 2020).  Moreover, the heart has over </a:t>
            </a:r>
            <a:r>
              <a:rPr lang="en-US" sz="16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40,000 cells called sensory neurites</a:t>
            </a:r>
            <a:r>
              <a:rPr lang="en-US" sz="1600" dirty="0">
                <a:latin typeface="Calibri" panose="020F0502020204030204" pitchFamily="34" charset="0"/>
                <a:ea typeface="Times New Roman" panose="02020603050405020304" pitchFamily="18" charset="0"/>
                <a:cs typeface="Times New Roman" panose="02020603050405020304" pitchFamily="18" charset="0"/>
              </a:rPr>
              <a:t> which are very similar to the cells in the brain and there is evidence that the heart has a certain capacity for some types of memory as well as a gut level wisdom that guides us (</a:t>
            </a:r>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Dispenza &amp; Braden, 2019).</a:t>
            </a:r>
            <a:endParaRPr lang="en-US" sz="1600" dirty="0"/>
          </a:p>
        </p:txBody>
      </p:sp>
      <p:pic>
        <p:nvPicPr>
          <p:cNvPr id="13" name="Picture 12">
            <a:extLst>
              <a:ext uri="{FF2B5EF4-FFF2-40B4-BE49-F238E27FC236}">
                <a16:creationId xmlns:a16="http://schemas.microsoft.com/office/drawing/2014/main" id="{E84EABEE-0852-48AA-8642-1154C97C5939}"/>
              </a:ext>
            </a:extLst>
          </p:cNvPr>
          <p:cNvPicPr/>
          <p:nvPr/>
        </p:nvPicPr>
        <p:blipFill rotWithShape="1">
          <a:blip r:embed="rId2" cstate="print">
            <a:extLst>
              <a:ext uri="{28A0092B-C50C-407E-A947-70E740481C1C}">
                <a14:useLocalDpi xmlns:a14="http://schemas.microsoft.com/office/drawing/2010/main" val="0"/>
              </a:ext>
            </a:extLst>
          </a:blip>
          <a:srcRect l="9455" r="9134"/>
          <a:stretch/>
        </p:blipFill>
        <p:spPr bwMode="auto">
          <a:xfrm>
            <a:off x="3445727" y="2479675"/>
            <a:ext cx="5096107" cy="2076932"/>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CB03B5A3-3F69-4E69-9BC4-364F74D4F4DB}"/>
              </a:ext>
            </a:extLst>
          </p:cNvPr>
          <p:cNvPicPr/>
          <p:nvPr/>
        </p:nvPicPr>
        <p:blipFill rotWithShape="1">
          <a:blip r:embed="rId3" cstate="print">
            <a:extLst>
              <a:ext uri="{28A0092B-C50C-407E-A947-70E740481C1C}">
                <a14:useLocalDpi xmlns:a14="http://schemas.microsoft.com/office/drawing/2010/main" val="0"/>
              </a:ext>
            </a:extLst>
          </a:blip>
          <a:srcRect l="8716" t="-347" r="9033"/>
          <a:stretch/>
        </p:blipFill>
        <p:spPr bwMode="auto">
          <a:xfrm>
            <a:off x="3445727" y="4676720"/>
            <a:ext cx="5096107" cy="207693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83613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A7AF9E2D-8F98-4755-895E-D65689F2A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5" name="Group 74">
            <a:extLst>
              <a:ext uri="{FF2B5EF4-FFF2-40B4-BE49-F238E27FC236}">
                <a16:creationId xmlns:a16="http://schemas.microsoft.com/office/drawing/2014/main" id="{94D3C8C4-8367-4524-B9C5-2B3ACA682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76" name="Freeform 11">
              <a:extLst>
                <a:ext uri="{FF2B5EF4-FFF2-40B4-BE49-F238E27FC236}">
                  <a16:creationId xmlns:a16="http://schemas.microsoft.com/office/drawing/2014/main" id="{38BDB546-CAFB-429D-8D82-4F3AA2891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77" name="Freeform 12">
              <a:extLst>
                <a:ext uri="{FF2B5EF4-FFF2-40B4-BE49-F238E27FC236}">
                  <a16:creationId xmlns:a16="http://schemas.microsoft.com/office/drawing/2014/main" id="{8F202AFF-3597-4A70-9149-0AA2AACBB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78" name="Freeform 13">
              <a:extLst>
                <a:ext uri="{FF2B5EF4-FFF2-40B4-BE49-F238E27FC236}">
                  <a16:creationId xmlns:a16="http://schemas.microsoft.com/office/drawing/2014/main" id="{5B91C985-1FBD-4FEE-8FB4-FBD47CF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79" name="Freeform 14">
              <a:extLst>
                <a:ext uri="{FF2B5EF4-FFF2-40B4-BE49-F238E27FC236}">
                  <a16:creationId xmlns:a16="http://schemas.microsoft.com/office/drawing/2014/main" id="{E045B090-8B4D-4553-997E-D7A7A2B9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80" name="Freeform 15">
              <a:extLst>
                <a:ext uri="{FF2B5EF4-FFF2-40B4-BE49-F238E27FC236}">
                  <a16:creationId xmlns:a16="http://schemas.microsoft.com/office/drawing/2014/main" id="{79661459-591F-41BD-85A7-882DF2E548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81" name="Freeform 16">
              <a:extLst>
                <a:ext uri="{FF2B5EF4-FFF2-40B4-BE49-F238E27FC236}">
                  <a16:creationId xmlns:a16="http://schemas.microsoft.com/office/drawing/2014/main" id="{172E6458-D7F5-4E0B-8098-F3A9B7446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82" name="Freeform 17">
              <a:extLst>
                <a:ext uri="{FF2B5EF4-FFF2-40B4-BE49-F238E27FC236}">
                  <a16:creationId xmlns:a16="http://schemas.microsoft.com/office/drawing/2014/main" id="{5D1FE182-350A-4951-99FA-123B15A19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83" name="Freeform 18">
              <a:extLst>
                <a:ext uri="{FF2B5EF4-FFF2-40B4-BE49-F238E27FC236}">
                  <a16:creationId xmlns:a16="http://schemas.microsoft.com/office/drawing/2014/main" id="{CBFDC3F8-18F5-41F0-9926-097682CEEA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84" name="Freeform 19">
              <a:extLst>
                <a:ext uri="{FF2B5EF4-FFF2-40B4-BE49-F238E27FC236}">
                  <a16:creationId xmlns:a16="http://schemas.microsoft.com/office/drawing/2014/main" id="{F4B5A695-E6ED-4C81-A965-0461489F8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85" name="Freeform 20">
              <a:extLst>
                <a:ext uri="{FF2B5EF4-FFF2-40B4-BE49-F238E27FC236}">
                  <a16:creationId xmlns:a16="http://schemas.microsoft.com/office/drawing/2014/main" id="{CF31B175-CBC2-449D-8998-0BA7711E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86" name="Freeform 21">
              <a:extLst>
                <a:ext uri="{FF2B5EF4-FFF2-40B4-BE49-F238E27FC236}">
                  <a16:creationId xmlns:a16="http://schemas.microsoft.com/office/drawing/2014/main" id="{47A691C8-6328-4014-BB1A-CB4824DEB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87" name="Freeform 22">
              <a:extLst>
                <a:ext uri="{FF2B5EF4-FFF2-40B4-BE49-F238E27FC236}">
                  <a16:creationId xmlns:a16="http://schemas.microsoft.com/office/drawing/2014/main" id="{94EADC73-ECA3-447E-8D07-AE215A3C4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89" name="Group 88">
            <a:extLst>
              <a:ext uri="{FF2B5EF4-FFF2-40B4-BE49-F238E27FC236}">
                <a16:creationId xmlns:a16="http://schemas.microsoft.com/office/drawing/2014/main" id="{CDA2558E-94AE-4C16-8CD0-DCF447C987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90" name="Freeform 27">
              <a:extLst>
                <a:ext uri="{FF2B5EF4-FFF2-40B4-BE49-F238E27FC236}">
                  <a16:creationId xmlns:a16="http://schemas.microsoft.com/office/drawing/2014/main" id="{6928DF6B-A616-4A71-B951-9D8EAA775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91" name="Freeform 28">
              <a:extLst>
                <a:ext uri="{FF2B5EF4-FFF2-40B4-BE49-F238E27FC236}">
                  <a16:creationId xmlns:a16="http://schemas.microsoft.com/office/drawing/2014/main" id="{CD6B4E15-CED4-45FA-874A-EA347C912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92" name="Freeform 29">
              <a:extLst>
                <a:ext uri="{FF2B5EF4-FFF2-40B4-BE49-F238E27FC236}">
                  <a16:creationId xmlns:a16="http://schemas.microsoft.com/office/drawing/2014/main" id="{A4EE38F8-BF90-4D7F-8691-89ED516D7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93" name="Freeform 30">
              <a:extLst>
                <a:ext uri="{FF2B5EF4-FFF2-40B4-BE49-F238E27FC236}">
                  <a16:creationId xmlns:a16="http://schemas.microsoft.com/office/drawing/2014/main" id="{2889210F-D6E4-4311-8BF3-DAD3FF49A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94" name="Freeform 31">
              <a:extLst>
                <a:ext uri="{FF2B5EF4-FFF2-40B4-BE49-F238E27FC236}">
                  <a16:creationId xmlns:a16="http://schemas.microsoft.com/office/drawing/2014/main" id="{44641BAA-087D-4656-8D6F-EA70FB67F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95" name="Freeform 32">
              <a:extLst>
                <a:ext uri="{FF2B5EF4-FFF2-40B4-BE49-F238E27FC236}">
                  <a16:creationId xmlns:a16="http://schemas.microsoft.com/office/drawing/2014/main" id="{DCEB55E2-FCCA-48F5-917E-8B3F26EC8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96" name="Freeform 33">
              <a:extLst>
                <a:ext uri="{FF2B5EF4-FFF2-40B4-BE49-F238E27FC236}">
                  <a16:creationId xmlns:a16="http://schemas.microsoft.com/office/drawing/2014/main" id="{45869B9E-3378-49CB-8EE1-FECA7D7809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97" name="Freeform 34">
              <a:extLst>
                <a:ext uri="{FF2B5EF4-FFF2-40B4-BE49-F238E27FC236}">
                  <a16:creationId xmlns:a16="http://schemas.microsoft.com/office/drawing/2014/main" id="{3497B8C7-AB4A-40B7-A86E-112D90CC6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98" name="Freeform 35">
              <a:extLst>
                <a:ext uri="{FF2B5EF4-FFF2-40B4-BE49-F238E27FC236}">
                  <a16:creationId xmlns:a16="http://schemas.microsoft.com/office/drawing/2014/main" id="{D5A7E348-C28C-4626-9026-59B6B9F7A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99" name="Freeform 36">
              <a:extLst>
                <a:ext uri="{FF2B5EF4-FFF2-40B4-BE49-F238E27FC236}">
                  <a16:creationId xmlns:a16="http://schemas.microsoft.com/office/drawing/2014/main" id="{A4FF1CA0-E6B1-4861-A2CD-144E06299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00" name="Freeform 37">
              <a:extLst>
                <a:ext uri="{FF2B5EF4-FFF2-40B4-BE49-F238E27FC236}">
                  <a16:creationId xmlns:a16="http://schemas.microsoft.com/office/drawing/2014/main" id="{774FF261-7109-4B0E-B24B-622F4209C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01" name="Freeform 38">
              <a:extLst>
                <a:ext uri="{FF2B5EF4-FFF2-40B4-BE49-F238E27FC236}">
                  <a16:creationId xmlns:a16="http://schemas.microsoft.com/office/drawing/2014/main" id="{3ECECA25-954F-4011-ADFF-BBFC4A00D3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 name="Title 1">
            <a:extLst>
              <a:ext uri="{FF2B5EF4-FFF2-40B4-BE49-F238E27FC236}">
                <a16:creationId xmlns:a16="http://schemas.microsoft.com/office/drawing/2014/main" id="{A30E657D-1C5A-436C-9F81-57FF9149115E}"/>
              </a:ext>
            </a:extLst>
          </p:cNvPr>
          <p:cNvSpPr>
            <a:spLocks noGrp="1"/>
          </p:cNvSpPr>
          <p:nvPr>
            <p:ph type="title"/>
          </p:nvPr>
        </p:nvSpPr>
        <p:spPr>
          <a:xfrm>
            <a:off x="5686035" y="127590"/>
            <a:ext cx="6976261" cy="1662623"/>
          </a:xfrm>
        </p:spPr>
        <p:txBody>
          <a:bodyPr>
            <a:normAutofit/>
          </a:bodyPr>
          <a:lstStyle/>
          <a:p>
            <a:pPr>
              <a:lnSpc>
                <a:spcPct val="90000"/>
              </a:lnSpc>
            </a:pPr>
            <a:r>
              <a:rPr lang="en-US" sz="3200" dirty="0">
                <a:latin typeface="Calibri" panose="020F0502020204030204" pitchFamily="34" charset="0"/>
                <a:cs typeface="Calibri" panose="020F0502020204030204" pitchFamily="34" charset="0"/>
              </a:rPr>
              <a:t>Polyvagal Theory and Treatment</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              </a:t>
            </a:r>
            <a:r>
              <a:rPr lang="en-US" sz="2400" dirty="0">
                <a:solidFill>
                  <a:srgbClr val="00B0F0"/>
                </a:solidFill>
                <a:latin typeface="Calibri" panose="020F0502020204030204" pitchFamily="34" charset="0"/>
                <a:cs typeface="Calibri" panose="020F0502020204030204" pitchFamily="34" charset="0"/>
              </a:rPr>
              <a:t>R</a:t>
            </a:r>
            <a:r>
              <a:rPr lang="en-US" sz="2400" dirty="0">
                <a:latin typeface="Calibri" panose="020F0502020204030204" pitchFamily="34" charset="0"/>
                <a:cs typeface="Calibri" panose="020F0502020204030204" pitchFamily="34" charset="0"/>
              </a:rPr>
              <a:t>e-story</a:t>
            </a:r>
            <a:br>
              <a:rPr lang="en-US" sz="2800" dirty="0"/>
            </a:br>
            <a:endParaRPr lang="en-US" sz="2800" dirty="0"/>
          </a:p>
        </p:txBody>
      </p:sp>
      <p:pic>
        <p:nvPicPr>
          <p:cNvPr id="1026" name="Picture 2" descr="The Importance of Storytelling in Creative Work | Psychology Today">
            <a:extLst>
              <a:ext uri="{FF2B5EF4-FFF2-40B4-BE49-F238E27FC236}">
                <a16:creationId xmlns:a16="http://schemas.microsoft.com/office/drawing/2014/main" id="{B058C4B0-4ED0-4892-A0E0-8AB2A8C885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1" r="-2" b="25666"/>
          <a:stretch/>
        </p:blipFill>
        <p:spPr bwMode="auto">
          <a:xfrm>
            <a:off x="20" y="10"/>
            <a:ext cx="4646965" cy="3428990"/>
          </a:xfrm>
          <a:prstGeom prst="rect">
            <a:avLst/>
          </a:prstGeom>
          <a:noFill/>
          <a:extLst>
            <a:ext uri="{909E8E84-426E-40DD-AFC4-6F175D3DCCD1}">
              <a14:hiddenFill xmlns:a14="http://schemas.microsoft.com/office/drawing/2010/main">
                <a:solidFill>
                  <a:srgbClr val="FFFFFF"/>
                </a:solidFill>
              </a14:hiddenFill>
            </a:ext>
          </a:extLst>
        </p:spPr>
      </p:pic>
      <p:sp>
        <p:nvSpPr>
          <p:cNvPr id="103" name="Rectangle 102">
            <a:extLst>
              <a:ext uri="{FF2B5EF4-FFF2-40B4-BE49-F238E27FC236}">
                <a16:creationId xmlns:a16="http://schemas.microsoft.com/office/drawing/2014/main" id="{6D0FFBDB-89D1-4050-8FE5-AFC94C07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5" name="Freeform 11">
            <a:extLst>
              <a:ext uri="{FF2B5EF4-FFF2-40B4-BE49-F238E27FC236}">
                <a16:creationId xmlns:a16="http://schemas.microsoft.com/office/drawing/2014/main" id="{75823B85-53D1-46E0-BC58-872776B5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1028" name="Picture 4" descr="Visual Storytelling Platform Chronicles, Preserves Our Collective ...">
            <a:extLst>
              <a:ext uri="{FF2B5EF4-FFF2-40B4-BE49-F238E27FC236}">
                <a16:creationId xmlns:a16="http://schemas.microsoft.com/office/drawing/2014/main" id="{1FBF69BD-95FE-4944-8B55-63C1947279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34" r="-2" b="-2"/>
          <a:stretch/>
        </p:blipFill>
        <p:spPr bwMode="auto">
          <a:xfrm>
            <a:off x="20" y="3429000"/>
            <a:ext cx="4646965" cy="3429000"/>
          </a:xfrm>
          <a:prstGeom prst="rect">
            <a:avLst/>
          </a:prstGeom>
          <a:noFill/>
          <a:extLst>
            <a:ext uri="{909E8E84-426E-40DD-AFC4-6F175D3DCCD1}">
              <a14:hiddenFill xmlns:a14="http://schemas.microsoft.com/office/drawing/2010/main">
                <a:solidFill>
                  <a:srgbClr val="FFFFFF"/>
                </a:solidFill>
              </a14:hiddenFill>
            </a:ext>
          </a:extLst>
        </p:spPr>
      </p:pic>
      <p:cxnSp>
        <p:nvCxnSpPr>
          <p:cNvPr id="107" name="Straight Connector 106">
            <a:extLst>
              <a:ext uri="{FF2B5EF4-FFF2-40B4-BE49-F238E27FC236}">
                <a16:creationId xmlns:a16="http://schemas.microsoft.com/office/drawing/2014/main" id="{81F86B2C-5FF7-48E0-B5B0-ABEA39A1E2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4662638"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720790-9F0D-439D-9F57-4C2A6A288D37}"/>
              </a:ext>
            </a:extLst>
          </p:cNvPr>
          <p:cNvSpPr>
            <a:spLocks noGrp="1"/>
          </p:cNvSpPr>
          <p:nvPr>
            <p:ph idx="1"/>
          </p:nvPr>
        </p:nvSpPr>
        <p:spPr>
          <a:xfrm>
            <a:off x="4933962" y="1289199"/>
            <a:ext cx="7351520" cy="5636328"/>
          </a:xfrm>
        </p:spPr>
        <p:txBody>
          <a:bodyPr>
            <a:normAutofit/>
          </a:bodyPr>
          <a:lstStyle/>
          <a:p>
            <a:r>
              <a:rPr lang="en-US" sz="1600" dirty="0">
                <a:latin typeface="Calibri" panose="020F0502020204030204" pitchFamily="34" charset="0"/>
                <a:cs typeface="Calibri" panose="020F0502020204030204" pitchFamily="34" charset="0"/>
              </a:rPr>
              <a:t>Now that we or ourselves and our loved ones are in a more regulated state by use of the bottom-up strategies discussed above, we should be more settled and thus, more able to use </a:t>
            </a:r>
            <a:r>
              <a:rPr lang="en-US" sz="1600" dirty="0">
                <a:solidFill>
                  <a:srgbClr val="FF0000"/>
                </a:solidFill>
                <a:latin typeface="Calibri" panose="020F0502020204030204" pitchFamily="34" charset="0"/>
                <a:cs typeface="Calibri" panose="020F0502020204030204" pitchFamily="34" charset="0"/>
              </a:rPr>
              <a:t>top-down strategies </a:t>
            </a:r>
            <a:r>
              <a:rPr lang="en-US" sz="1600" dirty="0">
                <a:latin typeface="Calibri" panose="020F0502020204030204" pitchFamily="34" charset="0"/>
                <a:cs typeface="Calibri" panose="020F0502020204030204" pitchFamily="34" charset="0"/>
              </a:rPr>
              <a:t>and correct the </a:t>
            </a:r>
            <a:r>
              <a:rPr lang="en-US" sz="1600" dirty="0">
                <a:solidFill>
                  <a:srgbClr val="FF0000"/>
                </a:solidFill>
                <a:latin typeface="Calibri" panose="020F0502020204030204" pitchFamily="34" charset="0"/>
                <a:cs typeface="Calibri" panose="020F0502020204030204" pitchFamily="34" charset="0"/>
              </a:rPr>
              <a:t>narrative or re-story</a:t>
            </a:r>
            <a:r>
              <a:rPr lang="en-US" sz="1600" dirty="0">
                <a:latin typeface="Calibri" panose="020F0502020204030204" pitchFamily="34" charset="0"/>
                <a:cs typeface="Calibri" panose="020F0502020204030204" pitchFamily="34" charset="0"/>
              </a:rPr>
              <a:t> the situation, be it a current event or something in our distant past (Dana, 2018, 2020; Kain, 2018). We humans by nature are meaning-making machines, autonomically pulled to the story (Dana, 2020). </a:t>
            </a:r>
          </a:p>
          <a:p>
            <a:r>
              <a:rPr lang="en-US" sz="1600" dirty="0">
                <a:latin typeface="Calibri" panose="020F0502020204030204" pitchFamily="34" charset="0"/>
                <a:cs typeface="Calibri" panose="020F0502020204030204" pitchFamily="34" charset="0"/>
              </a:rPr>
              <a:t>Sadly, our narrative is often negative as there is a </a:t>
            </a:r>
            <a:r>
              <a:rPr lang="en-US" sz="1600" dirty="0">
                <a:solidFill>
                  <a:srgbClr val="FF0000"/>
                </a:solidFill>
                <a:latin typeface="Calibri" panose="020F0502020204030204" pitchFamily="34" charset="0"/>
                <a:cs typeface="Calibri" panose="020F0502020204030204" pitchFamily="34" charset="0"/>
              </a:rPr>
              <a:t>bias toward the negat</a:t>
            </a:r>
            <a:r>
              <a:rPr lang="en-US" sz="1600" dirty="0">
                <a:latin typeface="Calibri" panose="020F0502020204030204" pitchFamily="34" charset="0"/>
                <a:cs typeface="Calibri" panose="020F0502020204030204" pitchFamily="34" charset="0"/>
              </a:rPr>
              <a:t>ive (Hanson &amp; Mendius, 2009).  Although this tendency to see the negative in our </a:t>
            </a:r>
            <a:r>
              <a:rPr lang="en-US" sz="1600" dirty="0" err="1">
                <a:latin typeface="Calibri" panose="020F0502020204030204" pitchFamily="34" charset="0"/>
                <a:cs typeface="Calibri" panose="020F0502020204030204" pitchFamily="34" charset="0"/>
              </a:rPr>
              <a:t>circumstanes</a:t>
            </a:r>
            <a:r>
              <a:rPr lang="en-US" sz="1600" dirty="0">
                <a:latin typeface="Calibri" panose="020F0502020204030204" pitchFamily="34" charset="0"/>
                <a:cs typeface="Calibri" panose="020F0502020204030204" pitchFamily="34" charset="0"/>
              </a:rPr>
              <a:t> and in ourselves might have a survival advantage in that we will be vigilant for the tiger, expecting him to eat us when we are in the wild, it works against us when there is no threat. </a:t>
            </a:r>
          </a:p>
          <a:p>
            <a:r>
              <a:rPr lang="en-US" sz="1600" dirty="0">
                <a:latin typeface="Calibri" panose="020F0502020204030204" pitchFamily="34" charset="0"/>
                <a:cs typeface="Calibri" panose="020F0502020204030204" pitchFamily="34" charset="0"/>
              </a:rPr>
              <a:t>Additionally, victims of shock or acute trauma are particularly vulnerable to creating false narratives about themselves and the world around them (Porges, 2017; Dana, 2018, Kain &amp; Terrell, 2018). In a more regulated state, we are safe to possibly do a </a:t>
            </a:r>
            <a:r>
              <a:rPr lang="en-US" sz="1600" dirty="0">
                <a:solidFill>
                  <a:srgbClr val="FF0000"/>
                </a:solidFill>
                <a:latin typeface="Calibri" panose="020F0502020204030204" pitchFamily="34" charset="0"/>
                <a:cs typeface="Calibri" panose="020F0502020204030204" pitchFamily="34" charset="0"/>
              </a:rPr>
              <a:t>Ctrl-Alt-Del </a:t>
            </a:r>
            <a:r>
              <a:rPr lang="en-US" sz="1600" dirty="0">
                <a:latin typeface="Calibri" panose="020F0502020204030204" pitchFamily="34" charset="0"/>
                <a:cs typeface="Calibri" panose="020F0502020204030204" pitchFamily="34" charset="0"/>
              </a:rPr>
              <a:t>on the old story and rewrite a new or revised version that better reflects our past or current autonomic adventure, one that allows us to accept and appreciate the heroic nature of our autonomic nervous system that enabled us to survive though the pain and/or trauma of the past and embrace the beauty and joy of what we now have and the bright future that lies ahead.</a:t>
            </a:r>
          </a:p>
          <a:p>
            <a:endParaRPr lang="en-US" dirty="0"/>
          </a:p>
        </p:txBody>
      </p:sp>
    </p:spTree>
    <p:extLst>
      <p:ext uri="{BB962C8B-B14F-4D97-AF65-F5344CB8AC3E}">
        <p14:creationId xmlns:p14="http://schemas.microsoft.com/office/powerpoint/2010/main" val="2938871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5FF889-AAE5-4008-8757-237CC0DC1B87}"/>
              </a:ext>
            </a:extLst>
          </p:cNvPr>
          <p:cNvSpPr>
            <a:spLocks noGrp="1"/>
          </p:cNvSpPr>
          <p:nvPr>
            <p:ph type="title"/>
          </p:nvPr>
        </p:nvSpPr>
        <p:spPr>
          <a:xfrm>
            <a:off x="174615" y="138897"/>
            <a:ext cx="4127954" cy="3200400"/>
          </a:xfrm>
        </p:spPr>
        <p:txBody>
          <a:bodyPr anchor="ctr">
            <a:normAutofit/>
          </a:bodyPr>
          <a:lstStyle/>
          <a:p>
            <a:r>
              <a:rPr lang="en-US" dirty="0">
                <a:solidFill>
                  <a:schemeClr val="tx2">
                    <a:lumMod val="75000"/>
                  </a:schemeClr>
                </a:solidFill>
                <a:latin typeface="Calibri" panose="020F0502020204030204" pitchFamily="34" charset="0"/>
                <a:cs typeface="Calibri" panose="020F0502020204030204" pitchFamily="34" charset="0"/>
              </a:rPr>
              <a:t>Polyvagal Theory and Treatment</a:t>
            </a:r>
            <a:br>
              <a:rPr lang="en-US" dirty="0">
                <a:solidFill>
                  <a:schemeClr val="tx2">
                    <a:lumMod val="75000"/>
                  </a:schemeClr>
                </a:solidFill>
                <a:latin typeface="Calibri" panose="020F0502020204030204" pitchFamily="34" charset="0"/>
                <a:cs typeface="Calibri" panose="020F0502020204030204" pitchFamily="34" charset="0"/>
              </a:rPr>
            </a:br>
            <a:r>
              <a:rPr lang="en-US" dirty="0">
                <a:solidFill>
                  <a:schemeClr val="tx2">
                    <a:lumMod val="75000"/>
                  </a:schemeClr>
                </a:solidFill>
                <a:latin typeface="Calibri" panose="020F0502020204030204" pitchFamily="34" charset="0"/>
                <a:cs typeface="Calibri" panose="020F0502020204030204" pitchFamily="34" charset="0"/>
              </a:rPr>
              <a:t>              </a:t>
            </a:r>
            <a:r>
              <a:rPr lang="en-US" sz="3200" dirty="0">
                <a:solidFill>
                  <a:srgbClr val="00B0F0"/>
                </a:solidFill>
                <a:latin typeface="Calibri" panose="020F0502020204030204" pitchFamily="34" charset="0"/>
                <a:cs typeface="Calibri" panose="020F0502020204030204" pitchFamily="34" charset="0"/>
              </a:rPr>
              <a:t>R</a:t>
            </a:r>
            <a:r>
              <a:rPr lang="en-US" sz="3200" dirty="0">
                <a:solidFill>
                  <a:schemeClr val="tx2">
                    <a:lumMod val="75000"/>
                  </a:schemeClr>
                </a:solidFill>
                <a:latin typeface="Calibri" panose="020F0502020204030204" pitchFamily="34" charset="0"/>
                <a:cs typeface="Calibri" panose="020F0502020204030204" pitchFamily="34" charset="0"/>
              </a:rPr>
              <a:t>e-story</a:t>
            </a:r>
            <a:br>
              <a:rPr lang="en-US" dirty="0">
                <a:solidFill>
                  <a:schemeClr val="tx2">
                    <a:lumMod val="75000"/>
                  </a:schemeClr>
                </a:solidFill>
              </a:rPr>
            </a:br>
            <a:endParaRPr lang="en-US" dirty="0">
              <a:solidFill>
                <a:schemeClr val="tx2">
                  <a:lumMod val="75000"/>
                </a:schemeClr>
              </a:solidFill>
            </a:endParaRPr>
          </a:p>
        </p:txBody>
      </p:sp>
      <p:sp>
        <p:nvSpPr>
          <p:cNvPr id="10" name="Rectangle 9">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16"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17"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18"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19"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20"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21"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22"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23"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24"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25"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26"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3" name="Content Placeholder 2">
            <a:extLst>
              <a:ext uri="{FF2B5EF4-FFF2-40B4-BE49-F238E27FC236}">
                <a16:creationId xmlns:a16="http://schemas.microsoft.com/office/drawing/2014/main" id="{01480F7D-395E-49CF-812B-49BD99280990}"/>
              </a:ext>
            </a:extLst>
          </p:cNvPr>
          <p:cNvSpPr>
            <a:spLocks noGrp="1"/>
          </p:cNvSpPr>
          <p:nvPr>
            <p:ph idx="1"/>
          </p:nvPr>
        </p:nvSpPr>
        <p:spPr>
          <a:xfrm>
            <a:off x="5049062" y="942108"/>
            <a:ext cx="6455549" cy="4969114"/>
          </a:xfrm>
        </p:spPr>
        <p:txBody>
          <a:bodyPr anchor="ctr">
            <a:normAutofit/>
          </a:bodyPr>
          <a:lstStyle/>
          <a:p>
            <a:r>
              <a:rPr lang="en-US" dirty="0">
                <a:solidFill>
                  <a:schemeClr val="tx2">
                    <a:lumMod val="75000"/>
                  </a:schemeClr>
                </a:solidFill>
                <a:latin typeface="Calibri" panose="020F0502020204030204" pitchFamily="34" charset="0"/>
                <a:cs typeface="Calibri" panose="020F0502020204030204" pitchFamily="34" charset="0"/>
              </a:rPr>
              <a:t>As Drs. Kain and Terrell eloquently write, “As our capacity increases, our narratives are likely to change, to include the sense of success at meeting challenges, of developing curiosity, or of a willingness to explore. Eventually, our narratives may also include access to a sense of safety and connection. Rather than </a:t>
            </a:r>
            <a:r>
              <a:rPr lang="en-US" i="1" dirty="0">
                <a:solidFill>
                  <a:schemeClr val="tx2">
                    <a:lumMod val="75000"/>
                  </a:schemeClr>
                </a:solidFill>
                <a:latin typeface="Calibri" panose="020F0502020204030204" pitchFamily="34" charset="0"/>
                <a:cs typeface="Calibri" panose="020F0502020204030204" pitchFamily="34" charset="0"/>
              </a:rPr>
              <a:t>I am constantly afraid and unhappy</a:t>
            </a:r>
            <a:r>
              <a:rPr lang="en-US" dirty="0">
                <a:solidFill>
                  <a:schemeClr val="tx2">
                    <a:lumMod val="75000"/>
                  </a:schemeClr>
                </a:solidFill>
                <a:latin typeface="Calibri" panose="020F0502020204030204" pitchFamily="34" charset="0"/>
                <a:cs typeface="Calibri" panose="020F0502020204030204" pitchFamily="34" charset="0"/>
              </a:rPr>
              <a:t>, a client will begin to tell himself a different story: </a:t>
            </a:r>
            <a:r>
              <a:rPr lang="en-US" i="1" dirty="0">
                <a:solidFill>
                  <a:srgbClr val="00B0F0"/>
                </a:solidFill>
                <a:latin typeface="Calibri" panose="020F0502020204030204" pitchFamily="34" charset="0"/>
                <a:cs typeface="Calibri" panose="020F0502020204030204" pitchFamily="34" charset="0"/>
              </a:rPr>
              <a:t>I am stronger than I thought and able to meet challenges with greater balance and success”</a:t>
            </a:r>
            <a:r>
              <a:rPr lang="en-US" i="1" dirty="0">
                <a:solidFill>
                  <a:schemeClr val="tx2">
                    <a:lumMod val="75000"/>
                  </a:schemeClr>
                </a:solidFill>
                <a:latin typeface="Calibri" panose="020F0502020204030204" pitchFamily="34" charset="0"/>
                <a:cs typeface="Calibri" panose="020F0502020204030204" pitchFamily="34" charset="0"/>
              </a:rPr>
              <a:t> </a:t>
            </a:r>
            <a:r>
              <a:rPr lang="en-US" dirty="0">
                <a:solidFill>
                  <a:schemeClr val="tx2">
                    <a:lumMod val="75000"/>
                  </a:schemeClr>
                </a:solidFill>
                <a:latin typeface="Calibri" panose="020F0502020204030204" pitchFamily="34" charset="0"/>
                <a:cs typeface="Calibri" panose="020F0502020204030204" pitchFamily="34" charset="0"/>
              </a:rPr>
              <a:t>(Kain &amp; Terrell, 2018, pgs. 101-192). </a:t>
            </a:r>
          </a:p>
          <a:p>
            <a:r>
              <a:rPr lang="en-US" dirty="0">
                <a:solidFill>
                  <a:schemeClr val="tx2">
                    <a:lumMod val="75000"/>
                  </a:schemeClr>
                </a:solidFill>
                <a:latin typeface="Calibri" panose="020F0502020204030204" pitchFamily="34" charset="0"/>
                <a:cs typeface="Calibri" panose="020F0502020204030204" pitchFamily="34" charset="0"/>
              </a:rPr>
              <a:t>They add, “At the same time, our somatic narratives will begin to change. We may literally experience changes in our symptoms – decreased inflammation, less pain, fewer migraines. Our illness narratives my alter to </a:t>
            </a:r>
            <a:r>
              <a:rPr lang="en-US" dirty="0">
                <a:solidFill>
                  <a:srgbClr val="00B0F0"/>
                </a:solidFill>
                <a:latin typeface="Calibri" panose="020F0502020204030204" pitchFamily="34" charset="0"/>
                <a:cs typeface="Calibri" panose="020F0502020204030204" pitchFamily="34" charset="0"/>
              </a:rPr>
              <a:t>include the possibility of being free of pain, free of symptoms that have beleaguered us for most of our lives”</a:t>
            </a:r>
            <a:r>
              <a:rPr lang="en-US" dirty="0">
                <a:solidFill>
                  <a:schemeClr val="tx2">
                    <a:lumMod val="75000"/>
                  </a:schemeClr>
                </a:solidFill>
                <a:latin typeface="Calibri" panose="020F0502020204030204" pitchFamily="34" charset="0"/>
                <a:cs typeface="Calibri" panose="020F0502020204030204" pitchFamily="34" charset="0"/>
              </a:rPr>
              <a:t> Kain &amp; Terrell, 2018, p 192).</a:t>
            </a:r>
          </a:p>
          <a:p>
            <a:endParaRPr lang="en-US" dirty="0">
              <a:solidFill>
                <a:schemeClr val="tx2">
                  <a:lumMod val="75000"/>
                </a:schemeClr>
              </a:solidFill>
            </a:endParaRPr>
          </a:p>
        </p:txBody>
      </p:sp>
      <p:pic>
        <p:nvPicPr>
          <p:cNvPr id="1028" name="Picture 4" descr="Description and About Kathy Kain and Stephen Terrell | Birth">
            <a:extLst>
              <a:ext uri="{FF2B5EF4-FFF2-40B4-BE49-F238E27FC236}">
                <a16:creationId xmlns:a16="http://schemas.microsoft.com/office/drawing/2014/main" id="{EE607850-C9C1-4407-B1CB-5AFDABC19F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74" y="3719347"/>
            <a:ext cx="4213555" cy="2491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646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useBgFill="1">
        <p:nvSpPr>
          <p:cNvPr id="27" name="Rectangle 8">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3FCF3B-F477-4210-9912-0B87601FA961}"/>
              </a:ext>
            </a:extLst>
          </p:cNvPr>
          <p:cNvSpPr>
            <a:spLocks noGrp="1"/>
          </p:cNvSpPr>
          <p:nvPr>
            <p:ph type="title"/>
          </p:nvPr>
        </p:nvSpPr>
        <p:spPr>
          <a:xfrm>
            <a:off x="658177" y="290500"/>
            <a:ext cx="8714695" cy="1720738"/>
          </a:xfrm>
        </p:spPr>
        <p:txBody>
          <a:bodyPr>
            <a:normAutofit/>
          </a:bodyPr>
          <a:lstStyle/>
          <a:p>
            <a:r>
              <a:rPr lang="en-US" b="1" dirty="0"/>
              <a:t>Trauma’s Impact on Epigenetics</a:t>
            </a:r>
          </a:p>
        </p:txBody>
      </p:sp>
      <p:sp>
        <p:nvSpPr>
          <p:cNvPr id="28" name="Rectangle 10">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80812CB2-C861-484A-9A26-50D18A5D93A7}"/>
              </a:ext>
            </a:extLst>
          </p:cNvPr>
          <p:cNvSpPr>
            <a:spLocks noGrp="1"/>
          </p:cNvSpPr>
          <p:nvPr>
            <p:ph idx="1"/>
          </p:nvPr>
        </p:nvSpPr>
        <p:spPr>
          <a:xfrm>
            <a:off x="182880" y="1280160"/>
            <a:ext cx="6326141" cy="5407720"/>
          </a:xfrm>
        </p:spPr>
        <p:txBody>
          <a:bodyPr>
            <a:normAutofit/>
          </a:bodyPr>
          <a:lstStyle/>
          <a:p>
            <a:pPr>
              <a:lnSpc>
                <a:spcPct val="90000"/>
              </a:lnSpc>
            </a:pPr>
            <a:r>
              <a:rPr lang="en-US" dirty="0">
                <a:latin typeface="Calibri" panose="020F0502020204030204" pitchFamily="34" charset="0"/>
                <a:cs typeface="Calibri" panose="020F0502020204030204" pitchFamily="34" charset="0"/>
              </a:rPr>
              <a:t>Early trauma, for example, is one of the factors that can cause epigenetic changes and these changes can be passed on to the next generation and beyond. </a:t>
            </a:r>
          </a:p>
          <a:p>
            <a:pPr marL="0" indent="0">
              <a:lnSpc>
                <a:spcPct val="90000"/>
              </a:lnSpc>
              <a:buNone/>
            </a:pPr>
            <a:endParaRPr lang="en-US" dirty="0">
              <a:latin typeface="Calibri" panose="020F0502020204030204" pitchFamily="34" charset="0"/>
              <a:cs typeface="Calibri" panose="020F0502020204030204" pitchFamily="34" charset="0"/>
            </a:endParaRPr>
          </a:p>
          <a:p>
            <a:pPr>
              <a:lnSpc>
                <a:spcPct val="90000"/>
              </a:lnSpc>
            </a:pPr>
            <a:r>
              <a:rPr lang="en-US" dirty="0">
                <a:latin typeface="Calibri" panose="020F0502020204030204" pitchFamily="34" charset="0"/>
                <a:cs typeface="Calibri" panose="020F0502020204030204" pitchFamily="34" charset="0"/>
              </a:rPr>
              <a:t>Researchers have come to appreciate that the horrors of the </a:t>
            </a:r>
            <a:r>
              <a:rPr lang="en-US" b="1" dirty="0">
                <a:solidFill>
                  <a:srgbClr val="FF0000"/>
                </a:solidFill>
                <a:latin typeface="Calibri" panose="020F0502020204030204" pitchFamily="34" charset="0"/>
                <a:cs typeface="Calibri" panose="020F0502020204030204" pitchFamily="34" charset="0"/>
              </a:rPr>
              <a:t>Holocaust</a:t>
            </a:r>
            <a:r>
              <a:rPr lang="en-US" dirty="0">
                <a:solidFill>
                  <a:srgbClr val="FF000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did not only impact those who suffered the terror of the concentration camps.</a:t>
            </a:r>
          </a:p>
          <a:p>
            <a:pPr marL="0" indent="0">
              <a:lnSpc>
                <a:spcPct val="90000"/>
              </a:lnSpc>
              <a:buNone/>
            </a:pPr>
            <a:endParaRPr lang="en-US" dirty="0">
              <a:latin typeface="Calibri" panose="020F0502020204030204" pitchFamily="34" charset="0"/>
              <a:cs typeface="Calibri" panose="020F0502020204030204" pitchFamily="34" charset="0"/>
            </a:endParaRPr>
          </a:p>
          <a:p>
            <a:pPr>
              <a:lnSpc>
                <a:spcPct val="90000"/>
              </a:lnSpc>
            </a:pPr>
            <a:r>
              <a:rPr lang="en-US" dirty="0">
                <a:latin typeface="Calibri" panose="020F0502020204030204" pitchFamily="34" charset="0"/>
                <a:cs typeface="Calibri" panose="020F0502020204030204" pitchFamily="34" charset="0"/>
              </a:rPr>
              <a:t>As one would expect, the survivors of the Holocaust often suffered from </a:t>
            </a:r>
            <a:r>
              <a:rPr lang="en-US" dirty="0">
                <a:solidFill>
                  <a:srgbClr val="00B0F0"/>
                </a:solidFill>
                <a:latin typeface="Calibri" panose="020F0502020204030204" pitchFamily="34" charset="0"/>
                <a:cs typeface="Calibri" panose="020F0502020204030204" pitchFamily="34" charset="0"/>
              </a:rPr>
              <a:t>PTSD,</a:t>
            </a:r>
            <a:r>
              <a:rPr lang="en-US" dirty="0">
                <a:latin typeface="Calibri" panose="020F0502020204030204" pitchFamily="34" charset="0"/>
                <a:cs typeface="Calibri" panose="020F0502020204030204" pitchFamily="34" charset="0"/>
              </a:rPr>
              <a:t> but this did not stop there. </a:t>
            </a:r>
          </a:p>
          <a:p>
            <a:pPr marL="0" indent="0">
              <a:lnSpc>
                <a:spcPct val="90000"/>
              </a:lnSpc>
              <a:buNone/>
            </a:pPr>
            <a:endParaRPr lang="en-US" dirty="0">
              <a:latin typeface="Calibri" panose="020F0502020204030204" pitchFamily="34" charset="0"/>
              <a:cs typeface="Calibri" panose="020F0502020204030204" pitchFamily="34" charset="0"/>
            </a:endParaRPr>
          </a:p>
          <a:p>
            <a:pPr>
              <a:lnSpc>
                <a:spcPct val="90000"/>
              </a:lnSpc>
            </a:pPr>
            <a:r>
              <a:rPr lang="en-US" dirty="0">
                <a:latin typeface="Calibri" panose="020F0502020204030204" pitchFamily="34" charset="0"/>
                <a:cs typeface="Calibri" panose="020F0502020204030204" pitchFamily="34" charset="0"/>
              </a:rPr>
              <a:t>Their children were more likely themselves to develop </a:t>
            </a:r>
            <a:r>
              <a:rPr lang="en-US" dirty="0">
                <a:solidFill>
                  <a:srgbClr val="00B0F0"/>
                </a:solidFill>
                <a:latin typeface="Calibri" panose="020F0502020204030204" pitchFamily="34" charset="0"/>
                <a:cs typeface="Calibri" panose="020F0502020204030204" pitchFamily="34" charset="0"/>
              </a:rPr>
              <a:t>PTSD</a:t>
            </a:r>
            <a:r>
              <a:rPr lang="en-US" dirty="0">
                <a:latin typeface="Calibri" panose="020F0502020204030204" pitchFamily="34" charset="0"/>
                <a:cs typeface="Calibri" panose="020F0502020204030204" pitchFamily="34" charset="0"/>
              </a:rPr>
              <a:t> and other </a:t>
            </a:r>
            <a:r>
              <a:rPr lang="en-US" dirty="0">
                <a:solidFill>
                  <a:srgbClr val="00B0F0"/>
                </a:solidFill>
                <a:latin typeface="Calibri" panose="020F0502020204030204" pitchFamily="34" charset="0"/>
                <a:cs typeface="Calibri" panose="020F0502020204030204" pitchFamily="34" charset="0"/>
              </a:rPr>
              <a:t>mood and anxiety disorders, </a:t>
            </a:r>
            <a:r>
              <a:rPr lang="en-US" dirty="0">
                <a:latin typeface="Calibri" panose="020F0502020204030204" pitchFamily="34" charset="0"/>
                <a:cs typeface="Calibri" panose="020F0502020204030204" pitchFamily="34" charset="0"/>
              </a:rPr>
              <a:t>whether or not they were exposed to traumatic events in their own lives (Yehunda et al. 1998). </a:t>
            </a:r>
          </a:p>
          <a:p>
            <a:pPr marL="0" indent="0">
              <a:lnSpc>
                <a:spcPct val="90000"/>
              </a:lnSpc>
              <a:buNone/>
            </a:pPr>
            <a:endParaRPr lang="en-US" dirty="0">
              <a:latin typeface="Calibri" panose="020F0502020204030204" pitchFamily="34" charset="0"/>
              <a:cs typeface="Calibri" panose="020F0502020204030204" pitchFamily="34" charset="0"/>
            </a:endParaRPr>
          </a:p>
          <a:p>
            <a:pPr>
              <a:lnSpc>
                <a:spcPct val="90000"/>
              </a:lnSpc>
            </a:pPr>
            <a:endParaRPr lang="en-US" sz="1500" dirty="0"/>
          </a:p>
        </p:txBody>
      </p:sp>
      <p:pic>
        <p:nvPicPr>
          <p:cNvPr id="4" name="Picture 3">
            <a:extLst>
              <a:ext uri="{FF2B5EF4-FFF2-40B4-BE49-F238E27FC236}">
                <a16:creationId xmlns:a16="http://schemas.microsoft.com/office/drawing/2014/main" id="{B25B78DB-47FC-4515-9602-53772A862376}"/>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805914" y="1905000"/>
            <a:ext cx="4901837" cy="3859016"/>
          </a:xfrm>
          <a:prstGeom prst="rect">
            <a:avLst/>
          </a:prstGeom>
          <a:noFill/>
        </p:spPr>
      </p:pic>
      <p:sp>
        <p:nvSpPr>
          <p:cNvPr id="29"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D07032A0-121C-44ED-A7FD-24ECE7E13487}"/>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810390" y="1905000"/>
            <a:ext cx="4901837" cy="3859016"/>
          </a:xfrm>
          <a:prstGeom prst="rect">
            <a:avLst/>
          </a:prstGeom>
          <a:noFill/>
        </p:spPr>
      </p:pic>
      <p:pic>
        <p:nvPicPr>
          <p:cNvPr id="32" name="Picture 31">
            <a:extLst>
              <a:ext uri="{FF2B5EF4-FFF2-40B4-BE49-F238E27FC236}">
                <a16:creationId xmlns:a16="http://schemas.microsoft.com/office/drawing/2014/main" id="{F37C933C-5F7E-4861-A02C-EC9C159DF6F4}"/>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645349" y="1616149"/>
            <a:ext cx="5363771" cy="4147867"/>
          </a:xfrm>
          <a:prstGeom prst="rect">
            <a:avLst/>
          </a:prstGeom>
          <a:noFill/>
        </p:spPr>
      </p:pic>
      <p:sp>
        <p:nvSpPr>
          <p:cNvPr id="23" name="Rectangle 22">
            <a:extLst>
              <a:ext uri="{FF2B5EF4-FFF2-40B4-BE49-F238E27FC236}">
                <a16:creationId xmlns:a16="http://schemas.microsoft.com/office/drawing/2014/main" id="{1713BD75-E97C-4CC3-8F4A-AB405BB78B93}"/>
              </a:ext>
            </a:extLst>
          </p:cNvPr>
          <p:cNvSpPr/>
          <p:nvPr/>
        </p:nvSpPr>
        <p:spPr>
          <a:xfrm>
            <a:off x="5826642" y="3244334"/>
            <a:ext cx="6804836" cy="2862322"/>
          </a:xfrm>
          <a:prstGeom prst="rect">
            <a:avLst/>
          </a:prstGeom>
        </p:spPr>
        <p:txBody>
          <a:bodyPr wrap="square">
            <a:spAutoFit/>
          </a:bodyPr>
          <a:lstStyle/>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1200" dirty="0">
                <a:latin typeface="Calibri" panose="020F0502020204030204" pitchFamily="34" charset="0"/>
                <a:ea typeface="Times New Roman" panose="02020603050405020304" pitchFamily="18" charset="0"/>
                <a:cs typeface="Times New Roman" panose="02020603050405020304" pitchFamily="18" charset="0"/>
              </a:rPr>
              <a:t>Barbed Wire Clipart. The Holocaust ...clker.com</a:t>
            </a:r>
          </a:p>
        </p:txBody>
      </p:sp>
    </p:spTree>
    <p:extLst>
      <p:ext uri="{BB962C8B-B14F-4D97-AF65-F5344CB8AC3E}">
        <p14:creationId xmlns:p14="http://schemas.microsoft.com/office/powerpoint/2010/main" val="16046403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7">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9">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11"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US"/>
            </a:p>
          </p:txBody>
        </p:sp>
        <p:sp>
          <p:nvSpPr>
            <p:cNvPr id="12"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US"/>
            </a:p>
          </p:txBody>
        </p:sp>
        <p:sp>
          <p:nvSpPr>
            <p:cNvPr id="13"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US"/>
            </a:p>
          </p:txBody>
        </p:sp>
        <p:sp>
          <p:nvSpPr>
            <p:cNvPr id="14"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US"/>
            </a:p>
          </p:txBody>
        </p:sp>
        <p:sp>
          <p:nvSpPr>
            <p:cNvPr id="15"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US"/>
            </a:p>
          </p:txBody>
        </p:sp>
        <p:sp>
          <p:nvSpPr>
            <p:cNvPr id="16"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US"/>
            </a:p>
          </p:txBody>
        </p:sp>
        <p:sp>
          <p:nvSpPr>
            <p:cNvPr id="17"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US"/>
            </a:p>
          </p:txBody>
        </p:sp>
        <p:sp>
          <p:nvSpPr>
            <p:cNvPr id="18"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US"/>
            </a:p>
          </p:txBody>
        </p:sp>
        <p:sp>
          <p:nvSpPr>
            <p:cNvPr id="19"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US"/>
            </a:p>
          </p:txBody>
        </p:sp>
        <p:sp>
          <p:nvSpPr>
            <p:cNvPr id="20"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US"/>
            </a:p>
          </p:txBody>
        </p:sp>
        <p:sp>
          <p:nvSpPr>
            <p:cNvPr id="21"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US"/>
            </a:p>
          </p:txBody>
        </p:sp>
        <p:sp>
          <p:nvSpPr>
            <p:cNvPr id="22"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FA8BC140-FFEF-429A-88AC-1CFB118DB60A}"/>
              </a:ext>
            </a:extLst>
          </p:cNvPr>
          <p:cNvSpPr>
            <a:spLocks noGrp="1"/>
          </p:cNvSpPr>
          <p:nvPr>
            <p:ph type="title"/>
          </p:nvPr>
        </p:nvSpPr>
        <p:spPr>
          <a:xfrm>
            <a:off x="-240030" y="-342900"/>
            <a:ext cx="3703320" cy="3518055"/>
          </a:xfrm>
        </p:spPr>
        <p:txBody>
          <a:bodyPr anchor="ctr">
            <a:normAutofit/>
          </a:bodyPr>
          <a:lstStyle/>
          <a:p>
            <a:pPr algn="r"/>
            <a:r>
              <a:rPr lang="en-US" sz="3200" u="sng" dirty="0">
                <a:latin typeface="Segoe Print" panose="02000600000000000000" pitchFamily="2" charset="0"/>
                <a:cs typeface="Calibri" panose="020F0502020204030204" pitchFamily="34" charset="0"/>
              </a:rPr>
              <a:t>Personal note from Jeff</a:t>
            </a:r>
            <a:r>
              <a:rPr lang="en-US" dirty="0">
                <a:latin typeface="Segoe Print" panose="02000600000000000000" pitchFamily="2" charset="0"/>
                <a:cs typeface="Calibri" panose="020F0502020204030204" pitchFamily="34" charset="0"/>
              </a:rPr>
              <a:t>:</a:t>
            </a:r>
            <a:endParaRPr lang="en-US" dirty="0"/>
          </a:p>
        </p:txBody>
      </p:sp>
      <p:sp>
        <p:nvSpPr>
          <p:cNvPr id="29"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26" name="Rectangle 25">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8DCA95A-40F1-495C-90B4-AFAB815CAA03}"/>
              </a:ext>
            </a:extLst>
          </p:cNvPr>
          <p:cNvSpPr>
            <a:spLocks noGrp="1"/>
          </p:cNvSpPr>
          <p:nvPr>
            <p:ph idx="1"/>
          </p:nvPr>
        </p:nvSpPr>
        <p:spPr>
          <a:xfrm>
            <a:off x="4528567" y="1"/>
            <a:ext cx="7663433" cy="6853252"/>
          </a:xfrm>
          <a:gradFill>
            <a:gsLst>
              <a:gs pos="78000">
                <a:srgbClr val="FFC000"/>
              </a:gs>
              <a:gs pos="100000">
                <a:schemeClr val="bg2">
                  <a:shade val="98000"/>
                  <a:satMod val="120000"/>
                  <a:lumMod val="98000"/>
                </a:schemeClr>
              </a:gs>
            </a:gsLst>
            <a:path path="circle">
              <a:fillToRect l="50000" t="50000" r="100000" b="100000"/>
            </a:path>
          </a:gradFill>
        </p:spPr>
        <p:txBody>
          <a:bodyPr anchor="ctr">
            <a:normAutofit lnSpcReduction="10000"/>
          </a:bodyPr>
          <a:lstStyle/>
          <a:p>
            <a:pPr marL="0" indent="0">
              <a:lnSpc>
                <a:spcPct val="90000"/>
              </a:lnSpc>
              <a:buNone/>
            </a:pPr>
            <a:endParaRPr lang="en-US" dirty="0">
              <a:latin typeface="Segoe Print" panose="02000600000000000000" pitchFamily="2" charset="0"/>
              <a:cs typeface="Calibri" panose="020F0502020204030204" pitchFamily="34" charset="0"/>
            </a:endParaRPr>
          </a:p>
          <a:p>
            <a:pPr marL="0" indent="0">
              <a:lnSpc>
                <a:spcPct val="90000"/>
              </a:lnSpc>
              <a:buNone/>
            </a:pPr>
            <a:endParaRPr lang="en-US" dirty="0">
              <a:latin typeface="Segoe Print" panose="02000600000000000000" pitchFamily="2" charset="0"/>
              <a:cs typeface="Calibri" panose="020F0502020204030204" pitchFamily="34" charset="0"/>
            </a:endParaRPr>
          </a:p>
          <a:p>
            <a:pPr marL="0" indent="0">
              <a:lnSpc>
                <a:spcPct val="90000"/>
              </a:lnSpc>
              <a:buNone/>
            </a:pPr>
            <a:r>
              <a:rPr lang="en-US" dirty="0">
                <a:solidFill>
                  <a:schemeClr val="bg1"/>
                </a:solidFill>
                <a:latin typeface="Segoe Print" panose="02000600000000000000" pitchFamily="2" charset="0"/>
                <a:cs typeface="Calibri" panose="020F0502020204030204" pitchFamily="34" charset="0"/>
              </a:rPr>
              <a:t>When I “literally hit the floor” that day and in the days and months that followed, my false narrative continued to plague me.  I thought that I was weak, that I was a poor example of a husband, father, and therapist. My once positive and confident self evaporated. The best way to describe it was that I felt like I was an “un-person.” My autonomic nervous system continued to terrorize me, and I was unable to turn it off. My therapists (plural – yes, there were several) who, although were all very skilled, could not fully explain what was happening in my body and brain. This left me feeling hopeless and further fueled the flame of negativity. It wasn’t until I made many changes in my life, to include leaving a lucrative practice that was no longer feeding my soul, ending a particularly toxic relationship with a colleague, embracing new professional challenges that paid less in money but much more for the heart, making new and safer friendships, getting back into motorcycling (the perfect recipe for autonomic regulation), and learning how to make and continue safer relationships, that the sun rose again in my life. As I did these things, my autonomic nervous system eventually settled, and I was then able to create a new narrative. This new narrative fully appreciated the wisdom of my body experience, gave meaning to what I had gone through, and offered hope of a bright and more secure future.</a:t>
            </a:r>
          </a:p>
          <a:p>
            <a:pPr marL="0" indent="0">
              <a:lnSpc>
                <a:spcPct val="90000"/>
              </a:lnSpc>
              <a:buNone/>
            </a:pPr>
            <a:r>
              <a:rPr lang="en-US" dirty="0">
                <a:solidFill>
                  <a:schemeClr val="bg1"/>
                </a:solidFill>
                <a:latin typeface="Segoe Print" panose="02000600000000000000" pitchFamily="2" charset="0"/>
                <a:cs typeface="Calibri" panose="020F0502020204030204" pitchFamily="34" charset="0"/>
              </a:rPr>
              <a:t> </a:t>
            </a:r>
          </a:p>
          <a:p>
            <a:pPr>
              <a:lnSpc>
                <a:spcPct val="90000"/>
              </a:lnSpc>
            </a:pPr>
            <a:endParaRPr lang="en-US" sz="1300" dirty="0"/>
          </a:p>
        </p:txBody>
      </p:sp>
      <p:pic>
        <p:nvPicPr>
          <p:cNvPr id="23" name="Picture 2" descr="The 7 Surprising Benefits of Writing a Journal | by Bryan Collins ...">
            <a:extLst>
              <a:ext uri="{FF2B5EF4-FFF2-40B4-BE49-F238E27FC236}">
                <a16:creationId xmlns:a16="http://schemas.microsoft.com/office/drawing/2014/main" id="{5C860ACD-95B7-4D07-81F1-7638CBA1B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039" y="4234010"/>
            <a:ext cx="3259393" cy="2045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017105"/>
      </p:ext>
    </p:extLst>
  </p:cSld>
  <p:clrMapOvr>
    <a:overrideClrMapping bg1="dk1" tx1="lt1" bg2="dk2"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F5DD0-9237-4624-9223-4445698F0396}"/>
              </a:ext>
            </a:extLst>
          </p:cNvPr>
          <p:cNvSpPr>
            <a:spLocks noGrp="1"/>
          </p:cNvSpPr>
          <p:nvPr>
            <p:ph type="title"/>
          </p:nvPr>
        </p:nvSpPr>
        <p:spPr>
          <a:xfrm>
            <a:off x="274320" y="1610474"/>
            <a:ext cx="4240530" cy="1921396"/>
          </a:xfrm>
        </p:spPr>
        <p:txBody>
          <a:bodyPr>
            <a:normAutofit fontScale="90000"/>
          </a:bodyPr>
          <a:lstStyle/>
          <a:p>
            <a:r>
              <a:rPr lang="en-US" sz="3200" b="1" dirty="0"/>
              <a:t> Johann Hari’s Model: </a:t>
            </a:r>
            <a:br>
              <a:rPr lang="en-US" sz="3200" b="1" dirty="0"/>
            </a:br>
            <a:r>
              <a:rPr lang="en-US" sz="3200" b="1" dirty="0"/>
              <a:t>   </a:t>
            </a:r>
            <a:r>
              <a:rPr lang="en-US" sz="3200" b="1" dirty="0">
                <a:solidFill>
                  <a:srgbClr val="FF0000"/>
                </a:solidFill>
              </a:rPr>
              <a:t>Connected Living </a:t>
            </a:r>
            <a:br>
              <a:rPr lang="en-US" sz="3200" dirty="0"/>
            </a:br>
            <a:endParaRPr lang="en-US" sz="3200" dirty="0"/>
          </a:p>
        </p:txBody>
      </p:sp>
      <p:sp>
        <p:nvSpPr>
          <p:cNvPr id="3" name="Content Placeholder 2">
            <a:extLst>
              <a:ext uri="{FF2B5EF4-FFF2-40B4-BE49-F238E27FC236}">
                <a16:creationId xmlns:a16="http://schemas.microsoft.com/office/drawing/2014/main" id="{378A9BAB-5CD7-40FB-A067-D76D629CE931}"/>
              </a:ext>
            </a:extLst>
          </p:cNvPr>
          <p:cNvSpPr>
            <a:spLocks noGrp="1"/>
          </p:cNvSpPr>
          <p:nvPr>
            <p:ph idx="1"/>
          </p:nvPr>
        </p:nvSpPr>
        <p:spPr>
          <a:xfrm>
            <a:off x="4700016" y="624110"/>
            <a:ext cx="6804596" cy="6008184"/>
          </a:xfrm>
        </p:spPr>
        <p:txBody>
          <a:bodyPr>
            <a:normAutofit/>
          </a:bodyPr>
          <a:lstStyle/>
          <a:p>
            <a:pPr marL="0" indent="0">
              <a:lnSpc>
                <a:spcPct val="90000"/>
              </a:lnSpc>
              <a:buNone/>
            </a:pPr>
            <a:r>
              <a:rPr lang="en-US" dirty="0">
                <a:latin typeface="Calibri" panose="020F0502020204030204" pitchFamily="34" charset="0"/>
                <a:cs typeface="Calibri" panose="020F0502020204030204" pitchFamily="34" charset="0"/>
              </a:rPr>
              <a:t>As we look toward solutions for getting our emotions and lives on track, we must have a </a:t>
            </a:r>
            <a:r>
              <a:rPr lang="en-US" dirty="0">
                <a:solidFill>
                  <a:srgbClr val="FF0000"/>
                </a:solidFill>
                <a:latin typeface="Calibri" panose="020F0502020204030204" pitchFamily="34" charset="0"/>
                <a:cs typeface="Calibri" panose="020F0502020204030204" pitchFamily="34" charset="0"/>
              </a:rPr>
              <a:t>template for what healthy lifestyles looks like. </a:t>
            </a:r>
          </a:p>
          <a:p>
            <a:pPr marL="0" indent="0">
              <a:lnSpc>
                <a:spcPct val="90000"/>
              </a:lnSpc>
              <a:buNone/>
            </a:pPr>
            <a:r>
              <a:rPr lang="en-US" dirty="0">
                <a:latin typeface="Calibri" panose="020F0502020204030204" pitchFamily="34" charset="0"/>
                <a:cs typeface="Calibri" panose="020F0502020204030204" pitchFamily="34" charset="0"/>
              </a:rPr>
              <a:t>One of the most influential books that I have found to address this issue is the groundbreaking book, </a:t>
            </a:r>
            <a:r>
              <a:rPr lang="en-US" i="1" dirty="0">
                <a:solidFill>
                  <a:srgbClr val="FF0000"/>
                </a:solidFill>
                <a:latin typeface="Calibri" panose="020F0502020204030204" pitchFamily="34" charset="0"/>
                <a:cs typeface="Calibri" panose="020F0502020204030204" pitchFamily="34" charset="0"/>
              </a:rPr>
              <a:t>Lost Connections</a:t>
            </a:r>
            <a:r>
              <a:rPr lang="en-US" dirty="0">
                <a:solidFill>
                  <a:srgbClr val="FF000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by Johann Hari (2018). In this book award-winning journalist and critical thinker, Johann Hari, who suffered from depression since he was a child, set out on a three-year journey around the world to seek answers to his own depression. </a:t>
            </a:r>
          </a:p>
          <a:p>
            <a:pPr marL="0" indent="0">
              <a:lnSpc>
                <a:spcPct val="90000"/>
              </a:lnSpc>
              <a:buNone/>
            </a:pPr>
            <a:r>
              <a:rPr lang="en-US" dirty="0">
                <a:latin typeface="Calibri" panose="020F0502020204030204" pitchFamily="34" charset="0"/>
                <a:cs typeface="Calibri" panose="020F0502020204030204" pitchFamily="34" charset="0"/>
              </a:rPr>
              <a:t>He talked with psychiatrists, epidemiologists, neurologists, neuroscientists, social scientists, and many other experts in their fields of </a:t>
            </a:r>
            <a:r>
              <a:rPr lang="en-US" dirty="0">
                <a:solidFill>
                  <a:srgbClr val="FF0000"/>
                </a:solidFill>
                <a:latin typeface="Calibri" panose="020F0502020204030204" pitchFamily="34" charset="0"/>
                <a:cs typeface="Calibri" panose="020F0502020204030204" pitchFamily="34" charset="0"/>
              </a:rPr>
              <a:t>study around the globe </a:t>
            </a:r>
            <a:r>
              <a:rPr lang="en-US" dirty="0">
                <a:latin typeface="Calibri" panose="020F0502020204030204" pitchFamily="34" charset="0"/>
                <a:cs typeface="Calibri" panose="020F0502020204030204" pitchFamily="34" charset="0"/>
              </a:rPr>
              <a:t>and explored different cultures and how they fared with these issues. </a:t>
            </a:r>
          </a:p>
          <a:p>
            <a:pPr marL="0" indent="0">
              <a:lnSpc>
                <a:spcPct val="90000"/>
              </a:lnSpc>
              <a:buNone/>
            </a:pPr>
            <a:r>
              <a:rPr lang="en-US" dirty="0">
                <a:latin typeface="Calibri" panose="020F0502020204030204" pitchFamily="34" charset="0"/>
                <a:cs typeface="Calibri" panose="020F0502020204030204" pitchFamily="34" charset="0"/>
              </a:rPr>
              <a:t>In addition, he conducted a </a:t>
            </a:r>
            <a:r>
              <a:rPr lang="en-US" dirty="0">
                <a:solidFill>
                  <a:srgbClr val="FF0000"/>
                </a:solidFill>
                <a:latin typeface="Calibri" panose="020F0502020204030204" pitchFamily="34" charset="0"/>
                <a:cs typeface="Calibri" panose="020F0502020204030204" pitchFamily="34" charset="0"/>
              </a:rPr>
              <a:t>comprehensive review of the literature. </a:t>
            </a:r>
            <a:r>
              <a:rPr lang="en-US" dirty="0">
                <a:latin typeface="Calibri" panose="020F0502020204030204" pitchFamily="34" charset="0"/>
                <a:cs typeface="Calibri" panose="020F0502020204030204" pitchFamily="34" charset="0"/>
              </a:rPr>
              <a:t>He concluded that much of what we have been led to believe about the genesis and treatment of depression and anxiety is off the mark in many ways. </a:t>
            </a:r>
          </a:p>
          <a:p>
            <a:pPr marL="0" indent="0">
              <a:lnSpc>
                <a:spcPct val="90000"/>
              </a:lnSpc>
              <a:buNone/>
            </a:pPr>
            <a:r>
              <a:rPr lang="en-US" dirty="0">
                <a:latin typeface="Calibri" panose="020F0502020204030204" pitchFamily="34" charset="0"/>
                <a:cs typeface="Calibri" panose="020F0502020204030204" pitchFamily="34" charset="0"/>
              </a:rPr>
              <a:t>He determined that in many cases depression and anxiety are the result of crucial and growing </a:t>
            </a:r>
            <a:r>
              <a:rPr lang="en-US" dirty="0">
                <a:solidFill>
                  <a:srgbClr val="FF0000"/>
                </a:solidFill>
                <a:latin typeface="Calibri" panose="020F0502020204030204" pitchFamily="34" charset="0"/>
                <a:cs typeface="Calibri" panose="020F0502020204030204" pitchFamily="34" charset="0"/>
              </a:rPr>
              <a:t>problems with the way we are living our lives.</a:t>
            </a:r>
            <a:r>
              <a:rPr lang="en-US" dirty="0">
                <a:latin typeface="Calibri" panose="020F0502020204030204" pitchFamily="34" charset="0"/>
                <a:cs typeface="Calibri" panose="020F0502020204030204" pitchFamily="34" charset="0"/>
              </a:rPr>
              <a:t> He discovered that there are nine underlying causes of these problems which are summarized as follows (Hari, 2018):</a:t>
            </a:r>
          </a:p>
          <a:p>
            <a:pPr>
              <a:lnSpc>
                <a:spcPct val="90000"/>
              </a:lnSpc>
            </a:pPr>
            <a:endParaRPr lang="en-US" sz="1300" dirty="0"/>
          </a:p>
        </p:txBody>
      </p:sp>
      <p:pic>
        <p:nvPicPr>
          <p:cNvPr id="4" name="Picture 4" descr="What Causes Addiction &amp; Depression? Johann Hari On Lost ...">
            <a:extLst>
              <a:ext uri="{FF2B5EF4-FFF2-40B4-BE49-F238E27FC236}">
                <a16:creationId xmlns:a16="http://schemas.microsoft.com/office/drawing/2014/main" id="{067EACAB-4455-4137-B3A9-EE50F2811C9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2165" y="3628202"/>
            <a:ext cx="3992685" cy="1921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4236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77BDF-FF63-478F-96CA-DF3D2064A4E4}"/>
              </a:ext>
            </a:extLst>
          </p:cNvPr>
          <p:cNvSpPr>
            <a:spLocks noGrp="1"/>
          </p:cNvSpPr>
          <p:nvPr>
            <p:ph type="title"/>
          </p:nvPr>
        </p:nvSpPr>
        <p:spPr>
          <a:xfrm>
            <a:off x="1993476" y="455930"/>
            <a:ext cx="10396643" cy="778933"/>
          </a:xfrm>
        </p:spPr>
        <p:txBody>
          <a:bodyPr anchor="ctr">
            <a:normAutofit/>
          </a:bodyPr>
          <a:lstStyle/>
          <a:p>
            <a:pPr>
              <a:lnSpc>
                <a:spcPct val="90000"/>
              </a:lnSpc>
            </a:pPr>
            <a:r>
              <a:rPr lang="en-US" sz="2500" b="1" dirty="0">
                <a:solidFill>
                  <a:schemeClr val="tx1"/>
                </a:solidFill>
              </a:rPr>
              <a:t>Johann Hari’s Model for Connected Living</a:t>
            </a:r>
          </a:p>
        </p:txBody>
      </p:sp>
      <p:sp>
        <p:nvSpPr>
          <p:cNvPr id="3" name="Content Placeholder 2">
            <a:extLst>
              <a:ext uri="{FF2B5EF4-FFF2-40B4-BE49-F238E27FC236}">
                <a16:creationId xmlns:a16="http://schemas.microsoft.com/office/drawing/2014/main" id="{F00A6C5C-63C0-4228-8E98-037C58416997}"/>
              </a:ext>
            </a:extLst>
          </p:cNvPr>
          <p:cNvSpPr>
            <a:spLocks noGrp="1"/>
          </p:cNvSpPr>
          <p:nvPr>
            <p:ph idx="1"/>
          </p:nvPr>
        </p:nvSpPr>
        <p:spPr>
          <a:xfrm>
            <a:off x="348344" y="1460091"/>
            <a:ext cx="8146728" cy="5294670"/>
          </a:xfrm>
        </p:spPr>
        <p:txBody>
          <a:bodyPr>
            <a:normAutofit/>
          </a:bodyPr>
          <a:lstStyle/>
          <a:p>
            <a:pPr marL="0">
              <a:spcBef>
                <a:spcPts val="0"/>
              </a:spcBef>
            </a:pPr>
            <a:r>
              <a:rPr lang="en-US" sz="2000" b="1" u="sng" dirty="0">
                <a:solidFill>
                  <a:schemeClr val="tx1"/>
                </a:solidFill>
                <a:latin typeface="Calibri" panose="020F0502020204030204" pitchFamily="34" charset="0"/>
                <a:ea typeface="Calibri" panose="020F0502020204030204" pitchFamily="34" charset="0"/>
                <a:cs typeface="Times New Roman" panose="02020603050405020304" pitchFamily="18" charset="0"/>
              </a:rPr>
              <a:t>One: Connection to Meaningful Work: </a:t>
            </a:r>
          </a:p>
          <a:p>
            <a:pPr marL="0" indent="0">
              <a:spcBef>
                <a:spcPts val="0"/>
              </a:spcBef>
              <a:buNone/>
            </a:pP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buSzPct val="146000"/>
              <a:buFont typeface="Arial" panose="020B0604020202020204" pitchFamily="34" charset="0"/>
              <a:buChar char="•"/>
            </a:pPr>
            <a:r>
              <a:rPr lang="en-US"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A </a:t>
            </a:r>
            <a:r>
              <a:rPr lang="en-US" sz="20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lack of control </a:t>
            </a:r>
            <a:r>
              <a:rPr lang="en-US"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and little connection between </a:t>
            </a:r>
            <a:r>
              <a:rPr lang="en-US" sz="2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effort and reward </a:t>
            </a:r>
            <a:r>
              <a:rPr lang="en-US"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are highly predictive of depression and suicide in the workplace (Marmot et al., 2002).</a:t>
            </a:r>
          </a:p>
          <a:p>
            <a:pPr lvl="1">
              <a:buSzPct val="146000"/>
              <a:buFont typeface="Arial" panose="020B0604020202020204" pitchFamily="34" charset="0"/>
              <a:buChar char="•"/>
            </a:pPr>
            <a:endParaRPr lang="en-US" sz="2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buClr>
                <a:srgbClr val="A53010"/>
              </a:buClr>
              <a:buSzPct val="146000"/>
              <a:buFont typeface="Arial" panose="020B0604020202020204" pitchFamily="34" charset="0"/>
              <a:buChar char="•"/>
            </a:pPr>
            <a:r>
              <a:rPr lang="en-US"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Gallup study found that twice as many people in 2011 to 2012 hated their jobs as love their jobs (Marmot et al., 2002).</a:t>
            </a:r>
          </a:p>
          <a:p>
            <a:pPr lvl="1">
              <a:spcBef>
                <a:spcPts val="0"/>
              </a:spcBef>
              <a:buClr>
                <a:srgbClr val="A53010"/>
              </a:buClr>
              <a:buSzPct val="146000"/>
              <a:buFont typeface="Arial" panose="020B0604020202020204" pitchFamily="34" charset="0"/>
              <a:buChar char="•"/>
            </a:pPr>
            <a:endParaRPr lang="en-US" sz="2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buSzPct val="146000"/>
              <a:buFont typeface="Arial" panose="020B0604020202020204" pitchFamily="34" charset="0"/>
              <a:buChar char="•"/>
            </a:pPr>
            <a:r>
              <a:rPr lang="en-US" sz="2000" u="sng" dirty="0">
                <a:solidFill>
                  <a:schemeClr val="tx1"/>
                </a:solidFill>
                <a:latin typeface="Calibri" panose="020F0502020204030204" pitchFamily="34" charset="0"/>
                <a:ea typeface="Calibri" panose="020F0502020204030204" pitchFamily="34" charset="0"/>
                <a:cs typeface="Times New Roman" panose="02020603050405020304" pitchFamily="18" charset="0"/>
              </a:rPr>
              <a:t>Takeaway</a:t>
            </a:r>
            <a:r>
              <a:rPr lang="en-US"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Ensure you are connected to meaningful and fulfilling work both at the workplace and at home. For teens and many young adults, the workplace is school so attention must be given to making this a successful and meaningful endeavor.  </a:t>
            </a:r>
          </a:p>
          <a:p>
            <a:pPr lvl="1">
              <a:buSzPct val="146000"/>
              <a:buFont typeface="Arial" panose="020B0604020202020204" pitchFamily="34" charset="0"/>
              <a:buChar char="•"/>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
            </a:pPr>
            <a:endParaRPr lang="en-US" dirty="0">
              <a:solidFill>
                <a:srgbClr val="FEFFFF"/>
              </a:solidFill>
            </a:endParaRPr>
          </a:p>
        </p:txBody>
      </p:sp>
      <p:pic>
        <p:nvPicPr>
          <p:cNvPr id="11" name="Picture 2" descr="Image result for picture of working">
            <a:extLst>
              <a:ext uri="{FF2B5EF4-FFF2-40B4-BE49-F238E27FC236}">
                <a16:creationId xmlns:a16="http://schemas.microsoft.com/office/drawing/2014/main" id="{6911BB53-412E-41EB-9E3C-502A7111E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5289" y="2667491"/>
            <a:ext cx="3130600" cy="2405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407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56AE9-55A0-4A0C-82D9-5DD0EF336F58}"/>
              </a:ext>
            </a:extLst>
          </p:cNvPr>
          <p:cNvSpPr>
            <a:spLocks noGrp="1"/>
          </p:cNvSpPr>
          <p:nvPr>
            <p:ph type="title"/>
          </p:nvPr>
        </p:nvSpPr>
        <p:spPr>
          <a:xfrm>
            <a:off x="1679945" y="624110"/>
            <a:ext cx="9824668" cy="1280890"/>
          </a:xfrm>
        </p:spPr>
        <p:txBody>
          <a:bodyPr>
            <a:normAutofit/>
          </a:bodyPr>
          <a:lstStyle/>
          <a:p>
            <a:r>
              <a:rPr lang="en-US" b="1" dirty="0"/>
              <a:t>Johann Hari’s Model for Connected Living</a:t>
            </a:r>
            <a:endParaRPr lang="en-US" dirty="0"/>
          </a:p>
        </p:txBody>
      </p:sp>
      <p:sp>
        <p:nvSpPr>
          <p:cNvPr id="3" name="Content Placeholder 2">
            <a:extLst>
              <a:ext uri="{FF2B5EF4-FFF2-40B4-BE49-F238E27FC236}">
                <a16:creationId xmlns:a16="http://schemas.microsoft.com/office/drawing/2014/main" id="{981B883C-F8B0-40C1-BAC9-7B4C806B220A}"/>
              </a:ext>
            </a:extLst>
          </p:cNvPr>
          <p:cNvSpPr>
            <a:spLocks noGrp="1"/>
          </p:cNvSpPr>
          <p:nvPr>
            <p:ph idx="1"/>
          </p:nvPr>
        </p:nvSpPr>
        <p:spPr>
          <a:xfrm>
            <a:off x="560440" y="2125362"/>
            <a:ext cx="7863894" cy="4422922"/>
          </a:xfrm>
        </p:spPr>
        <p:txBody>
          <a:bodyPr>
            <a:normAutofit/>
          </a:bodyPr>
          <a:lstStyle/>
          <a:p>
            <a:pPr marL="0" lvl="0">
              <a:spcBef>
                <a:spcPts val="0"/>
              </a:spcBef>
              <a:spcAft>
                <a:spcPts val="1000"/>
              </a:spcAft>
              <a:buClr>
                <a:srgbClr val="A53010"/>
              </a:buClr>
            </a:pPr>
            <a:r>
              <a:rPr lang="en-US" sz="2100" b="1" u="sng" dirty="0">
                <a:latin typeface="Calibri" panose="020F0502020204030204" pitchFamily="34" charset="0"/>
                <a:ea typeface="Calibri" panose="020F0502020204030204" pitchFamily="34" charset="0"/>
                <a:cs typeface="Times New Roman" panose="02020603050405020304" pitchFamily="18" charset="0"/>
              </a:rPr>
              <a:t>Two: Connection to Meaningful People</a:t>
            </a:r>
            <a:r>
              <a:rPr lang="en-US" sz="2100" b="1" dirty="0">
                <a:latin typeface="Calibri" panose="020F0502020204030204" pitchFamily="34" charset="0"/>
                <a:ea typeface="Calibri" panose="020F0502020204030204" pitchFamily="34" charset="0"/>
                <a:cs typeface="Times New Roman" panose="02020603050405020304" pitchFamily="18" charset="0"/>
              </a:rPr>
              <a:t>:</a:t>
            </a:r>
          </a:p>
          <a:p>
            <a:pPr lvl="1">
              <a:buClr>
                <a:srgbClr val="A53010"/>
              </a:buClr>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Pinker (2015) followed both isolated and highly connected people over nine years and found that isolated people were </a:t>
            </a:r>
            <a:r>
              <a:rPr lang="en-US" sz="1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two to three times more likely to die during lonely periods. </a:t>
            </a:r>
          </a:p>
          <a:p>
            <a:pPr marL="457200" lvl="1" indent="0">
              <a:buClr>
                <a:srgbClr val="A53010"/>
              </a:buClr>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1">
              <a:buClr>
                <a:srgbClr val="A53010"/>
              </a:buClr>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Cacioppo (2006, 2008, 2010), a neuroscience researcher, studied the impact that loneliness has on health. He and his colleagues determined that loneliness causes </a:t>
            </a:r>
            <a:r>
              <a:rPr lang="en-US" sz="1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cortisol levels to go through the roof.</a:t>
            </a:r>
          </a:p>
          <a:p>
            <a:endParaRPr lang="en-US" dirty="0"/>
          </a:p>
        </p:txBody>
      </p:sp>
      <p:pic>
        <p:nvPicPr>
          <p:cNvPr id="11268" name="Picture 4" descr="Image result for picture of connected people">
            <a:extLst>
              <a:ext uri="{FF2B5EF4-FFF2-40B4-BE49-F238E27FC236}">
                <a16:creationId xmlns:a16="http://schemas.microsoft.com/office/drawing/2014/main" id="{BCB50D80-E5B2-4B0D-B505-D7F2B1B35F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476" r="32066" b="2"/>
          <a:stretch/>
        </p:blipFill>
        <p:spPr bwMode="auto">
          <a:xfrm>
            <a:off x="8631452" y="2129586"/>
            <a:ext cx="2873159" cy="3737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637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1B40-E9BC-4D96-B017-BE02DEF86397}"/>
              </a:ext>
            </a:extLst>
          </p:cNvPr>
          <p:cNvSpPr>
            <a:spLocks noGrp="1"/>
          </p:cNvSpPr>
          <p:nvPr>
            <p:ph type="title"/>
          </p:nvPr>
        </p:nvSpPr>
        <p:spPr>
          <a:xfrm>
            <a:off x="1851660" y="388621"/>
            <a:ext cx="8732519" cy="1188864"/>
          </a:xfrm>
        </p:spPr>
        <p:txBody>
          <a:bodyPr anchor="ctr">
            <a:normAutofit/>
          </a:bodyPr>
          <a:lstStyle/>
          <a:p>
            <a:pPr>
              <a:lnSpc>
                <a:spcPct val="90000"/>
              </a:lnSpc>
            </a:pPr>
            <a:r>
              <a:rPr lang="en-US" sz="3200" b="1" dirty="0">
                <a:solidFill>
                  <a:schemeClr val="tx1"/>
                </a:solidFill>
              </a:rPr>
              <a:t>Johann Hari’s Model for Connected Living</a:t>
            </a:r>
          </a:p>
        </p:txBody>
      </p:sp>
      <p:sp>
        <p:nvSpPr>
          <p:cNvPr id="3" name="Content Placeholder 2">
            <a:extLst>
              <a:ext uri="{FF2B5EF4-FFF2-40B4-BE49-F238E27FC236}">
                <a16:creationId xmlns:a16="http://schemas.microsoft.com/office/drawing/2014/main" id="{056EDDC3-CC1D-4615-B594-3CFCA1579C36}"/>
              </a:ext>
            </a:extLst>
          </p:cNvPr>
          <p:cNvSpPr>
            <a:spLocks noGrp="1"/>
          </p:cNvSpPr>
          <p:nvPr>
            <p:ph idx="1"/>
          </p:nvPr>
        </p:nvSpPr>
        <p:spPr>
          <a:xfrm>
            <a:off x="541866" y="1754371"/>
            <a:ext cx="7145867" cy="4715007"/>
          </a:xfrm>
        </p:spPr>
        <p:txBody>
          <a:bodyPr>
            <a:normAutofit/>
          </a:bodyPr>
          <a:lstStyle/>
          <a:p>
            <a:pPr marL="0" lvl="0" indent="0">
              <a:spcBef>
                <a:spcPts val="0"/>
              </a:spcBef>
              <a:buClr>
                <a:srgbClr val="A53010"/>
              </a:buClr>
              <a:buNone/>
            </a:pPr>
            <a:r>
              <a:rPr lang="en-US" sz="2200" b="1" u="sng" dirty="0">
                <a:solidFill>
                  <a:schemeClr val="tx1"/>
                </a:solidFill>
                <a:latin typeface="Calibri" panose="020F0502020204030204" pitchFamily="34" charset="0"/>
                <a:ea typeface="Calibri" panose="020F0502020204030204" pitchFamily="34" charset="0"/>
                <a:cs typeface="Times New Roman" panose="02020603050405020304" pitchFamily="18" charset="0"/>
              </a:rPr>
              <a:t>Two: Connection to Meaningful People - continued: </a:t>
            </a:r>
          </a:p>
          <a:p>
            <a:pPr marL="0" indent="0">
              <a:spcBef>
                <a:spcPts val="0"/>
              </a:spcBef>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Cacioppo (2013) reported a rather shocking meta-analysis study of over 100,000 participants which found increased risks of dying early due to living with the following: </a:t>
            </a:r>
          </a:p>
          <a:p>
            <a:pPr marL="0" indent="0">
              <a:spcBef>
                <a:spcPts val="0"/>
              </a:spcBef>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buFont typeface="Symbol" panose="05050102010706020507" pitchFamily="18" charset="2"/>
              <a:buChar char=""/>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Air pollution: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5%</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 increased risk of dying early</a:t>
            </a:r>
          </a:p>
          <a:p>
            <a:pPr lvl="1">
              <a:spcBef>
                <a:spcPts val="0"/>
              </a:spcBef>
              <a:buFont typeface="Symbol" panose="05050102010706020507" pitchFamily="18" charset="2"/>
              <a:buChar char=""/>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Obesity: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20%</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 risk of dying early</a:t>
            </a:r>
          </a:p>
          <a:p>
            <a:pPr lvl="1">
              <a:spcBef>
                <a:spcPts val="0"/>
              </a:spcBef>
              <a:buFont typeface="Symbol" panose="05050102010706020507" pitchFamily="18" charset="2"/>
              <a:buChar char=""/>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Alcoholism: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30%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risk of dying early</a:t>
            </a:r>
          </a:p>
          <a:p>
            <a:pPr lvl="1">
              <a:spcBef>
                <a:spcPts val="0"/>
              </a:spcBef>
              <a:buFont typeface="Symbol" panose="05050102010706020507" pitchFamily="18" charset="2"/>
              <a:buChar char=""/>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Loneliness: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45%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risk of dying early</a:t>
            </a:r>
          </a:p>
          <a:p>
            <a:pPr marL="457200" lvl="1" indent="0">
              <a:spcBef>
                <a:spcPts val="0"/>
              </a:spcBef>
              <a:buNone/>
            </a:pP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indent="-285750">
              <a:spcBef>
                <a:spcPts val="0"/>
              </a:spcBef>
            </a:pPr>
            <a:r>
              <a:rPr lang="en-US"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Takeaway</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 Ensure that you are connected with family and good friends in 3D, face-to-face relationships.</a:t>
            </a:r>
          </a:p>
          <a:p>
            <a:pPr marL="114300" lvl="1" indent="0">
              <a:spcBef>
                <a:spcPts val="0"/>
              </a:spcBef>
              <a:buNone/>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p>
          <a:p>
            <a:endParaRPr lang="en-US" dirty="0">
              <a:solidFill>
                <a:srgbClr val="FEFFFF"/>
              </a:solidFill>
            </a:endParaRPr>
          </a:p>
        </p:txBody>
      </p:sp>
      <p:pic>
        <p:nvPicPr>
          <p:cNvPr id="7" name="Graphic 6" descr="Checkmark">
            <a:extLst>
              <a:ext uri="{FF2B5EF4-FFF2-40B4-BE49-F238E27FC236}">
                <a16:creationId xmlns:a16="http://schemas.microsoft.com/office/drawing/2014/main" id="{39BCB0E3-2B5E-4E0F-B63A-EB66436A37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71465" y="2551923"/>
            <a:ext cx="3001931" cy="3001931"/>
          </a:xfrm>
          <a:prstGeom prst="rect">
            <a:avLst/>
          </a:prstGeom>
        </p:spPr>
      </p:pic>
      <p:pic>
        <p:nvPicPr>
          <p:cNvPr id="4" name="Picture 3">
            <a:extLst>
              <a:ext uri="{FF2B5EF4-FFF2-40B4-BE49-F238E27FC236}">
                <a16:creationId xmlns:a16="http://schemas.microsoft.com/office/drawing/2014/main" id="{94F92408-9A12-4CF4-A40F-055E5ABACFF6}"/>
              </a:ext>
            </a:extLst>
          </p:cNvPr>
          <p:cNvPicPr>
            <a:picLocks noChangeAspect="1"/>
          </p:cNvPicPr>
          <p:nvPr/>
        </p:nvPicPr>
        <p:blipFill>
          <a:blip r:embed="rId4"/>
          <a:stretch>
            <a:fillRect/>
          </a:stretch>
        </p:blipFill>
        <p:spPr>
          <a:xfrm>
            <a:off x="7804297" y="2743200"/>
            <a:ext cx="4146697" cy="2488019"/>
          </a:xfrm>
          <a:prstGeom prst="rect">
            <a:avLst/>
          </a:prstGeom>
        </p:spPr>
      </p:pic>
    </p:spTree>
    <p:extLst>
      <p:ext uri="{BB962C8B-B14F-4D97-AF65-F5344CB8AC3E}">
        <p14:creationId xmlns:p14="http://schemas.microsoft.com/office/powerpoint/2010/main" val="2659484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47BC3-7000-4731-8BA6-CFD90D3A8DC0}"/>
              </a:ext>
            </a:extLst>
          </p:cNvPr>
          <p:cNvSpPr>
            <a:spLocks noGrp="1"/>
          </p:cNvSpPr>
          <p:nvPr>
            <p:ph type="title"/>
          </p:nvPr>
        </p:nvSpPr>
        <p:spPr>
          <a:xfrm>
            <a:off x="2250025" y="372650"/>
            <a:ext cx="8911687" cy="1280890"/>
          </a:xfrm>
        </p:spPr>
        <p:txBody>
          <a:bodyPr>
            <a:normAutofit fontScale="90000"/>
          </a:bodyPr>
          <a:lstStyle/>
          <a:p>
            <a:r>
              <a:rPr lang="en-US" b="1" dirty="0">
                <a:solidFill>
                  <a:schemeClr val="tx1"/>
                </a:solidFill>
              </a:rPr>
              <a:t>Johann Hari’s Model for Connected Living</a:t>
            </a:r>
            <a:br>
              <a:rPr lang="en-US" sz="2200" b="1" dirty="0">
                <a:solidFill>
                  <a:srgbClr val="FF0000"/>
                </a:solidFill>
              </a:rPr>
            </a:br>
            <a:br>
              <a:rPr lang="en-US" sz="2200" b="1" dirty="0">
                <a:solidFill>
                  <a:srgbClr val="FF0000"/>
                </a:solidFill>
              </a:rPr>
            </a:br>
            <a:r>
              <a:rPr lang="en-US" sz="2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Two: Connection to Meaningful People - continued: </a:t>
            </a:r>
            <a:br>
              <a:rPr lang="en-US" sz="220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4" name="Content Placeholder 3">
            <a:extLst>
              <a:ext uri="{FF2B5EF4-FFF2-40B4-BE49-F238E27FC236}">
                <a16:creationId xmlns:a16="http://schemas.microsoft.com/office/drawing/2014/main" id="{3BFD09F7-A52C-42E0-A677-CFD2BCA16330}"/>
              </a:ext>
            </a:extLst>
          </p:cNvPr>
          <p:cNvPicPr>
            <a:picLocks noGrp="1" noChangeAspect="1"/>
          </p:cNvPicPr>
          <p:nvPr>
            <p:ph idx="1"/>
          </p:nvPr>
        </p:nvPicPr>
        <p:blipFill>
          <a:blip r:embed="rId2"/>
          <a:stretch>
            <a:fillRect/>
          </a:stretch>
        </p:blipFill>
        <p:spPr>
          <a:xfrm>
            <a:off x="2011681" y="2064741"/>
            <a:ext cx="9367202" cy="4239768"/>
          </a:xfrm>
          <a:prstGeom prst="rect">
            <a:avLst/>
          </a:prstGeom>
        </p:spPr>
      </p:pic>
      <p:sp>
        <p:nvSpPr>
          <p:cNvPr id="3" name="Rectangle 2">
            <a:extLst>
              <a:ext uri="{FF2B5EF4-FFF2-40B4-BE49-F238E27FC236}">
                <a16:creationId xmlns:a16="http://schemas.microsoft.com/office/drawing/2014/main" id="{35778C47-1927-411F-A6AD-C1D20414A490}"/>
              </a:ext>
            </a:extLst>
          </p:cNvPr>
          <p:cNvSpPr/>
          <p:nvPr/>
        </p:nvSpPr>
        <p:spPr>
          <a:xfrm>
            <a:off x="3584703" y="3244334"/>
            <a:ext cx="3408241" cy="3323987"/>
          </a:xfrm>
          <a:prstGeom prst="rect">
            <a:avLst/>
          </a:prstGeom>
        </p:spPr>
        <p:txBody>
          <a:bodyPr wrap="none">
            <a:spAutoFit/>
          </a:bodyPr>
          <a:lstStyle/>
          <a:p>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Shared with permission – Peter Ryan, CAPT, USN (R)</a:t>
            </a:r>
            <a:endParaRPr lang="en-US" sz="1200" dirty="0"/>
          </a:p>
        </p:txBody>
      </p:sp>
    </p:spTree>
    <p:extLst>
      <p:ext uri="{BB962C8B-B14F-4D97-AF65-F5344CB8AC3E}">
        <p14:creationId xmlns:p14="http://schemas.microsoft.com/office/powerpoint/2010/main" val="3844898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472A5-1A8C-4CA8-A93B-5B462F0F5B40}"/>
              </a:ext>
            </a:extLst>
          </p:cNvPr>
          <p:cNvSpPr>
            <a:spLocks noGrp="1"/>
          </p:cNvSpPr>
          <p:nvPr>
            <p:ph type="title"/>
          </p:nvPr>
        </p:nvSpPr>
        <p:spPr>
          <a:xfrm>
            <a:off x="1817774" y="228601"/>
            <a:ext cx="8772254" cy="1017269"/>
          </a:xfrm>
        </p:spPr>
        <p:txBody>
          <a:bodyPr anchor="ctr">
            <a:normAutofit/>
          </a:bodyPr>
          <a:lstStyle/>
          <a:p>
            <a:pPr>
              <a:lnSpc>
                <a:spcPct val="90000"/>
              </a:lnSpc>
            </a:pPr>
            <a:r>
              <a:rPr lang="en-US" sz="2500" b="1" dirty="0">
                <a:solidFill>
                  <a:schemeClr val="tx1"/>
                </a:solidFill>
              </a:rPr>
              <a:t>Johann Hari’s Model for Connected Living</a:t>
            </a:r>
          </a:p>
        </p:txBody>
      </p:sp>
      <p:sp>
        <p:nvSpPr>
          <p:cNvPr id="3" name="Content Placeholder 2">
            <a:extLst>
              <a:ext uri="{FF2B5EF4-FFF2-40B4-BE49-F238E27FC236}">
                <a16:creationId xmlns:a16="http://schemas.microsoft.com/office/drawing/2014/main" id="{5AAA4081-8A15-43F3-899D-416ADFE57118}"/>
              </a:ext>
            </a:extLst>
          </p:cNvPr>
          <p:cNvSpPr>
            <a:spLocks noGrp="1"/>
          </p:cNvSpPr>
          <p:nvPr>
            <p:ph idx="1"/>
          </p:nvPr>
        </p:nvSpPr>
        <p:spPr>
          <a:xfrm>
            <a:off x="541866" y="1634490"/>
            <a:ext cx="7145867" cy="4994910"/>
          </a:xfrm>
        </p:spPr>
        <p:txBody>
          <a:bodyPr>
            <a:normAutofit fontScale="92500" lnSpcReduction="20000"/>
          </a:bodyPr>
          <a:lstStyle/>
          <a:p>
            <a:pPr>
              <a:spcBef>
                <a:spcPts val="0"/>
              </a:spcBef>
              <a:spcAft>
                <a:spcPts val="1000"/>
              </a:spcAft>
            </a:pPr>
            <a:r>
              <a:rPr lang="en-US" sz="17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sz="2200" b="1" u="sng" dirty="0">
                <a:solidFill>
                  <a:schemeClr val="tx1"/>
                </a:solidFill>
                <a:latin typeface="Calibri" panose="020F0502020204030204" pitchFamily="34" charset="0"/>
                <a:ea typeface="Calibri" panose="020F0502020204030204" pitchFamily="34" charset="0"/>
                <a:cs typeface="Times New Roman" panose="02020603050405020304" pitchFamily="18" charset="0"/>
              </a:rPr>
              <a:t>Three – Connection to Meaningful Values:</a:t>
            </a:r>
          </a:p>
          <a:p>
            <a:pPr lvl="1">
              <a:buFont typeface="Arial" panose="020B0604020202020204" pitchFamily="34" charset="0"/>
              <a:buChar char="•"/>
            </a:pPr>
            <a:r>
              <a:rPr lang="en-US" sz="1900" dirty="0">
                <a:solidFill>
                  <a:schemeClr val="tx1"/>
                </a:solidFill>
                <a:latin typeface="Calibri" panose="020F0502020204030204" pitchFamily="34" charset="0"/>
                <a:ea typeface="Calibri" panose="020F0502020204030204" pitchFamily="34" charset="0"/>
                <a:cs typeface="Times New Roman" panose="02020603050405020304" pitchFamily="18" charset="0"/>
              </a:rPr>
              <a:t>Overvaluing </a:t>
            </a:r>
            <a:r>
              <a:rPr lang="en-US" sz="1900" dirty="0">
                <a:solidFill>
                  <a:srgbClr val="FF0000"/>
                </a:solidFill>
                <a:latin typeface="Calibri" panose="020F0502020204030204" pitchFamily="34" charset="0"/>
                <a:ea typeface="Calibri" panose="020F0502020204030204" pitchFamily="34" charset="0"/>
                <a:cs typeface="Times New Roman" panose="02020603050405020304" pitchFamily="18" charset="0"/>
              </a:rPr>
              <a:t>money</a:t>
            </a:r>
            <a:r>
              <a:rPr lang="en-US" sz="19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and </a:t>
            </a:r>
            <a:r>
              <a:rPr lang="en-US" sz="1900" dirty="0">
                <a:solidFill>
                  <a:srgbClr val="FF0000"/>
                </a:solidFill>
                <a:latin typeface="Calibri" panose="020F0502020204030204" pitchFamily="34" charset="0"/>
                <a:ea typeface="Calibri" panose="020F0502020204030204" pitchFamily="34" charset="0"/>
                <a:cs typeface="Times New Roman" panose="02020603050405020304" pitchFamily="18" charset="0"/>
              </a:rPr>
              <a:t>possessions</a:t>
            </a:r>
            <a:r>
              <a:rPr lang="en-US" sz="1900" dirty="0">
                <a:solidFill>
                  <a:schemeClr val="tx1"/>
                </a:solidFill>
                <a:latin typeface="Calibri" panose="020F0502020204030204" pitchFamily="34" charset="0"/>
                <a:ea typeface="Calibri" panose="020F0502020204030204" pitchFamily="34" charset="0"/>
                <a:cs typeface="Times New Roman" panose="02020603050405020304" pitchFamily="18" charset="0"/>
              </a:rPr>
              <a:t> leads to higher scores of </a:t>
            </a:r>
            <a:r>
              <a:rPr lang="en-US" sz="1900" dirty="0">
                <a:solidFill>
                  <a:srgbClr val="FF0000"/>
                </a:solidFill>
                <a:latin typeface="Calibri" panose="020F0502020204030204" pitchFamily="34" charset="0"/>
                <a:ea typeface="Calibri" panose="020F0502020204030204" pitchFamily="34" charset="0"/>
                <a:cs typeface="Times New Roman" panose="02020603050405020304" pitchFamily="18" charset="0"/>
              </a:rPr>
              <a:t>depression </a:t>
            </a:r>
            <a:r>
              <a:rPr lang="en-US" sz="1900" dirty="0">
                <a:solidFill>
                  <a:schemeClr val="tx1"/>
                </a:solidFill>
                <a:latin typeface="Calibri" panose="020F0502020204030204" pitchFamily="34" charset="0"/>
                <a:ea typeface="Calibri" panose="020F0502020204030204" pitchFamily="34" charset="0"/>
                <a:cs typeface="Times New Roman" panose="02020603050405020304" pitchFamily="18" charset="0"/>
              </a:rPr>
              <a:t>(Belk, 1983). Kasser’s (2002) research specifically determined that the more materialistic you are the more likely you are to score higher on measures of depression.</a:t>
            </a:r>
            <a:endParaRPr lang="en-US" sz="1900" dirty="0">
              <a:solidFill>
                <a:schemeClr val="tx1"/>
              </a:solidFill>
              <a:latin typeface="Calibri" panose="020F0502020204030204" pitchFamily="34" charset="0"/>
              <a:cs typeface="Times New Roman" panose="02020603050405020304" pitchFamily="18" charset="0"/>
            </a:endParaRPr>
          </a:p>
          <a:p>
            <a:pPr lvl="1">
              <a:buFont typeface="Arial" panose="020B0604020202020204" pitchFamily="34" charset="0"/>
              <a:buChar char="•"/>
            </a:pPr>
            <a:r>
              <a:rPr lang="en-US" sz="1900"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Takeaway:</a:t>
            </a:r>
            <a:r>
              <a:rPr lang="en-US" sz="19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1900" dirty="0">
                <a:solidFill>
                  <a:schemeClr val="tx1"/>
                </a:solidFill>
                <a:latin typeface="Calibri" panose="020F0502020204030204" pitchFamily="34" charset="0"/>
                <a:ea typeface="Calibri" panose="020F0502020204030204" pitchFamily="34" charset="0"/>
                <a:cs typeface="Times New Roman" panose="02020603050405020304" pitchFamily="18" charset="0"/>
              </a:rPr>
              <a:t>It is a powerful thing to contemplate your values and what makes you and your family unique.  Knowing your values helps build a firm foundation on which to heal.</a:t>
            </a:r>
          </a:p>
          <a:p>
            <a:pPr lvl="1">
              <a:buFont typeface="Arial" panose="020B0604020202020204" pitchFamily="34" charset="0"/>
              <a:buChar char="•"/>
            </a:pPr>
            <a:endParaRPr lang="en-US" sz="1700" i="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200" b="1" u="sng" dirty="0">
                <a:solidFill>
                  <a:schemeClr val="tx1"/>
                </a:solidFill>
                <a:latin typeface="Calibri" panose="020F0502020204030204" pitchFamily="34" charset="0"/>
                <a:ea typeface="Calibri" panose="020F0502020204030204" pitchFamily="34" charset="0"/>
                <a:cs typeface="Times New Roman" panose="02020603050405020304" pitchFamily="18" charset="0"/>
              </a:rPr>
              <a:t>Four – Disconnection from Childhood Trauma:</a:t>
            </a:r>
          </a:p>
          <a:p>
            <a:pPr marL="800100" lvl="2">
              <a:spcBef>
                <a:spcPts val="0"/>
              </a:spcBef>
              <a:spcAft>
                <a:spcPts val="1000"/>
              </a:spcAft>
              <a:buFont typeface="Arial" panose="020B0604020202020204" pitchFamily="34" charset="0"/>
              <a:buChar char="•"/>
            </a:pPr>
            <a:r>
              <a:rPr lang="en-US" sz="1900" dirty="0">
                <a:solidFill>
                  <a:schemeClr val="tx1"/>
                </a:solidFill>
                <a:latin typeface="Calibri" panose="020F0502020204030204" pitchFamily="34" charset="0"/>
                <a:ea typeface="Calibri" panose="020F0502020204030204" pitchFamily="34" charset="0"/>
                <a:cs typeface="Times New Roman" panose="02020603050405020304" pitchFamily="18" charset="0"/>
              </a:rPr>
              <a:t>As noted earlier, the Kaiser Study of Adverse Childhood Experiences  (ACEs)  indicated that for every category of trauma experienced as a child, he/she was dramatically more likely to be depressed as an adult (Felitti et al., 2014; Felitti, 2004). </a:t>
            </a:r>
          </a:p>
          <a:p>
            <a:pPr marL="800100" lvl="2">
              <a:spcBef>
                <a:spcPts val="0"/>
              </a:spcBef>
              <a:spcAft>
                <a:spcPts val="1000"/>
              </a:spcAft>
              <a:buFont typeface="Arial" panose="020B0604020202020204" pitchFamily="34" charset="0"/>
              <a:buChar char="•"/>
            </a:pPr>
            <a:r>
              <a:rPr lang="en-US" sz="1900"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Takeaway:</a:t>
            </a:r>
            <a:r>
              <a:rPr lang="en-US" sz="1900" u="sng"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1900" dirty="0">
                <a:solidFill>
                  <a:schemeClr val="tx1"/>
                </a:solidFill>
                <a:latin typeface="Calibri" panose="020F0502020204030204" pitchFamily="34" charset="0"/>
                <a:ea typeface="Calibri" panose="020F0502020204030204" pitchFamily="34" charset="0"/>
                <a:cs typeface="Times New Roman" panose="02020603050405020304" pitchFamily="18" charset="0"/>
              </a:rPr>
              <a:t>Seek a competent trauma therapist to address unresolved childhood trauma less you be tempted to continue consuming pornography or another addiction to self-medicate the pain. </a:t>
            </a:r>
          </a:p>
          <a:p>
            <a:pPr marL="0" indent="0">
              <a:buNone/>
            </a:pPr>
            <a:endParaRPr lang="en-US" sz="1700" i="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8504729" y="2476163"/>
            <a:ext cx="3447207" cy="2306229"/>
          </a:xfrm>
          <a:prstGeom prst="rect">
            <a:avLst/>
          </a:prstGeom>
        </p:spPr>
      </p:pic>
    </p:spTree>
    <p:extLst>
      <p:ext uri="{BB962C8B-B14F-4D97-AF65-F5344CB8AC3E}">
        <p14:creationId xmlns:p14="http://schemas.microsoft.com/office/powerpoint/2010/main" val="1808443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F21E579-4785-4A4E-8D09-42E5246D8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3AA461-9ED7-4BE6-9639-07D356DCBCC2}"/>
              </a:ext>
            </a:extLst>
          </p:cNvPr>
          <p:cNvSpPr>
            <a:spLocks noGrp="1"/>
          </p:cNvSpPr>
          <p:nvPr>
            <p:ph type="title"/>
          </p:nvPr>
        </p:nvSpPr>
        <p:spPr>
          <a:xfrm>
            <a:off x="649224" y="372140"/>
            <a:ext cx="10895076" cy="1307804"/>
          </a:xfrm>
        </p:spPr>
        <p:txBody>
          <a:bodyPr>
            <a:normAutofit/>
          </a:bodyPr>
          <a:lstStyle/>
          <a:p>
            <a:r>
              <a:rPr lang="en-US" b="1" dirty="0"/>
              <a:t>Johann Hari’s Model for Connected Living      </a:t>
            </a:r>
          </a:p>
        </p:txBody>
      </p:sp>
      <p:sp>
        <p:nvSpPr>
          <p:cNvPr id="73" name="Rectangle 72">
            <a:extLst>
              <a:ext uri="{FF2B5EF4-FFF2-40B4-BE49-F238E27FC236}">
                <a16:creationId xmlns:a16="http://schemas.microsoft.com/office/drawing/2014/main" id="{3BE96D34-9D7C-4984-961D-7165FA216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379367DC-2A9B-4A86-A5F7-70340FE09803}"/>
              </a:ext>
            </a:extLst>
          </p:cNvPr>
          <p:cNvSpPr>
            <a:spLocks noGrp="1"/>
          </p:cNvSpPr>
          <p:nvPr>
            <p:ph idx="1"/>
          </p:nvPr>
        </p:nvSpPr>
        <p:spPr>
          <a:xfrm>
            <a:off x="320250" y="1679944"/>
            <a:ext cx="5570187" cy="4887556"/>
          </a:xfrm>
        </p:spPr>
        <p:txBody>
          <a:bodyPr>
            <a:normAutofit/>
          </a:bodyPr>
          <a:lstStyle/>
          <a:p>
            <a:pPr marL="0">
              <a:spcBef>
                <a:spcPts val="0"/>
              </a:spcBef>
              <a:spcAft>
                <a:spcPts val="600"/>
              </a:spcAft>
            </a:pPr>
            <a:r>
              <a:rPr lang="en-US" sz="2200" b="1" u="sng" dirty="0">
                <a:latin typeface="Calibri" panose="020F0502020204030204" pitchFamily="34" charset="0"/>
                <a:ea typeface="Calibri" panose="020F0502020204030204" pitchFamily="34" charset="0"/>
                <a:cs typeface="Times New Roman" panose="02020603050405020304" pitchFamily="18" charset="0"/>
              </a:rPr>
              <a:t>Five – Connection to Status and Respect:</a:t>
            </a:r>
          </a:p>
          <a:p>
            <a:pPr marL="0" lvl="0" indent="0">
              <a:spcBef>
                <a:spcPts val="0"/>
              </a:spcBef>
              <a:spcAft>
                <a:spcPts val="600"/>
              </a:spcAft>
              <a:buClr>
                <a:srgbClr val="A53010"/>
              </a:buClr>
              <a:buNone/>
            </a:pP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Like our primate cousins, low ranking individuals show changes in the brain, specifically the pituitary and adrenal glands (Sapolsky, 1992; 2002). </a:t>
            </a:r>
          </a:p>
          <a:p>
            <a:pPr marL="0" lvl="0" indent="0">
              <a:spcBef>
                <a:spcPts val="0"/>
              </a:spcBef>
              <a:spcAft>
                <a:spcPts val="600"/>
              </a:spcAft>
              <a:buClr>
                <a:srgbClr val="A53010"/>
              </a:buClr>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As Twenge (2006) in her book </a:t>
            </a:r>
            <a:r>
              <a:rPr lang="en-US" sz="1800" i="1" dirty="0">
                <a:latin typeface="Calibri" panose="020F0502020204030204" pitchFamily="34" charset="0"/>
                <a:ea typeface="Calibri" panose="020F0502020204030204" pitchFamily="34" charset="0"/>
                <a:cs typeface="Times New Roman" panose="02020603050405020304" pitchFamily="18" charset="0"/>
              </a:rPr>
              <a:t>Generation Me </a:t>
            </a:r>
            <a:r>
              <a:rPr lang="en-US" sz="1800" dirty="0">
                <a:latin typeface="Calibri" panose="020F0502020204030204" pitchFamily="34" charset="0"/>
                <a:ea typeface="Calibri" panose="020F0502020204030204" pitchFamily="34" charset="0"/>
                <a:cs typeface="Times New Roman" panose="02020603050405020304" pitchFamily="18" charset="0"/>
              </a:rPr>
              <a:t>astutely pointed out, </a:t>
            </a:r>
            <a:r>
              <a:rPr lang="en-US" sz="1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self-esteem</a:t>
            </a:r>
            <a:r>
              <a:rPr lang="en-US" sz="1800" dirty="0">
                <a:latin typeface="Calibri" panose="020F0502020204030204" pitchFamily="34" charset="0"/>
                <a:ea typeface="Calibri" panose="020F0502020204030204" pitchFamily="34" charset="0"/>
                <a:cs typeface="Times New Roman" panose="02020603050405020304" pitchFamily="18" charset="0"/>
              </a:rPr>
              <a:t> is not based on air, but on </a:t>
            </a:r>
            <a:r>
              <a:rPr lang="en-US" sz="1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mastery and real-world competence. </a:t>
            </a:r>
            <a:r>
              <a:rPr lang="en-US" sz="18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p>
          <a:p>
            <a:pPr lvl="1">
              <a:spcBef>
                <a:spcPts val="0"/>
              </a:spcBef>
              <a:spcAft>
                <a:spcPts val="600"/>
              </a:spcAft>
              <a:buFont typeface="Arial" panose="020B0604020202020204" pitchFamily="34" charset="0"/>
              <a:buChar char="•"/>
            </a:pPr>
            <a:endParaRPr lang="en-US" sz="1800" i="1" dirty="0">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Font typeface="Arial" panose="020B0604020202020204" pitchFamily="34" charset="0"/>
              <a:buChar char="•"/>
            </a:pPr>
            <a:r>
              <a:rPr lang="en-US" sz="1800"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Takeaway</a:t>
            </a:r>
            <a:r>
              <a:rPr lang="en-US" sz="1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Build self-respect and confidence based on competence. This is foundational for resilience and regulated emotions.</a:t>
            </a:r>
          </a:p>
          <a:p>
            <a:pPr marL="0" lvl="0" indent="0">
              <a:spcBef>
                <a:spcPts val="0"/>
              </a:spcBef>
              <a:spcAft>
                <a:spcPts val="600"/>
              </a:spcAft>
              <a:buClr>
                <a:srgbClr val="A53010"/>
              </a:buClr>
              <a:buNone/>
            </a:pPr>
            <a:endParaRPr lang="en-US" sz="1700" u="sng"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170" name="Picture 2" descr="Image result for picture status">
            <a:extLst>
              <a:ext uri="{FF2B5EF4-FFF2-40B4-BE49-F238E27FC236}">
                <a16:creationId xmlns:a16="http://schemas.microsoft.com/office/drawing/2014/main" id="{F0967E1D-FA11-4081-86B8-11FF6D0EB4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275" r="19262"/>
          <a:stretch/>
        </p:blipFill>
        <p:spPr bwMode="auto">
          <a:xfrm>
            <a:off x="6301565" y="1612196"/>
            <a:ext cx="5451627" cy="4955304"/>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12">
            <a:extLst>
              <a:ext uri="{FF2B5EF4-FFF2-40B4-BE49-F238E27FC236}">
                <a16:creationId xmlns:a16="http://schemas.microsoft.com/office/drawing/2014/main" id="{C8DE1BEC-DAE3-43F4-8D9F-384C3D694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45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71C96-DFEC-424C-BAF2-89E35AC34139}"/>
              </a:ext>
            </a:extLst>
          </p:cNvPr>
          <p:cNvSpPr>
            <a:spLocks noGrp="1"/>
          </p:cNvSpPr>
          <p:nvPr>
            <p:ph type="title"/>
          </p:nvPr>
        </p:nvSpPr>
        <p:spPr>
          <a:xfrm>
            <a:off x="1828800" y="415260"/>
            <a:ext cx="9994605" cy="778933"/>
          </a:xfrm>
        </p:spPr>
        <p:txBody>
          <a:bodyPr anchor="ctr">
            <a:normAutofit/>
          </a:bodyPr>
          <a:lstStyle/>
          <a:p>
            <a:pPr>
              <a:lnSpc>
                <a:spcPct val="90000"/>
              </a:lnSpc>
            </a:pPr>
            <a:r>
              <a:rPr lang="en-US" b="1" dirty="0">
                <a:solidFill>
                  <a:schemeClr val="tx1"/>
                </a:solidFill>
              </a:rPr>
              <a:t>Johann Hari’s Model for Connected Living</a:t>
            </a:r>
            <a:endParaRPr lang="en-US" dirty="0">
              <a:solidFill>
                <a:schemeClr val="tx1"/>
              </a:solidFill>
            </a:endParaRPr>
          </a:p>
        </p:txBody>
      </p:sp>
      <p:sp>
        <p:nvSpPr>
          <p:cNvPr id="3" name="Content Placeholder 2">
            <a:extLst>
              <a:ext uri="{FF2B5EF4-FFF2-40B4-BE49-F238E27FC236}">
                <a16:creationId xmlns:a16="http://schemas.microsoft.com/office/drawing/2014/main" id="{BA6C7707-BAAA-4CD6-82BB-07E2C56FD5C7}"/>
              </a:ext>
            </a:extLst>
          </p:cNvPr>
          <p:cNvSpPr>
            <a:spLocks noGrp="1"/>
          </p:cNvSpPr>
          <p:nvPr>
            <p:ph idx="1"/>
          </p:nvPr>
        </p:nvSpPr>
        <p:spPr>
          <a:xfrm>
            <a:off x="541866" y="1541721"/>
            <a:ext cx="7145867" cy="4657251"/>
          </a:xfrm>
        </p:spPr>
        <p:txBody>
          <a:bodyPr>
            <a:normAutofit lnSpcReduction="10000"/>
          </a:bodyPr>
          <a:lstStyle/>
          <a:p>
            <a:pPr marL="0" lvl="0" indent="0">
              <a:lnSpc>
                <a:spcPct val="90000"/>
              </a:lnSpc>
              <a:spcBef>
                <a:spcPts val="0"/>
              </a:spcBef>
              <a:spcAft>
                <a:spcPts val="600"/>
              </a:spcAft>
              <a:buClr>
                <a:srgbClr val="A53010"/>
              </a:buClr>
              <a:buNone/>
            </a:pPr>
            <a:endParaRPr lang="en-US" sz="1500" u="sng"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buClr>
                <a:srgbClr val="A53010"/>
              </a:buClr>
            </a:pPr>
            <a:r>
              <a:rPr lang="en-US" sz="2400" u="sng"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2200" b="1" u="sng" dirty="0">
                <a:solidFill>
                  <a:schemeClr val="tx1"/>
                </a:solidFill>
                <a:latin typeface="Calibri" panose="020F0502020204030204" pitchFamily="34" charset="0"/>
                <a:ea typeface="Calibri" panose="020F0502020204030204" pitchFamily="34" charset="0"/>
                <a:cs typeface="Times New Roman" panose="02020603050405020304" pitchFamily="18" charset="0"/>
              </a:rPr>
              <a:t>Six: Connection to the Natural World:</a:t>
            </a:r>
          </a:p>
          <a:p>
            <a:pPr marL="0" lvl="0" indent="0">
              <a:lnSpc>
                <a:spcPct val="90000"/>
              </a:lnSpc>
              <a:spcBef>
                <a:spcPts val="0"/>
              </a:spcBef>
              <a:buClr>
                <a:srgbClr val="A53010"/>
              </a:buClr>
              <a:buNone/>
            </a:pPr>
            <a:endParaRPr lang="en-US" sz="20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buClr>
                <a:srgbClr val="A53010"/>
              </a:buClr>
              <a:buFont typeface="Arial" panose="020B0604020202020204" pitchFamily="34" charset="0"/>
              <a:buChar char="•"/>
            </a:pPr>
            <a:r>
              <a:rPr lang="en-US" sz="1700" dirty="0">
                <a:solidFill>
                  <a:schemeClr val="tx1"/>
                </a:solidFill>
                <a:latin typeface="Calibri" panose="020F0502020204030204" pitchFamily="34" charset="0"/>
                <a:ea typeface="Calibri" panose="020F0502020204030204" pitchFamily="34" charset="0"/>
                <a:cs typeface="Times New Roman" panose="02020603050405020304" pitchFamily="18" charset="0"/>
              </a:rPr>
              <a:t>Bonobos in the wild can become sad or depressed, but there is a limit to how far they will go.  In captivity, they become extremely depressed and often self-injure and/or rock compulsively (interview with Isabel Behncke cited in Hari, 2018).</a:t>
            </a:r>
            <a:endParaRPr lang="en-US" sz="17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spcAft>
                <a:spcPts val="600"/>
              </a:spcAft>
              <a:buClr>
                <a:srgbClr val="A53010"/>
              </a:buClr>
              <a:buFont typeface="Arial" panose="020B0604020202020204" pitchFamily="34" charset="0"/>
              <a:buChar char="•"/>
            </a:pPr>
            <a:endParaRPr lang="en-US" sz="17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spcAft>
                <a:spcPts val="600"/>
              </a:spcAft>
              <a:buClr>
                <a:srgbClr val="A53010"/>
              </a:buClr>
              <a:buFont typeface="Arial" panose="020B0604020202020204" pitchFamily="34" charset="0"/>
              <a:buChar char="•"/>
            </a:pPr>
            <a:r>
              <a:rPr lang="en-US" sz="17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“Nature Deficit Disorder”  </a:t>
            </a:r>
            <a:r>
              <a:rPr lang="en-US" sz="1700" dirty="0">
                <a:solidFill>
                  <a:schemeClr val="tx1"/>
                </a:solidFill>
                <a:latin typeface="Calibri" panose="020F0502020204030204" pitchFamily="34" charset="0"/>
                <a:ea typeface="Calibri" panose="020F0502020204030204" pitchFamily="34" charset="0"/>
                <a:cs typeface="Times New Roman" panose="02020603050405020304" pitchFamily="18" charset="0"/>
              </a:rPr>
              <a:t>- Humans are hard-wired for a genuine nature  connection (Louv, 2005). </a:t>
            </a:r>
          </a:p>
          <a:p>
            <a:pPr marL="457200" lvl="1" indent="0">
              <a:lnSpc>
                <a:spcPct val="90000"/>
              </a:lnSpc>
              <a:spcBef>
                <a:spcPts val="0"/>
              </a:spcBef>
              <a:spcAft>
                <a:spcPts val="600"/>
              </a:spcAft>
              <a:buClr>
                <a:srgbClr val="A53010"/>
              </a:buClr>
              <a:buNone/>
            </a:pPr>
            <a:endParaRPr lang="en-US" sz="17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spcAft>
                <a:spcPts val="600"/>
              </a:spcAft>
              <a:buClr>
                <a:srgbClr val="A53010"/>
              </a:buClr>
              <a:buFont typeface="Arial" panose="020B0604020202020204" pitchFamily="34" charset="0"/>
              <a:buChar char="•"/>
            </a:pPr>
            <a:r>
              <a:rPr lang="en-US" sz="1700" dirty="0">
                <a:solidFill>
                  <a:schemeClr val="tx1"/>
                </a:solidFill>
                <a:latin typeface="Calibri" panose="020F0502020204030204" pitchFamily="34" charset="0"/>
                <a:ea typeface="Calibri" panose="020F0502020204030204" pitchFamily="34" charset="0"/>
                <a:cs typeface="Times New Roman" panose="02020603050405020304" pitchFamily="18" charset="0"/>
              </a:rPr>
              <a:t>Louv (2005) stated that many psychological problems in kids today are </a:t>
            </a:r>
            <a:r>
              <a:rPr lang="en-US" sz="1700" dirty="0">
                <a:solidFill>
                  <a:srgbClr val="FF0000"/>
                </a:solidFill>
                <a:latin typeface="Calibri" panose="020F0502020204030204" pitchFamily="34" charset="0"/>
                <a:ea typeface="Calibri" panose="020F0502020204030204" pitchFamily="34" charset="0"/>
                <a:cs typeface="Times New Roman" panose="02020603050405020304" pitchFamily="18" charset="0"/>
              </a:rPr>
              <a:t>related to an erosion of their connection with nature and immersion </a:t>
            </a:r>
            <a:r>
              <a:rPr lang="en-US" sz="1700" dirty="0">
                <a:solidFill>
                  <a:schemeClr val="tx1"/>
                </a:solidFill>
                <a:latin typeface="Calibri" panose="020F0502020204030204" pitchFamily="34" charset="0"/>
                <a:ea typeface="Calibri" panose="020F0502020204030204" pitchFamily="34" charset="0"/>
                <a:cs typeface="Times New Roman" panose="02020603050405020304" pitchFamily="18" charset="0"/>
              </a:rPr>
              <a:t>into the digital world. </a:t>
            </a:r>
          </a:p>
          <a:p>
            <a:pPr marL="457200" lvl="1" indent="0">
              <a:lnSpc>
                <a:spcPct val="90000"/>
              </a:lnSpc>
              <a:spcBef>
                <a:spcPts val="0"/>
              </a:spcBef>
              <a:spcAft>
                <a:spcPts val="600"/>
              </a:spcAft>
              <a:buClr>
                <a:srgbClr val="A53010"/>
              </a:buClr>
              <a:buNone/>
            </a:pPr>
            <a:endParaRPr lang="en-US" sz="17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spcAft>
                <a:spcPts val="600"/>
              </a:spcAft>
              <a:buClr>
                <a:srgbClr val="A53010"/>
              </a:buClr>
              <a:buFont typeface="Arial" panose="020B0604020202020204" pitchFamily="34" charset="0"/>
              <a:buChar char="•"/>
            </a:pPr>
            <a:r>
              <a:rPr lang="en-US" sz="1700"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Takeaway</a:t>
            </a:r>
            <a:r>
              <a:rPr lang="en-US" sz="17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1700" dirty="0">
                <a:solidFill>
                  <a:schemeClr val="tx1"/>
                </a:solidFill>
                <a:latin typeface="Calibri" panose="020F0502020204030204" pitchFamily="34" charset="0"/>
                <a:ea typeface="Calibri" panose="020F0502020204030204" pitchFamily="34" charset="0"/>
                <a:cs typeface="Times New Roman" panose="02020603050405020304" pitchFamily="18" charset="0"/>
              </a:rPr>
              <a:t>Get yourself outside exercising and/or enjoying the beauty of the outdoors! The colors green and blue actually regulate the nervous system.</a:t>
            </a:r>
          </a:p>
          <a:p>
            <a:pPr>
              <a:lnSpc>
                <a:spcPct val="90000"/>
              </a:lnSpc>
            </a:pPr>
            <a:endParaRPr lang="en-US" sz="1500" dirty="0">
              <a:solidFill>
                <a:srgbClr val="FEFFFF"/>
              </a:solidFill>
            </a:endParaRPr>
          </a:p>
        </p:txBody>
      </p:sp>
      <p:pic>
        <p:nvPicPr>
          <p:cNvPr id="4" name="Picture 2" descr="Image result for picture of nature">
            <a:extLst>
              <a:ext uri="{FF2B5EF4-FFF2-40B4-BE49-F238E27FC236}">
                <a16:creationId xmlns:a16="http://schemas.microsoft.com/office/drawing/2014/main" id="{A2D3A806-57AA-4AD9-89FA-EA801F6FD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7733" y="2148840"/>
            <a:ext cx="4416637" cy="3760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935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3B08A-0F2C-49EC-B73A-B0A7A90EB712}"/>
              </a:ext>
            </a:extLst>
          </p:cNvPr>
          <p:cNvSpPr>
            <a:spLocks noGrp="1"/>
          </p:cNvSpPr>
          <p:nvPr>
            <p:ph type="title"/>
          </p:nvPr>
        </p:nvSpPr>
        <p:spPr>
          <a:xfrm>
            <a:off x="182880" y="411480"/>
            <a:ext cx="12009119" cy="1154853"/>
          </a:xfrm>
        </p:spPr>
        <p:txBody>
          <a:bodyPr anchor="ctr">
            <a:normAutofit/>
          </a:bodyPr>
          <a:lstStyle/>
          <a:p>
            <a:pPr>
              <a:lnSpc>
                <a:spcPct val="90000"/>
              </a:lnSpc>
            </a:pPr>
            <a:r>
              <a:rPr lang="en-US" sz="2500" b="1" dirty="0">
                <a:solidFill>
                  <a:schemeClr val="tx1"/>
                </a:solidFill>
              </a:rPr>
              <a:t>                          </a:t>
            </a:r>
            <a:r>
              <a:rPr lang="en-US" sz="3200" b="1" dirty="0">
                <a:solidFill>
                  <a:schemeClr val="tx1"/>
                </a:solidFill>
              </a:rPr>
              <a:t>Johann Hari’s Model for Connected Living </a:t>
            </a:r>
          </a:p>
        </p:txBody>
      </p:sp>
      <p:sp>
        <p:nvSpPr>
          <p:cNvPr id="3" name="Content Placeholder 2">
            <a:extLst>
              <a:ext uri="{FF2B5EF4-FFF2-40B4-BE49-F238E27FC236}">
                <a16:creationId xmlns:a16="http://schemas.microsoft.com/office/drawing/2014/main" id="{4D9FEA72-64B7-4464-B5D2-6F18A9CF51EE}"/>
              </a:ext>
            </a:extLst>
          </p:cNvPr>
          <p:cNvSpPr>
            <a:spLocks noGrp="1"/>
          </p:cNvSpPr>
          <p:nvPr>
            <p:ph idx="1"/>
          </p:nvPr>
        </p:nvSpPr>
        <p:spPr>
          <a:xfrm>
            <a:off x="355134" y="1566333"/>
            <a:ext cx="7484173" cy="5291668"/>
          </a:xfrm>
        </p:spPr>
        <p:txBody>
          <a:bodyPr>
            <a:normAutofit fontScale="92500" lnSpcReduction="20000"/>
          </a:bodyPr>
          <a:lstStyle/>
          <a:p>
            <a:pPr marL="0">
              <a:spcBef>
                <a:spcPts val="0"/>
              </a:spcBef>
              <a:spcAft>
                <a:spcPts val="600"/>
              </a:spcAft>
            </a:pPr>
            <a:r>
              <a:rPr lang="en-US" sz="2400" b="1" u="sng" dirty="0">
                <a:solidFill>
                  <a:schemeClr val="tx1"/>
                </a:solidFill>
                <a:latin typeface="Calibri" panose="020F0502020204030204" pitchFamily="34" charset="0"/>
                <a:ea typeface="Calibri" panose="020F0502020204030204" pitchFamily="34" charset="0"/>
                <a:cs typeface="Times New Roman" panose="02020603050405020304" pitchFamily="18" charset="0"/>
              </a:rPr>
              <a:t>Seven – Connection to a Hopeful and Secure Future</a:t>
            </a:r>
            <a:r>
              <a:rPr lang="en-US" sz="24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p>
          <a:p>
            <a:pPr marL="0" indent="0">
              <a:spcBef>
                <a:spcPts val="0"/>
              </a:spcBef>
              <a:spcAft>
                <a:spcPts val="600"/>
              </a:spcAft>
              <a:buNone/>
            </a:pP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Font typeface="Arial" panose="020B0604020202020204" pitchFamily="34" charset="0"/>
              <a:buChar cha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As Native Americans were stripped of their identities, they lost their connection to the future, they became </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increasingly depressed, and then often resorted to alcohol </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which often culminated in addiction (Hari, 2018).</a:t>
            </a:r>
          </a:p>
          <a:p>
            <a:pPr lvl="1">
              <a:spcBef>
                <a:spcPts val="0"/>
              </a:spcBef>
              <a:spcAft>
                <a:spcPts val="600"/>
              </a:spcAft>
              <a:buFont typeface="Arial" panose="020B0604020202020204" pitchFamily="34" charset="0"/>
              <a:buChar char="•"/>
            </a:pPr>
            <a:endPar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1">
              <a:spcBef>
                <a:spcPts val="0"/>
              </a:spcBef>
              <a:spcAft>
                <a:spcPts val="600"/>
              </a:spcAft>
              <a:buFont typeface="Arial" panose="020B0604020202020204" pitchFamily="34" charset="0"/>
              <a:buChar char="•"/>
            </a:pPr>
            <a:r>
              <a:rPr lang="en-US" sz="1800" u="sng" dirty="0">
                <a:solidFill>
                  <a:srgbClr val="FF0000"/>
                </a:solidFill>
                <a:latin typeface="Calibri" panose="020F0502020204030204" pitchFamily="34" charset="0"/>
                <a:ea typeface="Calibri" panose="020F0502020204030204" pitchFamily="34" charset="0"/>
                <a:cs typeface="Calibri" panose="020F0502020204030204" pitchFamily="34" charset="0"/>
              </a:rPr>
              <a:t>Takeaway</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Many of us are in the same boat and have lost sight of a secure future. We need to find a way to foster competence and hope. </a:t>
            </a:r>
          </a:p>
          <a:p>
            <a:pPr lvl="1">
              <a:spcBef>
                <a:spcPts val="0"/>
              </a:spcBef>
              <a:spcAft>
                <a:spcPts val="600"/>
              </a:spcAft>
              <a:buFont typeface="Arial" panose="020B0604020202020204" pitchFamily="34" charset="0"/>
              <a:buChar char="•"/>
            </a:pPr>
            <a:endParaRPr lang="en-US" sz="1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lvl="0">
              <a:spcBef>
                <a:spcPts val="0"/>
              </a:spcBef>
              <a:spcAft>
                <a:spcPts val="600"/>
              </a:spcAft>
              <a:buClr>
                <a:srgbClr val="A53010"/>
              </a:buClr>
            </a:pPr>
            <a:r>
              <a:rPr lang="en-US" sz="2400" u="sng" dirty="0">
                <a:solidFill>
                  <a:schemeClr val="tx1"/>
                </a:solidFill>
                <a:latin typeface="Calibri" panose="020F0502020204030204" pitchFamily="34" charset="0"/>
                <a:ea typeface="Calibri" panose="020F0502020204030204" pitchFamily="34" charset="0"/>
                <a:cs typeface="Times New Roman" panose="02020603050405020304" pitchFamily="18" charset="0"/>
              </a:rPr>
              <a:t>Eight – Connection to Faith (emphasis mine)</a:t>
            </a: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p>
          <a:p>
            <a:pPr marL="0" lvl="0">
              <a:spcBef>
                <a:spcPts val="0"/>
              </a:spcBef>
              <a:spcAft>
                <a:spcPts val="600"/>
              </a:spcAft>
              <a:buClr>
                <a:srgbClr val="A53010"/>
              </a:buClr>
            </a:pPr>
            <a:endPar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r>
              <a:rPr lang="en-US"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Observational studies suggest that people who have regular spiritual practices tend to </a:t>
            </a:r>
            <a:r>
              <a:rPr lang="en-US" sz="1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live longer </a:t>
            </a:r>
            <a:r>
              <a:rPr lang="en-US"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(Strawbridge et al., 1997). </a:t>
            </a:r>
          </a:p>
          <a:p>
            <a:pPr lvl="1">
              <a:spcBef>
                <a:spcPts val="0"/>
              </a:spcBef>
              <a:spcAft>
                <a:spcPts val="600"/>
              </a:spcAft>
              <a:buClr>
                <a:srgbClr val="A53010"/>
              </a:buClr>
              <a:buFont typeface="Arial" panose="020B0604020202020204" pitchFamily="34" charset="0"/>
              <a:buChar char="•"/>
            </a:pPr>
            <a:endParaRPr lang="en-US" sz="1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r>
              <a:rPr lang="en-US"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Religious commitment may improve stress control by affording </a:t>
            </a:r>
            <a:r>
              <a:rPr lang="en-US" sz="1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better coping mechanisms, richer social support, and the strength of personal values </a:t>
            </a:r>
            <a:r>
              <a:rPr lang="en-US"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and worldview (Koenig et al., 1997).</a:t>
            </a:r>
          </a:p>
          <a:p>
            <a:pPr lvl="1">
              <a:spcBef>
                <a:spcPts val="0"/>
              </a:spcBef>
              <a:spcAft>
                <a:spcPts val="600"/>
              </a:spcAft>
              <a:buClr>
                <a:srgbClr val="A53010"/>
              </a:buClr>
              <a:buFont typeface="Arial" panose="020B0604020202020204" pitchFamily="34" charset="0"/>
              <a:buChar char="•"/>
            </a:pPr>
            <a:endParaRPr lang="en-US" sz="1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r>
              <a:rPr lang="en-US" sz="1800" u="sng" dirty="0">
                <a:solidFill>
                  <a:srgbClr val="FF0000"/>
                </a:solidFill>
                <a:latin typeface="Calibri" panose="020F0502020204030204" pitchFamily="34" charset="0"/>
                <a:ea typeface="Calibri" panose="020F0502020204030204" pitchFamily="34" charset="0"/>
                <a:cs typeface="Calibri" panose="020F0502020204030204" pitchFamily="34" charset="0"/>
              </a:rPr>
              <a:t>Takeaway</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Consider pursuing faith in something beyond yourself – your emotional and physical health might thank you one day. </a:t>
            </a:r>
            <a:endParaRPr lang="en-US" sz="1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endPar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lvl="0" indent="0">
              <a:spcBef>
                <a:spcPts val="0"/>
              </a:spcBef>
              <a:spcAft>
                <a:spcPts val="600"/>
              </a:spcAft>
              <a:buClr>
                <a:srgbClr val="A53010"/>
              </a:buClr>
              <a:buNone/>
            </a:pP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600"/>
              </a:spcAft>
              <a:buNone/>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600"/>
              </a:spcAft>
              <a:buNone/>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600"/>
              </a:spcAft>
              <a:buNone/>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600"/>
              </a:spcAft>
              <a:buNone/>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C5A5FF2-76E1-4BDD-82FE-B9ECECCF1EDF}"/>
              </a:ext>
            </a:extLst>
          </p:cNvPr>
          <p:cNvPicPr/>
          <p:nvPr/>
        </p:nvPicPr>
        <p:blipFill rotWithShape="1">
          <a:blip r:embed="rId2">
            <a:extLst>
              <a:ext uri="{28A0092B-C50C-407E-A947-70E740481C1C}">
                <a14:useLocalDpi xmlns:a14="http://schemas.microsoft.com/office/drawing/2010/main" val="0"/>
              </a:ext>
            </a:extLst>
          </a:blip>
          <a:srcRect t="30874"/>
          <a:stretch/>
        </p:blipFill>
        <p:spPr bwMode="auto">
          <a:xfrm>
            <a:off x="8082116" y="1818167"/>
            <a:ext cx="4109883" cy="2477385"/>
          </a:xfrm>
          <a:prstGeom prst="rect">
            <a:avLst/>
          </a:prstGeom>
          <a:noFill/>
        </p:spPr>
      </p:pic>
      <p:pic>
        <p:nvPicPr>
          <p:cNvPr id="3074" name="Picture 2" descr="Alone, Calm, Faith Picture. Image: 109903903">
            <a:extLst>
              <a:ext uri="{FF2B5EF4-FFF2-40B4-BE49-F238E27FC236}">
                <a16:creationId xmlns:a16="http://schemas.microsoft.com/office/drawing/2014/main" id="{5C20DB38-9AC7-4064-AD8D-DEC483941D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327"/>
          <a:stretch/>
        </p:blipFill>
        <p:spPr bwMode="auto">
          <a:xfrm>
            <a:off x="8082117" y="4295553"/>
            <a:ext cx="4109883" cy="2562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117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pic>
        <p:nvPicPr>
          <p:cNvPr id="4" name="Picture 3" descr="Food rations that were dropped into the Netherlands in 1945.">
            <a:extLst>
              <a:ext uri="{FF2B5EF4-FFF2-40B4-BE49-F238E27FC236}">
                <a16:creationId xmlns:a16="http://schemas.microsoft.com/office/drawing/2014/main" id="{20F271EF-63AB-485D-8CEE-B901A684606C}"/>
              </a:ext>
            </a:extLst>
          </p:cNvPr>
          <p:cNvPicPr/>
          <p:nvPr/>
        </p:nvPicPr>
        <p:blipFill rotWithShape="1">
          <a:blip r:embed="rId2">
            <a:extLst>
              <a:ext uri="{28A0092B-C50C-407E-A947-70E740481C1C}">
                <a14:useLocalDpi xmlns:a14="http://schemas.microsoft.com/office/drawing/2010/main" val="0"/>
              </a:ext>
            </a:extLst>
          </a:blip>
          <a:srcRect l="9241" r="15750" b="-1"/>
          <a:stretch/>
        </p:blipFill>
        <p:spPr bwMode="auto">
          <a:xfrm>
            <a:off x="3230880" y="1"/>
            <a:ext cx="8932254" cy="6857999"/>
          </a:xfrm>
          <a:prstGeom prst="rect">
            <a:avLst/>
          </a:prstGeom>
          <a:noFill/>
        </p:spPr>
      </p:pic>
      <p:sp useBgFill="1">
        <p:nvSpPr>
          <p:cNvPr id="9" name="Freeform: Shape 8">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87EED389-756A-4063-876B-A6CB946648F3}"/>
              </a:ext>
            </a:extLst>
          </p:cNvPr>
          <p:cNvSpPr>
            <a:spLocks noGrp="1"/>
          </p:cNvSpPr>
          <p:nvPr>
            <p:ph type="title"/>
          </p:nvPr>
        </p:nvSpPr>
        <p:spPr>
          <a:xfrm>
            <a:off x="182880" y="-1"/>
            <a:ext cx="6113747" cy="948691"/>
          </a:xfrm>
          <a:gradFill>
            <a:gsLst>
              <a:gs pos="33000">
                <a:schemeClr val="bg1">
                  <a:lumMod val="75000"/>
                </a:schemeClr>
              </a:gs>
              <a:gs pos="100000">
                <a:schemeClr val="bg2">
                  <a:shade val="98000"/>
                  <a:satMod val="120000"/>
                  <a:lumMod val="98000"/>
                </a:schemeClr>
              </a:gs>
            </a:gsLst>
            <a:path path="circle">
              <a:fillToRect l="50000" t="50000" r="100000" b="100000"/>
            </a:path>
          </a:gradFill>
        </p:spPr>
        <p:txBody>
          <a:bodyPr>
            <a:normAutofit fontScale="90000"/>
          </a:bodyPr>
          <a:lstStyle/>
          <a:p>
            <a:r>
              <a:rPr lang="en-US" b="1" dirty="0"/>
              <a:t>Dutch Famine in World War II</a:t>
            </a:r>
            <a:endParaRPr lang="en-US" dirty="0"/>
          </a:p>
        </p:txBody>
      </p:sp>
      <p:sp>
        <p:nvSpPr>
          <p:cNvPr id="11" name="Rectangle 10">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608AC33C-D8A9-4319-8888-86184A835B3B}"/>
              </a:ext>
            </a:extLst>
          </p:cNvPr>
          <p:cNvSpPr>
            <a:spLocks noGrp="1"/>
          </p:cNvSpPr>
          <p:nvPr>
            <p:ph idx="1"/>
          </p:nvPr>
        </p:nvSpPr>
        <p:spPr>
          <a:xfrm>
            <a:off x="182880" y="1200150"/>
            <a:ext cx="6113748" cy="5737503"/>
          </a:xfrm>
        </p:spPr>
        <p:txBody>
          <a:bodyPr>
            <a:normAutofit/>
          </a:bodyPr>
          <a:lstStyle/>
          <a:p>
            <a:pPr>
              <a:lnSpc>
                <a:spcPct val="90000"/>
              </a:lnSpc>
            </a:pPr>
            <a:r>
              <a:rPr lang="en-US" sz="1600" dirty="0"/>
              <a:t>Another sad example of the impact of trauma on subsequent generations is the </a:t>
            </a:r>
            <a:r>
              <a:rPr lang="en-US" sz="1600" b="1" dirty="0"/>
              <a:t>Dutch Famine in World War II</a:t>
            </a:r>
            <a:r>
              <a:rPr lang="en-US" sz="1600" dirty="0"/>
              <a:t>. In September 1944, trains in the Netherlands ground to a halt. Dutch railway workers were hoping that a strike could stop the transport of Nazi troops and help the advancing Allied forces.</a:t>
            </a:r>
          </a:p>
          <a:p>
            <a:pPr>
              <a:lnSpc>
                <a:spcPct val="90000"/>
              </a:lnSpc>
            </a:pPr>
            <a:r>
              <a:rPr lang="en-US" sz="1600" dirty="0"/>
              <a:t>Sadly, the Allied campaign failed, and the Nazis punished the Netherlands by blocking food supplies, plunging much of the country into famine. By the time the Netherlands was liberated in May 1945, more than 20,000 people died of starvation.</a:t>
            </a:r>
          </a:p>
          <a:p>
            <a:pPr>
              <a:lnSpc>
                <a:spcPct val="90000"/>
              </a:lnSpc>
            </a:pPr>
            <a:r>
              <a:rPr lang="en-US" sz="1600" dirty="0"/>
              <a:t>Pregnant women, it turns out, were uniquely vulnerable, and the children they gave birth to were influenced by famine throughout their lives. </a:t>
            </a:r>
          </a:p>
          <a:p>
            <a:pPr>
              <a:lnSpc>
                <a:spcPct val="90000"/>
              </a:lnSpc>
            </a:pPr>
            <a:r>
              <a:rPr lang="en-US" sz="1600" dirty="0"/>
              <a:t>When these children became adults, they ended up  heavier than average. In middle age, they had higher levels of triglycerides and LDL cholesterol and they experienced higher rates of  </a:t>
            </a:r>
            <a:r>
              <a:rPr lang="en-US" sz="1600" dirty="0">
                <a:solidFill>
                  <a:srgbClr val="FF0000"/>
                </a:solidFill>
              </a:rPr>
              <a:t>obesity, diabetes, and schizophrenia. </a:t>
            </a:r>
          </a:p>
          <a:p>
            <a:pPr>
              <a:lnSpc>
                <a:spcPct val="90000"/>
              </a:lnSpc>
            </a:pPr>
            <a:endParaRPr lang="en-US" sz="900" dirty="0"/>
          </a:p>
        </p:txBody>
      </p:sp>
      <p:sp>
        <p:nvSpPr>
          <p:cNvPr id="5" name="Rectangle 4">
            <a:extLst>
              <a:ext uri="{FF2B5EF4-FFF2-40B4-BE49-F238E27FC236}">
                <a16:creationId xmlns:a16="http://schemas.microsoft.com/office/drawing/2014/main" id="{243B214C-A97A-4695-9609-5AFBEB3D81A9}"/>
              </a:ext>
            </a:extLst>
          </p:cNvPr>
          <p:cNvSpPr/>
          <p:nvPr/>
        </p:nvSpPr>
        <p:spPr>
          <a:xfrm>
            <a:off x="5284380" y="2967335"/>
            <a:ext cx="6907619" cy="3970318"/>
          </a:xfrm>
          <a:prstGeom prst="rect">
            <a:avLst/>
          </a:prstGeom>
        </p:spPr>
        <p:txBody>
          <a:bodyPr wrap="square">
            <a:spAutoFit/>
          </a:bodyPr>
          <a:lstStyle/>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1400" dirty="0">
                <a:solidFill>
                  <a:srgbClr val="00B0F0"/>
                </a:solidFill>
                <a:latin typeface="Calibri" panose="020F0502020204030204" pitchFamily="34" charset="0"/>
                <a:ea typeface="Times New Roman" panose="02020603050405020304" pitchFamily="18" charset="0"/>
                <a:cs typeface="Times New Roman" panose="02020603050405020304" pitchFamily="18" charset="0"/>
              </a:rPr>
              <a:t>Food rations that were dropped into the Netherlands in 1945.Credit...Dutch National Archive</a:t>
            </a:r>
          </a:p>
          <a:p>
            <a:pPr algn="ctr"/>
            <a:r>
              <a:rPr lang="en-US" sz="1400" dirty="0">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38925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C000"/>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A51EBD-3A35-49F6-B761-EE20F6C2140F}"/>
              </a:ext>
            </a:extLst>
          </p:cNvPr>
          <p:cNvSpPr>
            <a:spLocks noGrp="1"/>
          </p:cNvSpPr>
          <p:nvPr>
            <p:ph type="title"/>
          </p:nvPr>
        </p:nvSpPr>
        <p:spPr>
          <a:xfrm>
            <a:off x="3373062" y="1"/>
            <a:ext cx="8131550" cy="825910"/>
          </a:xfrm>
        </p:spPr>
        <p:txBody>
          <a:bodyPr>
            <a:normAutofit/>
          </a:bodyPr>
          <a:lstStyle/>
          <a:p>
            <a:r>
              <a:rPr lang="en-US" dirty="0"/>
              <a:t>My Letter to Johann Hari</a:t>
            </a:r>
          </a:p>
        </p:txBody>
      </p:sp>
      <p:sp>
        <p:nvSpPr>
          <p:cNvPr id="19" name="Rectangle 18">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22"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23"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24"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25"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26"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27"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28"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29"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30"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31"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32"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33"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grpSp>
        <p:nvGrpSpPr>
          <p:cNvPr id="35" name="Group 34">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36"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US"/>
            </a:p>
          </p:txBody>
        </p:sp>
        <p:sp>
          <p:nvSpPr>
            <p:cNvPr id="37"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US"/>
            </a:p>
          </p:txBody>
        </p:sp>
        <p:sp>
          <p:nvSpPr>
            <p:cNvPr id="38"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US"/>
            </a:p>
          </p:txBody>
        </p:sp>
        <p:sp>
          <p:nvSpPr>
            <p:cNvPr id="39"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US"/>
            </a:p>
          </p:txBody>
        </p:sp>
        <p:sp>
          <p:nvSpPr>
            <p:cNvPr id="40"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US"/>
            </a:p>
          </p:txBody>
        </p:sp>
        <p:sp>
          <p:nvSpPr>
            <p:cNvPr id="41"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US"/>
            </a:p>
          </p:txBody>
        </p:sp>
        <p:sp>
          <p:nvSpPr>
            <p:cNvPr id="42"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US"/>
            </a:p>
          </p:txBody>
        </p:sp>
        <p:sp>
          <p:nvSpPr>
            <p:cNvPr id="43"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US"/>
            </a:p>
          </p:txBody>
        </p:sp>
        <p:sp>
          <p:nvSpPr>
            <p:cNvPr id="44"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US"/>
            </a:p>
          </p:txBody>
        </p:sp>
        <p:sp>
          <p:nvSpPr>
            <p:cNvPr id="45"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US"/>
            </a:p>
          </p:txBody>
        </p:sp>
        <p:sp>
          <p:nvSpPr>
            <p:cNvPr id="46"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US"/>
            </a:p>
          </p:txBody>
        </p:sp>
        <p:sp>
          <p:nvSpPr>
            <p:cNvPr id="47"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US"/>
            </a:p>
          </p:txBody>
        </p:sp>
      </p:grpSp>
      <p:sp>
        <p:nvSpPr>
          <p:cNvPr id="49"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3" name="Content Placeholder 2">
            <a:extLst>
              <a:ext uri="{FF2B5EF4-FFF2-40B4-BE49-F238E27FC236}">
                <a16:creationId xmlns:a16="http://schemas.microsoft.com/office/drawing/2014/main" id="{3D58F1BA-CBB3-4970-9C04-D6B7172F4409}"/>
              </a:ext>
            </a:extLst>
          </p:cNvPr>
          <p:cNvSpPr>
            <a:spLocks noGrp="1"/>
          </p:cNvSpPr>
          <p:nvPr>
            <p:ph idx="1"/>
          </p:nvPr>
        </p:nvSpPr>
        <p:spPr>
          <a:xfrm>
            <a:off x="2911982" y="741033"/>
            <a:ext cx="8520030" cy="6112220"/>
          </a:xfrm>
        </p:spPr>
        <p:txBody>
          <a:bodyPr>
            <a:normAutofit fontScale="62500" lnSpcReduction="20000"/>
          </a:bodyPr>
          <a:lstStyle/>
          <a:p>
            <a:pPr marL="0" indent="0">
              <a:lnSpc>
                <a:spcPct val="90000"/>
              </a:lnSpc>
              <a:buNone/>
            </a:pPr>
            <a:r>
              <a:rPr lang="en-US" sz="1600" dirty="0">
                <a:solidFill>
                  <a:srgbClr val="00B0F0"/>
                </a:solidFill>
                <a:latin typeface="Calibri" panose="020F0502020204030204" pitchFamily="34" charset="0"/>
                <a:cs typeface="Calibri" panose="020F0502020204030204" pitchFamily="34" charset="0"/>
              </a:rPr>
              <a:t>Johann Hari’s work was profoundly helpful to me as it summarized much of what I did to get my self once again regulated emotionally and back on track, so much so, that I felt compelled to write him a letter of gratitude.</a:t>
            </a:r>
          </a:p>
          <a:p>
            <a:pPr marL="0" indent="0">
              <a:lnSpc>
                <a:spcPct val="90000"/>
              </a:lnSpc>
              <a:buNone/>
            </a:pPr>
            <a:r>
              <a:rPr lang="en-US" sz="2400" dirty="0">
                <a:latin typeface="Segoe Print" panose="02000600000000000000" pitchFamily="2" charset="0"/>
                <a:cs typeface="Aldhabi" panose="020B0604020202020204" pitchFamily="2" charset="-78"/>
              </a:rPr>
              <a:t>Hi Johann,</a:t>
            </a:r>
          </a:p>
          <a:p>
            <a:pPr marL="0" indent="0">
              <a:lnSpc>
                <a:spcPct val="90000"/>
              </a:lnSpc>
              <a:buNone/>
            </a:pPr>
            <a:r>
              <a:rPr lang="en-US" sz="2400" dirty="0">
                <a:latin typeface="Segoe Print" panose="02000600000000000000" pitchFamily="2" charset="0"/>
                <a:cs typeface="Aldhabi" panose="020B0604020202020204" pitchFamily="2" charset="-78"/>
              </a:rPr>
              <a:t>I have been wanting to write your for quite some time and on this cold and wet Saturday evening in the Pacific Northwest, I am finally reaching out.  </a:t>
            </a:r>
          </a:p>
          <a:p>
            <a:pPr marL="0" indent="0">
              <a:lnSpc>
                <a:spcPct val="90000"/>
              </a:lnSpc>
              <a:buNone/>
            </a:pPr>
            <a:r>
              <a:rPr lang="en-US" sz="2400" dirty="0">
                <a:latin typeface="Segoe Print" panose="02000600000000000000" pitchFamily="2" charset="0"/>
                <a:cs typeface="Aldhabi" panose="020B0604020202020204" pitchFamily="2" charset="-78"/>
              </a:rPr>
              <a:t>By way of introduction, I am a clinical pediatric psychologist, working at Madigan Army Medical Center, one of the largest Army training hospitals in the US.  I also have a small private practice in Olympia, Washington State. But this is not really that relevant. What is relevant and what connects me to you, is that I, too, have struggled with profound depression, so severe, in fact, that it landed me in the psychiatric ward at St. Peter Hospital some twelve years ago after hitting a point of deep depression – precipitated by my wife’s cancer diagnosis, my daughter’s possible lymphoma diagnosis, my son’s deployment to Fallujah, Iraq in 2008, and the loss of my financial stability due to heavy real estate investment losses during the financial collapse and worldwide recession of that time.  After my total emotional collapse, I embarked on a long journey of recovery, one that took me almost eight years. Once recovered, I began to do an internal assessment and inventory of the many things I did to bring back wholeness to my life and, by way of a gift, once nearing completion of that inventory, I happened to hear your interview with Georgy Noorey on Coast to Coast radio. I was immediately captivated by your story. I bought your book, </a:t>
            </a:r>
            <a:r>
              <a:rPr lang="en-US" sz="2400" i="1" dirty="0">
                <a:latin typeface="Segoe Print" panose="02000600000000000000" pitchFamily="2" charset="0"/>
                <a:cs typeface="Aldhabi" panose="020B0604020202020204" pitchFamily="2" charset="-78"/>
              </a:rPr>
              <a:t>Lost Connections, </a:t>
            </a:r>
            <a:r>
              <a:rPr lang="en-US" sz="2400" dirty="0">
                <a:latin typeface="Segoe Print" panose="02000600000000000000" pitchFamily="2" charset="0"/>
                <a:cs typeface="Aldhabi" panose="020B0604020202020204" pitchFamily="2" charset="-78"/>
              </a:rPr>
              <a:t>and was nothing short of validated, blessed, moved, intellectually challenged, and deeply touched by your words. You helped lend credence and validation to my struggle and to what it took to save myself and heal. I came to know you as a fellow traveler in the struggle of life. I watched nearly every YouTube and Ted Talk interviews and presentations you gave and came to know you as a sort of friend, if not even a brother, in the life experience we all share.</a:t>
            </a:r>
          </a:p>
          <a:p>
            <a:pPr marL="0" indent="0">
              <a:lnSpc>
                <a:spcPct val="90000"/>
              </a:lnSpc>
              <a:buNone/>
            </a:pPr>
            <a:r>
              <a:rPr lang="en-US" sz="2400" dirty="0">
                <a:latin typeface="Segoe Print" panose="02000600000000000000" pitchFamily="2" charset="0"/>
                <a:cs typeface="Aldhabi" panose="020B0604020202020204" pitchFamily="2" charset="-78"/>
              </a:rPr>
              <a:t>I am very happy to say that my life is now nothing short of amazing.  I left my very lucrative full-time private practice where money ruled, toxic relationships reigned, and fulfillment in service to others diminished. I returned to an Army medical center, perhaps by universal design, the one where I once served when I was on active duty some two and a half decades ago - with half the pay but twice the fulfillment, as I was no longer working for the mighty dollar but was instead dedicated to the service of others. In short, I found my soul. </a:t>
            </a:r>
          </a:p>
          <a:p>
            <a:pPr marL="0" indent="0">
              <a:lnSpc>
                <a:spcPct val="90000"/>
              </a:lnSpc>
              <a:buNone/>
            </a:pPr>
            <a:endParaRPr lang="en-US" sz="900" dirty="0"/>
          </a:p>
        </p:txBody>
      </p:sp>
    </p:spTree>
    <p:extLst>
      <p:ext uri="{BB962C8B-B14F-4D97-AF65-F5344CB8AC3E}">
        <p14:creationId xmlns:p14="http://schemas.microsoft.com/office/powerpoint/2010/main" val="14541502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C000"/>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A51EBD-3A35-49F6-B761-EE20F6C2140F}"/>
              </a:ext>
            </a:extLst>
          </p:cNvPr>
          <p:cNvSpPr>
            <a:spLocks noGrp="1"/>
          </p:cNvSpPr>
          <p:nvPr>
            <p:ph type="title"/>
          </p:nvPr>
        </p:nvSpPr>
        <p:spPr>
          <a:xfrm>
            <a:off x="3373062" y="1"/>
            <a:ext cx="8131550" cy="825910"/>
          </a:xfrm>
        </p:spPr>
        <p:txBody>
          <a:bodyPr>
            <a:normAutofit/>
          </a:bodyPr>
          <a:lstStyle/>
          <a:p>
            <a:r>
              <a:rPr lang="en-US" dirty="0"/>
              <a:t>My Letter to Johann Hari – cont.</a:t>
            </a:r>
          </a:p>
        </p:txBody>
      </p:sp>
      <p:sp>
        <p:nvSpPr>
          <p:cNvPr id="19" name="Rectangle 18">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22"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23"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24"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25"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26"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27"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28"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29"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30"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31"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32"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33"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grpSp>
        <p:nvGrpSpPr>
          <p:cNvPr id="35" name="Group 34">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36"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US"/>
            </a:p>
          </p:txBody>
        </p:sp>
        <p:sp>
          <p:nvSpPr>
            <p:cNvPr id="37"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US"/>
            </a:p>
          </p:txBody>
        </p:sp>
        <p:sp>
          <p:nvSpPr>
            <p:cNvPr id="38"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US"/>
            </a:p>
          </p:txBody>
        </p:sp>
        <p:sp>
          <p:nvSpPr>
            <p:cNvPr id="39"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US"/>
            </a:p>
          </p:txBody>
        </p:sp>
        <p:sp>
          <p:nvSpPr>
            <p:cNvPr id="40"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US"/>
            </a:p>
          </p:txBody>
        </p:sp>
        <p:sp>
          <p:nvSpPr>
            <p:cNvPr id="41"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US"/>
            </a:p>
          </p:txBody>
        </p:sp>
        <p:sp>
          <p:nvSpPr>
            <p:cNvPr id="42"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US"/>
            </a:p>
          </p:txBody>
        </p:sp>
        <p:sp>
          <p:nvSpPr>
            <p:cNvPr id="43"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US"/>
            </a:p>
          </p:txBody>
        </p:sp>
        <p:sp>
          <p:nvSpPr>
            <p:cNvPr id="44"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US"/>
            </a:p>
          </p:txBody>
        </p:sp>
        <p:sp>
          <p:nvSpPr>
            <p:cNvPr id="45"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US"/>
            </a:p>
          </p:txBody>
        </p:sp>
        <p:sp>
          <p:nvSpPr>
            <p:cNvPr id="46"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US"/>
            </a:p>
          </p:txBody>
        </p:sp>
        <p:sp>
          <p:nvSpPr>
            <p:cNvPr id="47"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US"/>
            </a:p>
          </p:txBody>
        </p:sp>
      </p:grpSp>
      <p:sp>
        <p:nvSpPr>
          <p:cNvPr id="49"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3" name="Content Placeholder 2">
            <a:extLst>
              <a:ext uri="{FF2B5EF4-FFF2-40B4-BE49-F238E27FC236}">
                <a16:creationId xmlns:a16="http://schemas.microsoft.com/office/drawing/2014/main" id="{3D58F1BA-CBB3-4970-9C04-D6B7172F4409}"/>
              </a:ext>
            </a:extLst>
          </p:cNvPr>
          <p:cNvSpPr>
            <a:spLocks noGrp="1"/>
          </p:cNvSpPr>
          <p:nvPr>
            <p:ph idx="1"/>
          </p:nvPr>
        </p:nvSpPr>
        <p:spPr>
          <a:xfrm>
            <a:off x="2911982" y="1089763"/>
            <a:ext cx="8520030" cy="5777459"/>
          </a:xfrm>
        </p:spPr>
        <p:txBody>
          <a:bodyPr>
            <a:normAutofit/>
          </a:bodyPr>
          <a:lstStyle/>
          <a:p>
            <a:pPr marL="0" indent="0">
              <a:buNone/>
            </a:pPr>
            <a:r>
              <a:rPr lang="en-US" sz="1400" dirty="0">
                <a:latin typeface="Segoe Print" panose="02000600000000000000" pitchFamily="2" charset="0"/>
              </a:rPr>
              <a:t>My journey to hell and back, the lessons learned, and your book all helped to contribute to my salvation. Johann, I cannot thank you enough – for your humility to share your story, for your brilliance to research the truth, and for your courage to share it. You have helped to enrich and save the lives of many, not the least of which mine.</a:t>
            </a:r>
          </a:p>
          <a:p>
            <a:pPr marL="0" indent="0">
              <a:buNone/>
            </a:pPr>
            <a:r>
              <a:rPr lang="en-US" sz="1400" dirty="0">
                <a:latin typeface="Segoe Print" panose="02000600000000000000" pitchFamily="2" charset="0"/>
              </a:rPr>
              <a:t>I have applied your teaching not only to my life, but to the lives of the many severely disturbed and oftentimes emotionally challenged patients which I serve at Madigan and in my private practice. I have developed your multi-point model of connection into a therapy protocol for many of my patients at Madigan Army Medical Center, as well as in my private practice which I have affectionately named, </a:t>
            </a:r>
            <a:r>
              <a:rPr lang="en-US" sz="1400" i="1" dirty="0">
                <a:latin typeface="Segoe Print" panose="02000600000000000000" pitchFamily="2" charset="0"/>
              </a:rPr>
              <a:t>The Center for Connected</a:t>
            </a:r>
            <a:r>
              <a:rPr lang="en-US" sz="1400" b="1" i="1" dirty="0">
                <a:latin typeface="Segoe Print" panose="02000600000000000000" pitchFamily="2" charset="0"/>
              </a:rPr>
              <a:t> </a:t>
            </a:r>
            <a:r>
              <a:rPr lang="en-US" sz="1400" i="1" dirty="0">
                <a:latin typeface="Segoe Print" panose="02000600000000000000" pitchFamily="2" charset="0"/>
              </a:rPr>
              <a:t>Living, LLC. </a:t>
            </a:r>
            <a:r>
              <a:rPr lang="en-US" sz="1400" dirty="0">
                <a:latin typeface="Segoe Print" panose="02000600000000000000" pitchFamily="2" charset="0"/>
              </a:rPr>
              <a:t> In addition, I have a personal interest and passion to help those who are imprisoned by media and pornography addiction, the epidemic plagues of modern culture, and I use your model of connection as one of the key components of recovery for them both in my therapy and in my speaking engagements.</a:t>
            </a:r>
          </a:p>
          <a:p>
            <a:pPr marL="0" indent="0">
              <a:buNone/>
            </a:pPr>
            <a:r>
              <a:rPr lang="en-US" sz="1400" dirty="0">
                <a:latin typeface="Segoe Print" panose="02000600000000000000" pitchFamily="2" charset="0"/>
              </a:rPr>
              <a:t>I hope you don’t mind, but I have made considerable reference your work in my papers and PowerPoints which I have developed for my patients at Madigan and in my private practice.  Should you ever wish to peruse them, you can find them on my website: </a:t>
            </a:r>
            <a:r>
              <a:rPr lang="en-US" sz="1400" b="1" dirty="0">
                <a:latin typeface="Segoe Print" panose="02000600000000000000" pitchFamily="2" charset="0"/>
              </a:rPr>
              <a:t>jeffreyhansenphd.com</a:t>
            </a:r>
            <a:r>
              <a:rPr lang="en-US" sz="1400" dirty="0">
                <a:latin typeface="Segoe Print" panose="02000600000000000000" pitchFamily="2" charset="0"/>
              </a:rPr>
              <a:t>. No worries if you choose not to review them but suffice it to say that you are helping to restore emotional lives of many, my friend.</a:t>
            </a:r>
          </a:p>
          <a:p>
            <a:pPr marL="0" indent="0">
              <a:buNone/>
            </a:pPr>
            <a:r>
              <a:rPr lang="en-US" sz="1400" dirty="0">
                <a:latin typeface="Segoe Print" panose="02000600000000000000" pitchFamily="2" charset="0"/>
              </a:rPr>
              <a:t>I hope to meet you one day and to have the privilege of shaking your hand. You are the best of humanity and I am honored to count you as one of my literary mentors. </a:t>
            </a:r>
          </a:p>
          <a:p>
            <a:pPr marL="0" indent="0">
              <a:buNone/>
            </a:pPr>
            <a:r>
              <a:rPr lang="en-US" sz="1400" dirty="0">
                <a:latin typeface="Segoe Print" panose="02000600000000000000" pitchFamily="2" charset="0"/>
              </a:rPr>
              <a:t>With fond regards,</a:t>
            </a:r>
          </a:p>
          <a:p>
            <a:pPr marL="0" indent="0">
              <a:buNone/>
            </a:pPr>
            <a:r>
              <a:rPr lang="en-US" sz="1400" dirty="0">
                <a:latin typeface="Segoe Print" panose="02000600000000000000" pitchFamily="2" charset="0"/>
              </a:rPr>
              <a:t>Jeff</a:t>
            </a:r>
          </a:p>
          <a:p>
            <a:pPr marL="0" indent="0">
              <a:lnSpc>
                <a:spcPct val="90000"/>
              </a:lnSpc>
              <a:buNone/>
            </a:pPr>
            <a:endParaRPr lang="en-US" sz="900" dirty="0"/>
          </a:p>
        </p:txBody>
      </p:sp>
    </p:spTree>
    <p:extLst>
      <p:ext uri="{BB962C8B-B14F-4D97-AF65-F5344CB8AC3E}">
        <p14:creationId xmlns:p14="http://schemas.microsoft.com/office/powerpoint/2010/main" val="9931517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BD3DE1C-3AF4-4A7C-ABC8-0DE265DE9945}"/>
              </a:ext>
            </a:extLst>
          </p:cNvPr>
          <p:cNvSpPr>
            <a:spLocks noGrp="1"/>
          </p:cNvSpPr>
          <p:nvPr>
            <p:ph type="title"/>
          </p:nvPr>
        </p:nvSpPr>
        <p:spPr>
          <a:xfrm>
            <a:off x="541867" y="787400"/>
            <a:ext cx="8041694" cy="778933"/>
          </a:xfrm>
        </p:spPr>
        <p:txBody>
          <a:bodyPr anchor="ctr">
            <a:normAutofit fontScale="90000"/>
          </a:bodyPr>
          <a:lstStyle/>
          <a:p>
            <a:pPr>
              <a:lnSpc>
                <a:spcPct val="90000"/>
              </a:lnSpc>
            </a:pPr>
            <a:r>
              <a:rPr lang="en-US" sz="4800" b="1" dirty="0">
                <a:solidFill>
                  <a:srgbClr val="FEFFFF"/>
                </a:solidFill>
                <a:latin typeface="Calibri" panose="020F0502020204030204" pitchFamily="34" charset="0"/>
                <a:cs typeface="Calibri" panose="020F0502020204030204" pitchFamily="34" charset="0"/>
              </a:rPr>
              <a:t>Conclusion</a:t>
            </a:r>
            <a:br>
              <a:rPr lang="en-US" sz="2500" dirty="0">
                <a:solidFill>
                  <a:srgbClr val="FEFFFF"/>
                </a:solidFill>
                <a:latin typeface="Calibri" panose="020F0502020204030204" pitchFamily="34" charset="0"/>
                <a:cs typeface="Calibri" panose="020F0502020204030204" pitchFamily="34" charset="0"/>
              </a:rPr>
            </a:br>
            <a:endParaRPr lang="en-US" sz="2500" dirty="0">
              <a:solidFill>
                <a:srgbClr val="FEFFFF"/>
              </a:solidFill>
            </a:endParaRPr>
          </a:p>
        </p:txBody>
      </p:sp>
      <p:sp>
        <p:nvSpPr>
          <p:cNvPr id="3" name="Content Placeholder 2">
            <a:extLst>
              <a:ext uri="{FF2B5EF4-FFF2-40B4-BE49-F238E27FC236}">
                <a16:creationId xmlns:a16="http://schemas.microsoft.com/office/drawing/2014/main" id="{7E60C570-A8BE-4580-BD6F-0BAEBC05DB0C}"/>
              </a:ext>
            </a:extLst>
          </p:cNvPr>
          <p:cNvSpPr>
            <a:spLocks noGrp="1"/>
          </p:cNvSpPr>
          <p:nvPr>
            <p:ph idx="1"/>
          </p:nvPr>
        </p:nvSpPr>
        <p:spPr>
          <a:xfrm>
            <a:off x="-1" y="1694178"/>
            <a:ext cx="8229600" cy="5159073"/>
          </a:xfrm>
          <a:gradFill>
            <a:gsLst>
              <a:gs pos="75000">
                <a:srgbClr val="FFC000"/>
              </a:gs>
              <a:gs pos="50000">
                <a:srgbClr val="FFC000"/>
              </a:gs>
              <a:gs pos="0">
                <a:srgbClr val="FFC000"/>
              </a:gs>
              <a:gs pos="100000">
                <a:schemeClr val="bg2">
                  <a:shade val="98000"/>
                  <a:satMod val="120000"/>
                  <a:lumMod val="98000"/>
                </a:schemeClr>
              </a:gs>
            </a:gsLst>
            <a:path path="circle">
              <a:fillToRect l="50000" t="50000" r="100000" b="100000"/>
            </a:path>
          </a:gradFill>
        </p:spPr>
        <p:txBody>
          <a:bodyPr>
            <a:normAutofit/>
          </a:bodyPr>
          <a:lstStyle/>
          <a:p>
            <a:pPr marL="0" indent="0">
              <a:lnSpc>
                <a:spcPct val="90000"/>
              </a:lnSpc>
              <a:buNone/>
            </a:pPr>
            <a:endParaRPr lang="en-US" dirty="0">
              <a:solidFill>
                <a:srgbClr val="FEFFFF"/>
              </a:solidFill>
              <a:latin typeface="Segoe Print" panose="02000600000000000000" pitchFamily="2" charset="0"/>
              <a:cs typeface="Calibri" panose="020F0502020204030204" pitchFamily="34" charset="0"/>
            </a:endParaRPr>
          </a:p>
          <a:p>
            <a:pPr marL="400050" lvl="1" indent="0">
              <a:lnSpc>
                <a:spcPct val="90000"/>
              </a:lnSpc>
              <a:buNone/>
            </a:pPr>
            <a:r>
              <a:rPr lang="en-US" dirty="0">
                <a:solidFill>
                  <a:schemeClr val="bg1"/>
                </a:solidFill>
                <a:latin typeface="Segoe Print" panose="02000600000000000000" pitchFamily="2" charset="0"/>
                <a:cs typeface="Calibri" panose="020F0502020204030204" pitchFamily="34" charset="0"/>
              </a:rPr>
              <a:t>So, thank you for taking a walk with me. We all struggle with managing and regulating our emotions. It is just part of the human condition. For some lucky few, who have inherited healthy genes and epigenomes, enjoyed the best of secure attachment early in life, experienced few Adverse Child Experiences in childhood, and lived connectedly, emotional regulation comes much easier. But most of us, to some degree, have taken on damage which has impacted on our ability to manage the emotional tempest within us and we are instead managed by it. No matter how bad our lives previous to this moment might have been, we can heal, we can restore our mind, body, and soul. If I can take such a fall from grace and heal to live a life better than I ever could have imagined, so can you.  Keep looking up, keep learning, keep persevering.  You can do it, connected with all good things.</a:t>
            </a:r>
          </a:p>
          <a:p>
            <a:pPr marL="400050" lvl="1" indent="0">
              <a:lnSpc>
                <a:spcPct val="90000"/>
              </a:lnSpc>
              <a:buNone/>
            </a:pPr>
            <a:r>
              <a:rPr lang="en-US" dirty="0">
                <a:solidFill>
                  <a:schemeClr val="bg1"/>
                </a:solidFill>
                <a:latin typeface="Segoe Print" panose="02000600000000000000" pitchFamily="2" charset="0"/>
                <a:cs typeface="Calibri" panose="020F0502020204030204" pitchFamily="34" charset="0"/>
              </a:rPr>
              <a:t>Jeff</a:t>
            </a:r>
          </a:p>
          <a:p>
            <a:pPr marL="400050" lvl="1" indent="0">
              <a:lnSpc>
                <a:spcPct val="90000"/>
              </a:lnSpc>
              <a:buNone/>
            </a:pPr>
            <a:r>
              <a:rPr lang="en-US" dirty="0">
                <a:solidFill>
                  <a:schemeClr val="bg1"/>
                </a:solidFill>
                <a:latin typeface="Segoe Print" panose="02000600000000000000" pitchFamily="2" charset="0"/>
                <a:cs typeface="Calibri" panose="020F0502020204030204" pitchFamily="34" charset="0"/>
              </a:rPr>
              <a:t>P.S. With deep heartfelt thanks to family and friends for walking connectedly with me through the peaks and valleys of life. You know who you are. </a:t>
            </a:r>
          </a:p>
          <a:p>
            <a:pPr marL="400050" lvl="1" indent="0">
              <a:lnSpc>
                <a:spcPct val="90000"/>
              </a:lnSpc>
              <a:buNone/>
            </a:pPr>
            <a:r>
              <a:rPr lang="en-US" dirty="0">
                <a:solidFill>
                  <a:schemeClr val="bg1"/>
                </a:solidFill>
                <a:latin typeface="Segoe Print" panose="02000600000000000000" pitchFamily="2" charset="0"/>
                <a:cs typeface="Calibri" panose="020F0502020204030204" pitchFamily="34" charset="0"/>
              </a:rPr>
              <a:t> </a:t>
            </a:r>
          </a:p>
          <a:p>
            <a:pPr>
              <a:lnSpc>
                <a:spcPct val="90000"/>
              </a:lnSpc>
            </a:pPr>
            <a:endParaRPr lang="en-US" sz="1400" dirty="0">
              <a:solidFill>
                <a:srgbClr val="FEFFFF"/>
              </a:solidFill>
            </a:endParaRPr>
          </a:p>
        </p:txBody>
      </p:sp>
      <p:pic>
        <p:nvPicPr>
          <p:cNvPr id="4098" name="Picture 2" descr="Conceptual Hand Writing Text Caption Showing Final Thoughts ...">
            <a:extLst>
              <a:ext uri="{FF2B5EF4-FFF2-40B4-BE49-F238E27FC236}">
                <a16:creationId xmlns:a16="http://schemas.microsoft.com/office/drawing/2014/main" id="{915CF6FA-30A6-4977-808A-D77B2EBBE7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617"/>
          <a:stretch/>
        </p:blipFill>
        <p:spPr bwMode="auto">
          <a:xfrm>
            <a:off x="8229598" y="2353206"/>
            <a:ext cx="3962401" cy="248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92053"/>
      </p:ext>
    </p:extLst>
  </p:cSld>
  <p:clrMapOvr>
    <a:overrideClrMapping bg1="dk1" tx1="lt1" bg2="dk2"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C3DC-EB27-4EA3-97E3-012FE175B458}"/>
              </a:ext>
            </a:extLst>
          </p:cNvPr>
          <p:cNvSpPr>
            <a:spLocks noGrp="1"/>
          </p:cNvSpPr>
          <p:nvPr>
            <p:ph type="title"/>
          </p:nvPr>
        </p:nvSpPr>
        <p:spPr/>
        <p:txBody>
          <a:bodyPr/>
          <a:lstStyle/>
          <a:p>
            <a:r>
              <a:rPr lang="en-US" dirty="0"/>
              <a:t>Emotional regulation</a:t>
            </a:r>
          </a:p>
        </p:txBody>
      </p:sp>
      <p:sp>
        <p:nvSpPr>
          <p:cNvPr id="3" name="Content Placeholder 2">
            <a:extLst>
              <a:ext uri="{FF2B5EF4-FFF2-40B4-BE49-F238E27FC236}">
                <a16:creationId xmlns:a16="http://schemas.microsoft.com/office/drawing/2014/main" id="{FC0C5DAD-22E5-4A45-A07F-44E00E6A4572}"/>
              </a:ext>
            </a:extLst>
          </p:cNvPr>
          <p:cNvSpPr>
            <a:spLocks noGrp="1"/>
          </p:cNvSpPr>
          <p:nvPr>
            <p:ph idx="1"/>
          </p:nvPr>
        </p:nvSpPr>
        <p:spPr/>
        <p:txBody>
          <a:bodyPr/>
          <a:lstStyle/>
          <a:p>
            <a:pPr marL="0" indent="0">
              <a:buNone/>
            </a:pPr>
            <a:r>
              <a:rPr lang="en-US" dirty="0"/>
              <a:t>1 August 2020 Draft – Hansen, J - updated</a:t>
            </a:r>
          </a:p>
        </p:txBody>
      </p:sp>
    </p:spTree>
    <p:extLst>
      <p:ext uri="{BB962C8B-B14F-4D97-AF65-F5344CB8AC3E}">
        <p14:creationId xmlns:p14="http://schemas.microsoft.com/office/powerpoint/2010/main" val="1486846241"/>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13529</TotalTime>
  <Words>15160</Words>
  <Application>Microsoft Office PowerPoint</Application>
  <PresentationFormat>Widescreen</PresentationFormat>
  <Paragraphs>820</Paragraphs>
  <Slides>93</Slides>
  <Notes>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93</vt:i4>
      </vt:variant>
    </vt:vector>
  </HeadingPairs>
  <TitlesOfParts>
    <vt:vector size="108" baseType="lpstr">
      <vt:lpstr>Abadi</vt:lpstr>
      <vt:lpstr>Arial</vt:lpstr>
      <vt:lpstr>Calibri</vt:lpstr>
      <vt:lpstr>Cambria</vt:lpstr>
      <vt:lpstr>Century</vt:lpstr>
      <vt:lpstr>Century </vt:lpstr>
      <vt:lpstr>Century Gothic</vt:lpstr>
      <vt:lpstr>Century Gothic </vt:lpstr>
      <vt:lpstr>New times roman</vt:lpstr>
      <vt:lpstr>Segoe Print</vt:lpstr>
      <vt:lpstr>Symbol</vt:lpstr>
      <vt:lpstr>Times</vt:lpstr>
      <vt:lpstr>Wingdings</vt:lpstr>
      <vt:lpstr>Wingdings 3</vt:lpstr>
      <vt:lpstr>Wisp</vt:lpstr>
      <vt:lpstr> Our Internal Tempest and the Pathway to Peace  </vt:lpstr>
      <vt:lpstr>Let’s set the stage</vt:lpstr>
      <vt:lpstr>            My Story</vt:lpstr>
      <vt:lpstr>Definition Please  </vt:lpstr>
      <vt:lpstr>The Course of our Talk</vt:lpstr>
      <vt:lpstr>Epigenetics </vt:lpstr>
      <vt:lpstr>Definition please:</vt:lpstr>
      <vt:lpstr>Trauma’s Impact on Epigenetics</vt:lpstr>
      <vt:lpstr>Dutch Famine in World War II</vt:lpstr>
      <vt:lpstr>For the science nerds among us:</vt:lpstr>
      <vt:lpstr>Epigenetic Changes – The Big Three</vt:lpstr>
      <vt:lpstr>                 Epigenetic Changes –                              e               The Big Three                </vt:lpstr>
      <vt:lpstr>                        Epigenetic Changes – The Big Three</vt:lpstr>
      <vt:lpstr>Epigenetics Takeaway</vt:lpstr>
      <vt:lpstr>   Early Attachment</vt:lpstr>
      <vt:lpstr>Attachment – Dr. John Bowlby </vt:lpstr>
      <vt:lpstr>Attachment – Dr. Mary Ainsworth</vt:lpstr>
      <vt:lpstr>Four Phases of Attachment </vt:lpstr>
      <vt:lpstr>Four Phases of Attachment Rudolph Schaffer and Peggy Emerson (1964) </vt:lpstr>
      <vt:lpstr>                 Attachment Styles</vt:lpstr>
      <vt:lpstr>Attachment Styles Explained </vt:lpstr>
      <vt:lpstr>Attachment Style Percentages</vt:lpstr>
      <vt:lpstr>   Attachment       Takeaways</vt:lpstr>
      <vt:lpstr>Personal Note from Jeff:</vt:lpstr>
      <vt:lpstr>Trauma and Adverse Childhood Experiences   </vt:lpstr>
      <vt:lpstr>Trauma -  Adverse Childhood Experiences</vt:lpstr>
      <vt:lpstr>Trauma -  Adverse Childhood Experiences</vt:lpstr>
      <vt:lpstr>Trauma -  Adverse Childhood Experiences</vt:lpstr>
      <vt:lpstr>Dr. Michael Barta’s Adverse Childhood Experiences</vt:lpstr>
      <vt:lpstr>Big T Trauma and Little t Trauma</vt:lpstr>
      <vt:lpstr>Big T Trauma and  Little t Trauma</vt:lpstr>
      <vt:lpstr>              ACE Scores and Outcomes</vt:lpstr>
      <vt:lpstr>PowerPoint Presentation</vt:lpstr>
      <vt:lpstr>PowerPoint Presentation</vt:lpstr>
      <vt:lpstr>PowerPoint Presentation</vt:lpstr>
      <vt:lpstr>PowerPoint Presentation</vt:lpstr>
      <vt:lpstr>PowerPoint Presentation</vt:lpstr>
      <vt:lpstr>PowerPoint Presentation</vt:lpstr>
      <vt:lpstr>Trauma’s Impact on Social Engagement and Emotional Regulation</vt:lpstr>
      <vt:lpstr>Trauma’s Impact on Social Engagement and Emotional Regulation – con’t</vt:lpstr>
      <vt:lpstr>                                      The ACEs Quiz </vt:lpstr>
      <vt:lpstr>               A Personal Note from Jeff:</vt:lpstr>
      <vt:lpstr>     A Few Trauma Takeaways to Think About</vt:lpstr>
      <vt:lpstr>               The Marriage of Triune Brain Theory and Polyvagal Theory   </vt:lpstr>
      <vt:lpstr>               The Marriage of Triune Brain Theory and Polyvagal Theory</vt:lpstr>
      <vt:lpstr>Triune Brain Theory</vt:lpstr>
      <vt:lpstr>Triune Brain Theory</vt:lpstr>
      <vt:lpstr>Triune Brain Theory</vt:lpstr>
      <vt:lpstr>Triune Brain Theory</vt:lpstr>
      <vt:lpstr>Triune Brain Theory – To Bring it Home</vt:lpstr>
      <vt:lpstr>                       Polyvagal Theory </vt:lpstr>
      <vt:lpstr>Polyvagal Theory  The Autonomic Nervous System                          Dr. Steve Porges          </vt:lpstr>
      <vt:lpstr>Polyvagal Theory  The Autonomic Nervous System </vt:lpstr>
      <vt:lpstr>Polyvagal Theory  Sympathetic Division</vt:lpstr>
      <vt:lpstr>Polyvagal Theory  Parasympathetic Division</vt:lpstr>
      <vt:lpstr>        Polyvagal Theory - Parasympathetic Division</vt:lpstr>
      <vt:lpstr>Marriage of MacLean’s Triune Brain Theory with Porges’ Polyvagal Theory</vt:lpstr>
      <vt:lpstr>           Polyvagal Theory – The Stream</vt:lpstr>
      <vt:lpstr>Polyvagal Theory – Autopilot or the Choice of Connection?</vt:lpstr>
      <vt:lpstr>The chart below adapted by Dr. Rothschild nicely demonstrates the shifting in body sensations, physiological symptoms, and emotions as we move between autonomic states (Rothschild, 2017). </vt:lpstr>
      <vt:lpstr>Personal note from Jeff:</vt:lpstr>
      <vt:lpstr>Polyvagal Theory and Treatment</vt:lpstr>
      <vt:lpstr>Polyvagal Theory and Treatment</vt:lpstr>
      <vt:lpstr>Polyvagal Theory and Treatment</vt:lpstr>
      <vt:lpstr>Polyvagal Theory and Treatment</vt:lpstr>
      <vt:lpstr>Polyvagal Theory and Treatment               Recognize the Autonomic State </vt:lpstr>
      <vt:lpstr>Polyvagal Theory and Treatment                Recognize the Autonomic State </vt:lpstr>
      <vt:lpstr>Polyvagal Theory and Treatment                Recognize the Autonomic State </vt:lpstr>
      <vt:lpstr>Polyvagal Theory and Treatment               Recognize the Autonomic State </vt:lpstr>
      <vt:lpstr>   Polyvagal Theory and Treatment         Respect the Adaptive Survival Response </vt:lpstr>
      <vt:lpstr>                    Polyvagal Theory and Treatment                                Regulate or Co-regulate in a Ventral Vagal State  </vt:lpstr>
      <vt:lpstr>               Polyvagal Theory and Treatment                      Regulate or Co-regulate in a Ventral Vagal State</vt:lpstr>
      <vt:lpstr>Polyvagal Theory and Treatment                      Regulate or Co-regulate in a Ventral Vagal State</vt:lpstr>
      <vt:lpstr>Polyvagal Theory and Treatment                      Regulate or Co-regulate in a Ventral Vagal State</vt:lpstr>
      <vt:lpstr>Polyvagal Theory and Treatment                      Regulate or Co-regulate in a Ventral Vagal State</vt:lpstr>
      <vt:lpstr>Polyvagal Theory and Treatment                      Regulate or Co-regulate in a Ventral Vagal State</vt:lpstr>
      <vt:lpstr>Polyvagal Theory and Treatment                      Regulate or Co-regulate in a Ventral Vagal State</vt:lpstr>
      <vt:lpstr>Polyvagal Theory and Treatment               Re-story </vt:lpstr>
      <vt:lpstr>Polyvagal Theory and Treatment               Re-story </vt:lpstr>
      <vt:lpstr>Personal note from Jeff:</vt:lpstr>
      <vt:lpstr> Johann Hari’s Model:     Connected Living  </vt:lpstr>
      <vt:lpstr>Johann Hari’s Model for Connected Living</vt:lpstr>
      <vt:lpstr>Johann Hari’s Model for Connected Living</vt:lpstr>
      <vt:lpstr>Johann Hari’s Model for Connected Living</vt:lpstr>
      <vt:lpstr>Johann Hari’s Model for Connected Living  Two: Connection to Meaningful People - continued:  </vt:lpstr>
      <vt:lpstr>Johann Hari’s Model for Connected Living</vt:lpstr>
      <vt:lpstr>Johann Hari’s Model for Connected Living      </vt:lpstr>
      <vt:lpstr>Johann Hari’s Model for Connected Living</vt:lpstr>
      <vt:lpstr>                          Johann Hari’s Model for Connected Living </vt:lpstr>
      <vt:lpstr>My Letter to Johann Hari</vt:lpstr>
      <vt:lpstr>My Letter to Johann Hari – cont.</vt:lpstr>
      <vt:lpstr>Conclusion </vt:lpstr>
      <vt:lpstr>Emotional regulation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Internal Tempest and the Pathway to Peace</dc:title>
  <dc:creator>Jeffrey Hansen</dc:creator>
  <cp:lastModifiedBy>Jeffrey Hansen</cp:lastModifiedBy>
  <cp:revision>5</cp:revision>
  <dcterms:created xsi:type="dcterms:W3CDTF">2020-08-01T18:31:31Z</dcterms:created>
  <dcterms:modified xsi:type="dcterms:W3CDTF">2023-12-17T16:24:09Z</dcterms:modified>
</cp:coreProperties>
</file>