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6" r:id="rId4"/>
    <p:sldId id="262" r:id="rId5"/>
    <p:sldId id="804" r:id="rId6"/>
    <p:sldId id="257" r:id="rId7"/>
    <p:sldId id="260" r:id="rId8"/>
    <p:sldId id="263" r:id="rId9"/>
    <p:sldId id="264" r:id="rId10"/>
    <p:sldId id="805" r:id="rId11"/>
    <p:sldId id="806" r:id="rId12"/>
    <p:sldId id="807" r:id="rId13"/>
    <p:sldId id="8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A7A96-0779-442B-AF31-7650EB36C236}" v="23" dt="2024-11-02T15:58:14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892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571D6-4D1F-45D2-9CDA-DB51957A937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C28256F-8B28-4AD0-8986-128A74802BE8}">
      <dgm:prSet/>
      <dgm:spPr/>
      <dgm:t>
        <a:bodyPr/>
        <a:lstStyle/>
        <a:p>
          <a:r>
            <a:rPr lang="en-US"/>
            <a:t>1. Identifying Emotional States: Helps clients and therapists recognize current emotional levels (e.g., shame, anger) and work towards positive states (e.g., courage, love).</a:t>
          </a:r>
        </a:p>
      </dgm:t>
    </dgm:pt>
    <dgm:pt modelId="{3B06211C-4E6C-4F44-BFE1-F4B8A8F59F72}" type="parTrans" cxnId="{0164B56C-FB82-4587-A8B4-0381ACD2AE32}">
      <dgm:prSet/>
      <dgm:spPr/>
      <dgm:t>
        <a:bodyPr/>
        <a:lstStyle/>
        <a:p>
          <a:endParaRPr lang="en-US"/>
        </a:p>
      </dgm:t>
    </dgm:pt>
    <dgm:pt modelId="{3D43CF5A-67A4-4FC5-812E-B58DEDC9FD48}" type="sibTrans" cxnId="{0164B56C-FB82-4587-A8B4-0381ACD2AE32}">
      <dgm:prSet/>
      <dgm:spPr/>
      <dgm:t>
        <a:bodyPr/>
        <a:lstStyle/>
        <a:p>
          <a:endParaRPr lang="en-US"/>
        </a:p>
      </dgm:t>
    </dgm:pt>
    <dgm:pt modelId="{AEC5C6E3-B3C4-483C-AD6B-158A96C27EDB}">
      <dgm:prSet/>
      <dgm:spPr/>
      <dgm:t>
        <a:bodyPr/>
        <a:lstStyle/>
        <a:p>
          <a:r>
            <a:rPr lang="en-US"/>
            <a:t>2. Energy Levels: Illustrates how low-frequency emotions (e.g., fear, guilt) drain energy, while high-frequency emotions (e.g., peace, joy) enhance resilience.</a:t>
          </a:r>
        </a:p>
      </dgm:t>
    </dgm:pt>
    <dgm:pt modelId="{7AA4DDEB-1132-4FAD-92EA-5B6DD5AA4196}" type="parTrans" cxnId="{E4B2946F-DC56-4AE5-A525-ADB96E68F56F}">
      <dgm:prSet/>
      <dgm:spPr/>
      <dgm:t>
        <a:bodyPr/>
        <a:lstStyle/>
        <a:p>
          <a:endParaRPr lang="en-US"/>
        </a:p>
      </dgm:t>
    </dgm:pt>
    <dgm:pt modelId="{D7D63B22-461A-4CC5-920A-797F182D005B}" type="sibTrans" cxnId="{E4B2946F-DC56-4AE5-A525-ADB96E68F56F}">
      <dgm:prSet/>
      <dgm:spPr/>
      <dgm:t>
        <a:bodyPr/>
        <a:lstStyle/>
        <a:p>
          <a:endParaRPr lang="en-US"/>
        </a:p>
      </dgm:t>
    </dgm:pt>
    <dgm:pt modelId="{74386495-025A-4EFC-96BF-6917F5A4F711}">
      <dgm:prSet/>
      <dgm:spPr/>
      <dgm:t>
        <a:bodyPr/>
        <a:lstStyle/>
        <a:p>
          <a:r>
            <a:rPr lang="en-US"/>
            <a:t>3. Holistic Healing: Integrates psychological and spiritual growth, fostering a deeper sense of purpose and motivation.</a:t>
          </a:r>
        </a:p>
      </dgm:t>
    </dgm:pt>
    <dgm:pt modelId="{5E15E127-0591-43D9-A29F-43D17FDA4B42}" type="parTrans" cxnId="{586A12F9-0E38-4325-9668-2C304B71D767}">
      <dgm:prSet/>
      <dgm:spPr/>
      <dgm:t>
        <a:bodyPr/>
        <a:lstStyle/>
        <a:p>
          <a:endParaRPr lang="en-US"/>
        </a:p>
      </dgm:t>
    </dgm:pt>
    <dgm:pt modelId="{2F9EDB0D-3EFE-440D-B693-7370125C8183}" type="sibTrans" cxnId="{586A12F9-0E38-4325-9668-2C304B71D767}">
      <dgm:prSet/>
      <dgm:spPr/>
      <dgm:t>
        <a:bodyPr/>
        <a:lstStyle/>
        <a:p>
          <a:endParaRPr lang="en-US"/>
        </a:p>
      </dgm:t>
    </dgm:pt>
    <dgm:pt modelId="{0E95A275-0DCC-4AA2-BD88-586B105E31EE}">
      <dgm:prSet/>
      <dgm:spPr/>
      <dgm:t>
        <a:bodyPr/>
        <a:lstStyle/>
        <a:p>
          <a:r>
            <a:rPr lang="en-US"/>
            <a:t>4. Trauma and Addiction: Guides clients from destructive emotions tied to trauma/addiction to empowering levels that support recovery.</a:t>
          </a:r>
        </a:p>
      </dgm:t>
    </dgm:pt>
    <dgm:pt modelId="{75CD6932-D2A5-455A-8881-2546DBFED5E0}" type="parTrans" cxnId="{E83546DF-A540-411B-BB4C-F4EEDE6258AF}">
      <dgm:prSet/>
      <dgm:spPr/>
      <dgm:t>
        <a:bodyPr/>
        <a:lstStyle/>
        <a:p>
          <a:endParaRPr lang="en-US"/>
        </a:p>
      </dgm:t>
    </dgm:pt>
    <dgm:pt modelId="{14DC52EB-73B6-4F1E-B745-9FE417B3EB20}" type="sibTrans" cxnId="{E83546DF-A540-411B-BB4C-F4EEDE6258AF}">
      <dgm:prSet/>
      <dgm:spPr/>
      <dgm:t>
        <a:bodyPr/>
        <a:lstStyle/>
        <a:p>
          <a:endParaRPr lang="en-US"/>
        </a:p>
      </dgm:t>
    </dgm:pt>
    <dgm:pt modelId="{D48F4F3A-6B53-456C-AF56-8B770403BBD9}" type="pres">
      <dgm:prSet presAssocID="{265571D6-4D1F-45D2-9CDA-DB51957A937C}" presName="root" presStyleCnt="0">
        <dgm:presLayoutVars>
          <dgm:dir/>
          <dgm:resizeHandles val="exact"/>
        </dgm:presLayoutVars>
      </dgm:prSet>
      <dgm:spPr/>
    </dgm:pt>
    <dgm:pt modelId="{72CB3BD8-1574-4BCB-9015-3BC86ACEADB6}" type="pres">
      <dgm:prSet presAssocID="{5C28256F-8B28-4AD0-8986-128A74802BE8}" presName="compNode" presStyleCnt="0"/>
      <dgm:spPr/>
    </dgm:pt>
    <dgm:pt modelId="{960E24F1-D5DA-48DB-9ADE-0765D92BB858}" type="pres">
      <dgm:prSet presAssocID="{5C28256F-8B28-4AD0-8986-128A74802BE8}" presName="bgRect" presStyleLbl="bgShp" presStyleIdx="0" presStyleCnt="4"/>
      <dgm:spPr/>
    </dgm:pt>
    <dgm:pt modelId="{80A6A461-CC73-4E63-A97F-5D8FD8245CCD}" type="pres">
      <dgm:prSet presAssocID="{5C28256F-8B28-4AD0-8986-128A74802BE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4BADE4CA-89E1-4B85-97DC-D09D4030C1C3}" type="pres">
      <dgm:prSet presAssocID="{5C28256F-8B28-4AD0-8986-128A74802BE8}" presName="spaceRect" presStyleCnt="0"/>
      <dgm:spPr/>
    </dgm:pt>
    <dgm:pt modelId="{3D8ADF38-5737-4167-B68C-68456405E16B}" type="pres">
      <dgm:prSet presAssocID="{5C28256F-8B28-4AD0-8986-128A74802BE8}" presName="parTx" presStyleLbl="revTx" presStyleIdx="0" presStyleCnt="4">
        <dgm:presLayoutVars>
          <dgm:chMax val="0"/>
          <dgm:chPref val="0"/>
        </dgm:presLayoutVars>
      </dgm:prSet>
      <dgm:spPr/>
    </dgm:pt>
    <dgm:pt modelId="{6B0BFC12-6B0E-47A7-BF51-365FF0A20CEF}" type="pres">
      <dgm:prSet presAssocID="{3D43CF5A-67A4-4FC5-812E-B58DEDC9FD48}" presName="sibTrans" presStyleCnt="0"/>
      <dgm:spPr/>
    </dgm:pt>
    <dgm:pt modelId="{18949479-95AC-4607-87F2-6D6EC72F4905}" type="pres">
      <dgm:prSet presAssocID="{AEC5C6E3-B3C4-483C-AD6B-158A96C27EDB}" presName="compNode" presStyleCnt="0"/>
      <dgm:spPr/>
    </dgm:pt>
    <dgm:pt modelId="{690615D9-C4CD-48F1-8C2F-447FEB147236}" type="pres">
      <dgm:prSet presAssocID="{AEC5C6E3-B3C4-483C-AD6B-158A96C27EDB}" presName="bgRect" presStyleLbl="bgShp" presStyleIdx="1" presStyleCnt="4"/>
      <dgm:spPr/>
    </dgm:pt>
    <dgm:pt modelId="{1CDD8622-0F29-4D1C-8470-477BB3D8464A}" type="pres">
      <dgm:prSet presAssocID="{AEC5C6E3-B3C4-483C-AD6B-158A96C27ED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959794D7-00E8-4885-A13C-2BC8FBF28E29}" type="pres">
      <dgm:prSet presAssocID="{AEC5C6E3-B3C4-483C-AD6B-158A96C27EDB}" presName="spaceRect" presStyleCnt="0"/>
      <dgm:spPr/>
    </dgm:pt>
    <dgm:pt modelId="{8067634F-86C1-485D-A4E2-8CE886BA4A47}" type="pres">
      <dgm:prSet presAssocID="{AEC5C6E3-B3C4-483C-AD6B-158A96C27EDB}" presName="parTx" presStyleLbl="revTx" presStyleIdx="1" presStyleCnt="4">
        <dgm:presLayoutVars>
          <dgm:chMax val="0"/>
          <dgm:chPref val="0"/>
        </dgm:presLayoutVars>
      </dgm:prSet>
      <dgm:spPr/>
    </dgm:pt>
    <dgm:pt modelId="{A6A1F00F-0564-49DA-98AA-D5E26D7BE033}" type="pres">
      <dgm:prSet presAssocID="{D7D63B22-461A-4CC5-920A-797F182D005B}" presName="sibTrans" presStyleCnt="0"/>
      <dgm:spPr/>
    </dgm:pt>
    <dgm:pt modelId="{B038384D-F164-443F-90C8-DF001DF261F3}" type="pres">
      <dgm:prSet presAssocID="{74386495-025A-4EFC-96BF-6917F5A4F711}" presName="compNode" presStyleCnt="0"/>
      <dgm:spPr/>
    </dgm:pt>
    <dgm:pt modelId="{4D14B9D5-BDAB-40B5-BE9C-B698929D4C12}" type="pres">
      <dgm:prSet presAssocID="{74386495-025A-4EFC-96BF-6917F5A4F711}" presName="bgRect" presStyleLbl="bgShp" presStyleIdx="2" presStyleCnt="4"/>
      <dgm:spPr/>
    </dgm:pt>
    <dgm:pt modelId="{D707AAD1-410A-4435-BA44-3B6D7F263DD6}" type="pres">
      <dgm:prSet presAssocID="{74386495-025A-4EFC-96BF-6917F5A4F71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DE4A69F1-C9AC-441D-8A2F-D2AA8133E8B0}" type="pres">
      <dgm:prSet presAssocID="{74386495-025A-4EFC-96BF-6917F5A4F711}" presName="spaceRect" presStyleCnt="0"/>
      <dgm:spPr/>
    </dgm:pt>
    <dgm:pt modelId="{91C6E156-9B12-4D4F-8785-A93EE76178A8}" type="pres">
      <dgm:prSet presAssocID="{74386495-025A-4EFC-96BF-6917F5A4F711}" presName="parTx" presStyleLbl="revTx" presStyleIdx="2" presStyleCnt="4">
        <dgm:presLayoutVars>
          <dgm:chMax val="0"/>
          <dgm:chPref val="0"/>
        </dgm:presLayoutVars>
      </dgm:prSet>
      <dgm:spPr/>
    </dgm:pt>
    <dgm:pt modelId="{A737075C-93CA-421E-986F-30C84BC7DE00}" type="pres">
      <dgm:prSet presAssocID="{2F9EDB0D-3EFE-440D-B693-7370125C8183}" presName="sibTrans" presStyleCnt="0"/>
      <dgm:spPr/>
    </dgm:pt>
    <dgm:pt modelId="{60E47A19-5D1B-4F5D-8EC3-5032F3FD6BE2}" type="pres">
      <dgm:prSet presAssocID="{0E95A275-0DCC-4AA2-BD88-586B105E31EE}" presName="compNode" presStyleCnt="0"/>
      <dgm:spPr/>
    </dgm:pt>
    <dgm:pt modelId="{A3DFB1B6-34E9-4EBF-8B55-C31F38AD538F}" type="pres">
      <dgm:prSet presAssocID="{0E95A275-0DCC-4AA2-BD88-586B105E31EE}" presName="bgRect" presStyleLbl="bgShp" presStyleIdx="3" presStyleCnt="4"/>
      <dgm:spPr/>
    </dgm:pt>
    <dgm:pt modelId="{97F6359B-9524-4EAA-9478-109027D11B0F}" type="pres">
      <dgm:prSet presAssocID="{0E95A275-0DCC-4AA2-BD88-586B105E31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7A75B74-3B03-4BBE-9843-E6503B7409D4}" type="pres">
      <dgm:prSet presAssocID="{0E95A275-0DCC-4AA2-BD88-586B105E31EE}" presName="spaceRect" presStyleCnt="0"/>
      <dgm:spPr/>
    </dgm:pt>
    <dgm:pt modelId="{8A67851D-762A-4DCB-8D06-95D65F7455E7}" type="pres">
      <dgm:prSet presAssocID="{0E95A275-0DCC-4AA2-BD88-586B105E31E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AD1A417-AA6E-488B-B420-B88A685C980A}" type="presOf" srcId="{74386495-025A-4EFC-96BF-6917F5A4F711}" destId="{91C6E156-9B12-4D4F-8785-A93EE76178A8}" srcOrd="0" destOrd="0" presId="urn:microsoft.com/office/officeart/2018/2/layout/IconVerticalSolidList"/>
    <dgm:cxn modelId="{9E03141A-08C2-49E3-AEA0-BD211591A689}" type="presOf" srcId="{0E95A275-0DCC-4AA2-BD88-586B105E31EE}" destId="{8A67851D-762A-4DCB-8D06-95D65F7455E7}" srcOrd="0" destOrd="0" presId="urn:microsoft.com/office/officeart/2018/2/layout/IconVerticalSolidList"/>
    <dgm:cxn modelId="{4F697965-B1C5-4C1B-BFBB-D8E1D8535E31}" type="presOf" srcId="{5C28256F-8B28-4AD0-8986-128A74802BE8}" destId="{3D8ADF38-5737-4167-B68C-68456405E16B}" srcOrd="0" destOrd="0" presId="urn:microsoft.com/office/officeart/2018/2/layout/IconVerticalSolidList"/>
    <dgm:cxn modelId="{2719576A-6A05-4F98-A6E5-5AC082C78F8E}" type="presOf" srcId="{265571D6-4D1F-45D2-9CDA-DB51957A937C}" destId="{D48F4F3A-6B53-456C-AF56-8B770403BBD9}" srcOrd="0" destOrd="0" presId="urn:microsoft.com/office/officeart/2018/2/layout/IconVerticalSolidList"/>
    <dgm:cxn modelId="{0164B56C-FB82-4587-A8B4-0381ACD2AE32}" srcId="{265571D6-4D1F-45D2-9CDA-DB51957A937C}" destId="{5C28256F-8B28-4AD0-8986-128A74802BE8}" srcOrd="0" destOrd="0" parTransId="{3B06211C-4E6C-4F44-BFE1-F4B8A8F59F72}" sibTransId="{3D43CF5A-67A4-4FC5-812E-B58DEDC9FD48}"/>
    <dgm:cxn modelId="{E4B2946F-DC56-4AE5-A525-ADB96E68F56F}" srcId="{265571D6-4D1F-45D2-9CDA-DB51957A937C}" destId="{AEC5C6E3-B3C4-483C-AD6B-158A96C27EDB}" srcOrd="1" destOrd="0" parTransId="{7AA4DDEB-1132-4FAD-92EA-5B6DD5AA4196}" sibTransId="{D7D63B22-461A-4CC5-920A-797F182D005B}"/>
    <dgm:cxn modelId="{E83546DF-A540-411B-BB4C-F4EEDE6258AF}" srcId="{265571D6-4D1F-45D2-9CDA-DB51957A937C}" destId="{0E95A275-0DCC-4AA2-BD88-586B105E31EE}" srcOrd="3" destOrd="0" parTransId="{75CD6932-D2A5-455A-8881-2546DBFED5E0}" sibTransId="{14DC52EB-73B6-4F1E-B745-9FE417B3EB20}"/>
    <dgm:cxn modelId="{586A12F9-0E38-4325-9668-2C304B71D767}" srcId="{265571D6-4D1F-45D2-9CDA-DB51957A937C}" destId="{74386495-025A-4EFC-96BF-6917F5A4F711}" srcOrd="2" destOrd="0" parTransId="{5E15E127-0591-43D9-A29F-43D17FDA4B42}" sibTransId="{2F9EDB0D-3EFE-440D-B693-7370125C8183}"/>
    <dgm:cxn modelId="{873CE8FB-8B14-4312-AD4C-E9AE3A2E5EB1}" type="presOf" srcId="{AEC5C6E3-B3C4-483C-AD6B-158A96C27EDB}" destId="{8067634F-86C1-485D-A4E2-8CE886BA4A47}" srcOrd="0" destOrd="0" presId="urn:microsoft.com/office/officeart/2018/2/layout/IconVerticalSolidList"/>
    <dgm:cxn modelId="{D743EFE3-48A9-4394-9FE1-656E7F1D06DA}" type="presParOf" srcId="{D48F4F3A-6B53-456C-AF56-8B770403BBD9}" destId="{72CB3BD8-1574-4BCB-9015-3BC86ACEADB6}" srcOrd="0" destOrd="0" presId="urn:microsoft.com/office/officeart/2018/2/layout/IconVerticalSolidList"/>
    <dgm:cxn modelId="{7D9769B0-B207-4CD3-8AA0-6851F602604A}" type="presParOf" srcId="{72CB3BD8-1574-4BCB-9015-3BC86ACEADB6}" destId="{960E24F1-D5DA-48DB-9ADE-0765D92BB858}" srcOrd="0" destOrd="0" presId="urn:microsoft.com/office/officeart/2018/2/layout/IconVerticalSolidList"/>
    <dgm:cxn modelId="{CAD9082E-3E01-46E0-A06E-F7151ED8BAD6}" type="presParOf" srcId="{72CB3BD8-1574-4BCB-9015-3BC86ACEADB6}" destId="{80A6A461-CC73-4E63-A97F-5D8FD8245CCD}" srcOrd="1" destOrd="0" presId="urn:microsoft.com/office/officeart/2018/2/layout/IconVerticalSolidList"/>
    <dgm:cxn modelId="{A3C8E17F-D6E3-4E66-9CED-A989DE3C8486}" type="presParOf" srcId="{72CB3BD8-1574-4BCB-9015-3BC86ACEADB6}" destId="{4BADE4CA-89E1-4B85-97DC-D09D4030C1C3}" srcOrd="2" destOrd="0" presId="urn:microsoft.com/office/officeart/2018/2/layout/IconVerticalSolidList"/>
    <dgm:cxn modelId="{CC12FAFC-D9E1-4201-9AFD-2904515121DF}" type="presParOf" srcId="{72CB3BD8-1574-4BCB-9015-3BC86ACEADB6}" destId="{3D8ADF38-5737-4167-B68C-68456405E16B}" srcOrd="3" destOrd="0" presId="urn:microsoft.com/office/officeart/2018/2/layout/IconVerticalSolidList"/>
    <dgm:cxn modelId="{24DF24B7-EEC1-4E47-A114-1A65A151A204}" type="presParOf" srcId="{D48F4F3A-6B53-456C-AF56-8B770403BBD9}" destId="{6B0BFC12-6B0E-47A7-BF51-365FF0A20CEF}" srcOrd="1" destOrd="0" presId="urn:microsoft.com/office/officeart/2018/2/layout/IconVerticalSolidList"/>
    <dgm:cxn modelId="{B715B8E6-B32F-4931-93ED-4C215D226333}" type="presParOf" srcId="{D48F4F3A-6B53-456C-AF56-8B770403BBD9}" destId="{18949479-95AC-4607-87F2-6D6EC72F4905}" srcOrd="2" destOrd="0" presId="urn:microsoft.com/office/officeart/2018/2/layout/IconVerticalSolidList"/>
    <dgm:cxn modelId="{2A86FD73-EF82-45B7-9FE5-D9EF4BDE97BE}" type="presParOf" srcId="{18949479-95AC-4607-87F2-6D6EC72F4905}" destId="{690615D9-C4CD-48F1-8C2F-447FEB147236}" srcOrd="0" destOrd="0" presId="urn:microsoft.com/office/officeart/2018/2/layout/IconVerticalSolidList"/>
    <dgm:cxn modelId="{DEAF7704-A88A-4E5A-8AA8-69A393F91B36}" type="presParOf" srcId="{18949479-95AC-4607-87F2-6D6EC72F4905}" destId="{1CDD8622-0F29-4D1C-8470-477BB3D8464A}" srcOrd="1" destOrd="0" presId="urn:microsoft.com/office/officeart/2018/2/layout/IconVerticalSolidList"/>
    <dgm:cxn modelId="{6E8760A4-6B57-4326-BEDC-C7D76787DBC5}" type="presParOf" srcId="{18949479-95AC-4607-87F2-6D6EC72F4905}" destId="{959794D7-00E8-4885-A13C-2BC8FBF28E29}" srcOrd="2" destOrd="0" presId="urn:microsoft.com/office/officeart/2018/2/layout/IconVerticalSolidList"/>
    <dgm:cxn modelId="{74BE3F91-5F33-4912-B616-BC163C90C76B}" type="presParOf" srcId="{18949479-95AC-4607-87F2-6D6EC72F4905}" destId="{8067634F-86C1-485D-A4E2-8CE886BA4A47}" srcOrd="3" destOrd="0" presId="urn:microsoft.com/office/officeart/2018/2/layout/IconVerticalSolidList"/>
    <dgm:cxn modelId="{3D8E6527-11FE-4B4B-9E14-59183D8B6A9F}" type="presParOf" srcId="{D48F4F3A-6B53-456C-AF56-8B770403BBD9}" destId="{A6A1F00F-0564-49DA-98AA-D5E26D7BE033}" srcOrd="3" destOrd="0" presId="urn:microsoft.com/office/officeart/2018/2/layout/IconVerticalSolidList"/>
    <dgm:cxn modelId="{FB322C95-9F9E-41E4-B634-9031FBBDA58C}" type="presParOf" srcId="{D48F4F3A-6B53-456C-AF56-8B770403BBD9}" destId="{B038384D-F164-443F-90C8-DF001DF261F3}" srcOrd="4" destOrd="0" presId="urn:microsoft.com/office/officeart/2018/2/layout/IconVerticalSolidList"/>
    <dgm:cxn modelId="{A22919D4-1206-4B7E-8004-959791AFFA74}" type="presParOf" srcId="{B038384D-F164-443F-90C8-DF001DF261F3}" destId="{4D14B9D5-BDAB-40B5-BE9C-B698929D4C12}" srcOrd="0" destOrd="0" presId="urn:microsoft.com/office/officeart/2018/2/layout/IconVerticalSolidList"/>
    <dgm:cxn modelId="{338DA87A-019D-4832-971F-BE56E10CB8A2}" type="presParOf" srcId="{B038384D-F164-443F-90C8-DF001DF261F3}" destId="{D707AAD1-410A-4435-BA44-3B6D7F263DD6}" srcOrd="1" destOrd="0" presId="urn:microsoft.com/office/officeart/2018/2/layout/IconVerticalSolidList"/>
    <dgm:cxn modelId="{71926D10-5C2E-45FC-A5A5-57499BAFC668}" type="presParOf" srcId="{B038384D-F164-443F-90C8-DF001DF261F3}" destId="{DE4A69F1-C9AC-441D-8A2F-D2AA8133E8B0}" srcOrd="2" destOrd="0" presId="urn:microsoft.com/office/officeart/2018/2/layout/IconVerticalSolidList"/>
    <dgm:cxn modelId="{B5997A41-5A1C-4A9F-B4EE-A104252C7F9E}" type="presParOf" srcId="{B038384D-F164-443F-90C8-DF001DF261F3}" destId="{91C6E156-9B12-4D4F-8785-A93EE76178A8}" srcOrd="3" destOrd="0" presId="urn:microsoft.com/office/officeart/2018/2/layout/IconVerticalSolidList"/>
    <dgm:cxn modelId="{87E1FA84-A14A-4C05-B7F2-27B37E7A2939}" type="presParOf" srcId="{D48F4F3A-6B53-456C-AF56-8B770403BBD9}" destId="{A737075C-93CA-421E-986F-30C84BC7DE00}" srcOrd="5" destOrd="0" presId="urn:microsoft.com/office/officeart/2018/2/layout/IconVerticalSolidList"/>
    <dgm:cxn modelId="{FD435813-21E2-4F47-ACEC-B72CD3962493}" type="presParOf" srcId="{D48F4F3A-6B53-456C-AF56-8B770403BBD9}" destId="{60E47A19-5D1B-4F5D-8EC3-5032F3FD6BE2}" srcOrd="6" destOrd="0" presId="urn:microsoft.com/office/officeart/2018/2/layout/IconVerticalSolidList"/>
    <dgm:cxn modelId="{37B51B40-F4F9-4CED-BC98-E00250EB129C}" type="presParOf" srcId="{60E47A19-5D1B-4F5D-8EC3-5032F3FD6BE2}" destId="{A3DFB1B6-34E9-4EBF-8B55-C31F38AD538F}" srcOrd="0" destOrd="0" presId="urn:microsoft.com/office/officeart/2018/2/layout/IconVerticalSolidList"/>
    <dgm:cxn modelId="{D87DBFC9-426F-40B4-8B20-9F17ACEAB851}" type="presParOf" srcId="{60E47A19-5D1B-4F5D-8EC3-5032F3FD6BE2}" destId="{97F6359B-9524-4EAA-9478-109027D11B0F}" srcOrd="1" destOrd="0" presId="urn:microsoft.com/office/officeart/2018/2/layout/IconVerticalSolidList"/>
    <dgm:cxn modelId="{81285C98-7F47-4DC8-8201-8C6790295ABD}" type="presParOf" srcId="{60E47A19-5D1B-4F5D-8EC3-5032F3FD6BE2}" destId="{C7A75B74-3B03-4BBE-9843-E6503B7409D4}" srcOrd="2" destOrd="0" presId="urn:microsoft.com/office/officeart/2018/2/layout/IconVerticalSolidList"/>
    <dgm:cxn modelId="{023A8DE4-AB7B-4798-848C-91E65BA9E272}" type="presParOf" srcId="{60E47A19-5D1B-4F5D-8EC3-5032F3FD6BE2}" destId="{8A67851D-762A-4DCB-8D06-95D65F7455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1D9AE2-1628-4A13-95A8-5785F81F008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8B9098-9D81-4045-AED3-49FA50F44237}">
      <dgm:prSet/>
      <dgm:spPr/>
      <dgm:t>
        <a:bodyPr/>
        <a:lstStyle/>
        <a:p>
          <a:r>
            <a:rPr lang="en-US"/>
            <a:t>5. Resilience Building: Promotes practices like mindfulness and gratitude to raise consciousness and strengthen coping skills.</a:t>
          </a:r>
        </a:p>
      </dgm:t>
    </dgm:pt>
    <dgm:pt modelId="{2D3F5ACB-BBF4-48D7-8B2A-EFB8CA9747C3}" type="parTrans" cxnId="{EFC92168-0721-4132-B6BF-09614447FE63}">
      <dgm:prSet/>
      <dgm:spPr/>
      <dgm:t>
        <a:bodyPr/>
        <a:lstStyle/>
        <a:p>
          <a:endParaRPr lang="en-US"/>
        </a:p>
      </dgm:t>
    </dgm:pt>
    <dgm:pt modelId="{520CE0A1-8A3E-4B8D-BCF8-D323C8A73C5D}" type="sibTrans" cxnId="{EFC92168-0721-4132-B6BF-09614447FE63}">
      <dgm:prSet/>
      <dgm:spPr/>
      <dgm:t>
        <a:bodyPr/>
        <a:lstStyle/>
        <a:p>
          <a:endParaRPr lang="en-US"/>
        </a:p>
      </dgm:t>
    </dgm:pt>
    <dgm:pt modelId="{6F027E49-BCE3-4BB7-B55F-81BFDBC93263}">
      <dgm:prSet/>
      <dgm:spPr/>
      <dgm:t>
        <a:bodyPr/>
        <a:lstStyle/>
        <a:p>
          <a:r>
            <a:rPr lang="en-US" dirty="0"/>
            <a:t>6. Empowerment: Highlights courage (200 Hz) as a key level for initiating positive change and growth.</a:t>
          </a:r>
        </a:p>
      </dgm:t>
    </dgm:pt>
    <dgm:pt modelId="{9E8B1033-7C99-4E19-B084-4724BB30AD26}" type="parTrans" cxnId="{E996AD7A-54F3-4EFE-9F2E-E7E9FD03C072}">
      <dgm:prSet/>
      <dgm:spPr/>
      <dgm:t>
        <a:bodyPr/>
        <a:lstStyle/>
        <a:p>
          <a:endParaRPr lang="en-US"/>
        </a:p>
      </dgm:t>
    </dgm:pt>
    <dgm:pt modelId="{6209954C-3AA6-4FB5-A07A-E919483EDFCB}" type="sibTrans" cxnId="{E996AD7A-54F3-4EFE-9F2E-E7E9FD03C072}">
      <dgm:prSet/>
      <dgm:spPr/>
      <dgm:t>
        <a:bodyPr/>
        <a:lstStyle/>
        <a:p>
          <a:endParaRPr lang="en-US"/>
        </a:p>
      </dgm:t>
    </dgm:pt>
    <dgm:pt modelId="{8847B91E-2518-4B71-8E64-C34922B606B2}">
      <dgm:prSet/>
      <dgm:spPr/>
      <dgm:t>
        <a:bodyPr/>
        <a:lstStyle/>
        <a:p>
          <a:r>
            <a:rPr lang="en-US"/>
            <a:t>7. Science and Spirituality: Bridges psychology with spiritual insights for a more holistic therapy experience.</a:t>
          </a:r>
        </a:p>
      </dgm:t>
    </dgm:pt>
    <dgm:pt modelId="{BACC2FD2-AFDD-475C-A05A-AE96841D81A2}" type="parTrans" cxnId="{C019016F-EE63-4B10-8519-FE32058E251B}">
      <dgm:prSet/>
      <dgm:spPr/>
      <dgm:t>
        <a:bodyPr/>
        <a:lstStyle/>
        <a:p>
          <a:endParaRPr lang="en-US"/>
        </a:p>
      </dgm:t>
    </dgm:pt>
    <dgm:pt modelId="{C0B8DAD2-3FAB-483A-A589-34544AE70E92}" type="sibTrans" cxnId="{C019016F-EE63-4B10-8519-FE32058E251B}">
      <dgm:prSet/>
      <dgm:spPr/>
      <dgm:t>
        <a:bodyPr/>
        <a:lstStyle/>
        <a:p>
          <a:endParaRPr lang="en-US"/>
        </a:p>
      </dgm:t>
    </dgm:pt>
    <dgm:pt modelId="{62077F34-4EDC-4959-846A-6014316CDEFB}">
      <dgm:prSet/>
      <dgm:spPr/>
      <dgm:t>
        <a:bodyPr/>
        <a:lstStyle/>
        <a:p>
          <a:r>
            <a:rPr lang="en-US"/>
            <a:t>Hawkins' scale enhances therapy by offering a structured path to move from destructive emotions to healing, fostering deeper transformation.</a:t>
          </a:r>
        </a:p>
      </dgm:t>
    </dgm:pt>
    <dgm:pt modelId="{8B7B3B17-A8B1-4F9A-907D-90D9E4157279}" type="parTrans" cxnId="{DF9EA682-ABC2-40F2-9ACF-0872478719A5}">
      <dgm:prSet/>
      <dgm:spPr/>
      <dgm:t>
        <a:bodyPr/>
        <a:lstStyle/>
        <a:p>
          <a:endParaRPr lang="en-US"/>
        </a:p>
      </dgm:t>
    </dgm:pt>
    <dgm:pt modelId="{4F453C32-6655-4855-BB77-C8B34502BEB2}" type="sibTrans" cxnId="{DF9EA682-ABC2-40F2-9ACF-0872478719A5}">
      <dgm:prSet/>
      <dgm:spPr/>
      <dgm:t>
        <a:bodyPr/>
        <a:lstStyle/>
        <a:p>
          <a:endParaRPr lang="en-US"/>
        </a:p>
      </dgm:t>
    </dgm:pt>
    <dgm:pt modelId="{1D2B2693-1550-4AFA-B4D2-4B31372E398B}" type="pres">
      <dgm:prSet presAssocID="{3C1D9AE2-1628-4A13-95A8-5785F81F0089}" presName="linear" presStyleCnt="0">
        <dgm:presLayoutVars>
          <dgm:animLvl val="lvl"/>
          <dgm:resizeHandles val="exact"/>
        </dgm:presLayoutVars>
      </dgm:prSet>
      <dgm:spPr/>
    </dgm:pt>
    <dgm:pt modelId="{906C6102-C2B6-4121-9D75-A00FE93EE8AC}" type="pres">
      <dgm:prSet presAssocID="{C08B9098-9D81-4045-AED3-49FA50F4423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39C5A9-DBC4-4D11-B3F1-991BBB17F201}" type="pres">
      <dgm:prSet presAssocID="{520CE0A1-8A3E-4B8D-BCF8-D323C8A73C5D}" presName="spacer" presStyleCnt="0"/>
      <dgm:spPr/>
    </dgm:pt>
    <dgm:pt modelId="{74FDED1C-C626-4079-A44E-DADC5EE237C5}" type="pres">
      <dgm:prSet presAssocID="{6F027E49-BCE3-4BB7-B55F-81BFDBC932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E916F5-41A4-42C9-8628-9E5105589B3D}" type="pres">
      <dgm:prSet presAssocID="{6209954C-3AA6-4FB5-A07A-E919483EDFCB}" presName="spacer" presStyleCnt="0"/>
      <dgm:spPr/>
    </dgm:pt>
    <dgm:pt modelId="{2FAD0964-DF01-44F3-9619-E3F18DF4A202}" type="pres">
      <dgm:prSet presAssocID="{8847B91E-2518-4B71-8E64-C34922B606B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14EF190-25C3-4A3A-8EF7-5798A9AD76FB}" type="pres">
      <dgm:prSet presAssocID="{C0B8DAD2-3FAB-483A-A589-34544AE70E92}" presName="spacer" presStyleCnt="0"/>
      <dgm:spPr/>
    </dgm:pt>
    <dgm:pt modelId="{6C081FB8-9069-439E-BFB6-1CB8E20033E8}" type="pres">
      <dgm:prSet presAssocID="{62077F34-4EDC-4959-846A-6014316CDEF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8A5C213-F1EF-4C19-89A4-56EDC002B3A4}" type="presOf" srcId="{3C1D9AE2-1628-4A13-95A8-5785F81F0089}" destId="{1D2B2693-1550-4AFA-B4D2-4B31372E398B}" srcOrd="0" destOrd="0" presId="urn:microsoft.com/office/officeart/2005/8/layout/vList2"/>
    <dgm:cxn modelId="{C895A664-33C1-40D4-A1B6-2472D79235EA}" type="presOf" srcId="{8847B91E-2518-4B71-8E64-C34922B606B2}" destId="{2FAD0964-DF01-44F3-9619-E3F18DF4A202}" srcOrd="0" destOrd="0" presId="urn:microsoft.com/office/officeart/2005/8/layout/vList2"/>
    <dgm:cxn modelId="{EFC92168-0721-4132-B6BF-09614447FE63}" srcId="{3C1D9AE2-1628-4A13-95A8-5785F81F0089}" destId="{C08B9098-9D81-4045-AED3-49FA50F44237}" srcOrd="0" destOrd="0" parTransId="{2D3F5ACB-BBF4-48D7-8B2A-EFB8CA9747C3}" sibTransId="{520CE0A1-8A3E-4B8D-BCF8-D323C8A73C5D}"/>
    <dgm:cxn modelId="{C019016F-EE63-4B10-8519-FE32058E251B}" srcId="{3C1D9AE2-1628-4A13-95A8-5785F81F0089}" destId="{8847B91E-2518-4B71-8E64-C34922B606B2}" srcOrd="2" destOrd="0" parTransId="{BACC2FD2-AFDD-475C-A05A-AE96841D81A2}" sibTransId="{C0B8DAD2-3FAB-483A-A589-34544AE70E92}"/>
    <dgm:cxn modelId="{E996AD7A-54F3-4EFE-9F2E-E7E9FD03C072}" srcId="{3C1D9AE2-1628-4A13-95A8-5785F81F0089}" destId="{6F027E49-BCE3-4BB7-B55F-81BFDBC93263}" srcOrd="1" destOrd="0" parTransId="{9E8B1033-7C99-4E19-B084-4724BB30AD26}" sibTransId="{6209954C-3AA6-4FB5-A07A-E919483EDFCB}"/>
    <dgm:cxn modelId="{DF9EA682-ABC2-40F2-9ACF-0872478719A5}" srcId="{3C1D9AE2-1628-4A13-95A8-5785F81F0089}" destId="{62077F34-4EDC-4959-846A-6014316CDEFB}" srcOrd="3" destOrd="0" parTransId="{8B7B3B17-A8B1-4F9A-907D-90D9E4157279}" sibTransId="{4F453C32-6655-4855-BB77-C8B34502BEB2}"/>
    <dgm:cxn modelId="{2E3DBA8A-1776-48D1-8C05-42FF98AD3FCA}" type="presOf" srcId="{62077F34-4EDC-4959-846A-6014316CDEFB}" destId="{6C081FB8-9069-439E-BFB6-1CB8E20033E8}" srcOrd="0" destOrd="0" presId="urn:microsoft.com/office/officeart/2005/8/layout/vList2"/>
    <dgm:cxn modelId="{5AC67C97-E649-42BD-9F93-7CD97E9ACB59}" type="presOf" srcId="{6F027E49-BCE3-4BB7-B55F-81BFDBC93263}" destId="{74FDED1C-C626-4079-A44E-DADC5EE237C5}" srcOrd="0" destOrd="0" presId="urn:microsoft.com/office/officeart/2005/8/layout/vList2"/>
    <dgm:cxn modelId="{11E1E6A2-8BCF-4393-86BE-58602958949D}" type="presOf" srcId="{C08B9098-9D81-4045-AED3-49FA50F44237}" destId="{906C6102-C2B6-4121-9D75-A00FE93EE8AC}" srcOrd="0" destOrd="0" presId="urn:microsoft.com/office/officeart/2005/8/layout/vList2"/>
    <dgm:cxn modelId="{0311E8E0-64B2-499F-B898-1951B8A5FEF7}" type="presParOf" srcId="{1D2B2693-1550-4AFA-B4D2-4B31372E398B}" destId="{906C6102-C2B6-4121-9D75-A00FE93EE8AC}" srcOrd="0" destOrd="0" presId="urn:microsoft.com/office/officeart/2005/8/layout/vList2"/>
    <dgm:cxn modelId="{71074E43-FF55-41AC-BBDA-D4CC74FDE7A2}" type="presParOf" srcId="{1D2B2693-1550-4AFA-B4D2-4B31372E398B}" destId="{3339C5A9-DBC4-4D11-B3F1-991BBB17F201}" srcOrd="1" destOrd="0" presId="urn:microsoft.com/office/officeart/2005/8/layout/vList2"/>
    <dgm:cxn modelId="{21F729C2-6496-4668-A972-11509134810B}" type="presParOf" srcId="{1D2B2693-1550-4AFA-B4D2-4B31372E398B}" destId="{74FDED1C-C626-4079-A44E-DADC5EE237C5}" srcOrd="2" destOrd="0" presId="urn:microsoft.com/office/officeart/2005/8/layout/vList2"/>
    <dgm:cxn modelId="{3E60C687-09F6-4BF4-9476-A0CAF412CB7A}" type="presParOf" srcId="{1D2B2693-1550-4AFA-B4D2-4B31372E398B}" destId="{3EE916F5-41A4-42C9-8628-9E5105589B3D}" srcOrd="3" destOrd="0" presId="urn:microsoft.com/office/officeart/2005/8/layout/vList2"/>
    <dgm:cxn modelId="{FCAAC602-D1DF-4A39-95CB-BE2279CB30A2}" type="presParOf" srcId="{1D2B2693-1550-4AFA-B4D2-4B31372E398B}" destId="{2FAD0964-DF01-44F3-9619-E3F18DF4A202}" srcOrd="4" destOrd="0" presId="urn:microsoft.com/office/officeart/2005/8/layout/vList2"/>
    <dgm:cxn modelId="{F2338A77-5AFD-4BFD-B0BB-4576322CD8E9}" type="presParOf" srcId="{1D2B2693-1550-4AFA-B4D2-4B31372E398B}" destId="{214EF190-25C3-4A3A-8EF7-5798A9AD76FB}" srcOrd="5" destOrd="0" presId="urn:microsoft.com/office/officeart/2005/8/layout/vList2"/>
    <dgm:cxn modelId="{C2B13850-BC72-4471-B3E1-07747574795A}" type="presParOf" srcId="{1D2B2693-1550-4AFA-B4D2-4B31372E398B}" destId="{6C081FB8-9069-439E-BFB6-1CB8E20033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000A5C-7D07-472F-8708-5B9E8CA6AFFF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3757B8-1D66-4F50-940B-7DBEEEEF985C}">
      <dgm:prSet/>
      <dgm:spPr/>
      <dgm:t>
        <a:bodyPr/>
        <a:lstStyle/>
        <a:p>
          <a:r>
            <a:rPr lang="en-US"/>
            <a:t>Hawkins' emotional energy levels match Neurocardiology findings:</a:t>
          </a:r>
        </a:p>
      </dgm:t>
    </dgm:pt>
    <dgm:pt modelId="{AB043610-9D83-48B5-9C13-32152087895C}" type="parTrans" cxnId="{72F8E2DB-E770-46E2-8B7D-285CD379F539}">
      <dgm:prSet/>
      <dgm:spPr/>
      <dgm:t>
        <a:bodyPr/>
        <a:lstStyle/>
        <a:p>
          <a:endParaRPr lang="en-US"/>
        </a:p>
      </dgm:t>
    </dgm:pt>
    <dgm:pt modelId="{817E40C5-9E97-4CE0-9C7D-1B1EE2D1AE3F}" type="sibTrans" cxnId="{72F8E2DB-E770-46E2-8B7D-285CD379F539}">
      <dgm:prSet/>
      <dgm:spPr/>
      <dgm:t>
        <a:bodyPr/>
        <a:lstStyle/>
        <a:p>
          <a:endParaRPr lang="en-US"/>
        </a:p>
      </dgm:t>
    </dgm:pt>
    <dgm:pt modelId="{36D00A39-DC1B-469E-9754-29CC22973217}">
      <dgm:prSet/>
      <dgm:spPr/>
      <dgm:t>
        <a:bodyPr/>
        <a:lstStyle/>
        <a:p>
          <a:r>
            <a:rPr lang="en-US"/>
            <a:t>High-frequency emotions (e.g., joy, peace) promote heart-brain coherence.</a:t>
          </a:r>
        </a:p>
      </dgm:t>
    </dgm:pt>
    <dgm:pt modelId="{67077E6A-F52E-49F3-A21F-F9E7EFF1B85F}" type="parTrans" cxnId="{88E3D482-1FBF-4720-B974-2B1484C6517E}">
      <dgm:prSet/>
      <dgm:spPr/>
      <dgm:t>
        <a:bodyPr/>
        <a:lstStyle/>
        <a:p>
          <a:endParaRPr lang="en-US"/>
        </a:p>
      </dgm:t>
    </dgm:pt>
    <dgm:pt modelId="{0A514BA7-6F7B-4EB8-A9F5-4A223E644369}" type="sibTrans" cxnId="{88E3D482-1FBF-4720-B974-2B1484C6517E}">
      <dgm:prSet/>
      <dgm:spPr/>
      <dgm:t>
        <a:bodyPr/>
        <a:lstStyle/>
        <a:p>
          <a:endParaRPr lang="en-US"/>
        </a:p>
      </dgm:t>
    </dgm:pt>
    <dgm:pt modelId="{0D773822-CB6F-4536-A442-6FBBABC5CF4F}">
      <dgm:prSet/>
      <dgm:spPr/>
      <dgm:t>
        <a:bodyPr/>
        <a:lstStyle/>
        <a:p>
          <a:r>
            <a:rPr lang="en-US"/>
            <a:t>Coherence supports cognitive function and physical health.</a:t>
          </a:r>
        </a:p>
      </dgm:t>
    </dgm:pt>
    <dgm:pt modelId="{1BBC5BE6-D817-4E01-BE2C-971FF6180476}" type="parTrans" cxnId="{4034A9D7-28F0-40D1-9E2A-FD18D118DE3E}">
      <dgm:prSet/>
      <dgm:spPr/>
      <dgm:t>
        <a:bodyPr/>
        <a:lstStyle/>
        <a:p>
          <a:endParaRPr lang="en-US"/>
        </a:p>
      </dgm:t>
    </dgm:pt>
    <dgm:pt modelId="{0A25A830-3C34-4D5B-992D-174B4571C30D}" type="sibTrans" cxnId="{4034A9D7-28F0-40D1-9E2A-FD18D118DE3E}">
      <dgm:prSet/>
      <dgm:spPr/>
      <dgm:t>
        <a:bodyPr/>
        <a:lstStyle/>
        <a:p>
          <a:endParaRPr lang="en-US"/>
        </a:p>
      </dgm:t>
    </dgm:pt>
    <dgm:pt modelId="{5217A579-E2F6-4461-8CD3-904BA94BAC9F}">
      <dgm:prSet/>
      <dgm:spPr/>
      <dgm:t>
        <a:bodyPr/>
        <a:lstStyle/>
        <a:p>
          <a:r>
            <a:rPr lang="en-US"/>
            <a:t>Low-frequency emotions (e.g., fear, shame) disrupt harmony and stress the body.</a:t>
          </a:r>
        </a:p>
      </dgm:t>
    </dgm:pt>
    <dgm:pt modelId="{0BDCCDB2-16A3-4F27-AD24-3C5ACF35D507}" type="parTrans" cxnId="{E9B7B9C1-F716-41D4-B35C-1F0A346CE48B}">
      <dgm:prSet/>
      <dgm:spPr/>
      <dgm:t>
        <a:bodyPr/>
        <a:lstStyle/>
        <a:p>
          <a:endParaRPr lang="en-US"/>
        </a:p>
      </dgm:t>
    </dgm:pt>
    <dgm:pt modelId="{82F372A4-A866-456A-8964-EE6CCE141A06}" type="sibTrans" cxnId="{E9B7B9C1-F716-41D4-B35C-1F0A346CE48B}">
      <dgm:prSet/>
      <dgm:spPr/>
      <dgm:t>
        <a:bodyPr/>
        <a:lstStyle/>
        <a:p>
          <a:endParaRPr lang="en-US"/>
        </a:p>
      </dgm:t>
    </dgm:pt>
    <dgm:pt modelId="{745D5072-D062-4695-875D-207EBF8F43E7}" type="pres">
      <dgm:prSet presAssocID="{85000A5C-7D07-472F-8708-5B9E8CA6AFFF}" presName="Name0" presStyleCnt="0">
        <dgm:presLayoutVars>
          <dgm:dir/>
          <dgm:animLvl val="lvl"/>
          <dgm:resizeHandles val="exact"/>
        </dgm:presLayoutVars>
      </dgm:prSet>
      <dgm:spPr/>
    </dgm:pt>
    <dgm:pt modelId="{40585EC7-CF5E-499D-9F3B-28648350889D}" type="pres">
      <dgm:prSet presAssocID="{9A3757B8-1D66-4F50-940B-7DBEEEEF985C}" presName="linNode" presStyleCnt="0"/>
      <dgm:spPr/>
    </dgm:pt>
    <dgm:pt modelId="{B694F075-6980-4499-A070-5EE3DF76C825}" type="pres">
      <dgm:prSet presAssocID="{9A3757B8-1D66-4F50-940B-7DBEEEEF985C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0D3C1E3F-6422-4A6E-89DC-3B5F7F9031E5}" type="pres">
      <dgm:prSet presAssocID="{9A3757B8-1D66-4F50-940B-7DBEEEEF985C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16716B73-61AB-4835-AE54-E2969B6F3D9B}" type="presOf" srcId="{36D00A39-DC1B-469E-9754-29CC22973217}" destId="{0D3C1E3F-6422-4A6E-89DC-3B5F7F9031E5}" srcOrd="0" destOrd="0" presId="urn:microsoft.com/office/officeart/2005/8/layout/vList5"/>
    <dgm:cxn modelId="{2B751559-F5D3-41EA-BAEA-5908DC32E531}" type="presOf" srcId="{5217A579-E2F6-4461-8CD3-904BA94BAC9F}" destId="{0D3C1E3F-6422-4A6E-89DC-3B5F7F9031E5}" srcOrd="0" destOrd="2" presId="urn:microsoft.com/office/officeart/2005/8/layout/vList5"/>
    <dgm:cxn modelId="{88E3D482-1FBF-4720-B974-2B1484C6517E}" srcId="{9A3757B8-1D66-4F50-940B-7DBEEEEF985C}" destId="{36D00A39-DC1B-469E-9754-29CC22973217}" srcOrd="0" destOrd="0" parTransId="{67077E6A-F52E-49F3-A21F-F9E7EFF1B85F}" sibTransId="{0A514BA7-6F7B-4EB8-A9F5-4A223E644369}"/>
    <dgm:cxn modelId="{E307C384-DF2E-4787-AEE1-C9852CD60BB4}" type="presOf" srcId="{9A3757B8-1D66-4F50-940B-7DBEEEEF985C}" destId="{B694F075-6980-4499-A070-5EE3DF76C825}" srcOrd="0" destOrd="0" presId="urn:microsoft.com/office/officeart/2005/8/layout/vList5"/>
    <dgm:cxn modelId="{CD77A4A5-7CB3-4CEA-A0B1-3BF1EB16BB3A}" type="presOf" srcId="{0D773822-CB6F-4536-A442-6FBBABC5CF4F}" destId="{0D3C1E3F-6422-4A6E-89DC-3B5F7F9031E5}" srcOrd="0" destOrd="1" presId="urn:microsoft.com/office/officeart/2005/8/layout/vList5"/>
    <dgm:cxn modelId="{E9B7B9C1-F716-41D4-B35C-1F0A346CE48B}" srcId="{9A3757B8-1D66-4F50-940B-7DBEEEEF985C}" destId="{5217A579-E2F6-4461-8CD3-904BA94BAC9F}" srcOrd="2" destOrd="0" parTransId="{0BDCCDB2-16A3-4F27-AD24-3C5ACF35D507}" sibTransId="{82F372A4-A866-456A-8964-EE6CCE141A06}"/>
    <dgm:cxn modelId="{A17E00C5-330A-4B35-BC1A-1F95241AB00F}" type="presOf" srcId="{85000A5C-7D07-472F-8708-5B9E8CA6AFFF}" destId="{745D5072-D062-4695-875D-207EBF8F43E7}" srcOrd="0" destOrd="0" presId="urn:microsoft.com/office/officeart/2005/8/layout/vList5"/>
    <dgm:cxn modelId="{4034A9D7-28F0-40D1-9E2A-FD18D118DE3E}" srcId="{9A3757B8-1D66-4F50-940B-7DBEEEEF985C}" destId="{0D773822-CB6F-4536-A442-6FBBABC5CF4F}" srcOrd="1" destOrd="0" parTransId="{1BBC5BE6-D817-4E01-BE2C-971FF6180476}" sibTransId="{0A25A830-3C34-4D5B-992D-174B4571C30D}"/>
    <dgm:cxn modelId="{72F8E2DB-E770-46E2-8B7D-285CD379F539}" srcId="{85000A5C-7D07-472F-8708-5B9E8CA6AFFF}" destId="{9A3757B8-1D66-4F50-940B-7DBEEEEF985C}" srcOrd="0" destOrd="0" parTransId="{AB043610-9D83-48B5-9C13-32152087895C}" sibTransId="{817E40C5-9E97-4CE0-9C7D-1B1EE2D1AE3F}"/>
    <dgm:cxn modelId="{7089AF07-A28E-4723-9D48-B27497B69CCE}" type="presParOf" srcId="{745D5072-D062-4695-875D-207EBF8F43E7}" destId="{40585EC7-CF5E-499D-9F3B-28648350889D}" srcOrd="0" destOrd="0" presId="urn:microsoft.com/office/officeart/2005/8/layout/vList5"/>
    <dgm:cxn modelId="{4716E81A-2FE2-4A75-9D6D-E139A656E16F}" type="presParOf" srcId="{40585EC7-CF5E-499D-9F3B-28648350889D}" destId="{B694F075-6980-4499-A070-5EE3DF76C825}" srcOrd="0" destOrd="0" presId="urn:microsoft.com/office/officeart/2005/8/layout/vList5"/>
    <dgm:cxn modelId="{D7A1C507-7F24-4E48-8EC5-12D4FB6EA676}" type="presParOf" srcId="{40585EC7-CF5E-499D-9F3B-28648350889D}" destId="{0D3C1E3F-6422-4A6E-89DC-3B5F7F9031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B3F64B-F85B-414B-9CCC-4EE45EEB7B9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9EEF9D0-C998-4847-A0E2-4BE887510A7B}">
      <dgm:prSet/>
      <dgm:spPr/>
      <dgm:t>
        <a:bodyPr/>
        <a:lstStyle/>
        <a:p>
          <a:r>
            <a:rPr lang="en-US" dirty="0"/>
            <a:t>Hawkins and HeartMath bridge science and spirituality:</a:t>
          </a:r>
        </a:p>
      </dgm:t>
    </dgm:pt>
    <dgm:pt modelId="{4BE05834-76B7-4EE2-98EC-0E1F853BF90B}" type="parTrans" cxnId="{99EDE103-174E-4DDA-BE3E-2AC4A6321DBF}">
      <dgm:prSet/>
      <dgm:spPr/>
      <dgm:t>
        <a:bodyPr/>
        <a:lstStyle/>
        <a:p>
          <a:endParaRPr lang="en-US"/>
        </a:p>
      </dgm:t>
    </dgm:pt>
    <dgm:pt modelId="{825C7F25-7801-42F0-BC62-909FBA7E31C4}" type="sibTrans" cxnId="{99EDE103-174E-4DDA-BE3E-2AC4A6321DBF}">
      <dgm:prSet/>
      <dgm:spPr/>
      <dgm:t>
        <a:bodyPr/>
        <a:lstStyle/>
        <a:p>
          <a:endParaRPr lang="en-US"/>
        </a:p>
      </dgm:t>
    </dgm:pt>
    <dgm:pt modelId="{04702135-A9D7-493D-8BA7-F8B9EAB59620}">
      <dgm:prSet/>
      <dgm:spPr/>
      <dgm:t>
        <a:bodyPr/>
        <a:lstStyle/>
        <a:p>
          <a:r>
            <a:rPr lang="en-US"/>
            <a:t>Higher emotions (e.g., love, peace) link to greater consciousness.</a:t>
          </a:r>
        </a:p>
      </dgm:t>
    </dgm:pt>
    <dgm:pt modelId="{5E4BD7E8-0270-4D47-9A22-54E3607BE53F}" type="parTrans" cxnId="{F32EFC7F-717D-48B7-97B2-A265EB519AB9}">
      <dgm:prSet/>
      <dgm:spPr/>
      <dgm:t>
        <a:bodyPr/>
        <a:lstStyle/>
        <a:p>
          <a:endParaRPr lang="en-US"/>
        </a:p>
      </dgm:t>
    </dgm:pt>
    <dgm:pt modelId="{D2251F51-12B9-4377-AF44-0046BFDAB82B}" type="sibTrans" cxnId="{F32EFC7F-717D-48B7-97B2-A265EB519AB9}">
      <dgm:prSet/>
      <dgm:spPr/>
      <dgm:t>
        <a:bodyPr/>
        <a:lstStyle/>
        <a:p>
          <a:endParaRPr lang="en-US"/>
        </a:p>
      </dgm:t>
    </dgm:pt>
    <dgm:pt modelId="{6C09D652-3C31-4129-9E59-C9F5AFF0CB61}">
      <dgm:prSet/>
      <dgm:spPr/>
      <dgm:t>
        <a:bodyPr/>
        <a:lstStyle/>
        <a:p>
          <a:r>
            <a:rPr lang="en-US"/>
            <a:t>Empirical evidence from HeartMath shows improved coherence and health.</a:t>
          </a:r>
        </a:p>
      </dgm:t>
    </dgm:pt>
    <dgm:pt modelId="{2527494C-3196-4A75-8F30-1172F5C6ECDE}" type="parTrans" cxnId="{1E356953-025B-4117-B2FB-DFDF3C1788E1}">
      <dgm:prSet/>
      <dgm:spPr/>
      <dgm:t>
        <a:bodyPr/>
        <a:lstStyle/>
        <a:p>
          <a:endParaRPr lang="en-US"/>
        </a:p>
      </dgm:t>
    </dgm:pt>
    <dgm:pt modelId="{3C43A2C8-E53E-4938-ABEB-62D015C05287}" type="sibTrans" cxnId="{1E356953-025B-4117-B2FB-DFDF3C1788E1}">
      <dgm:prSet/>
      <dgm:spPr/>
      <dgm:t>
        <a:bodyPr/>
        <a:lstStyle/>
        <a:p>
          <a:endParaRPr lang="en-US"/>
        </a:p>
      </dgm:t>
    </dgm:pt>
    <dgm:pt modelId="{AFE7BF60-CB43-4102-89E3-4FDDAB821257}">
      <dgm:prSet/>
      <dgm:spPr/>
      <dgm:t>
        <a:bodyPr/>
        <a:lstStyle/>
        <a:p>
          <a:r>
            <a:rPr lang="en-US"/>
            <a:t>Aligning mind, heart, and body enhances healing and well-being.</a:t>
          </a:r>
        </a:p>
      </dgm:t>
    </dgm:pt>
    <dgm:pt modelId="{B93B4CAF-9C95-471A-B4F1-FFF0B910F273}" type="parTrans" cxnId="{2098E0ED-B396-455C-96CE-29EBBD0761F0}">
      <dgm:prSet/>
      <dgm:spPr/>
      <dgm:t>
        <a:bodyPr/>
        <a:lstStyle/>
        <a:p>
          <a:endParaRPr lang="en-US"/>
        </a:p>
      </dgm:t>
    </dgm:pt>
    <dgm:pt modelId="{F6EA3041-2FED-47DF-908D-1AA309DE2465}" type="sibTrans" cxnId="{2098E0ED-B396-455C-96CE-29EBBD0761F0}">
      <dgm:prSet/>
      <dgm:spPr/>
      <dgm:t>
        <a:bodyPr/>
        <a:lstStyle/>
        <a:p>
          <a:endParaRPr lang="en-US"/>
        </a:p>
      </dgm:t>
    </dgm:pt>
    <dgm:pt modelId="{777AC771-7FDC-4C5D-A3B1-B57CDF57BE12}" type="pres">
      <dgm:prSet presAssocID="{4EB3F64B-F85B-414B-9CCC-4EE45EEB7B96}" presName="linear" presStyleCnt="0">
        <dgm:presLayoutVars>
          <dgm:animLvl val="lvl"/>
          <dgm:resizeHandles val="exact"/>
        </dgm:presLayoutVars>
      </dgm:prSet>
      <dgm:spPr/>
    </dgm:pt>
    <dgm:pt modelId="{625AA409-0C4B-4248-9680-EC6584669480}" type="pres">
      <dgm:prSet presAssocID="{B9EEF9D0-C998-4847-A0E2-4BE887510A7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E08BE7A-90FF-4842-93F1-86BA3258D93C}" type="pres">
      <dgm:prSet presAssocID="{B9EEF9D0-C998-4847-A0E2-4BE887510A7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9EDE103-174E-4DDA-BE3E-2AC4A6321DBF}" srcId="{4EB3F64B-F85B-414B-9CCC-4EE45EEB7B96}" destId="{B9EEF9D0-C998-4847-A0E2-4BE887510A7B}" srcOrd="0" destOrd="0" parTransId="{4BE05834-76B7-4EE2-98EC-0E1F853BF90B}" sibTransId="{825C7F25-7801-42F0-BC62-909FBA7E31C4}"/>
    <dgm:cxn modelId="{3B066607-4FFF-40E4-8589-D41D6FCD1025}" type="presOf" srcId="{04702135-A9D7-493D-8BA7-F8B9EAB59620}" destId="{8E08BE7A-90FF-4842-93F1-86BA3258D93C}" srcOrd="0" destOrd="0" presId="urn:microsoft.com/office/officeart/2005/8/layout/vList2"/>
    <dgm:cxn modelId="{F6C8FC44-16BB-4CEF-A711-4A58F21EB190}" type="presOf" srcId="{4EB3F64B-F85B-414B-9CCC-4EE45EEB7B96}" destId="{777AC771-7FDC-4C5D-A3B1-B57CDF57BE12}" srcOrd="0" destOrd="0" presId="urn:microsoft.com/office/officeart/2005/8/layout/vList2"/>
    <dgm:cxn modelId="{1E356953-025B-4117-B2FB-DFDF3C1788E1}" srcId="{B9EEF9D0-C998-4847-A0E2-4BE887510A7B}" destId="{6C09D652-3C31-4129-9E59-C9F5AFF0CB61}" srcOrd="1" destOrd="0" parTransId="{2527494C-3196-4A75-8F30-1172F5C6ECDE}" sibTransId="{3C43A2C8-E53E-4938-ABEB-62D015C05287}"/>
    <dgm:cxn modelId="{F32EFC7F-717D-48B7-97B2-A265EB519AB9}" srcId="{B9EEF9D0-C998-4847-A0E2-4BE887510A7B}" destId="{04702135-A9D7-493D-8BA7-F8B9EAB59620}" srcOrd="0" destOrd="0" parTransId="{5E4BD7E8-0270-4D47-9A22-54E3607BE53F}" sibTransId="{D2251F51-12B9-4377-AF44-0046BFDAB82B}"/>
    <dgm:cxn modelId="{72A173B1-01FC-43FD-9585-1847672C7E06}" type="presOf" srcId="{6C09D652-3C31-4129-9E59-C9F5AFF0CB61}" destId="{8E08BE7A-90FF-4842-93F1-86BA3258D93C}" srcOrd="0" destOrd="1" presId="urn:microsoft.com/office/officeart/2005/8/layout/vList2"/>
    <dgm:cxn modelId="{AB8944B2-A0CF-44CB-A5FD-8EAE41E227B3}" type="presOf" srcId="{AFE7BF60-CB43-4102-89E3-4FDDAB821257}" destId="{8E08BE7A-90FF-4842-93F1-86BA3258D93C}" srcOrd="0" destOrd="2" presId="urn:microsoft.com/office/officeart/2005/8/layout/vList2"/>
    <dgm:cxn modelId="{99D8AFE8-DC61-45D9-BFCB-BACCD68F66E7}" type="presOf" srcId="{B9EEF9D0-C998-4847-A0E2-4BE887510A7B}" destId="{625AA409-0C4B-4248-9680-EC6584669480}" srcOrd="0" destOrd="0" presId="urn:microsoft.com/office/officeart/2005/8/layout/vList2"/>
    <dgm:cxn modelId="{2098E0ED-B396-455C-96CE-29EBBD0761F0}" srcId="{B9EEF9D0-C998-4847-A0E2-4BE887510A7B}" destId="{AFE7BF60-CB43-4102-89E3-4FDDAB821257}" srcOrd="2" destOrd="0" parTransId="{B93B4CAF-9C95-471A-B4F1-FFF0B910F273}" sibTransId="{F6EA3041-2FED-47DF-908D-1AA309DE2465}"/>
    <dgm:cxn modelId="{3CB761A6-CC45-473C-8E4D-4E578375D31E}" type="presParOf" srcId="{777AC771-7FDC-4C5D-A3B1-B57CDF57BE12}" destId="{625AA409-0C4B-4248-9680-EC6584669480}" srcOrd="0" destOrd="0" presId="urn:microsoft.com/office/officeart/2005/8/layout/vList2"/>
    <dgm:cxn modelId="{A0C8856D-6940-4102-9F38-F5638B8D35C7}" type="presParOf" srcId="{777AC771-7FDC-4C5D-A3B1-B57CDF57BE12}" destId="{8E08BE7A-90FF-4842-93F1-86BA3258D93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E24F1-D5DA-48DB-9ADE-0765D92BB858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6A461-CC73-4E63-A97F-5D8FD8245CCD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ADF38-5737-4167-B68C-68456405E16B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1. Identifying Emotional States: Helps clients and therapists recognize current emotional levels (e.g., shame, anger) and work towards positive states (e.g., courage, love).</a:t>
          </a:r>
        </a:p>
      </dsp:txBody>
      <dsp:txXfrm>
        <a:off x="1058686" y="1808"/>
        <a:ext cx="9456913" cy="916611"/>
      </dsp:txXfrm>
    </dsp:sp>
    <dsp:sp modelId="{690615D9-C4CD-48F1-8C2F-447FEB147236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D8622-0F29-4D1C-8470-477BB3D8464A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7634F-86C1-485D-A4E2-8CE886BA4A47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2. Energy Levels: Illustrates how low-frequency emotions (e.g., fear, guilt) drain energy, while high-frequency emotions (e.g., peace, joy) enhance resilience.</a:t>
          </a:r>
        </a:p>
      </dsp:txBody>
      <dsp:txXfrm>
        <a:off x="1058686" y="1147573"/>
        <a:ext cx="9456913" cy="916611"/>
      </dsp:txXfrm>
    </dsp:sp>
    <dsp:sp modelId="{4D14B9D5-BDAB-40B5-BE9C-B698929D4C12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7AAD1-410A-4435-BA44-3B6D7F263DD6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6E156-9B12-4D4F-8785-A93EE76178A8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3. Holistic Healing: Integrates psychological and spiritual growth, fostering a deeper sense of purpose and motivation.</a:t>
          </a:r>
        </a:p>
      </dsp:txBody>
      <dsp:txXfrm>
        <a:off x="1058686" y="2293338"/>
        <a:ext cx="9456913" cy="916611"/>
      </dsp:txXfrm>
    </dsp:sp>
    <dsp:sp modelId="{A3DFB1B6-34E9-4EBF-8B55-C31F38AD538F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6359B-9524-4EAA-9478-109027D11B0F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7851D-762A-4DCB-8D06-95D65F7455E7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4. Trauma and Addiction: Guides clients from destructive emotions tied to trauma/addiction to empowering levels that support recovery.</a:t>
          </a:r>
        </a:p>
      </dsp:txBody>
      <dsp:txXfrm>
        <a:off x="1058686" y="3439103"/>
        <a:ext cx="9456913" cy="916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C6102-C2B6-4121-9D75-A00FE93EE8AC}">
      <dsp:nvSpPr>
        <dsp:cNvPr id="0" name=""/>
        <dsp:cNvSpPr/>
      </dsp:nvSpPr>
      <dsp:spPr>
        <a:xfrm>
          <a:off x="0" y="157843"/>
          <a:ext cx="7118070" cy="13197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5. Resilience Building: Promotes practices like mindfulness and gratitude to raise consciousness and strengthen coping skills.</a:t>
          </a:r>
        </a:p>
      </dsp:txBody>
      <dsp:txXfrm>
        <a:off x="64425" y="222268"/>
        <a:ext cx="6989220" cy="1190909"/>
      </dsp:txXfrm>
    </dsp:sp>
    <dsp:sp modelId="{74FDED1C-C626-4079-A44E-DADC5EE237C5}">
      <dsp:nvSpPr>
        <dsp:cNvPr id="0" name=""/>
        <dsp:cNvSpPr/>
      </dsp:nvSpPr>
      <dsp:spPr>
        <a:xfrm>
          <a:off x="0" y="1546723"/>
          <a:ext cx="7118070" cy="1319759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6. Empowerment: Highlights courage (200 Hz) as a key level for initiating positive change and growth.</a:t>
          </a:r>
        </a:p>
      </dsp:txBody>
      <dsp:txXfrm>
        <a:off x="64425" y="1611148"/>
        <a:ext cx="6989220" cy="1190909"/>
      </dsp:txXfrm>
    </dsp:sp>
    <dsp:sp modelId="{2FAD0964-DF01-44F3-9619-E3F18DF4A202}">
      <dsp:nvSpPr>
        <dsp:cNvPr id="0" name=""/>
        <dsp:cNvSpPr/>
      </dsp:nvSpPr>
      <dsp:spPr>
        <a:xfrm>
          <a:off x="0" y="2935603"/>
          <a:ext cx="7118070" cy="1319759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7. Science and Spirituality: Bridges psychology with spiritual insights for a more holistic therapy experience.</a:t>
          </a:r>
        </a:p>
      </dsp:txBody>
      <dsp:txXfrm>
        <a:off x="64425" y="3000028"/>
        <a:ext cx="6989220" cy="1190909"/>
      </dsp:txXfrm>
    </dsp:sp>
    <dsp:sp modelId="{6C081FB8-9069-439E-BFB6-1CB8E20033E8}">
      <dsp:nvSpPr>
        <dsp:cNvPr id="0" name=""/>
        <dsp:cNvSpPr/>
      </dsp:nvSpPr>
      <dsp:spPr>
        <a:xfrm>
          <a:off x="0" y="4324483"/>
          <a:ext cx="7118070" cy="1319759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Hawkins' scale enhances therapy by offering a structured path to move from destructive emotions to healing, fostering deeper transformation.</a:t>
          </a:r>
        </a:p>
      </dsp:txBody>
      <dsp:txXfrm>
        <a:off x="64425" y="4388908"/>
        <a:ext cx="6989220" cy="1190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C1E3F-6422-4A6E-89DC-3B5F7F9031E5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High-frequency emotions (e.g., joy, peace) promote heart-brain coherence.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Coherence supports cognitive function and physical health.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Low-frequency emotions (e.g., fear, shame) disrupt harmony and stress the body.</a:t>
          </a:r>
        </a:p>
      </dsp:txBody>
      <dsp:txXfrm rot="-5400000">
        <a:off x="3785615" y="605066"/>
        <a:ext cx="6560052" cy="3141206"/>
      </dsp:txXfrm>
    </dsp:sp>
    <dsp:sp modelId="{B694F075-6980-4499-A070-5EE3DF76C825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Hawkins' emotional energy levels match Neurocardiology findings:</a:t>
          </a:r>
        </a:p>
      </dsp:txBody>
      <dsp:txXfrm>
        <a:off x="184799" y="184799"/>
        <a:ext cx="3416018" cy="3981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AA409-0C4B-4248-9680-EC6584669480}">
      <dsp:nvSpPr>
        <dsp:cNvPr id="0" name=""/>
        <dsp:cNvSpPr/>
      </dsp:nvSpPr>
      <dsp:spPr>
        <a:xfrm>
          <a:off x="0" y="3969"/>
          <a:ext cx="10515600" cy="1511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Hawkins and HeartMath bridge science and spirituality:</a:t>
          </a:r>
        </a:p>
      </dsp:txBody>
      <dsp:txXfrm>
        <a:off x="73792" y="77761"/>
        <a:ext cx="10368016" cy="1364056"/>
      </dsp:txXfrm>
    </dsp:sp>
    <dsp:sp modelId="{8E08BE7A-90FF-4842-93F1-86BA3258D93C}">
      <dsp:nvSpPr>
        <dsp:cNvPr id="0" name=""/>
        <dsp:cNvSpPr/>
      </dsp:nvSpPr>
      <dsp:spPr>
        <a:xfrm>
          <a:off x="0" y="1515609"/>
          <a:ext cx="10515600" cy="283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Higher emotions (e.g., love, peace) link to greater consciousness.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Empirical evidence from HeartMath shows improved coherence and health.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Aligning mind, heart, and body enhances healing and well-being.</a:t>
          </a:r>
        </a:p>
      </dsp:txBody>
      <dsp:txXfrm>
        <a:off x="0" y="1515609"/>
        <a:ext cx="10515600" cy="283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55055-0BCC-098D-94B2-A8C6ABE28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DDCB7-20F5-0B0F-2CE7-97CD5BB18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90A4-86C9-C43F-CA2A-FC7672B7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EF56-A81B-4712-8BA4-F17EBC698928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9ABC8-5E40-D302-8A66-2B4373B4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5B801-DDD0-DBC2-209C-906DDF44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E89-B52A-45BF-AA73-2B2BDD63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5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A5221-2A48-6E21-6167-1A691DE8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8C04C-EBDC-56BC-C407-BF6AB3B4D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C61E9-63E9-B999-C9BE-1270864F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EF56-A81B-4712-8BA4-F17EBC698928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7335C-13B3-C630-D0C0-3A20C10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1DA70-44A9-698D-94FC-AE99AF39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E89-B52A-45BF-AA73-2B2BDD63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9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B0CDFF-2A68-6CC2-2A3A-6CEAA8C71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A664A-A760-4766-E389-D2301C0C5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E2EB4-5355-DA7E-609C-C543066C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EF56-A81B-4712-8BA4-F17EBC698928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99C3E-BF1F-9F7A-6B02-346F0E8B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32AAB-056C-7BC9-DE6E-C2CAF3E1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E89-B52A-45BF-AA73-2B2BDD63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FF35-A43F-283B-D061-ACE9CE3BE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88301-9735-15D8-7174-0DB8BD4C1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0E99C-8102-E4A4-1166-7BCF02D0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21B4-2DAE-4C45-BC22-9CB673776E7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F59C8-6739-8B57-2DF4-F68F990D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554FB-BDB0-EF13-0340-4EEE16EC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4838-6C76-4075-91BC-49FF4764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1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D517-D6EA-1ABE-912B-2B21B95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2F25B-03D1-2FF9-AECD-6CB78FBD5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E7EE8-14E3-2E86-C9E5-7D9C2C7E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21B4-2DAE-4C45-BC22-9CB673776E7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E33C0-ED2E-7BB1-148E-0F4A070A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F1BD5-5360-1A0C-5F2A-F61925F2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4838-6C76-4075-91BC-49FF4764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91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5BC1-044E-082C-CAAB-2DD2430E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07A1D-D53F-F12A-1EDA-6C81A73C2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DDBE7-1CE1-0BB1-74C1-E1B80AED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21B4-2DAE-4C45-BC22-9CB673776E7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D3CBC-68F6-87FD-E6B5-783205E1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15238-502A-8A9C-5A64-978F4CE7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4838-6C76-4075-91BC-49FF4764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56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7074-7C60-A248-36DD-B1C468B5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A7BCA-7DBF-8598-1337-DDCE8B315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8D838-B4D9-CD94-2E45-28C05AC3A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46150-2A1A-3D0A-0ACE-12E91AF6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21B4-2DAE-4C45-BC22-9CB673776E7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3DCF5-0D5B-5A9E-925E-BDB2BC0B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0EE93-8E1B-C827-A486-D9F6C820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4838-6C76-4075-91BC-49FF4764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7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5271-2E06-4F43-347A-9F808C10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6E514-65BB-2198-1623-8F3272967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4E69E-B240-15C8-68F3-45ACAD4F6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9C105-C7E9-CA1E-C9F9-039D66B4D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3CE09-0C42-CB40-A4D9-959E409AF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076B8-FFB1-002F-2BB4-D4C9B81D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21B4-2DAE-4C45-BC22-9CB673776E7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91AAF-F233-3F03-9460-9BEB186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A24A19-8AA8-CC74-2941-FC6B9363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4838-6C76-4075-91BC-49FF4764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26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D66A-105D-9BCD-0159-5F88FEAA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368C7-1B99-BC4E-6797-A5B79571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21B4-2DAE-4C45-BC22-9CB673776E7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FD06D-4ADD-F7DC-4636-CEC2368A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077D3-ABA2-1FFC-A98C-90582C52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4838-6C76-4075-91BC-49FF4764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9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4D4C8-3881-1959-2A10-8CD4D0F9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21B4-2DAE-4C45-BC22-9CB673776E7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0573BA-A2AC-76D3-A0B0-4D77AE85F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90424-77D0-3E8C-C1A1-7C8B6E76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4838-6C76-4075-91BC-49FF4764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4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03F1A-9F61-74FD-1774-04342091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ECEC8-205F-919C-673A-024581A57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9846D-9273-F72F-07EC-B08DE1125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1F7D5-E833-0ECE-9C50-B17ADE7F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21B4-2DAE-4C45-BC22-9CB673776E7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96001-385C-93B4-7E36-9FA49922C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E5020-3C2A-B318-D146-C7CF8A00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4838-6C76-4075-91BC-49FF4764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7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68A3-FE0D-5777-8FC7-1CD160B0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F7B70-3602-9209-2157-604B09270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B405-3D11-69EB-FD60-5F587AF8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EF56-A81B-4712-8BA4-F17EBC698928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CAE8B-89C4-5765-A770-AEB6F708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EDC04-0332-94C0-6A5E-15E27DD6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E89-B52A-45BF-AA73-2B2BDD63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25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BC03-D030-E00D-0E46-5C636600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4394C7-B049-A1FA-28D0-E278F9C79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D1B00-FC1A-E712-CE5C-758E08DEE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A1539-0823-FE5B-D1B1-FCDFA24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21B4-2DAE-4C45-BC22-9CB673776E7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28166-E754-EE8B-4CFF-C38871C15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08863-1584-90B4-3BF1-AE59028B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4838-6C76-4075-91BC-49FF4764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97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FCDC-867D-C261-EAD2-A58E9776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93FE4-8725-C652-2BC0-9114726C1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E7470-893E-7144-4BB6-35C923C6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21B4-2DAE-4C45-BC22-9CB673776E7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20A13-0C8C-1D93-3DE1-0F38E88A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458F-0E3E-FB80-6283-C02DB003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4838-6C76-4075-91BC-49FF4764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07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FBE675-85CA-F967-F386-D9FE87425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45831-4276-6108-7C4D-BE6062247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A3A00-32E1-C95D-B910-D6B33C42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21B4-2DAE-4C45-BC22-9CB673776E7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3AF24-761C-5DA9-9916-E36CECF7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CB919-CE53-DEB8-1187-3ED8F0C1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4838-6C76-4075-91BC-49FF4764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2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1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F216-E315-AF3C-0BF6-97595D9F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D6E0-C0B7-46D2-FFC9-0C96395D4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A2861-DC44-B08B-EA8B-E530A357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EF56-A81B-4712-8BA4-F17EBC698928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14A7F-1466-05A2-AE52-8E7FC45D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C5F38-93D6-6BED-94D5-3E8B311C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E89-B52A-45BF-AA73-2B2BDD63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C189-15E3-C92D-41AA-01406714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36330-9560-1B1F-C892-726E24513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C78C3-FDEF-DA3E-8594-96797F50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5543C-0CCE-C815-0588-F969B45A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EF56-A81B-4712-8BA4-F17EBC698928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34B7B-914C-F19F-02A7-8677922B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051DE-0E46-E1B7-8632-9BE0F1CF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E89-B52A-45BF-AA73-2B2BDD63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9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B1F6-F900-F032-A6CC-4E52C388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65D4F-AEF0-CCC3-BA53-D12CB1A84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303CC-F828-D7CE-BD79-20FBF8B15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390A77-BCDE-3761-1EA5-DF5B06927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CD8A7-B278-C863-D65C-16FE89E51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027EB-2A9E-BCFB-6140-88202617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EF56-A81B-4712-8BA4-F17EBC698928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73D93E-C43C-E04A-A269-066249E4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4E6E1-1063-F33D-F65A-B1D287D4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E89-B52A-45BF-AA73-2B2BDD63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7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E72D-47F4-BDCE-A615-F8601598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BF840-8E8D-F90F-6BA8-1C213A5A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EF56-A81B-4712-8BA4-F17EBC698928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2D873-70B4-AF30-2D26-EFC9F89A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0348A-0E35-5518-EC33-AE469346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E89-B52A-45BF-AA73-2B2BDD63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7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1A536-37F8-59AC-CF75-FB13B2E6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EF56-A81B-4712-8BA4-F17EBC698928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FC8CC-0B3A-EDF8-2676-A3D907CB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DC469-58AD-8D83-B8E6-E70CD755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E89-B52A-45BF-AA73-2B2BDD63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7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D3BD-A7E5-491F-2915-B7DF7213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4F5E-3D06-D431-AF04-F48D546D9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1FC12-9964-258C-D167-6E8CC79F3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9528C-0015-E9CC-60F6-C3AC0A75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EF56-A81B-4712-8BA4-F17EBC698928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F9573-8ED2-5F52-A623-BAC09BED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D0589-0531-7DAA-7BA3-4E4C35F5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E89-B52A-45BF-AA73-2B2BDD63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0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1FA6-27D1-ADC5-37A8-FDE40E3F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9FF00-8BA8-BF71-E1C4-CB54212FF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D6355-90CC-EE3A-DE52-B8AFC0E40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2CE63-4DA4-8B42-C991-3E2B2D71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EF56-A81B-4712-8BA4-F17EBC698928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B5F63-AB46-DB0F-0A9A-9572412B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D7891-B120-5EBD-2CAC-C85E42D6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AE89-B52A-45BF-AA73-2B2BDD63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8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0E8A6-09CB-0655-AC8E-51A160FF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9273E-722E-47AA-9A37-A8C40A24A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644D1-B0D5-8F1E-82B7-9295A8B6E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74EF56-A81B-4712-8BA4-F17EBC698928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766CA-10B6-2CE4-B6FE-07751394C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06329-19FE-4E9C-9888-70EA8FF8E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CAAE89-B52A-45BF-AA73-2B2BDD63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5C4CD8-E5E1-8A03-B493-FAE4E1C3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81E9D-012E-7CCB-63C8-9E78A4C22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C12C3-57C9-F6A4-9B91-1BA239C5F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121B4-2DAE-4C45-BC22-9CB673776E7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C6B17-CAC4-2D6F-AA49-B5D38D4B3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BFDF5-4075-9ADB-5876-2CA7C2EFC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B4838-6C76-4075-91BC-49FF4764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3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lage of different colors of light&#10;&#10;Description automatically generated with medium confidence">
            <a:extLst>
              <a:ext uri="{FF2B5EF4-FFF2-40B4-BE49-F238E27FC236}">
                <a16:creationId xmlns:a16="http://schemas.microsoft.com/office/drawing/2014/main" id="{2B08F990-B3CA-319B-4F63-4854F362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50" b="345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8A96A-7B73-A87F-DED5-619DB87D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Emotions and Energy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Their capacity to heal or kill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F7B1D-508B-04FF-6AEA-03D745EB2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Jeffrey E. Hansen, Ph.D. 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Center for Connected Living, LLC</a:t>
            </a:r>
          </a:p>
        </p:txBody>
      </p:sp>
    </p:spTree>
    <p:extLst>
      <p:ext uri="{BB962C8B-B14F-4D97-AF65-F5344CB8AC3E}">
        <p14:creationId xmlns:p14="http://schemas.microsoft.com/office/powerpoint/2010/main" val="393442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C3AA80-B4C3-3CD9-D699-739EE423F4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t>Energy Levels &amp; Physiological Impact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317A76-8C63-FC3D-0BAC-120BF1AC5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9531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dirty="0"/>
              <a:t>Techniques for Elevating Emotional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4" y="2636195"/>
            <a:ext cx="5606142" cy="37863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dirty="0"/>
              <a:t>HeartMath techniques align with Hawkins' levels to elevate states: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Heart-focused breathing and Quick Coherence help move from lower to higher consciousness.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Promotes positive emotions and coherent heart rhythms.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 dirty="0"/>
              <a:t>Supports emotional state improvement and resilience.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3FB2C-4ACB-C304-912E-59D563358F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70" r="27174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e-up of a metal surface&#10;&#10;Description automatically generated">
            <a:extLst>
              <a:ext uri="{FF2B5EF4-FFF2-40B4-BE49-F238E27FC236}">
                <a16:creationId xmlns:a16="http://schemas.microsoft.com/office/drawing/2014/main" id="{AA21DE52-D1FB-91CF-1A31-400AE6CD44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07" b="71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dirty="0"/>
              <a:t>Spiritual &amp; Scientific Alignment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BC2981-8EE1-45DD-FBD4-35DF1D260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4825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F681A-6515-C544-E956-04E2D5D55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04800"/>
            <a:ext cx="8098971" cy="13858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Levels of Consciousness</a:t>
            </a:r>
            <a:br>
              <a:rPr lang="en-US" sz="3700" dirty="0"/>
            </a:br>
            <a:r>
              <a:rPr lang="en-US" sz="2800" dirty="0"/>
              <a:t>David Hawkins, M.D., Ph.D.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89348-1132-B224-ED22-26EC85114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5" y="1825624"/>
            <a:ext cx="5886390" cy="472757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David R. Hawkins, M.D., Ph.D., was an American psychiatrist, spiritual teacher, and author known for his groundbreaking work in consciousness research.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He developed the </a:t>
            </a:r>
            <a:r>
              <a:rPr lang="en-US" sz="2000" i="1" dirty="0"/>
              <a:t>Map of Consciousness</a:t>
            </a:r>
            <a:r>
              <a:rPr lang="en-US" sz="2000" dirty="0"/>
              <a:t>, a scale that quantifies human consciousness levels from low, destructive states to high, enlightened states.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His most renowned book, </a:t>
            </a:r>
            <a:r>
              <a:rPr lang="en-US" sz="2000" i="1" dirty="0"/>
              <a:t>Power vs. Force</a:t>
            </a:r>
            <a:r>
              <a:rPr lang="en-US" sz="2000" dirty="0"/>
              <a:t>, integrates psychology, spirituality, and philosophy to explore the impact of consciousness on human behavior and well-being.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Dr. Hawkins' work has inspired many in their spiritual and personal development journeys, emphasizing the transformative power of higher consciousness and inner peace.</a:t>
            </a:r>
          </a:p>
        </p:txBody>
      </p:sp>
      <p:pic>
        <p:nvPicPr>
          <p:cNvPr id="4" name="Picture 3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88DD0049-0671-38F6-8C6E-52B290506C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7" r="5079" b="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59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552C4C-5196-E942-3847-B8B6B482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841664"/>
            <a:ext cx="4874661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David Hawkin’s Spiritual Beliefs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9FCA30A-ECF2-C3A0-7845-B66C662F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4687" y="841664"/>
            <a:ext cx="4867605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David R. Hawkins was deeply influenced by various spiritual traditions and had a strong focus on non-denominational spirituality. </a:t>
            </a:r>
          </a:p>
          <a:p>
            <a:endParaRPr lang="en-US" sz="22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sz="2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While he did not adhere strictly to one particular religious faith, his work integrated elements of Christianity, Buddhism, Hinduism, and other mystic teachings. </a:t>
            </a:r>
          </a:p>
          <a:p>
            <a:endParaRPr lang="en-US" sz="22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sz="2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He often referenced the teachings of Jesus Christ and cited the Bible, alongside other spiritual scriptures, to highlight universal spiritual truths.</a:t>
            </a:r>
          </a:p>
        </p:txBody>
      </p:sp>
    </p:spTree>
    <p:extLst>
      <p:ext uri="{BB962C8B-B14F-4D97-AF65-F5344CB8AC3E}">
        <p14:creationId xmlns:p14="http://schemas.microsoft.com/office/powerpoint/2010/main" val="140536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5FDCA5-EACE-5D71-5F1C-7499143B4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9051A1C-3A8A-8BB8-BE2B-80FD39816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31A47-3DB4-23DF-FB7C-FF351D98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86" y="-11876"/>
            <a:ext cx="10305088" cy="12248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Emotional Frequencies and Health</a:t>
            </a: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Unresolved Toxic Shame </a:t>
            </a:r>
            <a:r>
              <a:rPr lang="en-US" sz="4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Kills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532B7-3C9B-A027-ED8E-5B01FA967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883" y="1401288"/>
            <a:ext cx="3372592" cy="52963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Shame and guilt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seen as the heaviest emotions and are the lowest in frequency, where we feel contracted and stuck.</a:t>
            </a:r>
          </a:p>
          <a:p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contrast, emotions like </a:t>
            </a: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love and joy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lighter, with more energy and movement, creating a sense of openness and lightness.</a:t>
            </a:r>
            <a:r>
              <a:rPr lang="en-US" dirty="0">
                <a:solidFill>
                  <a:schemeClr val="tx1"/>
                </a:solidFill>
              </a:rPr>
              <a:t>(Dispenza, 2017)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99AA2DE-FB26-17A1-D43C-AA8C437E5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8" y="1"/>
            <a:ext cx="7602071" cy="484093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E85E1-6107-7559-742B-062EB06447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689"/>
          <a:stretch/>
        </p:blipFill>
        <p:spPr>
          <a:xfrm>
            <a:off x="3885326" y="1504983"/>
            <a:ext cx="8090822" cy="490067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E43E79-030E-FCA1-EB4A-8C6F490FB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04329"/>
            <a:ext cx="10680562" cy="1353672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08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4F435-5CAC-8757-68B4-582BA3B1EC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938" t="10821" r="11125"/>
          <a:stretch/>
        </p:blipFill>
        <p:spPr>
          <a:xfrm>
            <a:off x="134310" y="211936"/>
            <a:ext cx="6698005" cy="6434128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2AE0A-0DCA-F045-1740-D9E77E65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Levels of Consciousness </a:t>
            </a: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David Hawkins, M.D., Ph.D.</a:t>
            </a:r>
          </a:p>
        </p:txBody>
      </p:sp>
    </p:spTree>
    <p:extLst>
      <p:ext uri="{BB962C8B-B14F-4D97-AF65-F5344CB8AC3E}">
        <p14:creationId xmlns:p14="http://schemas.microsoft.com/office/powerpoint/2010/main" val="421067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0A3B-A516-F433-B30A-531D2652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1418"/>
          </a:xfrm>
        </p:spPr>
        <p:txBody>
          <a:bodyPr/>
          <a:lstStyle/>
          <a:p>
            <a:pPr algn="ctr"/>
            <a:r>
              <a:rPr lang="en-US" dirty="0"/>
              <a:t>Energy Levels with Descriptors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0A044-80A1-20DD-64B2-84EE0BC7F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6545"/>
            <a:ext cx="5157787" cy="5403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Negative Energy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9E37B-4077-C8B4-D8AF-2131DDA08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1959431"/>
            <a:ext cx="5551261" cy="4533445"/>
          </a:xfrm>
        </p:spPr>
        <p:txBody>
          <a:bodyPr>
            <a:noAutofit/>
          </a:bodyPr>
          <a:lstStyle/>
          <a:p>
            <a:pPr>
              <a:buSzPct val="140000"/>
            </a:pPr>
            <a:r>
              <a:rPr lang="en-US" sz="1200" b="1" dirty="0"/>
              <a:t>Shame (20 Hz)</a:t>
            </a:r>
            <a:r>
              <a:rPr lang="en-US" sz="1200" dirty="0"/>
              <a:t>: The lowest level, characterized by feelings of humiliation and self-loathing. People at this level often experience destructive thoughts and depression.</a:t>
            </a:r>
          </a:p>
          <a:p>
            <a:pPr>
              <a:buSzPct val="140000"/>
            </a:pPr>
            <a:r>
              <a:rPr lang="en-US" sz="1200" b="1" dirty="0"/>
              <a:t>Guilt (30 Hz)</a:t>
            </a:r>
            <a:r>
              <a:rPr lang="en-US" sz="1200" dirty="0"/>
              <a:t>: Associated with blame, regret, and self-recrimination. This level contributes to a paralyzing fear of punishment and self-sabotage.</a:t>
            </a:r>
          </a:p>
          <a:p>
            <a:pPr>
              <a:buSzPct val="140000"/>
            </a:pPr>
            <a:r>
              <a:rPr lang="en-US" sz="1200" b="1" dirty="0"/>
              <a:t>Apathy (50 Hz)</a:t>
            </a:r>
            <a:r>
              <a:rPr lang="en-US" sz="1200" dirty="0"/>
              <a:t>: A state of helplessness and despair, often linked with poverty and victimhood. Energy is extremely low at this level.</a:t>
            </a:r>
          </a:p>
          <a:p>
            <a:pPr>
              <a:buSzPct val="140000"/>
            </a:pPr>
            <a:r>
              <a:rPr lang="en-US" sz="1200" b="1" dirty="0"/>
              <a:t>Grief (75 Hz)</a:t>
            </a:r>
            <a:r>
              <a:rPr lang="en-US" sz="1200" dirty="0"/>
              <a:t>: A state marked by loss and regret. Although grief carries more energy than apathy, it still signifies a passive state of existence.</a:t>
            </a:r>
          </a:p>
          <a:p>
            <a:pPr>
              <a:buSzPct val="140000"/>
            </a:pPr>
            <a:r>
              <a:rPr lang="en-US" sz="1200" b="1" dirty="0"/>
              <a:t>Fear (100 Hz)</a:t>
            </a:r>
            <a:r>
              <a:rPr lang="en-US" sz="1200" dirty="0"/>
              <a:t>: Characterized by anxiety and worry. It is a more energetic state than grief and apathy but can lead to control and defensive behavior.</a:t>
            </a:r>
          </a:p>
          <a:p>
            <a:pPr>
              <a:buSzPct val="140000"/>
            </a:pPr>
            <a:r>
              <a:rPr lang="en-US" sz="1200" b="1" dirty="0"/>
              <a:t>Desire (125 Hz)</a:t>
            </a:r>
            <a:r>
              <a:rPr lang="en-US" sz="1200" dirty="0"/>
              <a:t>: Often linked to craving and addiction. While more active than lower levels, it leads to disappointment and dissatisfaction.</a:t>
            </a:r>
          </a:p>
          <a:p>
            <a:pPr>
              <a:buSzPct val="140000"/>
            </a:pPr>
            <a:r>
              <a:rPr lang="en-US" sz="1200" b="1" dirty="0"/>
              <a:t>Anger (150 Hz)</a:t>
            </a:r>
            <a:r>
              <a:rPr lang="en-US" sz="1200" dirty="0"/>
              <a:t>: A state of frustration and resentment that can motivate change but may also result in aggression.</a:t>
            </a:r>
          </a:p>
          <a:p>
            <a:pPr>
              <a:buSzPct val="140000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Pride (175 Hz)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A sense of accomplishment but reliant on external validation. It lacks true empowerment and can lead to defensiveness.</a:t>
            </a:r>
          </a:p>
          <a:p>
            <a:pPr>
              <a:buSzPct val="140000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Courage (200 Hz)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The tipping point into positive states. Courage marks a proactive approach to life, leading to growth and positive change.</a:t>
            </a:r>
          </a:p>
          <a:p>
            <a:endParaRPr lang="en-US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4C084-05D6-71EF-177A-6E7EB61FA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9914" y="1299350"/>
            <a:ext cx="4965473" cy="42753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Positive Energy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5ED2D-2BF5-CF97-44D7-5C2064EA1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9914" y="1959431"/>
            <a:ext cx="5355772" cy="4533444"/>
          </a:xfrm>
        </p:spPr>
        <p:txBody>
          <a:bodyPr>
            <a:noAutofit/>
          </a:bodyPr>
          <a:lstStyle/>
          <a:p>
            <a:pPr>
              <a:buSzPct val="140000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Neutrality (250 Hz)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Characterized by trust and flexibility. People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 this level are not attached to outcomes and are comfortable with uncertainty.</a:t>
            </a:r>
          </a:p>
          <a:p>
            <a:pPr>
              <a:buSzPct val="140000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Willingness (310 Hz)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A state of productivity and learning. It reflects an openness to change and a readiness to face challenges.</a:t>
            </a:r>
          </a:p>
          <a:p>
            <a:pPr>
              <a:buSzPct val="140000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Acceptance (350 Hz)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Associated with taking responsibility for one’s life and being proactive. Acceptance is empowering and promotes personal growth.</a:t>
            </a:r>
          </a:p>
          <a:p>
            <a:pPr>
              <a:buSzPct val="140000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Reason (400 Hz)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The level of the intellect, logic, and science. At this level, individuals seek knowledge and understanding.</a:t>
            </a:r>
          </a:p>
          <a:p>
            <a:pPr>
              <a:buSzPct val="140000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Love (500 Hz)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A state of unconditional love that transcends emotion and is characterized by compassion and forgiveness.</a:t>
            </a:r>
          </a:p>
          <a:p>
            <a:pPr>
              <a:buSzPct val="140000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Joy (540 Hz)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An inner sense of completeness and serenity. It is associated with profound satisfaction and a sense of peace.</a:t>
            </a:r>
          </a:p>
          <a:p>
            <a:pPr>
              <a:buSzPct val="140000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Peace (600 Hz)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A state of bliss and profound calm. At this level, the mind becomes quiet, and a person experiences deep serenity.</a:t>
            </a:r>
          </a:p>
          <a:p>
            <a:pPr>
              <a:buSzPct val="140000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Enlightenment (700–1,000 Hz)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The highest levels of consciousness. Represented by figures like Jesus, Buddha, and other enlightened masters, it is a state of complete oneness and transcendence.</a:t>
            </a:r>
          </a:p>
          <a:p>
            <a:pPr>
              <a:buSzPct val="140000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268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sz="4100"/>
              <a:t>Therapeutic Implications of David Hawkins' Work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DCC24F-7696-C3D7-23DA-4BAFFBDD8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813471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Therapeutic Implications Continued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97242A-E0BC-EE8D-E643-D9217145C5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599058"/>
              </p:ext>
            </p:extLst>
          </p:nvPr>
        </p:nvGraphicFramePr>
        <p:xfrm>
          <a:off x="4487452" y="674914"/>
          <a:ext cx="7118070" cy="5802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Emotional States &amp; HeartMath Heart-Brain Coherence</a:t>
            </a:r>
          </a:p>
        </p:txBody>
      </p:sp>
      <p:pic>
        <p:nvPicPr>
          <p:cNvPr id="4" name="Picture 3" descr="A human head with glowing brain and heart&#10;&#10;Description automatically generated">
            <a:extLst>
              <a:ext uri="{FF2B5EF4-FFF2-40B4-BE49-F238E27FC236}">
                <a16:creationId xmlns:a16="http://schemas.microsoft.com/office/drawing/2014/main" id="{9EFA80FF-C53F-18E3-8657-D897C7B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63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731" y="2194102"/>
            <a:ext cx="5072555" cy="4500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Hawkins' scale of consciousness aligns with HeartMath's findings: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Positive emotions (e.g., love, joy) create coherent heart rhythms, enhancing brain function.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Negative emotions (e.g., anger, fear) lead to incoherent rhythms and stress.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Higher consciousness supports emotional and physical well-being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1184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Emotions and Energy Their capacity to heal or kill</vt:lpstr>
      <vt:lpstr>Levels of Consciousness David Hawkins, M.D., Ph.D. </vt:lpstr>
      <vt:lpstr>David Hawkin’s Spiritual Beliefs</vt:lpstr>
      <vt:lpstr>Emotional Frequencies and Health Unresolved Toxic Shame Kills US!</vt:lpstr>
      <vt:lpstr>Levels of Consciousness  by David Hawkins, M.D., Ph.D.</vt:lpstr>
      <vt:lpstr>Energy Levels with Descriptors </vt:lpstr>
      <vt:lpstr>Therapeutic Implications of David Hawkins' Work</vt:lpstr>
      <vt:lpstr>Therapeutic Implications Continued</vt:lpstr>
      <vt:lpstr>Emotional States &amp; HeartMath Heart-Brain Coherence</vt:lpstr>
      <vt:lpstr>Energy Levels &amp; Physiological Impact</vt:lpstr>
      <vt:lpstr>Techniques for Elevating Emotional States</vt:lpstr>
      <vt:lpstr>Spiritual &amp; Scientific Alignment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Jeffrey Hansen, Ph.D.</dc:creator>
  <cp:lastModifiedBy>Jeffrey Hansen</cp:lastModifiedBy>
  <cp:revision>3</cp:revision>
  <dcterms:created xsi:type="dcterms:W3CDTF">2024-11-02T13:42:02Z</dcterms:created>
  <dcterms:modified xsi:type="dcterms:W3CDTF">2024-11-02T23:30:49Z</dcterms:modified>
</cp:coreProperties>
</file>