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96"/>
  </p:notesMasterIdLst>
  <p:sldIdLst>
    <p:sldId id="256" r:id="rId2"/>
    <p:sldId id="334" r:id="rId3"/>
    <p:sldId id="318" r:id="rId4"/>
    <p:sldId id="319" r:id="rId5"/>
    <p:sldId id="356" r:id="rId6"/>
    <p:sldId id="361" r:id="rId7"/>
    <p:sldId id="320" r:id="rId8"/>
    <p:sldId id="280" r:id="rId9"/>
    <p:sldId id="257" r:id="rId10"/>
    <p:sldId id="258" r:id="rId11"/>
    <p:sldId id="353" r:id="rId12"/>
    <p:sldId id="321" r:id="rId13"/>
    <p:sldId id="322" r:id="rId14"/>
    <p:sldId id="261" r:id="rId15"/>
    <p:sldId id="262" r:id="rId16"/>
    <p:sldId id="263" r:id="rId17"/>
    <p:sldId id="265" r:id="rId18"/>
    <p:sldId id="266" r:id="rId19"/>
    <p:sldId id="267" r:id="rId20"/>
    <p:sldId id="268" r:id="rId21"/>
    <p:sldId id="279" r:id="rId22"/>
    <p:sldId id="269" r:id="rId23"/>
    <p:sldId id="270" r:id="rId24"/>
    <p:sldId id="367" r:id="rId25"/>
    <p:sldId id="272" r:id="rId26"/>
    <p:sldId id="273" r:id="rId27"/>
    <p:sldId id="365" r:id="rId28"/>
    <p:sldId id="274" r:id="rId29"/>
    <p:sldId id="275" r:id="rId30"/>
    <p:sldId id="351" r:id="rId31"/>
    <p:sldId id="324" r:id="rId32"/>
    <p:sldId id="276" r:id="rId33"/>
    <p:sldId id="277" r:id="rId34"/>
    <p:sldId id="278" r:id="rId35"/>
    <p:sldId id="308" r:id="rId36"/>
    <p:sldId id="281" r:id="rId37"/>
    <p:sldId id="282" r:id="rId38"/>
    <p:sldId id="283" r:id="rId39"/>
    <p:sldId id="325" r:id="rId40"/>
    <p:sldId id="376" r:id="rId41"/>
    <p:sldId id="284" r:id="rId42"/>
    <p:sldId id="285" r:id="rId43"/>
    <p:sldId id="288" r:id="rId44"/>
    <p:sldId id="286" r:id="rId45"/>
    <p:sldId id="289" r:id="rId46"/>
    <p:sldId id="357" r:id="rId47"/>
    <p:sldId id="290" r:id="rId48"/>
    <p:sldId id="335" r:id="rId49"/>
    <p:sldId id="342" r:id="rId50"/>
    <p:sldId id="338" r:id="rId51"/>
    <p:sldId id="293" r:id="rId52"/>
    <p:sldId id="326" r:id="rId53"/>
    <p:sldId id="295" r:id="rId54"/>
    <p:sldId id="333" r:id="rId55"/>
    <p:sldId id="298" r:id="rId56"/>
    <p:sldId id="327" r:id="rId57"/>
    <p:sldId id="299" r:id="rId58"/>
    <p:sldId id="352" r:id="rId59"/>
    <p:sldId id="328" r:id="rId60"/>
    <p:sldId id="329" r:id="rId61"/>
    <p:sldId id="337" r:id="rId62"/>
    <p:sldId id="340" r:id="rId63"/>
    <p:sldId id="300" r:id="rId64"/>
    <p:sldId id="301" r:id="rId65"/>
    <p:sldId id="368" r:id="rId66"/>
    <p:sldId id="369" r:id="rId67"/>
    <p:sldId id="370" r:id="rId68"/>
    <p:sldId id="371" r:id="rId69"/>
    <p:sldId id="358" r:id="rId70"/>
    <p:sldId id="345" r:id="rId71"/>
    <p:sldId id="347" r:id="rId72"/>
    <p:sldId id="349" r:id="rId73"/>
    <p:sldId id="302" r:id="rId74"/>
    <p:sldId id="303" r:id="rId75"/>
    <p:sldId id="373" r:id="rId76"/>
    <p:sldId id="304" r:id="rId77"/>
    <p:sldId id="305" r:id="rId78"/>
    <p:sldId id="306" r:id="rId79"/>
    <p:sldId id="332" r:id="rId80"/>
    <p:sldId id="341" r:id="rId81"/>
    <p:sldId id="330" r:id="rId82"/>
    <p:sldId id="307" r:id="rId83"/>
    <p:sldId id="309" r:id="rId84"/>
    <p:sldId id="331" r:id="rId85"/>
    <p:sldId id="310" r:id="rId86"/>
    <p:sldId id="311" r:id="rId87"/>
    <p:sldId id="312" r:id="rId88"/>
    <p:sldId id="313" r:id="rId89"/>
    <p:sldId id="314" r:id="rId90"/>
    <p:sldId id="374" r:id="rId91"/>
    <p:sldId id="315" r:id="rId92"/>
    <p:sldId id="350" r:id="rId93"/>
    <p:sldId id="316" r:id="rId94"/>
    <p:sldId id="317" r:id="rId9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Hansen" initials="JH" lastIdx="3" clrIdx="0">
    <p:extLst>
      <p:ext uri="{19B8F6BF-5375-455C-9EA6-DF929625EA0E}">
        <p15:presenceInfo xmlns:p15="http://schemas.microsoft.com/office/powerpoint/2012/main" userId="0084b0d0d2cf9b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24" autoAdjust="0"/>
    <p:restoredTop sz="89270" autoAdjust="0"/>
  </p:normalViewPr>
  <p:slideViewPr>
    <p:cSldViewPr snapToGrid="0">
      <p:cViewPr varScale="1">
        <p:scale>
          <a:sx n="53" d="100"/>
          <a:sy n="53" d="100"/>
        </p:scale>
        <p:origin x="7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09.sv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image" Target="../media/image32.png"/></Relationships>
</file>

<file path=ppt/diagrams/_rels/data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0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image" Target="../media/image32.png"/></Relationships>
</file>

<file path=ppt/diagrams/_rels/drawing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F2B16-8134-4E09-870F-0D710BDC820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3AAEF70-C051-4F49-9CA1-EFC62EA2B7E9}">
      <dgm:prSet/>
      <dgm:spPr/>
      <dgm:t>
        <a:bodyPr/>
        <a:lstStyle/>
        <a:p>
          <a:r>
            <a:rPr lang="en-US"/>
            <a:t>In Rome being “addicted” meant that you had just been sentenced to slavery. </a:t>
          </a:r>
        </a:p>
      </dgm:t>
    </dgm:pt>
    <dgm:pt modelId="{2EAF3C23-8BB3-4278-BBD3-1BAEADA344E0}" type="parTrans" cxnId="{AC6D982C-647F-40C8-8C30-1B4D067680E1}">
      <dgm:prSet/>
      <dgm:spPr/>
      <dgm:t>
        <a:bodyPr/>
        <a:lstStyle/>
        <a:p>
          <a:endParaRPr lang="en-US"/>
        </a:p>
      </dgm:t>
    </dgm:pt>
    <dgm:pt modelId="{B4F472C9-D0F5-4C9D-861A-485C0E8F68BC}" type="sibTrans" cxnId="{AC6D982C-647F-40C8-8C30-1B4D067680E1}">
      <dgm:prSet/>
      <dgm:spPr/>
      <dgm:t>
        <a:bodyPr/>
        <a:lstStyle/>
        <a:p>
          <a:endParaRPr lang="en-US"/>
        </a:p>
      </dgm:t>
    </dgm:pt>
    <dgm:pt modelId="{FFF985A2-D0D3-4DA0-89E7-AD1628CBD0C7}">
      <dgm:prSet/>
      <dgm:spPr/>
      <dgm:t>
        <a:bodyPr/>
        <a:lstStyle/>
        <a:p>
          <a:r>
            <a:rPr lang="en-US"/>
            <a:t>If you owed someone money and couldn’t repay, a judge would sentence you to work as a slave until you could repay the debt.</a:t>
          </a:r>
        </a:p>
      </dgm:t>
    </dgm:pt>
    <dgm:pt modelId="{0B6D0070-E6A8-4C8A-940C-A2A01B17D80F}" type="parTrans" cxnId="{1779D878-6302-4FE8-8FB8-9E882A3A31A5}">
      <dgm:prSet/>
      <dgm:spPr/>
      <dgm:t>
        <a:bodyPr/>
        <a:lstStyle/>
        <a:p>
          <a:endParaRPr lang="en-US"/>
        </a:p>
      </dgm:t>
    </dgm:pt>
    <dgm:pt modelId="{E1E4CFA9-54D4-4607-87B6-C449A90DE798}" type="sibTrans" cxnId="{1779D878-6302-4FE8-8FB8-9E882A3A31A5}">
      <dgm:prSet/>
      <dgm:spPr/>
      <dgm:t>
        <a:bodyPr/>
        <a:lstStyle/>
        <a:p>
          <a:endParaRPr lang="en-US"/>
        </a:p>
      </dgm:t>
    </dgm:pt>
    <dgm:pt modelId="{70B443E6-1764-4368-8F5E-32CE4EB54A8E}">
      <dgm:prSet/>
      <dgm:spPr/>
      <dgm:t>
        <a:bodyPr/>
        <a:lstStyle/>
        <a:p>
          <a:r>
            <a:rPr lang="en-US" dirty="0"/>
            <a:t>Addiction later evolved to describe any bond that was difficult to break. </a:t>
          </a:r>
        </a:p>
      </dgm:t>
    </dgm:pt>
    <dgm:pt modelId="{383964FB-122B-43BA-BD5A-71A5BB68B3A2}" type="parTrans" cxnId="{9BC90448-6526-4B02-BA03-DDBA7808DAE6}">
      <dgm:prSet/>
      <dgm:spPr/>
      <dgm:t>
        <a:bodyPr/>
        <a:lstStyle/>
        <a:p>
          <a:endParaRPr lang="en-US"/>
        </a:p>
      </dgm:t>
    </dgm:pt>
    <dgm:pt modelId="{4C829A49-5A7E-4A21-B6A5-0F142B0B767F}" type="sibTrans" cxnId="{9BC90448-6526-4B02-BA03-DDBA7808DAE6}">
      <dgm:prSet/>
      <dgm:spPr/>
      <dgm:t>
        <a:bodyPr/>
        <a:lstStyle/>
        <a:p>
          <a:endParaRPr lang="en-US"/>
        </a:p>
      </dgm:t>
    </dgm:pt>
    <dgm:pt modelId="{6BF7CA5E-59A3-4756-BE1E-AA02D6857AF8}" type="pres">
      <dgm:prSet presAssocID="{53FF2B16-8134-4E09-870F-0D710BDC820B}" presName="root" presStyleCnt="0">
        <dgm:presLayoutVars>
          <dgm:dir/>
          <dgm:resizeHandles val="exact"/>
        </dgm:presLayoutVars>
      </dgm:prSet>
      <dgm:spPr/>
    </dgm:pt>
    <dgm:pt modelId="{559EA172-6D18-4F0F-9FE9-21E3A2AD730F}" type="pres">
      <dgm:prSet presAssocID="{93AAEF70-C051-4F49-9CA1-EFC62EA2B7E9}" presName="compNode" presStyleCnt="0"/>
      <dgm:spPr/>
    </dgm:pt>
    <dgm:pt modelId="{8155C8B3-1878-495A-BD98-A15DAAA20173}" type="pres">
      <dgm:prSet presAssocID="{93AAEF70-C051-4F49-9CA1-EFC62EA2B7E9}" presName="bgRect" presStyleLbl="bgShp" presStyleIdx="0" presStyleCnt="3"/>
      <dgm:spPr/>
    </dgm:pt>
    <dgm:pt modelId="{B653BCD6-DB9E-4E4C-9651-0D0341D0A221}" type="pres">
      <dgm:prSet presAssocID="{93AAEF70-C051-4F49-9CA1-EFC62EA2B7E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ail"/>
        </a:ext>
      </dgm:extLst>
    </dgm:pt>
    <dgm:pt modelId="{236FD537-815A-4C6A-8A27-C1869321F356}" type="pres">
      <dgm:prSet presAssocID="{93AAEF70-C051-4F49-9CA1-EFC62EA2B7E9}" presName="spaceRect" presStyleCnt="0"/>
      <dgm:spPr/>
    </dgm:pt>
    <dgm:pt modelId="{90C02C40-7E6C-48F7-9383-29EB2C383CDB}" type="pres">
      <dgm:prSet presAssocID="{93AAEF70-C051-4F49-9CA1-EFC62EA2B7E9}" presName="parTx" presStyleLbl="revTx" presStyleIdx="0" presStyleCnt="3">
        <dgm:presLayoutVars>
          <dgm:chMax val="0"/>
          <dgm:chPref val="0"/>
        </dgm:presLayoutVars>
      </dgm:prSet>
      <dgm:spPr/>
    </dgm:pt>
    <dgm:pt modelId="{907C1D8D-1638-4B3A-864A-C9E0FC4240C2}" type="pres">
      <dgm:prSet presAssocID="{B4F472C9-D0F5-4C9D-861A-485C0E8F68BC}" presName="sibTrans" presStyleCnt="0"/>
      <dgm:spPr/>
    </dgm:pt>
    <dgm:pt modelId="{4EF9C56D-3494-4657-A63D-8A749A86F065}" type="pres">
      <dgm:prSet presAssocID="{FFF985A2-D0D3-4DA0-89E7-AD1628CBD0C7}" presName="compNode" presStyleCnt="0"/>
      <dgm:spPr/>
    </dgm:pt>
    <dgm:pt modelId="{03A109AB-F9F1-42D9-B019-EB202C9D817D}" type="pres">
      <dgm:prSet presAssocID="{FFF985A2-D0D3-4DA0-89E7-AD1628CBD0C7}" presName="bgRect" presStyleLbl="bgShp" presStyleIdx="1" presStyleCnt="3"/>
      <dgm:spPr/>
    </dgm:pt>
    <dgm:pt modelId="{E58116A9-C7ED-497E-96F2-29DFE9E9028B}" type="pres">
      <dgm:prSet presAssocID="{FFF985A2-D0D3-4DA0-89E7-AD1628CBD0C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A75E0642-DC6B-4A8D-95FE-C7BA3D50D717}" type="pres">
      <dgm:prSet presAssocID="{FFF985A2-D0D3-4DA0-89E7-AD1628CBD0C7}" presName="spaceRect" presStyleCnt="0"/>
      <dgm:spPr/>
    </dgm:pt>
    <dgm:pt modelId="{3FB727C3-26E5-4EB1-B03F-3DD23551F79A}" type="pres">
      <dgm:prSet presAssocID="{FFF985A2-D0D3-4DA0-89E7-AD1628CBD0C7}" presName="parTx" presStyleLbl="revTx" presStyleIdx="1" presStyleCnt="3">
        <dgm:presLayoutVars>
          <dgm:chMax val="0"/>
          <dgm:chPref val="0"/>
        </dgm:presLayoutVars>
      </dgm:prSet>
      <dgm:spPr/>
    </dgm:pt>
    <dgm:pt modelId="{37E9B5B3-C6ED-4F07-8F33-FA972A988DBB}" type="pres">
      <dgm:prSet presAssocID="{E1E4CFA9-54D4-4607-87B6-C449A90DE798}" presName="sibTrans" presStyleCnt="0"/>
      <dgm:spPr/>
    </dgm:pt>
    <dgm:pt modelId="{BAC24EE2-5477-4865-8DA0-46A24C35BA91}" type="pres">
      <dgm:prSet presAssocID="{70B443E6-1764-4368-8F5E-32CE4EB54A8E}" presName="compNode" presStyleCnt="0"/>
      <dgm:spPr/>
    </dgm:pt>
    <dgm:pt modelId="{F4190C34-D612-4416-A763-D89C3FB8AC51}" type="pres">
      <dgm:prSet presAssocID="{70B443E6-1764-4368-8F5E-32CE4EB54A8E}" presName="bgRect" presStyleLbl="bgShp" presStyleIdx="2" presStyleCnt="3"/>
      <dgm:spPr/>
    </dgm:pt>
    <dgm:pt modelId="{5EE6CF45-B0B9-4DD9-86D4-2E3876BDCAA2}" type="pres">
      <dgm:prSet presAssocID="{70B443E6-1764-4368-8F5E-32CE4EB54A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D852BFEA-978A-43A2-BA3D-BA2DA195C048}" type="pres">
      <dgm:prSet presAssocID="{70B443E6-1764-4368-8F5E-32CE4EB54A8E}" presName="spaceRect" presStyleCnt="0"/>
      <dgm:spPr/>
    </dgm:pt>
    <dgm:pt modelId="{646B93F1-C8FB-4F21-80F4-B1F34965F98F}" type="pres">
      <dgm:prSet presAssocID="{70B443E6-1764-4368-8F5E-32CE4EB54A8E}" presName="parTx" presStyleLbl="revTx" presStyleIdx="2" presStyleCnt="3">
        <dgm:presLayoutVars>
          <dgm:chMax val="0"/>
          <dgm:chPref val="0"/>
        </dgm:presLayoutVars>
      </dgm:prSet>
      <dgm:spPr/>
    </dgm:pt>
  </dgm:ptLst>
  <dgm:cxnLst>
    <dgm:cxn modelId="{E49B4C1A-8202-4116-ABA9-697287A88F16}" type="presOf" srcId="{70B443E6-1764-4368-8F5E-32CE4EB54A8E}" destId="{646B93F1-C8FB-4F21-80F4-B1F34965F98F}" srcOrd="0" destOrd="0" presId="urn:microsoft.com/office/officeart/2018/2/layout/IconVerticalSolidList"/>
    <dgm:cxn modelId="{AC6D982C-647F-40C8-8C30-1B4D067680E1}" srcId="{53FF2B16-8134-4E09-870F-0D710BDC820B}" destId="{93AAEF70-C051-4F49-9CA1-EFC62EA2B7E9}" srcOrd="0" destOrd="0" parTransId="{2EAF3C23-8BB3-4278-BBD3-1BAEADA344E0}" sibTransId="{B4F472C9-D0F5-4C9D-861A-485C0E8F68BC}"/>
    <dgm:cxn modelId="{9BC90448-6526-4B02-BA03-DDBA7808DAE6}" srcId="{53FF2B16-8134-4E09-870F-0D710BDC820B}" destId="{70B443E6-1764-4368-8F5E-32CE4EB54A8E}" srcOrd="2" destOrd="0" parTransId="{383964FB-122B-43BA-BD5A-71A5BB68B3A2}" sibTransId="{4C829A49-5A7E-4A21-B6A5-0F142B0B767F}"/>
    <dgm:cxn modelId="{1779D878-6302-4FE8-8FB8-9E882A3A31A5}" srcId="{53FF2B16-8134-4E09-870F-0D710BDC820B}" destId="{FFF985A2-D0D3-4DA0-89E7-AD1628CBD0C7}" srcOrd="1" destOrd="0" parTransId="{0B6D0070-E6A8-4C8A-940C-A2A01B17D80F}" sibTransId="{E1E4CFA9-54D4-4607-87B6-C449A90DE798}"/>
    <dgm:cxn modelId="{4F616586-FC82-4B89-9C0B-81D5D7E274BB}" type="presOf" srcId="{FFF985A2-D0D3-4DA0-89E7-AD1628CBD0C7}" destId="{3FB727C3-26E5-4EB1-B03F-3DD23551F79A}" srcOrd="0" destOrd="0" presId="urn:microsoft.com/office/officeart/2018/2/layout/IconVerticalSolidList"/>
    <dgm:cxn modelId="{A0743CBB-808A-46DA-A091-5B2C6B5D9D52}" type="presOf" srcId="{93AAEF70-C051-4F49-9CA1-EFC62EA2B7E9}" destId="{90C02C40-7E6C-48F7-9383-29EB2C383CDB}" srcOrd="0" destOrd="0" presId="urn:microsoft.com/office/officeart/2018/2/layout/IconVerticalSolidList"/>
    <dgm:cxn modelId="{4BD46DBB-99EF-468D-847A-ED9B32D4E849}" type="presOf" srcId="{53FF2B16-8134-4E09-870F-0D710BDC820B}" destId="{6BF7CA5E-59A3-4756-BE1E-AA02D6857AF8}" srcOrd="0" destOrd="0" presId="urn:microsoft.com/office/officeart/2018/2/layout/IconVerticalSolidList"/>
    <dgm:cxn modelId="{A39380F3-CA05-402F-B909-B5233BEDA3B8}" type="presParOf" srcId="{6BF7CA5E-59A3-4756-BE1E-AA02D6857AF8}" destId="{559EA172-6D18-4F0F-9FE9-21E3A2AD730F}" srcOrd="0" destOrd="0" presId="urn:microsoft.com/office/officeart/2018/2/layout/IconVerticalSolidList"/>
    <dgm:cxn modelId="{7EA72759-6D50-49CE-BBA9-B3960F0D9414}" type="presParOf" srcId="{559EA172-6D18-4F0F-9FE9-21E3A2AD730F}" destId="{8155C8B3-1878-495A-BD98-A15DAAA20173}" srcOrd="0" destOrd="0" presId="urn:microsoft.com/office/officeart/2018/2/layout/IconVerticalSolidList"/>
    <dgm:cxn modelId="{4A8E0405-6415-4E26-A6CA-83F7153D73BB}" type="presParOf" srcId="{559EA172-6D18-4F0F-9FE9-21E3A2AD730F}" destId="{B653BCD6-DB9E-4E4C-9651-0D0341D0A221}" srcOrd="1" destOrd="0" presId="urn:microsoft.com/office/officeart/2018/2/layout/IconVerticalSolidList"/>
    <dgm:cxn modelId="{1D617C89-97CA-4200-9037-509E324A27C6}" type="presParOf" srcId="{559EA172-6D18-4F0F-9FE9-21E3A2AD730F}" destId="{236FD537-815A-4C6A-8A27-C1869321F356}" srcOrd="2" destOrd="0" presId="urn:microsoft.com/office/officeart/2018/2/layout/IconVerticalSolidList"/>
    <dgm:cxn modelId="{964FB218-613A-4480-A2CC-C81987892A29}" type="presParOf" srcId="{559EA172-6D18-4F0F-9FE9-21E3A2AD730F}" destId="{90C02C40-7E6C-48F7-9383-29EB2C383CDB}" srcOrd="3" destOrd="0" presId="urn:microsoft.com/office/officeart/2018/2/layout/IconVerticalSolidList"/>
    <dgm:cxn modelId="{CD7B30BC-68FB-4092-9AE6-E0DA5EE0AF4A}" type="presParOf" srcId="{6BF7CA5E-59A3-4756-BE1E-AA02D6857AF8}" destId="{907C1D8D-1638-4B3A-864A-C9E0FC4240C2}" srcOrd="1" destOrd="0" presId="urn:microsoft.com/office/officeart/2018/2/layout/IconVerticalSolidList"/>
    <dgm:cxn modelId="{AD271AAC-CA7E-45F8-B7F0-27BBA23C63F7}" type="presParOf" srcId="{6BF7CA5E-59A3-4756-BE1E-AA02D6857AF8}" destId="{4EF9C56D-3494-4657-A63D-8A749A86F065}" srcOrd="2" destOrd="0" presId="urn:microsoft.com/office/officeart/2018/2/layout/IconVerticalSolidList"/>
    <dgm:cxn modelId="{C26E4D4C-5EC5-473A-9C79-764717C59944}" type="presParOf" srcId="{4EF9C56D-3494-4657-A63D-8A749A86F065}" destId="{03A109AB-F9F1-42D9-B019-EB202C9D817D}" srcOrd="0" destOrd="0" presId="urn:microsoft.com/office/officeart/2018/2/layout/IconVerticalSolidList"/>
    <dgm:cxn modelId="{598CD023-9B5E-419F-B3B1-A9682B3F2CC3}" type="presParOf" srcId="{4EF9C56D-3494-4657-A63D-8A749A86F065}" destId="{E58116A9-C7ED-497E-96F2-29DFE9E9028B}" srcOrd="1" destOrd="0" presId="urn:microsoft.com/office/officeart/2018/2/layout/IconVerticalSolidList"/>
    <dgm:cxn modelId="{C809B3FC-45D5-4E5B-BE08-B8B4252DC147}" type="presParOf" srcId="{4EF9C56D-3494-4657-A63D-8A749A86F065}" destId="{A75E0642-DC6B-4A8D-95FE-C7BA3D50D717}" srcOrd="2" destOrd="0" presId="urn:microsoft.com/office/officeart/2018/2/layout/IconVerticalSolidList"/>
    <dgm:cxn modelId="{96C1D671-E533-49A9-A8CE-07E5A676818D}" type="presParOf" srcId="{4EF9C56D-3494-4657-A63D-8A749A86F065}" destId="{3FB727C3-26E5-4EB1-B03F-3DD23551F79A}" srcOrd="3" destOrd="0" presId="urn:microsoft.com/office/officeart/2018/2/layout/IconVerticalSolidList"/>
    <dgm:cxn modelId="{D857906A-58D7-4A04-A342-F365623F2E58}" type="presParOf" srcId="{6BF7CA5E-59A3-4756-BE1E-AA02D6857AF8}" destId="{37E9B5B3-C6ED-4F07-8F33-FA972A988DBB}" srcOrd="3" destOrd="0" presId="urn:microsoft.com/office/officeart/2018/2/layout/IconVerticalSolidList"/>
    <dgm:cxn modelId="{3749535E-A264-4458-98BF-EA2D940F61C0}" type="presParOf" srcId="{6BF7CA5E-59A3-4756-BE1E-AA02D6857AF8}" destId="{BAC24EE2-5477-4865-8DA0-46A24C35BA91}" srcOrd="4" destOrd="0" presId="urn:microsoft.com/office/officeart/2018/2/layout/IconVerticalSolidList"/>
    <dgm:cxn modelId="{3992D1C7-0E31-46C3-B819-EC637625D465}" type="presParOf" srcId="{BAC24EE2-5477-4865-8DA0-46A24C35BA91}" destId="{F4190C34-D612-4416-A763-D89C3FB8AC51}" srcOrd="0" destOrd="0" presId="urn:microsoft.com/office/officeart/2018/2/layout/IconVerticalSolidList"/>
    <dgm:cxn modelId="{6AEBADB4-4837-4AE8-B0E6-5FEE88E95DED}" type="presParOf" srcId="{BAC24EE2-5477-4865-8DA0-46A24C35BA91}" destId="{5EE6CF45-B0B9-4DD9-86D4-2E3876BDCAA2}" srcOrd="1" destOrd="0" presId="urn:microsoft.com/office/officeart/2018/2/layout/IconVerticalSolidList"/>
    <dgm:cxn modelId="{ACEE24DA-116F-4FAB-83DF-FCD8686EC6C6}" type="presParOf" srcId="{BAC24EE2-5477-4865-8DA0-46A24C35BA91}" destId="{D852BFEA-978A-43A2-BA3D-BA2DA195C048}" srcOrd="2" destOrd="0" presId="urn:microsoft.com/office/officeart/2018/2/layout/IconVerticalSolidList"/>
    <dgm:cxn modelId="{E55BFB24-8698-4754-B07D-B5E0CADD3D02}" type="presParOf" srcId="{BAC24EE2-5477-4865-8DA0-46A24C35BA91}" destId="{646B93F1-C8FB-4F21-80F4-B1F34965F98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1A037D-01AE-49A5-B642-24B6DEC57C5E}" type="doc">
      <dgm:prSet loTypeId="urn:microsoft.com/office/officeart/2016/7/layout/RepeatingBendingProcessNew" loCatId="process" qsTypeId="urn:microsoft.com/office/officeart/2005/8/quickstyle/simple2" qsCatId="simple" csTypeId="urn:microsoft.com/office/officeart/2005/8/colors/colorful2" csCatId="colorful" phldr="1"/>
      <dgm:spPr/>
      <dgm:t>
        <a:bodyPr/>
        <a:lstStyle/>
        <a:p>
          <a:endParaRPr lang="en-US"/>
        </a:p>
      </dgm:t>
    </dgm:pt>
    <dgm:pt modelId="{B5F5C348-D671-4420-B59E-4696AACEAEF5}">
      <dgm:prSet custT="1"/>
      <dgm:spPr/>
      <dgm:t>
        <a:bodyPr/>
        <a:lstStyle/>
        <a:p>
          <a:r>
            <a:rPr lang="en-US" sz="2000" b="1"/>
            <a:t>Prefrontal Cortex directs </a:t>
          </a:r>
          <a:r>
            <a:rPr lang="en-US" sz="2400" b="1" i="0">
              <a:solidFill>
                <a:schemeClr val="tx1"/>
              </a:solidFill>
            </a:rPr>
            <a:t>“executive function”</a:t>
          </a:r>
          <a:r>
            <a:rPr lang="en-US" sz="2400" b="1"/>
            <a:t> </a:t>
          </a:r>
          <a:r>
            <a:rPr lang="en-US" sz="2000" b="1"/>
            <a:t>or the ability to get things done which involves:</a:t>
          </a:r>
        </a:p>
      </dgm:t>
    </dgm:pt>
    <dgm:pt modelId="{60000316-7070-4708-A090-B9F7EA5B1BE7}" type="parTrans" cxnId="{A8A8AA40-3EF6-4689-B197-526B78BD8F9A}">
      <dgm:prSet/>
      <dgm:spPr/>
      <dgm:t>
        <a:bodyPr/>
        <a:lstStyle/>
        <a:p>
          <a:endParaRPr lang="en-US"/>
        </a:p>
      </dgm:t>
    </dgm:pt>
    <dgm:pt modelId="{7AFA7DB2-69D1-4D3C-A953-988E65960991}" type="sibTrans" cxnId="{A8A8AA40-3EF6-4689-B197-526B78BD8F9A}">
      <dgm:prSet/>
      <dgm:spPr/>
      <dgm:t>
        <a:bodyPr/>
        <a:lstStyle/>
        <a:p>
          <a:endParaRPr lang="en-US"/>
        </a:p>
      </dgm:t>
    </dgm:pt>
    <dgm:pt modelId="{7EF3D0FF-7221-46CD-8758-08B47CBAE027}">
      <dgm:prSet custT="1"/>
      <dgm:spPr/>
      <dgm:t>
        <a:bodyPr/>
        <a:lstStyle/>
        <a:p>
          <a:r>
            <a:rPr lang="en-US" sz="1600" b="1">
              <a:solidFill>
                <a:srgbClr val="0070C0"/>
              </a:solidFill>
            </a:rPr>
            <a:t>Planning</a:t>
          </a:r>
        </a:p>
      </dgm:t>
    </dgm:pt>
    <dgm:pt modelId="{BA8F9D32-E91E-41ED-88F8-C989E7813FA4}" type="parTrans" cxnId="{BAC0E00B-352D-4292-A51B-68AD8063C0D0}">
      <dgm:prSet/>
      <dgm:spPr/>
      <dgm:t>
        <a:bodyPr/>
        <a:lstStyle/>
        <a:p>
          <a:endParaRPr lang="en-US"/>
        </a:p>
      </dgm:t>
    </dgm:pt>
    <dgm:pt modelId="{ECEC4A17-5F2F-4F87-A732-83784B834E5A}" type="sibTrans" cxnId="{BAC0E00B-352D-4292-A51B-68AD8063C0D0}">
      <dgm:prSet/>
      <dgm:spPr/>
      <dgm:t>
        <a:bodyPr/>
        <a:lstStyle/>
        <a:p>
          <a:endParaRPr lang="en-US"/>
        </a:p>
      </dgm:t>
    </dgm:pt>
    <dgm:pt modelId="{C0C2C788-D725-485D-8CFE-3A1D61F05518}">
      <dgm:prSet custT="1"/>
      <dgm:spPr/>
      <dgm:t>
        <a:bodyPr/>
        <a:lstStyle/>
        <a:p>
          <a:r>
            <a:rPr lang="en-US" sz="1600" b="1">
              <a:solidFill>
                <a:srgbClr val="0070C0"/>
              </a:solidFill>
            </a:rPr>
            <a:t>Organizing</a:t>
          </a:r>
        </a:p>
      </dgm:t>
    </dgm:pt>
    <dgm:pt modelId="{F2E42062-EB79-467D-ACEB-36407E6ADE99}" type="parTrans" cxnId="{EEC2EA43-5F8B-4B8F-B099-92F2E8992C9C}">
      <dgm:prSet/>
      <dgm:spPr/>
      <dgm:t>
        <a:bodyPr/>
        <a:lstStyle/>
        <a:p>
          <a:endParaRPr lang="en-US"/>
        </a:p>
      </dgm:t>
    </dgm:pt>
    <dgm:pt modelId="{82C41AEB-C42E-44EA-B22C-2DA21FF732D4}" type="sibTrans" cxnId="{EEC2EA43-5F8B-4B8F-B099-92F2E8992C9C}">
      <dgm:prSet/>
      <dgm:spPr/>
      <dgm:t>
        <a:bodyPr/>
        <a:lstStyle/>
        <a:p>
          <a:endParaRPr lang="en-US"/>
        </a:p>
      </dgm:t>
    </dgm:pt>
    <dgm:pt modelId="{5AE1138C-E19F-4A37-A89E-0B9FE78E0618}">
      <dgm:prSet custT="1"/>
      <dgm:spPr/>
      <dgm:t>
        <a:bodyPr/>
        <a:lstStyle/>
        <a:p>
          <a:r>
            <a:rPr lang="en-US" sz="1600" b="1">
              <a:solidFill>
                <a:srgbClr val="0070C0"/>
              </a:solidFill>
            </a:rPr>
            <a:t>Revising</a:t>
          </a:r>
        </a:p>
      </dgm:t>
    </dgm:pt>
    <dgm:pt modelId="{18215B27-565C-4CF3-86F8-B679CE75283E}" type="parTrans" cxnId="{AB8A6728-BE38-4CD5-9DF7-460877DD9D12}">
      <dgm:prSet/>
      <dgm:spPr/>
      <dgm:t>
        <a:bodyPr/>
        <a:lstStyle/>
        <a:p>
          <a:endParaRPr lang="en-US"/>
        </a:p>
      </dgm:t>
    </dgm:pt>
    <dgm:pt modelId="{A4B1C0E5-AB8B-435C-BADA-608F43C11627}" type="sibTrans" cxnId="{AB8A6728-BE38-4CD5-9DF7-460877DD9D12}">
      <dgm:prSet/>
      <dgm:spPr/>
      <dgm:t>
        <a:bodyPr/>
        <a:lstStyle/>
        <a:p>
          <a:endParaRPr lang="en-US"/>
        </a:p>
      </dgm:t>
    </dgm:pt>
    <dgm:pt modelId="{A6752F17-BCC0-4072-AB9F-B260E46D59C0}">
      <dgm:prSet custT="1"/>
      <dgm:spPr/>
      <dgm:t>
        <a:bodyPr/>
        <a:lstStyle/>
        <a:p>
          <a:r>
            <a:rPr lang="en-US" sz="1600" b="1">
              <a:solidFill>
                <a:srgbClr val="0070C0"/>
              </a:solidFill>
            </a:rPr>
            <a:t>Strategizing</a:t>
          </a:r>
        </a:p>
      </dgm:t>
    </dgm:pt>
    <dgm:pt modelId="{C9DE6EA5-62FC-4E8B-9835-3051C3666A58}" type="parTrans" cxnId="{FE406832-CC0E-459B-B57D-3B0729DEBFB0}">
      <dgm:prSet/>
      <dgm:spPr/>
      <dgm:t>
        <a:bodyPr/>
        <a:lstStyle/>
        <a:p>
          <a:endParaRPr lang="en-US"/>
        </a:p>
      </dgm:t>
    </dgm:pt>
    <dgm:pt modelId="{3AD59DAE-A702-4A87-8EC4-015E1212AEBB}" type="sibTrans" cxnId="{FE406832-CC0E-459B-B57D-3B0729DEBFB0}">
      <dgm:prSet/>
      <dgm:spPr/>
      <dgm:t>
        <a:bodyPr/>
        <a:lstStyle/>
        <a:p>
          <a:endParaRPr lang="en-US"/>
        </a:p>
      </dgm:t>
    </dgm:pt>
    <dgm:pt modelId="{589D68F5-D3A8-456D-AB18-841E2C8D94E9}">
      <dgm:prSet custT="1"/>
      <dgm:spPr/>
      <dgm:t>
        <a:bodyPr/>
        <a:lstStyle/>
        <a:p>
          <a:r>
            <a:rPr lang="en-US" sz="1600" b="1">
              <a:solidFill>
                <a:srgbClr val="0070C0"/>
              </a:solidFill>
            </a:rPr>
            <a:t>Attending to details</a:t>
          </a:r>
        </a:p>
      </dgm:t>
    </dgm:pt>
    <dgm:pt modelId="{BF132E32-BCA4-451A-850B-8BF700791A68}" type="parTrans" cxnId="{8C842E1E-8D81-4179-99F8-9DB21F58E6F5}">
      <dgm:prSet/>
      <dgm:spPr/>
      <dgm:t>
        <a:bodyPr/>
        <a:lstStyle/>
        <a:p>
          <a:endParaRPr lang="en-US"/>
        </a:p>
      </dgm:t>
    </dgm:pt>
    <dgm:pt modelId="{31691923-64B1-4ED0-98C0-335D88C463C7}" type="sibTrans" cxnId="{8C842E1E-8D81-4179-99F8-9DB21F58E6F5}">
      <dgm:prSet/>
      <dgm:spPr/>
      <dgm:t>
        <a:bodyPr/>
        <a:lstStyle/>
        <a:p>
          <a:endParaRPr lang="en-US"/>
        </a:p>
      </dgm:t>
    </dgm:pt>
    <dgm:pt modelId="{9C9EA962-2332-472C-B7B7-AC8AA5633C90}">
      <dgm:prSet custT="1"/>
      <dgm:spPr/>
      <dgm:t>
        <a:bodyPr/>
        <a:lstStyle/>
        <a:p>
          <a:r>
            <a:rPr lang="en-US" sz="1600" b="1">
              <a:solidFill>
                <a:srgbClr val="0070C0"/>
              </a:solidFill>
            </a:rPr>
            <a:t>Managing time and space</a:t>
          </a:r>
        </a:p>
      </dgm:t>
    </dgm:pt>
    <dgm:pt modelId="{FC104676-8BE1-4058-BBDC-DDEB393FCA1F}" type="parTrans" cxnId="{128038BE-91FA-4AC4-B517-A4FF7B5C3904}">
      <dgm:prSet/>
      <dgm:spPr/>
      <dgm:t>
        <a:bodyPr/>
        <a:lstStyle/>
        <a:p>
          <a:endParaRPr lang="en-US"/>
        </a:p>
      </dgm:t>
    </dgm:pt>
    <dgm:pt modelId="{F3CFCAF3-425F-4E6C-955F-E640218ECFA9}" type="sibTrans" cxnId="{128038BE-91FA-4AC4-B517-A4FF7B5C3904}">
      <dgm:prSet/>
      <dgm:spPr/>
      <dgm:t>
        <a:bodyPr/>
        <a:lstStyle/>
        <a:p>
          <a:endParaRPr lang="en-US"/>
        </a:p>
      </dgm:t>
    </dgm:pt>
    <dgm:pt modelId="{060F0E73-D670-4892-9573-429BE386E245}">
      <dgm:prSet custT="1"/>
      <dgm:spPr/>
      <dgm:t>
        <a:bodyPr/>
        <a:lstStyle/>
        <a:p>
          <a:r>
            <a:rPr lang="en-US" sz="1600" b="1">
              <a:solidFill>
                <a:srgbClr val="0070C0"/>
              </a:solidFill>
            </a:rPr>
            <a:t>Inhibition of negative behaviors (putting on the brakes)</a:t>
          </a:r>
        </a:p>
      </dgm:t>
    </dgm:pt>
    <dgm:pt modelId="{50DD3CB6-EF2A-4719-BE70-B189B973EA6A}" type="parTrans" cxnId="{2775C9A6-49CE-4EA1-9217-2690101010FC}">
      <dgm:prSet/>
      <dgm:spPr/>
      <dgm:t>
        <a:bodyPr/>
        <a:lstStyle/>
        <a:p>
          <a:endParaRPr lang="en-US"/>
        </a:p>
      </dgm:t>
    </dgm:pt>
    <dgm:pt modelId="{693518B9-9E69-4ECD-AE75-8C41D4E9BDBD}" type="sibTrans" cxnId="{2775C9A6-49CE-4EA1-9217-2690101010FC}">
      <dgm:prSet/>
      <dgm:spPr/>
      <dgm:t>
        <a:bodyPr/>
        <a:lstStyle/>
        <a:p>
          <a:endParaRPr lang="en-US"/>
        </a:p>
      </dgm:t>
    </dgm:pt>
    <dgm:pt modelId="{9BA8177B-AF4F-41EB-B115-1D87CF091135}">
      <dgm:prSet/>
      <dgm:spPr/>
      <dgm:t>
        <a:bodyPr/>
        <a:lstStyle/>
        <a:p>
          <a:r>
            <a:rPr lang="en-US" b="1">
              <a:solidFill>
                <a:schemeClr val="tx1"/>
              </a:solidFill>
            </a:rPr>
            <a:t>Deficits in any one of these areas can have huge impact on the child. </a:t>
          </a:r>
        </a:p>
      </dgm:t>
    </dgm:pt>
    <dgm:pt modelId="{2DA281E9-B729-4EC1-B0EF-CDBE48559E7C}" type="parTrans" cxnId="{7B497899-75E5-49CA-8267-8625411DB263}">
      <dgm:prSet/>
      <dgm:spPr/>
      <dgm:t>
        <a:bodyPr/>
        <a:lstStyle/>
        <a:p>
          <a:endParaRPr lang="en-US"/>
        </a:p>
      </dgm:t>
    </dgm:pt>
    <dgm:pt modelId="{D64F4263-956D-4732-9555-D9B02E467CE4}" type="sibTrans" cxnId="{7B497899-75E5-49CA-8267-8625411DB263}">
      <dgm:prSet/>
      <dgm:spPr/>
      <dgm:t>
        <a:bodyPr/>
        <a:lstStyle/>
        <a:p>
          <a:endParaRPr lang="en-US"/>
        </a:p>
      </dgm:t>
    </dgm:pt>
    <dgm:pt modelId="{C70D709D-1DBA-4936-9432-27624CDFAB60}" type="pres">
      <dgm:prSet presAssocID="{A41A037D-01AE-49A5-B642-24B6DEC57C5E}" presName="Name0" presStyleCnt="0">
        <dgm:presLayoutVars>
          <dgm:dir/>
          <dgm:resizeHandles val="exact"/>
        </dgm:presLayoutVars>
      </dgm:prSet>
      <dgm:spPr/>
    </dgm:pt>
    <dgm:pt modelId="{D98D9677-DC00-4096-8FCF-43FA1A43FE22}" type="pres">
      <dgm:prSet presAssocID="{B5F5C348-D671-4420-B59E-4696AACEAEF5}" presName="node" presStyleLbl="node1" presStyleIdx="0" presStyleCnt="2" custScaleX="141623" custScaleY="209873" custLinFactNeighborX="9367" custLinFactNeighborY="768">
        <dgm:presLayoutVars>
          <dgm:bulletEnabled val="1"/>
        </dgm:presLayoutVars>
      </dgm:prSet>
      <dgm:spPr/>
    </dgm:pt>
    <dgm:pt modelId="{D70E9616-EEF1-4550-A4B7-AE7ECA09A2BE}" type="pres">
      <dgm:prSet presAssocID="{7AFA7DB2-69D1-4D3C-A953-988E65960991}" presName="sibTrans" presStyleLbl="sibTrans1D1" presStyleIdx="0" presStyleCnt="1"/>
      <dgm:spPr/>
    </dgm:pt>
    <dgm:pt modelId="{B728B28A-2DD4-42FF-842F-A5094AA495CF}" type="pres">
      <dgm:prSet presAssocID="{7AFA7DB2-69D1-4D3C-A953-988E65960991}" presName="connectorText" presStyleLbl="sibTrans1D1" presStyleIdx="0" presStyleCnt="1"/>
      <dgm:spPr/>
    </dgm:pt>
    <dgm:pt modelId="{253D3068-E914-4755-BFA3-3298F1874565}" type="pres">
      <dgm:prSet presAssocID="{9BA8177B-AF4F-41EB-B115-1D87CF091135}" presName="node" presStyleLbl="node1" presStyleIdx="1" presStyleCnt="2" custScaleX="131261" custScaleY="36260" custLinFactNeighborX="-2153" custLinFactNeighborY="-3354">
        <dgm:presLayoutVars>
          <dgm:bulletEnabled val="1"/>
        </dgm:presLayoutVars>
      </dgm:prSet>
      <dgm:spPr/>
    </dgm:pt>
  </dgm:ptLst>
  <dgm:cxnLst>
    <dgm:cxn modelId="{2D412A09-A255-4939-A917-CC66171A65C3}" type="presOf" srcId="{A41A037D-01AE-49A5-B642-24B6DEC57C5E}" destId="{C70D709D-1DBA-4936-9432-27624CDFAB60}" srcOrd="0" destOrd="0" presId="urn:microsoft.com/office/officeart/2016/7/layout/RepeatingBendingProcessNew"/>
    <dgm:cxn modelId="{BAC0E00B-352D-4292-A51B-68AD8063C0D0}" srcId="{B5F5C348-D671-4420-B59E-4696AACEAEF5}" destId="{7EF3D0FF-7221-46CD-8758-08B47CBAE027}" srcOrd="0" destOrd="0" parTransId="{BA8F9D32-E91E-41ED-88F8-C989E7813FA4}" sibTransId="{ECEC4A17-5F2F-4F87-A732-83784B834E5A}"/>
    <dgm:cxn modelId="{3877490C-101F-414F-B7F2-1C8D495235C8}" type="presOf" srcId="{7AFA7DB2-69D1-4D3C-A953-988E65960991}" destId="{D70E9616-EEF1-4550-A4B7-AE7ECA09A2BE}" srcOrd="0" destOrd="0" presId="urn:microsoft.com/office/officeart/2016/7/layout/RepeatingBendingProcessNew"/>
    <dgm:cxn modelId="{76749710-13E5-41D1-B453-462605C3B3D4}" type="presOf" srcId="{B5F5C348-D671-4420-B59E-4696AACEAEF5}" destId="{D98D9677-DC00-4096-8FCF-43FA1A43FE22}" srcOrd="0" destOrd="0" presId="urn:microsoft.com/office/officeart/2016/7/layout/RepeatingBendingProcessNew"/>
    <dgm:cxn modelId="{8C842E1E-8D81-4179-99F8-9DB21F58E6F5}" srcId="{B5F5C348-D671-4420-B59E-4696AACEAEF5}" destId="{589D68F5-D3A8-456D-AB18-841E2C8D94E9}" srcOrd="4" destOrd="0" parTransId="{BF132E32-BCA4-451A-850B-8BF700791A68}" sibTransId="{31691923-64B1-4ED0-98C0-335D88C463C7}"/>
    <dgm:cxn modelId="{52E31C23-D8C8-41E1-9476-1837FEC23141}" type="presOf" srcId="{5AE1138C-E19F-4A37-A89E-0B9FE78E0618}" destId="{D98D9677-DC00-4096-8FCF-43FA1A43FE22}" srcOrd="0" destOrd="3" presId="urn:microsoft.com/office/officeart/2016/7/layout/RepeatingBendingProcessNew"/>
    <dgm:cxn modelId="{AB8A6728-BE38-4CD5-9DF7-460877DD9D12}" srcId="{B5F5C348-D671-4420-B59E-4696AACEAEF5}" destId="{5AE1138C-E19F-4A37-A89E-0B9FE78E0618}" srcOrd="2" destOrd="0" parTransId="{18215B27-565C-4CF3-86F8-B679CE75283E}" sibTransId="{A4B1C0E5-AB8B-435C-BADA-608F43C11627}"/>
    <dgm:cxn modelId="{BDE94F31-C89D-4963-A0FF-C5CD8D96F488}" type="presOf" srcId="{C0C2C788-D725-485D-8CFE-3A1D61F05518}" destId="{D98D9677-DC00-4096-8FCF-43FA1A43FE22}" srcOrd="0" destOrd="2" presId="urn:microsoft.com/office/officeart/2016/7/layout/RepeatingBendingProcessNew"/>
    <dgm:cxn modelId="{FE406832-CC0E-459B-B57D-3B0729DEBFB0}" srcId="{B5F5C348-D671-4420-B59E-4696AACEAEF5}" destId="{A6752F17-BCC0-4072-AB9F-B260E46D59C0}" srcOrd="3" destOrd="0" parTransId="{C9DE6EA5-62FC-4E8B-9835-3051C3666A58}" sibTransId="{3AD59DAE-A702-4A87-8EC4-015E1212AEBB}"/>
    <dgm:cxn modelId="{F7CD2F38-3A00-4F1D-8D78-D79449C8A567}" type="presOf" srcId="{A6752F17-BCC0-4072-AB9F-B260E46D59C0}" destId="{D98D9677-DC00-4096-8FCF-43FA1A43FE22}" srcOrd="0" destOrd="4" presId="urn:microsoft.com/office/officeart/2016/7/layout/RepeatingBendingProcessNew"/>
    <dgm:cxn modelId="{D964453E-9AFA-4D5F-9187-ECAB1190E298}" type="presOf" srcId="{060F0E73-D670-4892-9573-429BE386E245}" destId="{D98D9677-DC00-4096-8FCF-43FA1A43FE22}" srcOrd="0" destOrd="7" presId="urn:microsoft.com/office/officeart/2016/7/layout/RepeatingBendingProcessNew"/>
    <dgm:cxn modelId="{A8A8AA40-3EF6-4689-B197-526B78BD8F9A}" srcId="{A41A037D-01AE-49A5-B642-24B6DEC57C5E}" destId="{B5F5C348-D671-4420-B59E-4696AACEAEF5}" srcOrd="0" destOrd="0" parTransId="{60000316-7070-4708-A090-B9F7EA5B1BE7}" sibTransId="{7AFA7DB2-69D1-4D3C-A953-988E65960991}"/>
    <dgm:cxn modelId="{EEC2EA43-5F8B-4B8F-B099-92F2E8992C9C}" srcId="{B5F5C348-D671-4420-B59E-4696AACEAEF5}" destId="{C0C2C788-D725-485D-8CFE-3A1D61F05518}" srcOrd="1" destOrd="0" parTransId="{F2E42062-EB79-467D-ACEB-36407E6ADE99}" sibTransId="{82C41AEB-C42E-44EA-B22C-2DA21FF732D4}"/>
    <dgm:cxn modelId="{7B497899-75E5-49CA-8267-8625411DB263}" srcId="{A41A037D-01AE-49A5-B642-24B6DEC57C5E}" destId="{9BA8177B-AF4F-41EB-B115-1D87CF091135}" srcOrd="1" destOrd="0" parTransId="{2DA281E9-B729-4EC1-B0EF-CDBE48559E7C}" sibTransId="{D64F4263-956D-4732-9555-D9B02E467CE4}"/>
    <dgm:cxn modelId="{38597E9E-BB2A-40B7-9120-F41809360283}" type="presOf" srcId="{589D68F5-D3A8-456D-AB18-841E2C8D94E9}" destId="{D98D9677-DC00-4096-8FCF-43FA1A43FE22}" srcOrd="0" destOrd="5" presId="urn:microsoft.com/office/officeart/2016/7/layout/RepeatingBendingProcessNew"/>
    <dgm:cxn modelId="{2775C9A6-49CE-4EA1-9217-2690101010FC}" srcId="{B5F5C348-D671-4420-B59E-4696AACEAEF5}" destId="{060F0E73-D670-4892-9573-429BE386E245}" srcOrd="6" destOrd="0" parTransId="{50DD3CB6-EF2A-4719-BE70-B189B973EA6A}" sibTransId="{693518B9-9E69-4ECD-AE75-8C41D4E9BDBD}"/>
    <dgm:cxn modelId="{44C843AC-3843-4A97-A0B7-E255EDA3018F}" type="presOf" srcId="{9BA8177B-AF4F-41EB-B115-1D87CF091135}" destId="{253D3068-E914-4755-BFA3-3298F1874565}" srcOrd="0" destOrd="0" presId="urn:microsoft.com/office/officeart/2016/7/layout/RepeatingBendingProcessNew"/>
    <dgm:cxn modelId="{128038BE-91FA-4AC4-B517-A4FF7B5C3904}" srcId="{B5F5C348-D671-4420-B59E-4696AACEAEF5}" destId="{9C9EA962-2332-472C-B7B7-AC8AA5633C90}" srcOrd="5" destOrd="0" parTransId="{FC104676-8BE1-4058-BBDC-DDEB393FCA1F}" sibTransId="{F3CFCAF3-425F-4E6C-955F-E640218ECFA9}"/>
    <dgm:cxn modelId="{A3FA24D8-940D-48CF-A76F-5BAFB5671D3F}" type="presOf" srcId="{7AFA7DB2-69D1-4D3C-A953-988E65960991}" destId="{B728B28A-2DD4-42FF-842F-A5094AA495CF}" srcOrd="1" destOrd="0" presId="urn:microsoft.com/office/officeart/2016/7/layout/RepeatingBendingProcessNew"/>
    <dgm:cxn modelId="{A65AB8E9-449F-4A0F-A5D4-C957EF2990B9}" type="presOf" srcId="{7EF3D0FF-7221-46CD-8758-08B47CBAE027}" destId="{D98D9677-DC00-4096-8FCF-43FA1A43FE22}" srcOrd="0" destOrd="1" presId="urn:microsoft.com/office/officeart/2016/7/layout/RepeatingBendingProcessNew"/>
    <dgm:cxn modelId="{49E8BDEB-B4A4-4120-8497-A923F1E56263}" type="presOf" srcId="{9C9EA962-2332-472C-B7B7-AC8AA5633C90}" destId="{D98D9677-DC00-4096-8FCF-43FA1A43FE22}" srcOrd="0" destOrd="6" presId="urn:microsoft.com/office/officeart/2016/7/layout/RepeatingBendingProcessNew"/>
    <dgm:cxn modelId="{136788A6-A0BE-4B53-87C8-2D0BD2705301}" type="presParOf" srcId="{C70D709D-1DBA-4936-9432-27624CDFAB60}" destId="{D98D9677-DC00-4096-8FCF-43FA1A43FE22}" srcOrd="0" destOrd="0" presId="urn:microsoft.com/office/officeart/2016/7/layout/RepeatingBendingProcessNew"/>
    <dgm:cxn modelId="{211AFF25-9A2D-4C1D-8752-9375B6D0D0EA}" type="presParOf" srcId="{C70D709D-1DBA-4936-9432-27624CDFAB60}" destId="{D70E9616-EEF1-4550-A4B7-AE7ECA09A2BE}" srcOrd="1" destOrd="0" presId="urn:microsoft.com/office/officeart/2016/7/layout/RepeatingBendingProcessNew"/>
    <dgm:cxn modelId="{EC51370D-053F-483E-91E3-E0D1D1FC03C3}" type="presParOf" srcId="{D70E9616-EEF1-4550-A4B7-AE7ECA09A2BE}" destId="{B728B28A-2DD4-42FF-842F-A5094AA495CF}" srcOrd="0" destOrd="0" presId="urn:microsoft.com/office/officeart/2016/7/layout/RepeatingBendingProcessNew"/>
    <dgm:cxn modelId="{A3738D82-FC22-4601-BE08-6A81924CC3C6}" type="presParOf" srcId="{C70D709D-1DBA-4936-9432-27624CDFAB60}" destId="{253D3068-E914-4755-BFA3-3298F1874565}" srcOrd="2" destOrd="0" presId="urn:microsoft.com/office/officeart/2016/7/layout/RepeatingBendingProcessNew"/>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AD5502-3104-45FC-83B1-D78EAFA93C9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69C2614-C8F8-4D3B-A302-C62C570DD2BB}">
      <dgm:prSet/>
      <dgm:spPr/>
      <dgm:t>
        <a:bodyPr/>
        <a:lstStyle/>
        <a:p>
          <a:pPr>
            <a:lnSpc>
              <a:spcPct val="100000"/>
            </a:lnSpc>
          </a:pPr>
          <a:r>
            <a:rPr lang="en-US" b="1"/>
            <a:t>Exposure to video games and television in childhood leads to subsequent attention problems (Kardaras, 2016).</a:t>
          </a:r>
        </a:p>
      </dgm:t>
    </dgm:pt>
    <dgm:pt modelId="{04854C62-3166-4E0D-B7E7-B9906F41256D}" type="parTrans" cxnId="{8B423440-8D1C-4C22-B9F7-A55640C71E13}">
      <dgm:prSet/>
      <dgm:spPr/>
      <dgm:t>
        <a:bodyPr/>
        <a:lstStyle/>
        <a:p>
          <a:endParaRPr lang="en-US"/>
        </a:p>
      </dgm:t>
    </dgm:pt>
    <dgm:pt modelId="{B0EC462A-C330-485E-AD06-B28984E1213D}" type="sibTrans" cxnId="{8B423440-8D1C-4C22-B9F7-A55640C71E13}">
      <dgm:prSet/>
      <dgm:spPr/>
      <dgm:t>
        <a:bodyPr/>
        <a:lstStyle/>
        <a:p>
          <a:endParaRPr lang="en-US"/>
        </a:p>
      </dgm:t>
    </dgm:pt>
    <dgm:pt modelId="{C02108C6-A959-4AC5-B87D-1F2A517C65A6}">
      <dgm:prSet/>
      <dgm:spPr/>
      <dgm:t>
        <a:bodyPr/>
        <a:lstStyle/>
        <a:p>
          <a:pPr>
            <a:lnSpc>
              <a:spcPct val="100000"/>
            </a:lnSpc>
          </a:pPr>
          <a:r>
            <a:rPr lang="en-US" b="1"/>
            <a:t>When you see something </a:t>
          </a:r>
          <a:r>
            <a:rPr lang="en-US" b="1">
              <a:solidFill>
                <a:srgbClr val="FF0000"/>
              </a:solidFill>
            </a:rPr>
            <a:t>exciting</a:t>
          </a:r>
          <a:r>
            <a:rPr lang="en-US" b="1"/>
            <a:t>, it is hard to downshift to something </a:t>
          </a:r>
          <a:r>
            <a:rPr lang="en-US" b="1">
              <a:solidFill>
                <a:srgbClr val="FF0000"/>
              </a:solidFill>
            </a:rPr>
            <a:t>less exciting</a:t>
          </a:r>
          <a:r>
            <a:rPr lang="en-US" b="1"/>
            <a:t>.</a:t>
          </a:r>
        </a:p>
      </dgm:t>
    </dgm:pt>
    <dgm:pt modelId="{AED15541-4B74-4E92-8128-99209EE4CC87}" type="parTrans" cxnId="{FDFA0159-2350-464A-96EB-88D37E19119D}">
      <dgm:prSet/>
      <dgm:spPr/>
      <dgm:t>
        <a:bodyPr/>
        <a:lstStyle/>
        <a:p>
          <a:endParaRPr lang="en-US"/>
        </a:p>
      </dgm:t>
    </dgm:pt>
    <dgm:pt modelId="{54384EC5-4A26-4D08-B38D-961C534BF87E}" type="sibTrans" cxnId="{FDFA0159-2350-464A-96EB-88D37E19119D}">
      <dgm:prSet/>
      <dgm:spPr/>
      <dgm:t>
        <a:bodyPr/>
        <a:lstStyle/>
        <a:p>
          <a:endParaRPr lang="en-US"/>
        </a:p>
      </dgm:t>
    </dgm:pt>
    <dgm:pt modelId="{8CE0EC21-1F90-45AF-9360-37D2962845BD}">
      <dgm:prSet/>
      <dgm:spPr/>
      <dgm:t>
        <a:bodyPr/>
        <a:lstStyle/>
        <a:p>
          <a:pPr>
            <a:lnSpc>
              <a:spcPct val="100000"/>
            </a:lnSpc>
          </a:pPr>
          <a:r>
            <a:rPr lang="en-US" b="1"/>
            <a:t>The more TV a child watches between the ages of </a:t>
          </a:r>
          <a:r>
            <a:rPr lang="en-US" b="1">
              <a:solidFill>
                <a:srgbClr val="FF0000"/>
              </a:solidFill>
            </a:rPr>
            <a:t>one and three</a:t>
          </a:r>
          <a:r>
            <a:rPr lang="en-US" b="1"/>
            <a:t>, the more likely the child is to be diagnosed with ADHD by age </a:t>
          </a:r>
          <a:r>
            <a:rPr lang="en-US" b="1">
              <a:solidFill>
                <a:srgbClr val="FF0000"/>
              </a:solidFill>
            </a:rPr>
            <a:t>seven </a:t>
          </a:r>
          <a:r>
            <a:rPr lang="en-US" b="1"/>
            <a:t>(Kardaras, 2016).</a:t>
          </a:r>
        </a:p>
      </dgm:t>
    </dgm:pt>
    <dgm:pt modelId="{E94C4CB4-742C-4CAC-B549-39E53B9C2CA6}" type="parTrans" cxnId="{2FA0AEB8-EA33-4E1F-BD9B-609800033343}">
      <dgm:prSet/>
      <dgm:spPr/>
      <dgm:t>
        <a:bodyPr/>
        <a:lstStyle/>
        <a:p>
          <a:endParaRPr lang="en-US"/>
        </a:p>
      </dgm:t>
    </dgm:pt>
    <dgm:pt modelId="{E551A7B9-2013-488B-80E1-96929539CA12}" type="sibTrans" cxnId="{2FA0AEB8-EA33-4E1F-BD9B-609800033343}">
      <dgm:prSet/>
      <dgm:spPr/>
      <dgm:t>
        <a:bodyPr/>
        <a:lstStyle/>
        <a:p>
          <a:endParaRPr lang="en-US"/>
        </a:p>
      </dgm:t>
    </dgm:pt>
    <dgm:pt modelId="{573AD2B7-6BF8-44EA-B5CF-22BEDBCDB3F1}">
      <dgm:prSet/>
      <dgm:spPr/>
      <dgm:t>
        <a:bodyPr/>
        <a:lstStyle/>
        <a:p>
          <a:pPr>
            <a:lnSpc>
              <a:spcPct val="100000"/>
            </a:lnSpc>
          </a:pPr>
          <a:r>
            <a:rPr lang="en-US" b="1"/>
            <a:t>Symptoms of ADHD can be environmentally induced – Microsoft (2015) report: The average attention span has shortened from </a:t>
          </a:r>
          <a:r>
            <a:rPr lang="en-US" b="1">
              <a:solidFill>
                <a:srgbClr val="FF0000"/>
              </a:solidFill>
            </a:rPr>
            <a:t>12 to 8 </a:t>
          </a:r>
          <a:r>
            <a:rPr lang="en-US" b="1"/>
            <a:t>seconds in a decade (Turner, 2017). </a:t>
          </a:r>
        </a:p>
      </dgm:t>
    </dgm:pt>
    <dgm:pt modelId="{5E6B0034-5EBE-4572-A04F-DDDCDB16618A}" type="parTrans" cxnId="{1E8143E5-F852-43C7-B3BD-12D1367F512D}">
      <dgm:prSet/>
      <dgm:spPr/>
      <dgm:t>
        <a:bodyPr/>
        <a:lstStyle/>
        <a:p>
          <a:endParaRPr lang="en-US"/>
        </a:p>
      </dgm:t>
    </dgm:pt>
    <dgm:pt modelId="{25796F04-08EE-4C1E-A094-034124060807}" type="sibTrans" cxnId="{1E8143E5-F852-43C7-B3BD-12D1367F512D}">
      <dgm:prSet/>
      <dgm:spPr/>
      <dgm:t>
        <a:bodyPr/>
        <a:lstStyle/>
        <a:p>
          <a:endParaRPr lang="en-US"/>
        </a:p>
      </dgm:t>
    </dgm:pt>
    <dgm:pt modelId="{C9A2E845-170F-48E7-8A8A-7C5D8701771E}" type="pres">
      <dgm:prSet presAssocID="{8FAD5502-3104-45FC-83B1-D78EAFA93C95}" presName="root" presStyleCnt="0">
        <dgm:presLayoutVars>
          <dgm:dir/>
          <dgm:resizeHandles val="exact"/>
        </dgm:presLayoutVars>
      </dgm:prSet>
      <dgm:spPr/>
    </dgm:pt>
    <dgm:pt modelId="{B066BE2A-38E2-44F5-B669-DD6E4E867EA5}" type="pres">
      <dgm:prSet presAssocID="{F69C2614-C8F8-4D3B-A302-C62C570DD2BB}" presName="compNode" presStyleCnt="0"/>
      <dgm:spPr/>
    </dgm:pt>
    <dgm:pt modelId="{D306DBBA-E593-448B-9A29-8B85C1F15DC3}" type="pres">
      <dgm:prSet presAssocID="{F69C2614-C8F8-4D3B-A302-C62C570DD2BB}" presName="bgRect" presStyleLbl="bgShp" presStyleIdx="0" presStyleCnt="4"/>
      <dgm:spPr/>
    </dgm:pt>
    <dgm:pt modelId="{AD410AE4-F12C-45E8-824D-3467F15C1A72}" type="pres">
      <dgm:prSet presAssocID="{F69C2614-C8F8-4D3B-A302-C62C570DD2BB}"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vision"/>
        </a:ext>
      </dgm:extLst>
    </dgm:pt>
    <dgm:pt modelId="{CEFC777A-8321-44A5-A16A-9E247170E910}" type="pres">
      <dgm:prSet presAssocID="{F69C2614-C8F8-4D3B-A302-C62C570DD2BB}" presName="spaceRect" presStyleCnt="0"/>
      <dgm:spPr/>
    </dgm:pt>
    <dgm:pt modelId="{5726F2B6-F0D2-48FE-B304-9B041A3B22FC}" type="pres">
      <dgm:prSet presAssocID="{F69C2614-C8F8-4D3B-A302-C62C570DD2BB}" presName="parTx" presStyleLbl="revTx" presStyleIdx="0" presStyleCnt="4">
        <dgm:presLayoutVars>
          <dgm:chMax val="0"/>
          <dgm:chPref val="0"/>
        </dgm:presLayoutVars>
      </dgm:prSet>
      <dgm:spPr/>
    </dgm:pt>
    <dgm:pt modelId="{62507B27-F881-45AD-88E0-8516B5AA1C08}" type="pres">
      <dgm:prSet presAssocID="{B0EC462A-C330-485E-AD06-B28984E1213D}" presName="sibTrans" presStyleCnt="0"/>
      <dgm:spPr/>
    </dgm:pt>
    <dgm:pt modelId="{69009DDC-C16E-43D5-9070-748F7E077055}" type="pres">
      <dgm:prSet presAssocID="{C02108C6-A959-4AC5-B87D-1F2A517C65A6}" presName="compNode" presStyleCnt="0"/>
      <dgm:spPr/>
    </dgm:pt>
    <dgm:pt modelId="{BA1BD719-51BA-4E5C-8F97-8220A51DC18E}" type="pres">
      <dgm:prSet presAssocID="{C02108C6-A959-4AC5-B87D-1F2A517C65A6}" presName="bgRect" presStyleLbl="bgShp" presStyleIdx="1" presStyleCnt="4" custLinFactNeighborX="3816" custLinFactNeighborY="12778"/>
      <dgm:spPr/>
    </dgm:pt>
    <dgm:pt modelId="{4BEF3AEC-DF01-4F1B-817C-94F1E31BAD6E}" type="pres">
      <dgm:prSet presAssocID="{C02108C6-A959-4AC5-B87D-1F2A517C65A6}"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206FC722-B666-4A48-A5CB-A5459BB23FD6}" type="pres">
      <dgm:prSet presAssocID="{C02108C6-A959-4AC5-B87D-1F2A517C65A6}" presName="spaceRect" presStyleCnt="0"/>
      <dgm:spPr/>
    </dgm:pt>
    <dgm:pt modelId="{75494985-BF7F-4A69-9D59-970C6371D10D}" type="pres">
      <dgm:prSet presAssocID="{C02108C6-A959-4AC5-B87D-1F2A517C65A6}" presName="parTx" presStyleLbl="revTx" presStyleIdx="1" presStyleCnt="4">
        <dgm:presLayoutVars>
          <dgm:chMax val="0"/>
          <dgm:chPref val="0"/>
        </dgm:presLayoutVars>
      </dgm:prSet>
      <dgm:spPr/>
    </dgm:pt>
    <dgm:pt modelId="{E11F2FEC-C517-40D8-B029-6880D7320F7F}" type="pres">
      <dgm:prSet presAssocID="{54384EC5-4A26-4D08-B38D-961C534BF87E}" presName="sibTrans" presStyleCnt="0"/>
      <dgm:spPr/>
    </dgm:pt>
    <dgm:pt modelId="{32D73D60-1F54-4439-AE06-2BA4C6CF5AA5}" type="pres">
      <dgm:prSet presAssocID="{8CE0EC21-1F90-45AF-9360-37D2962845BD}" presName="compNode" presStyleCnt="0"/>
      <dgm:spPr/>
    </dgm:pt>
    <dgm:pt modelId="{505711FA-4D18-40D6-9223-0BABBA628149}" type="pres">
      <dgm:prSet presAssocID="{8CE0EC21-1F90-45AF-9360-37D2962845BD}" presName="bgRect" presStyleLbl="bgShp" presStyleIdx="2" presStyleCnt="4"/>
      <dgm:spPr/>
    </dgm:pt>
    <dgm:pt modelId="{BCF8EBFE-9C26-4BD9-8F47-E6CE05CA0701}" type="pres">
      <dgm:prSet presAssocID="{8CE0EC21-1F90-45AF-9360-37D2962845BD}"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ldren"/>
        </a:ext>
      </dgm:extLst>
    </dgm:pt>
    <dgm:pt modelId="{442E64E9-2B64-4243-85C0-7BD1563B87CF}" type="pres">
      <dgm:prSet presAssocID="{8CE0EC21-1F90-45AF-9360-37D2962845BD}" presName="spaceRect" presStyleCnt="0"/>
      <dgm:spPr/>
    </dgm:pt>
    <dgm:pt modelId="{0A175135-8AD2-4805-AB1D-894F7606D6D7}" type="pres">
      <dgm:prSet presAssocID="{8CE0EC21-1F90-45AF-9360-37D2962845BD}" presName="parTx" presStyleLbl="revTx" presStyleIdx="2" presStyleCnt="4">
        <dgm:presLayoutVars>
          <dgm:chMax val="0"/>
          <dgm:chPref val="0"/>
        </dgm:presLayoutVars>
      </dgm:prSet>
      <dgm:spPr/>
    </dgm:pt>
    <dgm:pt modelId="{754DBE6F-2386-44A2-AD8B-A0DD5FCEF0E9}" type="pres">
      <dgm:prSet presAssocID="{E551A7B9-2013-488B-80E1-96929539CA12}" presName="sibTrans" presStyleCnt="0"/>
      <dgm:spPr/>
    </dgm:pt>
    <dgm:pt modelId="{13961B90-E364-4A21-8EF8-ADE6B3FEEB7C}" type="pres">
      <dgm:prSet presAssocID="{573AD2B7-6BF8-44EA-B5CF-22BEDBCDB3F1}" presName="compNode" presStyleCnt="0"/>
      <dgm:spPr/>
    </dgm:pt>
    <dgm:pt modelId="{515480AA-5561-49E0-95E7-84112403CB45}" type="pres">
      <dgm:prSet presAssocID="{573AD2B7-6BF8-44EA-B5CF-22BEDBCDB3F1}" presName="bgRect" presStyleLbl="bgShp" presStyleIdx="3" presStyleCnt="4"/>
      <dgm:spPr/>
    </dgm:pt>
    <dgm:pt modelId="{E8D84DA3-459D-40F0-8BC3-FB9B5CC9B753}" type="pres">
      <dgm:prSet presAssocID="{573AD2B7-6BF8-44EA-B5CF-22BEDBCDB3F1}"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866C72E3-4E6A-464A-ABE9-272B7FDD3D8D}" type="pres">
      <dgm:prSet presAssocID="{573AD2B7-6BF8-44EA-B5CF-22BEDBCDB3F1}" presName="spaceRect" presStyleCnt="0"/>
      <dgm:spPr/>
    </dgm:pt>
    <dgm:pt modelId="{5F61E0CA-C50D-4F3C-8DD6-929376EA8917}" type="pres">
      <dgm:prSet presAssocID="{573AD2B7-6BF8-44EA-B5CF-22BEDBCDB3F1}" presName="parTx" presStyleLbl="revTx" presStyleIdx="3" presStyleCnt="4">
        <dgm:presLayoutVars>
          <dgm:chMax val="0"/>
          <dgm:chPref val="0"/>
        </dgm:presLayoutVars>
      </dgm:prSet>
      <dgm:spPr/>
    </dgm:pt>
  </dgm:ptLst>
  <dgm:cxnLst>
    <dgm:cxn modelId="{91AC1304-4A57-4944-86D4-20A3A44347ED}" type="presOf" srcId="{C02108C6-A959-4AC5-B87D-1F2A517C65A6}" destId="{75494985-BF7F-4A69-9D59-970C6371D10D}" srcOrd="0" destOrd="0" presId="urn:microsoft.com/office/officeart/2018/2/layout/IconVerticalSolidList"/>
    <dgm:cxn modelId="{8B423440-8D1C-4C22-B9F7-A55640C71E13}" srcId="{8FAD5502-3104-45FC-83B1-D78EAFA93C95}" destId="{F69C2614-C8F8-4D3B-A302-C62C570DD2BB}" srcOrd="0" destOrd="0" parTransId="{04854C62-3166-4E0D-B7E7-B9906F41256D}" sibTransId="{B0EC462A-C330-485E-AD06-B28984E1213D}"/>
    <dgm:cxn modelId="{ED7D8160-8735-481F-9AB9-FC4D43CC7B57}" type="presOf" srcId="{8FAD5502-3104-45FC-83B1-D78EAFA93C95}" destId="{C9A2E845-170F-48E7-8A8A-7C5D8701771E}" srcOrd="0" destOrd="0" presId="urn:microsoft.com/office/officeart/2018/2/layout/IconVerticalSolidList"/>
    <dgm:cxn modelId="{AB1AD462-9622-4F84-9D6A-2AFF1B4A35E6}" type="presOf" srcId="{8CE0EC21-1F90-45AF-9360-37D2962845BD}" destId="{0A175135-8AD2-4805-AB1D-894F7606D6D7}" srcOrd="0" destOrd="0" presId="urn:microsoft.com/office/officeart/2018/2/layout/IconVerticalSolidList"/>
    <dgm:cxn modelId="{FDFA0159-2350-464A-96EB-88D37E19119D}" srcId="{8FAD5502-3104-45FC-83B1-D78EAFA93C95}" destId="{C02108C6-A959-4AC5-B87D-1F2A517C65A6}" srcOrd="1" destOrd="0" parTransId="{AED15541-4B74-4E92-8128-99209EE4CC87}" sibTransId="{54384EC5-4A26-4D08-B38D-961C534BF87E}"/>
    <dgm:cxn modelId="{2FA0AEB8-EA33-4E1F-BD9B-609800033343}" srcId="{8FAD5502-3104-45FC-83B1-D78EAFA93C95}" destId="{8CE0EC21-1F90-45AF-9360-37D2962845BD}" srcOrd="2" destOrd="0" parTransId="{E94C4CB4-742C-4CAC-B549-39E53B9C2CA6}" sibTransId="{E551A7B9-2013-488B-80E1-96929539CA12}"/>
    <dgm:cxn modelId="{406CA5CB-508C-4D05-B8F2-2DEBC7C70C63}" type="presOf" srcId="{573AD2B7-6BF8-44EA-B5CF-22BEDBCDB3F1}" destId="{5F61E0CA-C50D-4F3C-8DD6-929376EA8917}" srcOrd="0" destOrd="0" presId="urn:microsoft.com/office/officeart/2018/2/layout/IconVerticalSolidList"/>
    <dgm:cxn modelId="{835622D3-5A57-4866-B1C2-21716B397B73}" type="presOf" srcId="{F69C2614-C8F8-4D3B-A302-C62C570DD2BB}" destId="{5726F2B6-F0D2-48FE-B304-9B041A3B22FC}" srcOrd="0" destOrd="0" presId="urn:microsoft.com/office/officeart/2018/2/layout/IconVerticalSolidList"/>
    <dgm:cxn modelId="{1E8143E5-F852-43C7-B3BD-12D1367F512D}" srcId="{8FAD5502-3104-45FC-83B1-D78EAFA93C95}" destId="{573AD2B7-6BF8-44EA-B5CF-22BEDBCDB3F1}" srcOrd="3" destOrd="0" parTransId="{5E6B0034-5EBE-4572-A04F-DDDCDB16618A}" sibTransId="{25796F04-08EE-4C1E-A094-034124060807}"/>
    <dgm:cxn modelId="{D4C6DF3D-D909-457D-92B0-68D93227A101}" type="presParOf" srcId="{C9A2E845-170F-48E7-8A8A-7C5D8701771E}" destId="{B066BE2A-38E2-44F5-B669-DD6E4E867EA5}" srcOrd="0" destOrd="0" presId="urn:microsoft.com/office/officeart/2018/2/layout/IconVerticalSolidList"/>
    <dgm:cxn modelId="{2C522B52-C30D-4E8F-93B8-5782F2998EE0}" type="presParOf" srcId="{B066BE2A-38E2-44F5-B669-DD6E4E867EA5}" destId="{D306DBBA-E593-448B-9A29-8B85C1F15DC3}" srcOrd="0" destOrd="0" presId="urn:microsoft.com/office/officeart/2018/2/layout/IconVerticalSolidList"/>
    <dgm:cxn modelId="{B923532A-D1F4-4BCE-9748-8A6D0ADFCC83}" type="presParOf" srcId="{B066BE2A-38E2-44F5-B669-DD6E4E867EA5}" destId="{AD410AE4-F12C-45E8-824D-3467F15C1A72}" srcOrd="1" destOrd="0" presId="urn:microsoft.com/office/officeart/2018/2/layout/IconVerticalSolidList"/>
    <dgm:cxn modelId="{4A984AA5-BC63-49C9-BF61-7781E624880B}" type="presParOf" srcId="{B066BE2A-38E2-44F5-B669-DD6E4E867EA5}" destId="{CEFC777A-8321-44A5-A16A-9E247170E910}" srcOrd="2" destOrd="0" presId="urn:microsoft.com/office/officeart/2018/2/layout/IconVerticalSolidList"/>
    <dgm:cxn modelId="{93E7C017-0C08-4244-9867-A2D85DCE810E}" type="presParOf" srcId="{B066BE2A-38E2-44F5-B669-DD6E4E867EA5}" destId="{5726F2B6-F0D2-48FE-B304-9B041A3B22FC}" srcOrd="3" destOrd="0" presId="urn:microsoft.com/office/officeart/2018/2/layout/IconVerticalSolidList"/>
    <dgm:cxn modelId="{1470F449-064E-4D46-AFCF-E6E1E53C9DA4}" type="presParOf" srcId="{C9A2E845-170F-48E7-8A8A-7C5D8701771E}" destId="{62507B27-F881-45AD-88E0-8516B5AA1C08}" srcOrd="1" destOrd="0" presId="urn:microsoft.com/office/officeart/2018/2/layout/IconVerticalSolidList"/>
    <dgm:cxn modelId="{486BF9EA-AB72-42A6-8218-1DFAB0B24B17}" type="presParOf" srcId="{C9A2E845-170F-48E7-8A8A-7C5D8701771E}" destId="{69009DDC-C16E-43D5-9070-748F7E077055}" srcOrd="2" destOrd="0" presId="urn:microsoft.com/office/officeart/2018/2/layout/IconVerticalSolidList"/>
    <dgm:cxn modelId="{5DBDB650-D037-464E-A825-274D3C200574}" type="presParOf" srcId="{69009DDC-C16E-43D5-9070-748F7E077055}" destId="{BA1BD719-51BA-4E5C-8F97-8220A51DC18E}" srcOrd="0" destOrd="0" presId="urn:microsoft.com/office/officeart/2018/2/layout/IconVerticalSolidList"/>
    <dgm:cxn modelId="{4648B1AF-EC1B-4DAA-9899-7ED3FF0F3FBB}" type="presParOf" srcId="{69009DDC-C16E-43D5-9070-748F7E077055}" destId="{4BEF3AEC-DF01-4F1B-817C-94F1E31BAD6E}" srcOrd="1" destOrd="0" presId="urn:microsoft.com/office/officeart/2018/2/layout/IconVerticalSolidList"/>
    <dgm:cxn modelId="{40D2DC34-92F7-4150-9112-A9EE1D81E859}" type="presParOf" srcId="{69009DDC-C16E-43D5-9070-748F7E077055}" destId="{206FC722-B666-4A48-A5CB-A5459BB23FD6}" srcOrd="2" destOrd="0" presId="urn:microsoft.com/office/officeart/2018/2/layout/IconVerticalSolidList"/>
    <dgm:cxn modelId="{095D9D77-44FB-422D-AE67-4448F3F9CA0A}" type="presParOf" srcId="{69009DDC-C16E-43D5-9070-748F7E077055}" destId="{75494985-BF7F-4A69-9D59-970C6371D10D}" srcOrd="3" destOrd="0" presId="urn:microsoft.com/office/officeart/2018/2/layout/IconVerticalSolidList"/>
    <dgm:cxn modelId="{1431E794-FD4E-4AB1-969D-6CDB727ED71D}" type="presParOf" srcId="{C9A2E845-170F-48E7-8A8A-7C5D8701771E}" destId="{E11F2FEC-C517-40D8-B029-6880D7320F7F}" srcOrd="3" destOrd="0" presId="urn:microsoft.com/office/officeart/2018/2/layout/IconVerticalSolidList"/>
    <dgm:cxn modelId="{F963796E-F4E4-4A5C-A096-5BAD2716C5B8}" type="presParOf" srcId="{C9A2E845-170F-48E7-8A8A-7C5D8701771E}" destId="{32D73D60-1F54-4439-AE06-2BA4C6CF5AA5}" srcOrd="4" destOrd="0" presId="urn:microsoft.com/office/officeart/2018/2/layout/IconVerticalSolidList"/>
    <dgm:cxn modelId="{0C869F31-210C-4767-B5B0-B9F3AE473D6D}" type="presParOf" srcId="{32D73D60-1F54-4439-AE06-2BA4C6CF5AA5}" destId="{505711FA-4D18-40D6-9223-0BABBA628149}" srcOrd="0" destOrd="0" presId="urn:microsoft.com/office/officeart/2018/2/layout/IconVerticalSolidList"/>
    <dgm:cxn modelId="{B78B63F4-A5C6-4458-BAD3-A6DA763FACA9}" type="presParOf" srcId="{32D73D60-1F54-4439-AE06-2BA4C6CF5AA5}" destId="{BCF8EBFE-9C26-4BD9-8F47-E6CE05CA0701}" srcOrd="1" destOrd="0" presId="urn:microsoft.com/office/officeart/2018/2/layout/IconVerticalSolidList"/>
    <dgm:cxn modelId="{B460FB67-A3D3-4A7B-A34D-BBF07C50671B}" type="presParOf" srcId="{32D73D60-1F54-4439-AE06-2BA4C6CF5AA5}" destId="{442E64E9-2B64-4243-85C0-7BD1563B87CF}" srcOrd="2" destOrd="0" presId="urn:microsoft.com/office/officeart/2018/2/layout/IconVerticalSolidList"/>
    <dgm:cxn modelId="{A1EC7810-11D1-4960-A7CB-B046E81FECC5}" type="presParOf" srcId="{32D73D60-1F54-4439-AE06-2BA4C6CF5AA5}" destId="{0A175135-8AD2-4805-AB1D-894F7606D6D7}" srcOrd="3" destOrd="0" presId="urn:microsoft.com/office/officeart/2018/2/layout/IconVerticalSolidList"/>
    <dgm:cxn modelId="{6AD9E171-D48C-476F-8F46-C5C2030AD84B}" type="presParOf" srcId="{C9A2E845-170F-48E7-8A8A-7C5D8701771E}" destId="{754DBE6F-2386-44A2-AD8B-A0DD5FCEF0E9}" srcOrd="5" destOrd="0" presId="urn:microsoft.com/office/officeart/2018/2/layout/IconVerticalSolidList"/>
    <dgm:cxn modelId="{D18FB867-7949-495E-9F98-CD17B5DA0391}" type="presParOf" srcId="{C9A2E845-170F-48E7-8A8A-7C5D8701771E}" destId="{13961B90-E364-4A21-8EF8-ADE6B3FEEB7C}" srcOrd="6" destOrd="0" presId="urn:microsoft.com/office/officeart/2018/2/layout/IconVerticalSolidList"/>
    <dgm:cxn modelId="{96FC45BD-FD15-47FF-AD92-1B07A2643BDD}" type="presParOf" srcId="{13961B90-E364-4A21-8EF8-ADE6B3FEEB7C}" destId="{515480AA-5561-49E0-95E7-84112403CB45}" srcOrd="0" destOrd="0" presId="urn:microsoft.com/office/officeart/2018/2/layout/IconVerticalSolidList"/>
    <dgm:cxn modelId="{58CE6016-FDD3-4A66-8AEC-3E87E87BDCA1}" type="presParOf" srcId="{13961B90-E364-4A21-8EF8-ADE6B3FEEB7C}" destId="{E8D84DA3-459D-40F0-8BC3-FB9B5CC9B753}" srcOrd="1" destOrd="0" presId="urn:microsoft.com/office/officeart/2018/2/layout/IconVerticalSolidList"/>
    <dgm:cxn modelId="{6C149018-6F21-44E2-94B3-5D0E217FBD6F}" type="presParOf" srcId="{13961B90-E364-4A21-8EF8-ADE6B3FEEB7C}" destId="{866C72E3-4E6A-464A-ABE9-272B7FDD3D8D}" srcOrd="2" destOrd="0" presId="urn:microsoft.com/office/officeart/2018/2/layout/IconVerticalSolidList"/>
    <dgm:cxn modelId="{E4D05C57-5729-4270-9A9C-D87FA95541D8}" type="presParOf" srcId="{13961B90-E364-4A21-8EF8-ADE6B3FEEB7C}" destId="{5F61E0CA-C50D-4F3C-8DD6-929376EA891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359E03F-AFBB-4E07-BAD3-1BF46673C47E}" type="doc">
      <dgm:prSet loTypeId="urn:microsoft.com/office/officeart/2005/8/layout/process4" loCatId="process" qsTypeId="urn:microsoft.com/office/officeart/2005/8/quickstyle/simple2" qsCatId="simple" csTypeId="urn:microsoft.com/office/officeart/2005/8/colors/colorful2" csCatId="colorful" phldr="1"/>
      <dgm:spPr/>
      <dgm:t>
        <a:bodyPr/>
        <a:lstStyle/>
        <a:p>
          <a:endParaRPr lang="en-US"/>
        </a:p>
      </dgm:t>
    </dgm:pt>
    <dgm:pt modelId="{71AFF3DC-A541-4204-A214-349CFD639B86}">
      <dgm:prSet custT="1"/>
      <dgm:spPr/>
      <dgm:t>
        <a:bodyPr/>
        <a:lstStyle/>
        <a:p>
          <a:r>
            <a:rPr lang="en-US" sz="1400" b="1" dirty="0">
              <a:solidFill>
                <a:schemeClr val="tx1"/>
              </a:solidFill>
            </a:rPr>
            <a:t>Excessive media can degrade </a:t>
          </a:r>
          <a:r>
            <a:rPr lang="en-US" sz="1400" b="1" dirty="0">
              <a:solidFill>
                <a:schemeClr val="bg1"/>
              </a:solidFill>
            </a:rPr>
            <a:t>Focused or Voluntary Attention </a:t>
          </a:r>
          <a:r>
            <a:rPr lang="en-US" sz="1400" b="1" dirty="0">
              <a:solidFill>
                <a:schemeClr val="tx1"/>
              </a:solidFill>
            </a:rPr>
            <a:t>as shown in the</a:t>
          </a:r>
          <a:r>
            <a:rPr lang="en-US" sz="1400" b="1" dirty="0"/>
            <a:t> </a:t>
          </a:r>
          <a:r>
            <a:rPr lang="en-US" sz="1800" b="1" dirty="0">
              <a:solidFill>
                <a:srgbClr val="FF0000"/>
              </a:solidFill>
            </a:rPr>
            <a:t>Marshmallow Test </a:t>
          </a:r>
          <a:r>
            <a:rPr lang="en-US" sz="1400" b="1" dirty="0">
              <a:solidFill>
                <a:schemeClr val="tx1"/>
              </a:solidFill>
            </a:rPr>
            <a:t>(Mischell, 1972).</a:t>
          </a:r>
        </a:p>
      </dgm:t>
    </dgm:pt>
    <dgm:pt modelId="{3A925668-C1D0-4B4D-84F5-7181EC17A0F3}" type="parTrans" cxnId="{E4FAEA3F-D3E1-46DA-9404-459D56384536}">
      <dgm:prSet/>
      <dgm:spPr/>
      <dgm:t>
        <a:bodyPr/>
        <a:lstStyle/>
        <a:p>
          <a:endParaRPr lang="en-US"/>
        </a:p>
      </dgm:t>
    </dgm:pt>
    <dgm:pt modelId="{8A69A527-6115-436C-A3E2-1C3FEE5983BD}" type="sibTrans" cxnId="{E4FAEA3F-D3E1-46DA-9404-459D56384536}">
      <dgm:prSet/>
      <dgm:spPr/>
      <dgm:t>
        <a:bodyPr/>
        <a:lstStyle/>
        <a:p>
          <a:endParaRPr lang="en-US"/>
        </a:p>
      </dgm:t>
    </dgm:pt>
    <dgm:pt modelId="{DDC6EC2D-B7AE-45F2-B508-2528BE82321F}">
      <dgm:prSet custT="1"/>
      <dgm:spPr/>
      <dgm:t>
        <a:bodyPr/>
        <a:lstStyle/>
        <a:p>
          <a:r>
            <a:rPr lang="en-US" sz="1400" b="1"/>
            <a:t>Follow-up studies on these kids up until age 40 showed that those children who were able to wait the distance, did better on multiple aspects of life (Palladino, 2015):</a:t>
          </a:r>
        </a:p>
      </dgm:t>
    </dgm:pt>
    <dgm:pt modelId="{D25814F7-3D9B-4C94-B843-ABDFBEF9749A}" type="parTrans" cxnId="{53F72968-2BAB-490C-851A-98CB6D806CA3}">
      <dgm:prSet/>
      <dgm:spPr/>
      <dgm:t>
        <a:bodyPr/>
        <a:lstStyle/>
        <a:p>
          <a:endParaRPr lang="en-US"/>
        </a:p>
      </dgm:t>
    </dgm:pt>
    <dgm:pt modelId="{BEF87AEF-CB08-4792-90BC-4EB56CF05D13}" type="sibTrans" cxnId="{53F72968-2BAB-490C-851A-98CB6D806CA3}">
      <dgm:prSet/>
      <dgm:spPr/>
      <dgm:t>
        <a:bodyPr/>
        <a:lstStyle/>
        <a:p>
          <a:endParaRPr lang="en-US"/>
        </a:p>
      </dgm:t>
    </dgm:pt>
    <dgm:pt modelId="{E1129777-D7D8-4834-B0B0-7E344AFB45FE}">
      <dgm:prSet/>
      <dgm:spPr/>
      <dgm:t>
        <a:bodyPr/>
        <a:lstStyle/>
        <a:p>
          <a:r>
            <a:rPr lang="en-US" b="1"/>
            <a:t>Higher Scholastic Aptitude Test (SAT) scores</a:t>
          </a:r>
        </a:p>
      </dgm:t>
    </dgm:pt>
    <dgm:pt modelId="{F9F799A8-219C-4A26-BB13-048BBFEAD42D}" type="parTrans" cxnId="{4F0B1286-1156-454B-B72F-4F64917157A9}">
      <dgm:prSet/>
      <dgm:spPr/>
      <dgm:t>
        <a:bodyPr/>
        <a:lstStyle/>
        <a:p>
          <a:endParaRPr lang="en-US"/>
        </a:p>
      </dgm:t>
    </dgm:pt>
    <dgm:pt modelId="{8DA1B719-17C5-4978-9279-000525FFF2D1}" type="sibTrans" cxnId="{4F0B1286-1156-454B-B72F-4F64917157A9}">
      <dgm:prSet/>
      <dgm:spPr/>
      <dgm:t>
        <a:bodyPr/>
        <a:lstStyle/>
        <a:p>
          <a:endParaRPr lang="en-US"/>
        </a:p>
      </dgm:t>
    </dgm:pt>
    <dgm:pt modelId="{D7E3E4B0-2B08-41F5-BBCE-00BC6004B316}">
      <dgm:prSet/>
      <dgm:spPr/>
      <dgm:t>
        <a:bodyPr/>
        <a:lstStyle/>
        <a:p>
          <a:r>
            <a:rPr lang="en-US" b="1"/>
            <a:t>More successful education</a:t>
          </a:r>
        </a:p>
      </dgm:t>
    </dgm:pt>
    <dgm:pt modelId="{B2B715F3-BA8B-4735-8B62-F19BFCF508AB}" type="parTrans" cxnId="{D5424C93-F584-4F41-84E1-BCA9C6416435}">
      <dgm:prSet/>
      <dgm:spPr/>
      <dgm:t>
        <a:bodyPr/>
        <a:lstStyle/>
        <a:p>
          <a:endParaRPr lang="en-US"/>
        </a:p>
      </dgm:t>
    </dgm:pt>
    <dgm:pt modelId="{FC9CD9AF-7A14-493C-BFF3-A2DBA537DC43}" type="sibTrans" cxnId="{D5424C93-F584-4F41-84E1-BCA9C6416435}">
      <dgm:prSet/>
      <dgm:spPr/>
      <dgm:t>
        <a:bodyPr/>
        <a:lstStyle/>
        <a:p>
          <a:endParaRPr lang="en-US"/>
        </a:p>
      </dgm:t>
    </dgm:pt>
    <dgm:pt modelId="{70328222-0214-495A-8B7C-612C5B529DF7}">
      <dgm:prSet/>
      <dgm:spPr/>
      <dgm:t>
        <a:bodyPr/>
        <a:lstStyle/>
        <a:p>
          <a:r>
            <a:rPr lang="en-US" b="1"/>
            <a:t>Better success at keeping friends</a:t>
          </a:r>
        </a:p>
      </dgm:t>
    </dgm:pt>
    <dgm:pt modelId="{FAA4B5A9-520E-47C5-97FA-22132BB90CB5}" type="parTrans" cxnId="{3C1B1C54-524F-4270-9A79-AA58B33002AC}">
      <dgm:prSet/>
      <dgm:spPr/>
      <dgm:t>
        <a:bodyPr/>
        <a:lstStyle/>
        <a:p>
          <a:endParaRPr lang="en-US"/>
        </a:p>
      </dgm:t>
    </dgm:pt>
    <dgm:pt modelId="{1BEE89CA-EEDD-42C6-A215-E4EDEBB04EEF}" type="sibTrans" cxnId="{3C1B1C54-524F-4270-9A79-AA58B33002AC}">
      <dgm:prSet/>
      <dgm:spPr/>
      <dgm:t>
        <a:bodyPr/>
        <a:lstStyle/>
        <a:p>
          <a:endParaRPr lang="en-US"/>
        </a:p>
      </dgm:t>
    </dgm:pt>
    <dgm:pt modelId="{EA88730B-1F99-4593-9493-03CFC42ACA27}">
      <dgm:prSet/>
      <dgm:spPr/>
      <dgm:t>
        <a:bodyPr/>
        <a:lstStyle/>
        <a:p>
          <a:r>
            <a:rPr lang="en-US" b="1"/>
            <a:t>Greater financial success</a:t>
          </a:r>
        </a:p>
      </dgm:t>
    </dgm:pt>
    <dgm:pt modelId="{02A4A3CD-0FEB-4BF5-AC02-6CFCD8F664BB}" type="parTrans" cxnId="{439F8280-5C09-43BA-BAF3-80197959F0E9}">
      <dgm:prSet/>
      <dgm:spPr/>
      <dgm:t>
        <a:bodyPr/>
        <a:lstStyle/>
        <a:p>
          <a:endParaRPr lang="en-US"/>
        </a:p>
      </dgm:t>
    </dgm:pt>
    <dgm:pt modelId="{35560084-0935-4EEE-A4C5-9666A139EEB3}" type="sibTrans" cxnId="{439F8280-5C09-43BA-BAF3-80197959F0E9}">
      <dgm:prSet/>
      <dgm:spPr/>
      <dgm:t>
        <a:bodyPr/>
        <a:lstStyle/>
        <a:p>
          <a:endParaRPr lang="en-US"/>
        </a:p>
      </dgm:t>
    </dgm:pt>
    <dgm:pt modelId="{9FE23C21-5530-408B-BC33-50FD2BE4DDC0}">
      <dgm:prSet custT="1"/>
      <dgm:spPr/>
      <dgm:t>
        <a:bodyPr/>
        <a:lstStyle/>
        <a:p>
          <a:r>
            <a:rPr lang="en-US" sz="1400" b="1">
              <a:solidFill>
                <a:schemeClr val="tx1"/>
              </a:solidFill>
            </a:rPr>
            <a:t>Dr. John </a:t>
          </a:r>
          <a:r>
            <a:rPr lang="en-US" sz="1400" b="1" err="1">
              <a:solidFill>
                <a:schemeClr val="tx1"/>
              </a:solidFill>
            </a:rPr>
            <a:t>Ratey</a:t>
          </a:r>
          <a:r>
            <a:rPr lang="en-US" sz="1400" b="1"/>
            <a:t>, Clinical Professor of Psychiatry at Harvard School of Medicine, coined the term, </a:t>
          </a:r>
          <a:r>
            <a:rPr lang="en-US" sz="1400" b="1">
              <a:solidFill>
                <a:schemeClr val="tx1"/>
              </a:solidFill>
            </a:rPr>
            <a:t>Acquired Attention Deficit Disorder.</a:t>
          </a:r>
          <a:r>
            <a:rPr lang="en-US" sz="1400" b="1" i="1">
              <a:solidFill>
                <a:schemeClr val="tx1"/>
              </a:solidFill>
            </a:rPr>
            <a:t> </a:t>
          </a:r>
          <a:endParaRPr lang="en-US" sz="1400" b="1">
            <a:solidFill>
              <a:schemeClr val="tx1"/>
            </a:solidFill>
          </a:endParaRPr>
        </a:p>
      </dgm:t>
    </dgm:pt>
    <dgm:pt modelId="{2100679A-1D8F-4BB6-AC6F-837EC5A320F6}" type="parTrans" cxnId="{50DA52BA-20D1-4C00-9604-866DB3D8BA60}">
      <dgm:prSet/>
      <dgm:spPr/>
      <dgm:t>
        <a:bodyPr/>
        <a:lstStyle/>
        <a:p>
          <a:endParaRPr lang="en-US"/>
        </a:p>
      </dgm:t>
    </dgm:pt>
    <dgm:pt modelId="{953D1243-D6C9-4DD7-BDA3-12050A9720FC}" type="sibTrans" cxnId="{50DA52BA-20D1-4C00-9604-866DB3D8BA60}">
      <dgm:prSet/>
      <dgm:spPr/>
      <dgm:t>
        <a:bodyPr/>
        <a:lstStyle/>
        <a:p>
          <a:endParaRPr lang="en-US"/>
        </a:p>
      </dgm:t>
    </dgm:pt>
    <dgm:pt modelId="{61F7B38E-0E1C-4D57-B1E3-E9BD66EE3938}" type="pres">
      <dgm:prSet presAssocID="{5359E03F-AFBB-4E07-BAD3-1BF46673C47E}" presName="Name0" presStyleCnt="0">
        <dgm:presLayoutVars>
          <dgm:dir/>
          <dgm:animLvl val="lvl"/>
          <dgm:resizeHandles val="exact"/>
        </dgm:presLayoutVars>
      </dgm:prSet>
      <dgm:spPr/>
    </dgm:pt>
    <dgm:pt modelId="{E25FAFB2-37EF-481D-9C77-87EAC3EE2342}" type="pres">
      <dgm:prSet presAssocID="{9FE23C21-5530-408B-BC33-50FD2BE4DDC0}" presName="boxAndChildren" presStyleCnt="0"/>
      <dgm:spPr/>
    </dgm:pt>
    <dgm:pt modelId="{359C415E-9E0A-4988-86DE-D4A93AA12B43}" type="pres">
      <dgm:prSet presAssocID="{9FE23C21-5530-408B-BC33-50FD2BE4DDC0}" presName="parentTextBox" presStyleLbl="node1" presStyleIdx="0" presStyleCnt="3" custLinFactNeighborX="225" custLinFactNeighborY="1772"/>
      <dgm:spPr/>
    </dgm:pt>
    <dgm:pt modelId="{52D774E4-ABE8-47B7-8C9A-DCAC4C2BE74C}" type="pres">
      <dgm:prSet presAssocID="{BEF87AEF-CB08-4792-90BC-4EB56CF05D13}" presName="sp" presStyleCnt="0"/>
      <dgm:spPr/>
    </dgm:pt>
    <dgm:pt modelId="{5D67AB71-617B-49DE-ADAA-3FDB1E5197AF}" type="pres">
      <dgm:prSet presAssocID="{DDC6EC2D-B7AE-45F2-B508-2528BE82321F}" presName="arrowAndChildren" presStyleCnt="0"/>
      <dgm:spPr/>
    </dgm:pt>
    <dgm:pt modelId="{A2F9483B-04E8-4EFA-8BCE-19BE9F40B810}" type="pres">
      <dgm:prSet presAssocID="{DDC6EC2D-B7AE-45F2-B508-2528BE82321F}" presName="parentTextArrow" presStyleLbl="node1" presStyleIdx="0" presStyleCnt="3"/>
      <dgm:spPr/>
    </dgm:pt>
    <dgm:pt modelId="{1DC8E575-2A0E-412A-9D3D-6568B0E1A66D}" type="pres">
      <dgm:prSet presAssocID="{DDC6EC2D-B7AE-45F2-B508-2528BE82321F}" presName="arrow" presStyleLbl="node1" presStyleIdx="1" presStyleCnt="3"/>
      <dgm:spPr/>
    </dgm:pt>
    <dgm:pt modelId="{6A0A7237-ECCA-4987-BA63-139A2E5B634A}" type="pres">
      <dgm:prSet presAssocID="{DDC6EC2D-B7AE-45F2-B508-2528BE82321F}" presName="descendantArrow" presStyleCnt="0"/>
      <dgm:spPr/>
    </dgm:pt>
    <dgm:pt modelId="{FA8F1F67-098E-4E4A-9BDF-5569FB8C7E89}" type="pres">
      <dgm:prSet presAssocID="{E1129777-D7D8-4834-B0B0-7E344AFB45FE}" presName="childTextArrow" presStyleLbl="fgAccFollowNode1" presStyleIdx="0" presStyleCnt="4">
        <dgm:presLayoutVars>
          <dgm:bulletEnabled val="1"/>
        </dgm:presLayoutVars>
      </dgm:prSet>
      <dgm:spPr/>
    </dgm:pt>
    <dgm:pt modelId="{79AA0A53-D575-4999-A0B4-B367F00F5D77}" type="pres">
      <dgm:prSet presAssocID="{D7E3E4B0-2B08-41F5-BBCE-00BC6004B316}" presName="childTextArrow" presStyleLbl="fgAccFollowNode1" presStyleIdx="1" presStyleCnt="4">
        <dgm:presLayoutVars>
          <dgm:bulletEnabled val="1"/>
        </dgm:presLayoutVars>
      </dgm:prSet>
      <dgm:spPr/>
    </dgm:pt>
    <dgm:pt modelId="{64E345BD-4141-4356-A331-1BD56D8B5E01}" type="pres">
      <dgm:prSet presAssocID="{70328222-0214-495A-8B7C-612C5B529DF7}" presName="childTextArrow" presStyleLbl="fgAccFollowNode1" presStyleIdx="2" presStyleCnt="4">
        <dgm:presLayoutVars>
          <dgm:bulletEnabled val="1"/>
        </dgm:presLayoutVars>
      </dgm:prSet>
      <dgm:spPr/>
    </dgm:pt>
    <dgm:pt modelId="{D19641D3-B775-4C23-BF8D-E3A9236AE67F}" type="pres">
      <dgm:prSet presAssocID="{EA88730B-1F99-4593-9493-03CFC42ACA27}" presName="childTextArrow" presStyleLbl="fgAccFollowNode1" presStyleIdx="3" presStyleCnt="4">
        <dgm:presLayoutVars>
          <dgm:bulletEnabled val="1"/>
        </dgm:presLayoutVars>
      </dgm:prSet>
      <dgm:spPr/>
    </dgm:pt>
    <dgm:pt modelId="{BA69FAF0-549E-4944-B859-83355DADA449}" type="pres">
      <dgm:prSet presAssocID="{8A69A527-6115-436C-A3E2-1C3FEE5983BD}" presName="sp" presStyleCnt="0"/>
      <dgm:spPr/>
    </dgm:pt>
    <dgm:pt modelId="{0E748FC2-68C5-488B-80DF-F99C20DF3C9C}" type="pres">
      <dgm:prSet presAssocID="{71AFF3DC-A541-4204-A214-349CFD639B86}" presName="arrowAndChildren" presStyleCnt="0"/>
      <dgm:spPr/>
    </dgm:pt>
    <dgm:pt modelId="{4D1E708B-42AB-43AD-A15C-9124FF0BF14C}" type="pres">
      <dgm:prSet presAssocID="{71AFF3DC-A541-4204-A214-349CFD639B86}" presName="parentTextArrow" presStyleLbl="node1" presStyleIdx="2" presStyleCnt="3"/>
      <dgm:spPr/>
    </dgm:pt>
  </dgm:ptLst>
  <dgm:cxnLst>
    <dgm:cxn modelId="{E4FAEA3F-D3E1-46DA-9404-459D56384536}" srcId="{5359E03F-AFBB-4E07-BAD3-1BF46673C47E}" destId="{71AFF3DC-A541-4204-A214-349CFD639B86}" srcOrd="0" destOrd="0" parTransId="{3A925668-C1D0-4B4D-84F5-7181EC17A0F3}" sibTransId="{8A69A527-6115-436C-A3E2-1C3FEE5983BD}"/>
    <dgm:cxn modelId="{53F72968-2BAB-490C-851A-98CB6D806CA3}" srcId="{5359E03F-AFBB-4E07-BAD3-1BF46673C47E}" destId="{DDC6EC2D-B7AE-45F2-B508-2528BE82321F}" srcOrd="1" destOrd="0" parTransId="{D25814F7-3D9B-4C94-B843-ABDFBEF9749A}" sibTransId="{BEF87AEF-CB08-4792-90BC-4EB56CF05D13}"/>
    <dgm:cxn modelId="{72A9566A-AF5E-45A2-8C96-9AB82D1B28C7}" type="presOf" srcId="{71AFF3DC-A541-4204-A214-349CFD639B86}" destId="{4D1E708B-42AB-43AD-A15C-9124FF0BF14C}" srcOrd="0" destOrd="0" presId="urn:microsoft.com/office/officeart/2005/8/layout/process4"/>
    <dgm:cxn modelId="{7E27A84C-ECB4-415E-9175-F41FD79DAD06}" type="presOf" srcId="{DDC6EC2D-B7AE-45F2-B508-2528BE82321F}" destId="{A2F9483B-04E8-4EFA-8BCE-19BE9F40B810}" srcOrd="0" destOrd="0" presId="urn:microsoft.com/office/officeart/2005/8/layout/process4"/>
    <dgm:cxn modelId="{D135F06D-470F-4165-9C9C-16AE5EEFFE9C}" type="presOf" srcId="{E1129777-D7D8-4834-B0B0-7E344AFB45FE}" destId="{FA8F1F67-098E-4E4A-9BDF-5569FB8C7E89}" srcOrd="0" destOrd="0" presId="urn:microsoft.com/office/officeart/2005/8/layout/process4"/>
    <dgm:cxn modelId="{3C1B1C54-524F-4270-9A79-AA58B33002AC}" srcId="{DDC6EC2D-B7AE-45F2-B508-2528BE82321F}" destId="{70328222-0214-495A-8B7C-612C5B529DF7}" srcOrd="2" destOrd="0" parTransId="{FAA4B5A9-520E-47C5-97FA-22132BB90CB5}" sibTransId="{1BEE89CA-EEDD-42C6-A215-E4EDEBB04EEF}"/>
    <dgm:cxn modelId="{E1F9F074-519E-44D0-856D-57624A16D594}" type="presOf" srcId="{DDC6EC2D-B7AE-45F2-B508-2528BE82321F}" destId="{1DC8E575-2A0E-412A-9D3D-6568B0E1A66D}" srcOrd="1" destOrd="0" presId="urn:microsoft.com/office/officeart/2005/8/layout/process4"/>
    <dgm:cxn modelId="{439F8280-5C09-43BA-BAF3-80197959F0E9}" srcId="{DDC6EC2D-B7AE-45F2-B508-2528BE82321F}" destId="{EA88730B-1F99-4593-9493-03CFC42ACA27}" srcOrd="3" destOrd="0" parTransId="{02A4A3CD-0FEB-4BF5-AC02-6CFCD8F664BB}" sibTransId="{35560084-0935-4EEE-A4C5-9666A139EEB3}"/>
    <dgm:cxn modelId="{4F0B1286-1156-454B-B72F-4F64917157A9}" srcId="{DDC6EC2D-B7AE-45F2-B508-2528BE82321F}" destId="{E1129777-D7D8-4834-B0B0-7E344AFB45FE}" srcOrd="0" destOrd="0" parTransId="{F9F799A8-219C-4A26-BB13-048BBFEAD42D}" sibTransId="{8DA1B719-17C5-4978-9279-000525FFF2D1}"/>
    <dgm:cxn modelId="{D5424C93-F584-4F41-84E1-BCA9C6416435}" srcId="{DDC6EC2D-B7AE-45F2-B508-2528BE82321F}" destId="{D7E3E4B0-2B08-41F5-BBCE-00BC6004B316}" srcOrd="1" destOrd="0" parTransId="{B2B715F3-BA8B-4735-8B62-F19BFCF508AB}" sibTransId="{FC9CD9AF-7A14-493C-BFF3-A2DBA537DC43}"/>
    <dgm:cxn modelId="{35F466A4-F339-4483-B388-5F52DCA96F44}" type="presOf" srcId="{9FE23C21-5530-408B-BC33-50FD2BE4DDC0}" destId="{359C415E-9E0A-4988-86DE-D4A93AA12B43}" srcOrd="0" destOrd="0" presId="urn:microsoft.com/office/officeart/2005/8/layout/process4"/>
    <dgm:cxn modelId="{59CEEFAA-7BC7-42AA-9560-E04C8CB44A9E}" type="presOf" srcId="{D7E3E4B0-2B08-41F5-BBCE-00BC6004B316}" destId="{79AA0A53-D575-4999-A0B4-B367F00F5D77}" srcOrd="0" destOrd="0" presId="urn:microsoft.com/office/officeart/2005/8/layout/process4"/>
    <dgm:cxn modelId="{4E3402B5-2667-46B5-9B99-2F6D2952A509}" type="presOf" srcId="{5359E03F-AFBB-4E07-BAD3-1BF46673C47E}" destId="{61F7B38E-0E1C-4D57-B1E3-E9BD66EE3938}" srcOrd="0" destOrd="0" presId="urn:microsoft.com/office/officeart/2005/8/layout/process4"/>
    <dgm:cxn modelId="{50DA52BA-20D1-4C00-9604-866DB3D8BA60}" srcId="{5359E03F-AFBB-4E07-BAD3-1BF46673C47E}" destId="{9FE23C21-5530-408B-BC33-50FD2BE4DDC0}" srcOrd="2" destOrd="0" parTransId="{2100679A-1D8F-4BB6-AC6F-837EC5A320F6}" sibTransId="{953D1243-D6C9-4DD7-BDA3-12050A9720FC}"/>
    <dgm:cxn modelId="{23F4CEBF-3D78-4C03-9A09-1034E077A890}" type="presOf" srcId="{70328222-0214-495A-8B7C-612C5B529DF7}" destId="{64E345BD-4141-4356-A331-1BD56D8B5E01}" srcOrd="0" destOrd="0" presId="urn:microsoft.com/office/officeart/2005/8/layout/process4"/>
    <dgm:cxn modelId="{E4965FFC-3515-48CA-A91F-A1494E68859E}" type="presOf" srcId="{EA88730B-1F99-4593-9493-03CFC42ACA27}" destId="{D19641D3-B775-4C23-BF8D-E3A9236AE67F}" srcOrd="0" destOrd="0" presId="urn:microsoft.com/office/officeart/2005/8/layout/process4"/>
    <dgm:cxn modelId="{0E5BCFF7-C2D1-4431-8941-6DE5278DE5EA}" type="presParOf" srcId="{61F7B38E-0E1C-4D57-B1E3-E9BD66EE3938}" destId="{E25FAFB2-37EF-481D-9C77-87EAC3EE2342}" srcOrd="0" destOrd="0" presId="urn:microsoft.com/office/officeart/2005/8/layout/process4"/>
    <dgm:cxn modelId="{7301ECAF-93CD-4991-BF99-AA1ABA5D83BB}" type="presParOf" srcId="{E25FAFB2-37EF-481D-9C77-87EAC3EE2342}" destId="{359C415E-9E0A-4988-86DE-D4A93AA12B43}" srcOrd="0" destOrd="0" presId="urn:microsoft.com/office/officeart/2005/8/layout/process4"/>
    <dgm:cxn modelId="{9B53F747-AD8C-49BB-9AF1-9B79C005786F}" type="presParOf" srcId="{61F7B38E-0E1C-4D57-B1E3-E9BD66EE3938}" destId="{52D774E4-ABE8-47B7-8C9A-DCAC4C2BE74C}" srcOrd="1" destOrd="0" presId="urn:microsoft.com/office/officeart/2005/8/layout/process4"/>
    <dgm:cxn modelId="{02268E89-06F8-4E5F-B9B9-3A53E69AE66F}" type="presParOf" srcId="{61F7B38E-0E1C-4D57-B1E3-E9BD66EE3938}" destId="{5D67AB71-617B-49DE-ADAA-3FDB1E5197AF}" srcOrd="2" destOrd="0" presId="urn:microsoft.com/office/officeart/2005/8/layout/process4"/>
    <dgm:cxn modelId="{2B4C3787-6652-4EA1-A9F2-B9FCE6F1D8C4}" type="presParOf" srcId="{5D67AB71-617B-49DE-ADAA-3FDB1E5197AF}" destId="{A2F9483B-04E8-4EFA-8BCE-19BE9F40B810}" srcOrd="0" destOrd="0" presId="urn:microsoft.com/office/officeart/2005/8/layout/process4"/>
    <dgm:cxn modelId="{38192920-BF75-4302-B92D-62E91B2D0485}" type="presParOf" srcId="{5D67AB71-617B-49DE-ADAA-3FDB1E5197AF}" destId="{1DC8E575-2A0E-412A-9D3D-6568B0E1A66D}" srcOrd="1" destOrd="0" presId="urn:microsoft.com/office/officeart/2005/8/layout/process4"/>
    <dgm:cxn modelId="{8360A7F4-F7B9-437A-8DA7-101CF2DCF41B}" type="presParOf" srcId="{5D67AB71-617B-49DE-ADAA-3FDB1E5197AF}" destId="{6A0A7237-ECCA-4987-BA63-139A2E5B634A}" srcOrd="2" destOrd="0" presId="urn:microsoft.com/office/officeart/2005/8/layout/process4"/>
    <dgm:cxn modelId="{9F2CFDBF-9045-410B-B0A6-6EC822A060D8}" type="presParOf" srcId="{6A0A7237-ECCA-4987-BA63-139A2E5B634A}" destId="{FA8F1F67-098E-4E4A-9BDF-5569FB8C7E89}" srcOrd="0" destOrd="0" presId="urn:microsoft.com/office/officeart/2005/8/layout/process4"/>
    <dgm:cxn modelId="{D4BB2D9F-E680-4649-9A45-2B21A580B27B}" type="presParOf" srcId="{6A0A7237-ECCA-4987-BA63-139A2E5B634A}" destId="{79AA0A53-D575-4999-A0B4-B367F00F5D77}" srcOrd="1" destOrd="0" presId="urn:microsoft.com/office/officeart/2005/8/layout/process4"/>
    <dgm:cxn modelId="{1010BA40-4882-440F-83BD-8DE06EE2832A}" type="presParOf" srcId="{6A0A7237-ECCA-4987-BA63-139A2E5B634A}" destId="{64E345BD-4141-4356-A331-1BD56D8B5E01}" srcOrd="2" destOrd="0" presId="urn:microsoft.com/office/officeart/2005/8/layout/process4"/>
    <dgm:cxn modelId="{C724E42C-1169-43C5-ACFF-E7505334C899}" type="presParOf" srcId="{6A0A7237-ECCA-4987-BA63-139A2E5B634A}" destId="{D19641D3-B775-4C23-BF8D-E3A9236AE67F}" srcOrd="3" destOrd="0" presId="urn:microsoft.com/office/officeart/2005/8/layout/process4"/>
    <dgm:cxn modelId="{0FB52A27-5591-40B4-971A-712C21B0984E}" type="presParOf" srcId="{61F7B38E-0E1C-4D57-B1E3-E9BD66EE3938}" destId="{BA69FAF0-549E-4944-B859-83355DADA449}" srcOrd="3" destOrd="0" presId="urn:microsoft.com/office/officeart/2005/8/layout/process4"/>
    <dgm:cxn modelId="{CAB48C7A-E6BF-4CF8-9517-C8F9EE6D8904}" type="presParOf" srcId="{61F7B38E-0E1C-4D57-B1E3-E9BD66EE3938}" destId="{0E748FC2-68C5-488B-80DF-F99C20DF3C9C}" srcOrd="4" destOrd="0" presId="urn:microsoft.com/office/officeart/2005/8/layout/process4"/>
    <dgm:cxn modelId="{73991331-161A-4097-BAA5-0DA0A6DA95A4}" type="presParOf" srcId="{0E748FC2-68C5-488B-80DF-F99C20DF3C9C}" destId="{4D1E708B-42AB-43AD-A15C-9124FF0BF14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0F226A-4A50-4A09-BF6A-B3765AAAB5A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1E1CF7C7-3E35-4E83-877B-9E8160035F98}">
      <dgm:prSet/>
      <dgm:spPr/>
      <dgm:t>
        <a:bodyPr/>
        <a:lstStyle/>
        <a:p>
          <a:r>
            <a:rPr lang="en-US" b="1"/>
            <a:t>Dr. Catherine Steiner noted that many American children first encounter the digital world when they notice their parents are Missing-in-Action.</a:t>
          </a:r>
        </a:p>
      </dgm:t>
    </dgm:pt>
    <dgm:pt modelId="{200A1429-0FE9-4CD8-A120-1BDC6977F079}" type="parTrans" cxnId="{A1159C69-17EE-499E-B296-2CF494E5DC25}">
      <dgm:prSet/>
      <dgm:spPr/>
      <dgm:t>
        <a:bodyPr/>
        <a:lstStyle/>
        <a:p>
          <a:endParaRPr lang="en-US"/>
        </a:p>
      </dgm:t>
    </dgm:pt>
    <dgm:pt modelId="{57B9EC12-B526-4BCD-AF91-97A11F8A3AB3}" type="sibTrans" cxnId="{A1159C69-17EE-499E-B296-2CF494E5DC25}">
      <dgm:prSet/>
      <dgm:spPr/>
      <dgm:t>
        <a:bodyPr/>
        <a:lstStyle/>
        <a:p>
          <a:endParaRPr lang="en-US"/>
        </a:p>
      </dgm:t>
    </dgm:pt>
    <dgm:pt modelId="{414605A1-C572-4391-BE45-9DA58BFFA251}">
      <dgm:prSet/>
      <dgm:spPr/>
      <dgm:t>
        <a:bodyPr/>
        <a:lstStyle/>
        <a:p>
          <a:r>
            <a:rPr lang="en-US" b="1" dirty="0"/>
            <a:t>Penny (7) complains, “I always keep asking her let’s play, let’s play and she’s always texting on her phone.”</a:t>
          </a:r>
        </a:p>
      </dgm:t>
    </dgm:pt>
    <dgm:pt modelId="{727A77DF-7814-4E7E-88BB-83ACB086F08D}" type="parTrans" cxnId="{D3BFDEAC-2270-4EA7-90A3-83EFE0B9766F}">
      <dgm:prSet/>
      <dgm:spPr/>
      <dgm:t>
        <a:bodyPr/>
        <a:lstStyle/>
        <a:p>
          <a:endParaRPr lang="en-US"/>
        </a:p>
      </dgm:t>
    </dgm:pt>
    <dgm:pt modelId="{023303F8-C3C9-4411-B0D8-CD8B09131FF4}" type="sibTrans" cxnId="{D3BFDEAC-2270-4EA7-90A3-83EFE0B9766F}">
      <dgm:prSet/>
      <dgm:spPr/>
      <dgm:t>
        <a:bodyPr/>
        <a:lstStyle/>
        <a:p>
          <a:endParaRPr lang="en-US"/>
        </a:p>
      </dgm:t>
    </dgm:pt>
    <dgm:pt modelId="{8488C568-6A3B-4772-B9B3-528A0DBE512D}">
      <dgm:prSet/>
      <dgm:spPr/>
      <dgm:t>
        <a:bodyPr/>
        <a:lstStyle/>
        <a:p>
          <a:r>
            <a:rPr lang="en-US" b="1" dirty="0"/>
            <a:t>Distracted parents produce distracted children because parents can’t focus to teach their kids the necessary attention patterns for success.</a:t>
          </a:r>
        </a:p>
      </dgm:t>
    </dgm:pt>
    <dgm:pt modelId="{83C20EC6-0848-45DE-A547-F40C4CF409F1}" type="parTrans" cxnId="{3CDEAC8D-40A5-4FEB-9842-F21662709B46}">
      <dgm:prSet/>
      <dgm:spPr/>
      <dgm:t>
        <a:bodyPr/>
        <a:lstStyle/>
        <a:p>
          <a:endParaRPr lang="en-US"/>
        </a:p>
      </dgm:t>
    </dgm:pt>
    <dgm:pt modelId="{B290B782-F249-4637-B3C8-620BB089AD97}" type="sibTrans" cxnId="{3CDEAC8D-40A5-4FEB-9842-F21662709B46}">
      <dgm:prSet/>
      <dgm:spPr/>
      <dgm:t>
        <a:bodyPr/>
        <a:lstStyle/>
        <a:p>
          <a:endParaRPr lang="en-US"/>
        </a:p>
      </dgm:t>
    </dgm:pt>
    <dgm:pt modelId="{5852F94A-F030-4503-A803-66DFD9AD828C}">
      <dgm:prSet/>
      <dgm:spPr/>
      <dgm:t>
        <a:bodyPr/>
        <a:lstStyle/>
        <a:p>
          <a:r>
            <a:rPr lang="en-US" b="1"/>
            <a:t>Caregivers who appear distracted or whose eyes wander a lot while their children play appear to negatively impact on infants’ burgeoning attention spans (Indiana University, 2016).</a:t>
          </a:r>
        </a:p>
      </dgm:t>
    </dgm:pt>
    <dgm:pt modelId="{4396EAEA-AF40-4613-8F81-AE90C5B43FC3}" type="parTrans" cxnId="{3239E83A-F31C-4C95-9BA9-A11DE5615D4D}">
      <dgm:prSet/>
      <dgm:spPr/>
      <dgm:t>
        <a:bodyPr/>
        <a:lstStyle/>
        <a:p>
          <a:endParaRPr lang="en-US"/>
        </a:p>
      </dgm:t>
    </dgm:pt>
    <dgm:pt modelId="{040D2E3E-7D48-41D1-A5E2-B910350410AE}" type="sibTrans" cxnId="{3239E83A-F31C-4C95-9BA9-A11DE5615D4D}">
      <dgm:prSet/>
      <dgm:spPr/>
      <dgm:t>
        <a:bodyPr/>
        <a:lstStyle/>
        <a:p>
          <a:endParaRPr lang="en-US"/>
        </a:p>
      </dgm:t>
    </dgm:pt>
    <dgm:pt modelId="{0722B554-A51B-49DB-B615-3F2A8AC88371}" type="pres">
      <dgm:prSet presAssocID="{A70F226A-4A50-4A09-BF6A-B3765AAAB5A2}" presName="diagram" presStyleCnt="0">
        <dgm:presLayoutVars>
          <dgm:dir/>
          <dgm:resizeHandles val="exact"/>
        </dgm:presLayoutVars>
      </dgm:prSet>
      <dgm:spPr/>
    </dgm:pt>
    <dgm:pt modelId="{0CE411DB-C4BE-46D9-89AD-8FD215325149}" type="pres">
      <dgm:prSet presAssocID="{1E1CF7C7-3E35-4E83-877B-9E8160035F98}" presName="node" presStyleLbl="node1" presStyleIdx="0" presStyleCnt="4">
        <dgm:presLayoutVars>
          <dgm:bulletEnabled val="1"/>
        </dgm:presLayoutVars>
      </dgm:prSet>
      <dgm:spPr/>
    </dgm:pt>
    <dgm:pt modelId="{257148FB-D7A7-4E93-AD14-45FA5F313A40}" type="pres">
      <dgm:prSet presAssocID="{57B9EC12-B526-4BCD-AF91-97A11F8A3AB3}" presName="sibTrans" presStyleCnt="0"/>
      <dgm:spPr/>
    </dgm:pt>
    <dgm:pt modelId="{C2DAAF2E-746A-443E-979C-DC25D9439682}" type="pres">
      <dgm:prSet presAssocID="{414605A1-C572-4391-BE45-9DA58BFFA251}" presName="node" presStyleLbl="node1" presStyleIdx="1" presStyleCnt="4">
        <dgm:presLayoutVars>
          <dgm:bulletEnabled val="1"/>
        </dgm:presLayoutVars>
      </dgm:prSet>
      <dgm:spPr/>
    </dgm:pt>
    <dgm:pt modelId="{0539115C-A29F-44F9-9368-83A634AFF183}" type="pres">
      <dgm:prSet presAssocID="{023303F8-C3C9-4411-B0D8-CD8B09131FF4}" presName="sibTrans" presStyleCnt="0"/>
      <dgm:spPr/>
    </dgm:pt>
    <dgm:pt modelId="{EA1576ED-E7E7-4187-AFDF-4206E550E72B}" type="pres">
      <dgm:prSet presAssocID="{8488C568-6A3B-4772-B9B3-528A0DBE512D}" presName="node" presStyleLbl="node1" presStyleIdx="2" presStyleCnt="4">
        <dgm:presLayoutVars>
          <dgm:bulletEnabled val="1"/>
        </dgm:presLayoutVars>
      </dgm:prSet>
      <dgm:spPr/>
    </dgm:pt>
    <dgm:pt modelId="{67D31AF7-A562-469F-9DA2-6D4D6152C4E2}" type="pres">
      <dgm:prSet presAssocID="{B290B782-F249-4637-B3C8-620BB089AD97}" presName="sibTrans" presStyleCnt="0"/>
      <dgm:spPr/>
    </dgm:pt>
    <dgm:pt modelId="{9FDE6623-D083-4494-8434-7B2129DDBFB1}" type="pres">
      <dgm:prSet presAssocID="{5852F94A-F030-4503-A803-66DFD9AD828C}" presName="node" presStyleLbl="node1" presStyleIdx="3" presStyleCnt="4">
        <dgm:presLayoutVars>
          <dgm:bulletEnabled val="1"/>
        </dgm:presLayoutVars>
      </dgm:prSet>
      <dgm:spPr/>
    </dgm:pt>
  </dgm:ptLst>
  <dgm:cxnLst>
    <dgm:cxn modelId="{574B071C-9276-4E5F-93EB-6669E4401CEA}" type="presOf" srcId="{414605A1-C572-4391-BE45-9DA58BFFA251}" destId="{C2DAAF2E-746A-443E-979C-DC25D9439682}" srcOrd="0" destOrd="0" presId="urn:microsoft.com/office/officeart/2005/8/layout/default"/>
    <dgm:cxn modelId="{3239E83A-F31C-4C95-9BA9-A11DE5615D4D}" srcId="{A70F226A-4A50-4A09-BF6A-B3765AAAB5A2}" destId="{5852F94A-F030-4503-A803-66DFD9AD828C}" srcOrd="3" destOrd="0" parTransId="{4396EAEA-AF40-4613-8F81-AE90C5B43FC3}" sibTransId="{040D2E3E-7D48-41D1-A5E2-B910350410AE}"/>
    <dgm:cxn modelId="{7A4F4364-0BC6-407E-A8A2-F274BCA3FC80}" type="presOf" srcId="{A70F226A-4A50-4A09-BF6A-B3765AAAB5A2}" destId="{0722B554-A51B-49DB-B615-3F2A8AC88371}" srcOrd="0" destOrd="0" presId="urn:microsoft.com/office/officeart/2005/8/layout/default"/>
    <dgm:cxn modelId="{A1159C69-17EE-499E-B296-2CF494E5DC25}" srcId="{A70F226A-4A50-4A09-BF6A-B3765AAAB5A2}" destId="{1E1CF7C7-3E35-4E83-877B-9E8160035F98}" srcOrd="0" destOrd="0" parTransId="{200A1429-0FE9-4CD8-A120-1BDC6977F079}" sibTransId="{57B9EC12-B526-4BCD-AF91-97A11F8A3AB3}"/>
    <dgm:cxn modelId="{2902C779-06BC-4B6D-B507-20BCAC33E103}" type="presOf" srcId="{8488C568-6A3B-4772-B9B3-528A0DBE512D}" destId="{EA1576ED-E7E7-4187-AFDF-4206E550E72B}" srcOrd="0" destOrd="0" presId="urn:microsoft.com/office/officeart/2005/8/layout/default"/>
    <dgm:cxn modelId="{3CDEAC8D-40A5-4FEB-9842-F21662709B46}" srcId="{A70F226A-4A50-4A09-BF6A-B3765AAAB5A2}" destId="{8488C568-6A3B-4772-B9B3-528A0DBE512D}" srcOrd="2" destOrd="0" parTransId="{83C20EC6-0848-45DE-A547-F40C4CF409F1}" sibTransId="{B290B782-F249-4637-B3C8-620BB089AD97}"/>
    <dgm:cxn modelId="{522E06A1-8A49-4551-924A-D0A6EDFA46B1}" type="presOf" srcId="{5852F94A-F030-4503-A803-66DFD9AD828C}" destId="{9FDE6623-D083-4494-8434-7B2129DDBFB1}" srcOrd="0" destOrd="0" presId="urn:microsoft.com/office/officeart/2005/8/layout/default"/>
    <dgm:cxn modelId="{D3BFDEAC-2270-4EA7-90A3-83EFE0B9766F}" srcId="{A70F226A-4A50-4A09-BF6A-B3765AAAB5A2}" destId="{414605A1-C572-4391-BE45-9DA58BFFA251}" srcOrd="1" destOrd="0" parTransId="{727A77DF-7814-4E7E-88BB-83ACB086F08D}" sibTransId="{023303F8-C3C9-4411-B0D8-CD8B09131FF4}"/>
    <dgm:cxn modelId="{10EC60B5-DBFC-420D-9477-463FCA4C09ED}" type="presOf" srcId="{1E1CF7C7-3E35-4E83-877B-9E8160035F98}" destId="{0CE411DB-C4BE-46D9-89AD-8FD215325149}" srcOrd="0" destOrd="0" presId="urn:microsoft.com/office/officeart/2005/8/layout/default"/>
    <dgm:cxn modelId="{60B4E2D3-F872-439E-B2C9-DF98189473BC}" type="presParOf" srcId="{0722B554-A51B-49DB-B615-3F2A8AC88371}" destId="{0CE411DB-C4BE-46D9-89AD-8FD215325149}" srcOrd="0" destOrd="0" presId="urn:microsoft.com/office/officeart/2005/8/layout/default"/>
    <dgm:cxn modelId="{8AD06C7C-A3E4-48A0-814C-CF4D3704263A}" type="presParOf" srcId="{0722B554-A51B-49DB-B615-3F2A8AC88371}" destId="{257148FB-D7A7-4E93-AD14-45FA5F313A40}" srcOrd="1" destOrd="0" presId="urn:microsoft.com/office/officeart/2005/8/layout/default"/>
    <dgm:cxn modelId="{38640ABD-97F9-4A6B-926C-19747DFBDC4F}" type="presParOf" srcId="{0722B554-A51B-49DB-B615-3F2A8AC88371}" destId="{C2DAAF2E-746A-443E-979C-DC25D9439682}" srcOrd="2" destOrd="0" presId="urn:microsoft.com/office/officeart/2005/8/layout/default"/>
    <dgm:cxn modelId="{1817A36E-0C1A-4A54-9E7A-F636D882907D}" type="presParOf" srcId="{0722B554-A51B-49DB-B615-3F2A8AC88371}" destId="{0539115C-A29F-44F9-9368-83A634AFF183}" srcOrd="3" destOrd="0" presId="urn:microsoft.com/office/officeart/2005/8/layout/default"/>
    <dgm:cxn modelId="{6B67C52F-6691-4B96-9B47-D2DBA965030E}" type="presParOf" srcId="{0722B554-A51B-49DB-B615-3F2A8AC88371}" destId="{EA1576ED-E7E7-4187-AFDF-4206E550E72B}" srcOrd="4" destOrd="0" presId="urn:microsoft.com/office/officeart/2005/8/layout/default"/>
    <dgm:cxn modelId="{9902DFA3-10CA-4805-A834-136B0DEAF0ED}" type="presParOf" srcId="{0722B554-A51B-49DB-B615-3F2A8AC88371}" destId="{67D31AF7-A562-469F-9DA2-6D4D6152C4E2}" srcOrd="5" destOrd="0" presId="urn:microsoft.com/office/officeart/2005/8/layout/default"/>
    <dgm:cxn modelId="{5EAF885A-CE39-464E-8112-A90CE801EFAE}" type="presParOf" srcId="{0722B554-A51B-49DB-B615-3F2A8AC88371}" destId="{9FDE6623-D083-4494-8434-7B2129DDBFB1}"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ADD25CB-2BAF-47AB-9D94-B449A5399144}" type="doc">
      <dgm:prSet loTypeId="urn:microsoft.com/office/officeart/2005/8/layout/process5" loCatId="process" qsTypeId="urn:microsoft.com/office/officeart/2005/8/quickstyle/simple5" qsCatId="simple" csTypeId="urn:microsoft.com/office/officeart/2005/8/colors/colorful2" csCatId="colorful" phldr="1"/>
      <dgm:spPr/>
      <dgm:t>
        <a:bodyPr/>
        <a:lstStyle/>
        <a:p>
          <a:endParaRPr lang="en-US"/>
        </a:p>
      </dgm:t>
    </dgm:pt>
    <dgm:pt modelId="{308BB8A1-5144-4D4B-91FD-69C40E53C867}">
      <dgm:prSet custT="1"/>
      <dgm:spPr/>
      <dgm:t>
        <a:bodyPr/>
        <a:lstStyle/>
        <a:p>
          <a:r>
            <a:rPr lang="en-US" sz="1800" b="1"/>
            <a:t>Gray (2015) noted the </a:t>
          </a:r>
          <a:r>
            <a:rPr lang="en-US" sz="1800" b="1">
              <a:solidFill>
                <a:schemeClr val="tx1"/>
              </a:solidFill>
            </a:rPr>
            <a:t>following trends in college students </a:t>
          </a:r>
          <a:r>
            <a:rPr lang="en-US" sz="1800" b="1"/>
            <a:t>which are, in part, thought to be a function of excessive media (Kersting, 2016):</a:t>
          </a:r>
        </a:p>
        <a:p>
          <a:endParaRPr lang="en-US" sz="1400" b="1"/>
        </a:p>
      </dgm:t>
    </dgm:pt>
    <dgm:pt modelId="{10B592E2-20BF-409F-92E1-6F94CA531A6D}" type="parTrans" cxnId="{5B74EEB5-794C-4A5F-BDA5-C07238F20517}">
      <dgm:prSet/>
      <dgm:spPr/>
      <dgm:t>
        <a:bodyPr/>
        <a:lstStyle/>
        <a:p>
          <a:endParaRPr lang="en-US"/>
        </a:p>
      </dgm:t>
    </dgm:pt>
    <dgm:pt modelId="{3DD8DD81-C9DB-4A8F-AC54-C6780DBCE51E}" type="sibTrans" cxnId="{5B74EEB5-794C-4A5F-BDA5-C07238F20517}">
      <dgm:prSet/>
      <dgm:spPr/>
      <dgm:t>
        <a:bodyPr/>
        <a:lstStyle/>
        <a:p>
          <a:endParaRPr lang="en-US"/>
        </a:p>
      </dgm:t>
    </dgm:pt>
    <dgm:pt modelId="{85DD6509-516D-4079-9D29-CEB9AEE9D6A5}">
      <dgm:prSet/>
      <dgm:spPr/>
      <dgm:t>
        <a:bodyPr/>
        <a:lstStyle/>
        <a:p>
          <a:r>
            <a:rPr lang="en-US" sz="1400" b="1"/>
            <a:t>Students are </a:t>
          </a:r>
          <a:r>
            <a:rPr lang="en-US" sz="1400" b="1">
              <a:solidFill>
                <a:schemeClr val="tx1"/>
              </a:solidFill>
            </a:rPr>
            <a:t>needier</a:t>
          </a:r>
          <a:r>
            <a:rPr lang="en-US" sz="1400" b="1"/>
            <a:t> and </a:t>
          </a:r>
          <a:r>
            <a:rPr lang="en-US" sz="1400" b="1">
              <a:solidFill>
                <a:schemeClr val="tx1"/>
              </a:solidFill>
            </a:rPr>
            <a:t>less resilient</a:t>
          </a:r>
          <a:r>
            <a:rPr lang="en-US" sz="1400" b="1"/>
            <a:t>.</a:t>
          </a:r>
          <a:endParaRPr lang="en-US" sz="1400"/>
        </a:p>
      </dgm:t>
    </dgm:pt>
    <dgm:pt modelId="{5A7426CC-7F11-479B-BC1A-3331E4E34D87}" type="parTrans" cxnId="{7DD48A09-BD05-4BE9-B48A-E5A5E8541A32}">
      <dgm:prSet/>
      <dgm:spPr/>
      <dgm:t>
        <a:bodyPr/>
        <a:lstStyle/>
        <a:p>
          <a:endParaRPr lang="en-US"/>
        </a:p>
      </dgm:t>
    </dgm:pt>
    <dgm:pt modelId="{32AFD786-EA6E-42BE-BD16-EDC61A8BF8C9}" type="sibTrans" cxnId="{7DD48A09-BD05-4BE9-B48A-E5A5E8541A32}">
      <dgm:prSet/>
      <dgm:spPr/>
      <dgm:t>
        <a:bodyPr/>
        <a:lstStyle/>
        <a:p>
          <a:endParaRPr lang="en-US"/>
        </a:p>
      </dgm:t>
    </dgm:pt>
    <dgm:pt modelId="{BA54420F-B081-4BA9-BA1D-2E74CFE1FA3C}">
      <dgm:prSet/>
      <dgm:spPr/>
      <dgm:t>
        <a:bodyPr/>
        <a:lstStyle/>
        <a:p>
          <a:r>
            <a:rPr lang="en-US" sz="1400" b="1"/>
            <a:t>Students are increasingly </a:t>
          </a:r>
          <a:r>
            <a:rPr lang="en-US" sz="1400" b="1">
              <a:solidFill>
                <a:schemeClr val="tx1"/>
              </a:solidFill>
            </a:rPr>
            <a:t>afraid to fail</a:t>
          </a:r>
          <a:r>
            <a:rPr lang="en-US" sz="1400" b="1"/>
            <a:t>, and they do not </a:t>
          </a:r>
          <a:r>
            <a:rPr lang="en-US" sz="1400" b="1">
              <a:solidFill>
                <a:schemeClr val="tx1"/>
              </a:solidFill>
            </a:rPr>
            <a:t>take risks. </a:t>
          </a:r>
          <a:r>
            <a:rPr lang="en-US" sz="1400" b="1"/>
            <a:t>Failure is perceived as catastrophic and totally unacceptable.</a:t>
          </a:r>
          <a:endParaRPr lang="en-US" sz="1400"/>
        </a:p>
      </dgm:t>
    </dgm:pt>
    <dgm:pt modelId="{B0DC9A45-084D-4EFF-8DC9-64463588F6D3}" type="parTrans" cxnId="{D368E920-AFD6-48D9-847D-5363C4D983A3}">
      <dgm:prSet/>
      <dgm:spPr/>
      <dgm:t>
        <a:bodyPr/>
        <a:lstStyle/>
        <a:p>
          <a:endParaRPr lang="en-US"/>
        </a:p>
      </dgm:t>
    </dgm:pt>
    <dgm:pt modelId="{716AFFF2-F330-45E5-97D1-D5BCF4BBAE2C}" type="sibTrans" cxnId="{D368E920-AFD6-48D9-847D-5363C4D983A3}">
      <dgm:prSet/>
      <dgm:spPr/>
      <dgm:t>
        <a:bodyPr/>
        <a:lstStyle/>
        <a:p>
          <a:endParaRPr lang="en-US"/>
        </a:p>
      </dgm:t>
    </dgm:pt>
    <dgm:pt modelId="{792AC813-FC53-4A66-B667-6368377DEA6D}">
      <dgm:prSet/>
      <dgm:spPr/>
      <dgm:t>
        <a:bodyPr/>
        <a:lstStyle/>
        <a:p>
          <a:r>
            <a:rPr lang="en-US" sz="1400" b="1"/>
            <a:t>Faculty, especially younger ones, feel </a:t>
          </a:r>
          <a:r>
            <a:rPr lang="en-US" sz="1400" b="1">
              <a:solidFill>
                <a:schemeClr val="tx1"/>
              </a:solidFill>
            </a:rPr>
            <a:t>extreme pressure </a:t>
          </a:r>
          <a:r>
            <a:rPr lang="en-US" sz="1400" b="1"/>
            <a:t>to give into student wishes in fear of getting low ratings from students. </a:t>
          </a:r>
          <a:endParaRPr lang="en-US" sz="1400"/>
        </a:p>
      </dgm:t>
    </dgm:pt>
    <dgm:pt modelId="{BA2364A3-F8ED-4C8B-8E50-AA82E678D381}" type="parTrans" cxnId="{CD1B4E39-CEB9-4C88-BEEA-0B303D20F8A5}">
      <dgm:prSet/>
      <dgm:spPr/>
      <dgm:t>
        <a:bodyPr/>
        <a:lstStyle/>
        <a:p>
          <a:endParaRPr lang="en-US"/>
        </a:p>
      </dgm:t>
    </dgm:pt>
    <dgm:pt modelId="{76C7FAC8-A304-46D6-B19E-2A186E81C570}" type="sibTrans" cxnId="{CD1B4E39-CEB9-4C88-BEEA-0B303D20F8A5}">
      <dgm:prSet/>
      <dgm:spPr/>
      <dgm:t>
        <a:bodyPr/>
        <a:lstStyle/>
        <a:p>
          <a:endParaRPr lang="en-US"/>
        </a:p>
      </dgm:t>
    </dgm:pt>
    <dgm:pt modelId="{2ED5FEAC-AAEB-423F-9887-EFE6F34BB457}">
      <dgm:prSet/>
      <dgm:spPr/>
      <dgm:t>
        <a:bodyPr/>
        <a:lstStyle/>
        <a:p>
          <a:r>
            <a:rPr lang="en-US" sz="1400" b="1"/>
            <a:t>Students email faculty about increasingly trivial matters and become demanding about </a:t>
          </a:r>
          <a:r>
            <a:rPr lang="en-US" sz="1400" b="1">
              <a:solidFill>
                <a:schemeClr val="tx1"/>
              </a:solidFill>
            </a:rPr>
            <a:t>wanting prompt replies. </a:t>
          </a:r>
          <a:endParaRPr lang="en-US" sz="1400">
            <a:solidFill>
              <a:schemeClr val="tx1"/>
            </a:solidFill>
          </a:endParaRPr>
        </a:p>
      </dgm:t>
    </dgm:pt>
    <dgm:pt modelId="{92BFB053-ACFB-4AA4-8364-AC160F9AABCF}" type="parTrans" cxnId="{4C248949-0D4E-4211-804A-FD5F9421CC30}">
      <dgm:prSet/>
      <dgm:spPr/>
      <dgm:t>
        <a:bodyPr/>
        <a:lstStyle/>
        <a:p>
          <a:endParaRPr lang="en-US"/>
        </a:p>
      </dgm:t>
    </dgm:pt>
    <dgm:pt modelId="{88912FD4-5059-4A95-808E-6C34CF4C1B11}" type="sibTrans" cxnId="{4C248949-0D4E-4211-804A-FD5F9421CC30}">
      <dgm:prSet/>
      <dgm:spPr/>
      <dgm:t>
        <a:bodyPr/>
        <a:lstStyle/>
        <a:p>
          <a:endParaRPr lang="en-US"/>
        </a:p>
      </dgm:t>
    </dgm:pt>
    <dgm:pt modelId="{C69DA7B6-1B5A-42D4-B25C-0D285A3CD943}">
      <dgm:prSet/>
      <dgm:spPr/>
      <dgm:t>
        <a:bodyPr/>
        <a:lstStyle/>
        <a:p>
          <a:endParaRPr lang="en-US" sz="1400"/>
        </a:p>
      </dgm:t>
    </dgm:pt>
    <dgm:pt modelId="{AAB26DAE-5333-4674-8B50-5F65CA94D07D}" type="parTrans" cxnId="{2BF6FAF0-887F-4595-89CD-6376A0B66420}">
      <dgm:prSet/>
      <dgm:spPr/>
      <dgm:t>
        <a:bodyPr/>
        <a:lstStyle/>
        <a:p>
          <a:endParaRPr lang="en-US"/>
        </a:p>
      </dgm:t>
    </dgm:pt>
    <dgm:pt modelId="{940F0996-8C71-44F5-893A-00CED1365FA7}" type="sibTrans" cxnId="{2BF6FAF0-887F-4595-89CD-6376A0B66420}">
      <dgm:prSet/>
      <dgm:spPr/>
      <dgm:t>
        <a:bodyPr/>
        <a:lstStyle/>
        <a:p>
          <a:endParaRPr lang="en-US"/>
        </a:p>
      </dgm:t>
    </dgm:pt>
    <dgm:pt modelId="{6061F828-EF31-4769-9378-93EDA95C8BD0}">
      <dgm:prSet/>
      <dgm:spPr/>
      <dgm:t>
        <a:bodyPr/>
        <a:lstStyle/>
        <a:p>
          <a:endParaRPr lang="en-US" sz="1400"/>
        </a:p>
      </dgm:t>
    </dgm:pt>
    <dgm:pt modelId="{50A5A53A-5599-4E08-BF6C-1ADB66144401}" type="parTrans" cxnId="{CBBF78E3-C48F-4026-B8F9-742030DFE8E2}">
      <dgm:prSet/>
      <dgm:spPr/>
      <dgm:t>
        <a:bodyPr/>
        <a:lstStyle/>
        <a:p>
          <a:endParaRPr lang="en-US"/>
        </a:p>
      </dgm:t>
    </dgm:pt>
    <dgm:pt modelId="{CE7CEF39-67B2-438F-AFDC-CED6CD262A08}" type="sibTrans" cxnId="{CBBF78E3-C48F-4026-B8F9-742030DFE8E2}">
      <dgm:prSet/>
      <dgm:spPr/>
      <dgm:t>
        <a:bodyPr/>
        <a:lstStyle/>
        <a:p>
          <a:endParaRPr lang="en-US"/>
        </a:p>
      </dgm:t>
    </dgm:pt>
    <dgm:pt modelId="{60C7BB47-8E15-4DF5-864B-EEC074421A8F}">
      <dgm:prSet/>
      <dgm:spPr/>
      <dgm:t>
        <a:bodyPr/>
        <a:lstStyle/>
        <a:p>
          <a:endParaRPr lang="en-US" sz="1400"/>
        </a:p>
      </dgm:t>
    </dgm:pt>
    <dgm:pt modelId="{4B3166EE-543F-451E-8016-2D3A634FA19E}" type="parTrans" cxnId="{85EFD463-5E4C-421C-8753-5358239FF3AB}">
      <dgm:prSet/>
      <dgm:spPr/>
      <dgm:t>
        <a:bodyPr/>
        <a:lstStyle/>
        <a:p>
          <a:endParaRPr lang="en-US"/>
        </a:p>
      </dgm:t>
    </dgm:pt>
    <dgm:pt modelId="{08F62C9E-FBC8-452A-A32C-C76109080082}" type="sibTrans" cxnId="{85EFD463-5E4C-421C-8753-5358239FF3AB}">
      <dgm:prSet/>
      <dgm:spPr/>
      <dgm:t>
        <a:bodyPr/>
        <a:lstStyle/>
        <a:p>
          <a:endParaRPr lang="en-US"/>
        </a:p>
      </dgm:t>
    </dgm:pt>
    <dgm:pt modelId="{4E5C4178-4258-47EB-BA94-05A0D66B0437}" type="pres">
      <dgm:prSet presAssocID="{BADD25CB-2BAF-47AB-9D94-B449A5399144}" presName="diagram" presStyleCnt="0">
        <dgm:presLayoutVars>
          <dgm:dir/>
          <dgm:resizeHandles val="exact"/>
        </dgm:presLayoutVars>
      </dgm:prSet>
      <dgm:spPr/>
    </dgm:pt>
    <dgm:pt modelId="{37476732-BD0F-436F-947E-045E14F61DC9}" type="pres">
      <dgm:prSet presAssocID="{308BB8A1-5144-4D4B-91FD-69C40E53C867}" presName="node" presStyleLbl="node1" presStyleIdx="0" presStyleCnt="1" custScaleY="90477" custLinFactNeighborX="0" custLinFactNeighborY="2348">
        <dgm:presLayoutVars>
          <dgm:bulletEnabled val="1"/>
        </dgm:presLayoutVars>
      </dgm:prSet>
      <dgm:spPr/>
    </dgm:pt>
  </dgm:ptLst>
  <dgm:cxnLst>
    <dgm:cxn modelId="{D76DF303-AB50-4266-A0BA-927C7AA3DE3E}" type="presOf" srcId="{85DD6509-516D-4079-9D29-CEB9AEE9D6A5}" destId="{37476732-BD0F-436F-947E-045E14F61DC9}" srcOrd="0" destOrd="1" presId="urn:microsoft.com/office/officeart/2005/8/layout/process5"/>
    <dgm:cxn modelId="{7DD48A09-BD05-4BE9-B48A-E5A5E8541A32}" srcId="{308BB8A1-5144-4D4B-91FD-69C40E53C867}" destId="{85DD6509-516D-4079-9D29-CEB9AEE9D6A5}" srcOrd="0" destOrd="0" parTransId="{5A7426CC-7F11-479B-BC1A-3331E4E34D87}" sibTransId="{32AFD786-EA6E-42BE-BD16-EDC61A8BF8C9}"/>
    <dgm:cxn modelId="{D368E920-AFD6-48D9-847D-5363C4D983A3}" srcId="{308BB8A1-5144-4D4B-91FD-69C40E53C867}" destId="{BA54420F-B081-4BA9-BA1D-2E74CFE1FA3C}" srcOrd="2" destOrd="0" parTransId="{B0DC9A45-084D-4EFF-8DC9-64463588F6D3}" sibTransId="{716AFFF2-F330-45E5-97D1-D5BCF4BBAE2C}"/>
    <dgm:cxn modelId="{B605A126-1652-455D-911A-D852035A0C97}" type="presOf" srcId="{60C7BB47-8E15-4DF5-864B-EEC074421A8F}" destId="{37476732-BD0F-436F-947E-045E14F61DC9}" srcOrd="0" destOrd="2" presId="urn:microsoft.com/office/officeart/2005/8/layout/process5"/>
    <dgm:cxn modelId="{CD1B4E39-CEB9-4C88-BEEA-0B303D20F8A5}" srcId="{308BB8A1-5144-4D4B-91FD-69C40E53C867}" destId="{792AC813-FC53-4A66-B667-6368377DEA6D}" srcOrd="4" destOrd="0" parTransId="{BA2364A3-F8ED-4C8B-8E50-AA82E678D381}" sibTransId="{76C7FAC8-A304-46D6-B19E-2A186E81C570}"/>
    <dgm:cxn modelId="{87DE0F61-6539-4E2F-A1DF-4B26E32FFEC2}" type="presOf" srcId="{6061F828-EF31-4769-9378-93EDA95C8BD0}" destId="{37476732-BD0F-436F-947E-045E14F61DC9}" srcOrd="0" destOrd="6" presId="urn:microsoft.com/office/officeart/2005/8/layout/process5"/>
    <dgm:cxn modelId="{85EFD463-5E4C-421C-8753-5358239FF3AB}" srcId="{308BB8A1-5144-4D4B-91FD-69C40E53C867}" destId="{60C7BB47-8E15-4DF5-864B-EEC074421A8F}" srcOrd="1" destOrd="0" parTransId="{4B3166EE-543F-451E-8016-2D3A634FA19E}" sibTransId="{08F62C9E-FBC8-452A-A32C-C76109080082}"/>
    <dgm:cxn modelId="{4C248949-0D4E-4211-804A-FD5F9421CC30}" srcId="{308BB8A1-5144-4D4B-91FD-69C40E53C867}" destId="{2ED5FEAC-AAEB-423F-9887-EFE6F34BB457}" srcOrd="6" destOrd="0" parTransId="{92BFB053-ACFB-4AA4-8364-AC160F9AABCF}" sibTransId="{88912FD4-5059-4A95-808E-6C34CF4C1B11}"/>
    <dgm:cxn modelId="{9A6A0850-D3C3-450E-95A9-E875AF93A9C0}" type="presOf" srcId="{BA54420F-B081-4BA9-BA1D-2E74CFE1FA3C}" destId="{37476732-BD0F-436F-947E-045E14F61DC9}" srcOrd="0" destOrd="3" presId="urn:microsoft.com/office/officeart/2005/8/layout/process5"/>
    <dgm:cxn modelId="{06397478-6F2D-4401-B0B6-C1DCF043BCE0}" type="presOf" srcId="{BADD25CB-2BAF-47AB-9D94-B449A5399144}" destId="{4E5C4178-4258-47EB-BA94-05A0D66B0437}" srcOrd="0" destOrd="0" presId="urn:microsoft.com/office/officeart/2005/8/layout/process5"/>
    <dgm:cxn modelId="{DAA9949C-CE63-454C-909D-E75366F42DEC}" type="presOf" srcId="{C69DA7B6-1B5A-42D4-B25C-0D285A3CD943}" destId="{37476732-BD0F-436F-947E-045E14F61DC9}" srcOrd="0" destOrd="4" presId="urn:microsoft.com/office/officeart/2005/8/layout/process5"/>
    <dgm:cxn modelId="{5B74EEB5-794C-4A5F-BDA5-C07238F20517}" srcId="{BADD25CB-2BAF-47AB-9D94-B449A5399144}" destId="{308BB8A1-5144-4D4B-91FD-69C40E53C867}" srcOrd="0" destOrd="0" parTransId="{10B592E2-20BF-409F-92E1-6F94CA531A6D}" sibTransId="{3DD8DD81-C9DB-4A8F-AC54-C6780DBCE51E}"/>
    <dgm:cxn modelId="{4FBA87B8-44C8-4C82-B47B-861C327DA95A}" type="presOf" srcId="{792AC813-FC53-4A66-B667-6368377DEA6D}" destId="{37476732-BD0F-436F-947E-045E14F61DC9}" srcOrd="0" destOrd="5" presId="urn:microsoft.com/office/officeart/2005/8/layout/process5"/>
    <dgm:cxn modelId="{52543DC8-4319-4C7C-BB1A-7EF2976691FA}" type="presOf" srcId="{308BB8A1-5144-4D4B-91FD-69C40E53C867}" destId="{37476732-BD0F-436F-947E-045E14F61DC9}" srcOrd="0" destOrd="0" presId="urn:microsoft.com/office/officeart/2005/8/layout/process5"/>
    <dgm:cxn modelId="{CBBF78E3-C48F-4026-B8F9-742030DFE8E2}" srcId="{308BB8A1-5144-4D4B-91FD-69C40E53C867}" destId="{6061F828-EF31-4769-9378-93EDA95C8BD0}" srcOrd="5" destOrd="0" parTransId="{50A5A53A-5599-4E08-BF6C-1ADB66144401}" sibTransId="{CE7CEF39-67B2-438F-AFDC-CED6CD262A08}"/>
    <dgm:cxn modelId="{743D8DE3-E189-46B1-BB49-5DF581492D4B}" type="presOf" srcId="{2ED5FEAC-AAEB-423F-9887-EFE6F34BB457}" destId="{37476732-BD0F-436F-947E-045E14F61DC9}" srcOrd="0" destOrd="7" presId="urn:microsoft.com/office/officeart/2005/8/layout/process5"/>
    <dgm:cxn modelId="{2BF6FAF0-887F-4595-89CD-6376A0B66420}" srcId="{308BB8A1-5144-4D4B-91FD-69C40E53C867}" destId="{C69DA7B6-1B5A-42D4-B25C-0D285A3CD943}" srcOrd="3" destOrd="0" parTransId="{AAB26DAE-5333-4674-8B50-5F65CA94D07D}" sibTransId="{940F0996-8C71-44F5-893A-00CED1365FA7}"/>
    <dgm:cxn modelId="{4E5AF9E1-B7AA-433A-BA97-E6D0374168ED}" type="presParOf" srcId="{4E5C4178-4258-47EB-BA94-05A0D66B0437}" destId="{37476732-BD0F-436F-947E-045E14F61DC9}" srcOrd="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76489D7-02BB-4D37-9ACA-E8FA2A3C1064}" type="doc">
      <dgm:prSet loTypeId="urn:microsoft.com/office/officeart/2016/7/layout/LinearBlockProcessNumbered" loCatId="process" qsTypeId="urn:microsoft.com/office/officeart/2005/8/quickstyle/simple2" qsCatId="simple" csTypeId="urn:microsoft.com/office/officeart/2005/8/colors/colorful2" csCatId="colorful" phldr="1"/>
      <dgm:spPr/>
      <dgm:t>
        <a:bodyPr/>
        <a:lstStyle/>
        <a:p>
          <a:endParaRPr lang="en-US"/>
        </a:p>
      </dgm:t>
    </dgm:pt>
    <dgm:pt modelId="{C50AB9C2-9031-44A6-A662-C156593C42EB}">
      <dgm:prSet custT="1"/>
      <dgm:spPr/>
      <dgm:t>
        <a:bodyPr/>
        <a:lstStyle/>
        <a:p>
          <a:r>
            <a:rPr lang="en-US" sz="1400" b="1" i="0"/>
            <a:t>Kersting (2016) points out that EQ is not something that we are born with and can only be learned by observing voices, body posture/language, and/or facial expressions. You must have direct </a:t>
          </a:r>
          <a:r>
            <a:rPr lang="en-US" sz="1400" b="1" i="0">
              <a:solidFill>
                <a:srgbClr val="0070C0"/>
              </a:solidFill>
            </a:rPr>
            <a:t>face-to-face 3D </a:t>
          </a:r>
          <a:r>
            <a:rPr lang="en-US" sz="1400" b="1" i="0"/>
            <a:t>interaction or connection with other people as opposed </a:t>
          </a:r>
          <a:r>
            <a:rPr lang="en-US" sz="1400" b="1" i="0">
              <a:solidFill>
                <a:schemeClr val="bg1"/>
              </a:solidFill>
            </a:rPr>
            <a:t>to</a:t>
          </a:r>
          <a:r>
            <a:rPr lang="en-US" sz="1400" b="1" i="0">
              <a:solidFill>
                <a:srgbClr val="0070C0"/>
              </a:solidFill>
            </a:rPr>
            <a:t> face-to-screen 2D </a:t>
          </a:r>
          <a:r>
            <a:rPr lang="en-US" sz="1400" b="1" i="0"/>
            <a:t>interaction.</a:t>
          </a:r>
        </a:p>
      </dgm:t>
    </dgm:pt>
    <dgm:pt modelId="{5A9A898E-844F-4018-84DE-0B94D4717EE1}" type="parTrans" cxnId="{8B4C94E2-8AFD-4BE8-945C-D9D12CE7EE06}">
      <dgm:prSet/>
      <dgm:spPr/>
      <dgm:t>
        <a:bodyPr/>
        <a:lstStyle/>
        <a:p>
          <a:endParaRPr lang="en-US"/>
        </a:p>
      </dgm:t>
    </dgm:pt>
    <dgm:pt modelId="{2FD0F92A-C894-4CF5-836F-E24CA19CA032}" type="sibTrans" cxnId="{8B4C94E2-8AFD-4BE8-945C-D9D12CE7EE06}">
      <dgm:prSet phldrT="01" phldr="0"/>
      <dgm:spPr/>
      <dgm:t>
        <a:bodyPr/>
        <a:lstStyle/>
        <a:p>
          <a:r>
            <a:rPr lang="en-US"/>
            <a:t>01</a:t>
          </a:r>
        </a:p>
      </dgm:t>
    </dgm:pt>
    <dgm:pt modelId="{F9082E6A-13E2-44CF-A3B7-30F08E87DCB4}">
      <dgm:prSet/>
      <dgm:spPr/>
      <dgm:t>
        <a:bodyPr/>
        <a:lstStyle/>
        <a:p>
          <a:r>
            <a:rPr lang="en-US" b="1"/>
            <a:t>Nass (2013) writes that this learning starts at </a:t>
          </a:r>
          <a:r>
            <a:rPr lang="en-US" b="1">
              <a:solidFill>
                <a:srgbClr val="0070C0"/>
              </a:solidFill>
            </a:rPr>
            <a:t>infancy</a:t>
          </a:r>
          <a:r>
            <a:rPr lang="en-US" b="1"/>
            <a:t> and that it is not an easy thing to acquire. It was much easier for previous generations to build a strong EQ because they had so much </a:t>
          </a:r>
          <a:r>
            <a:rPr lang="en-US" b="1">
              <a:solidFill>
                <a:srgbClr val="0070C0"/>
              </a:solidFill>
            </a:rPr>
            <a:t>more face-to-face interaction. </a:t>
          </a:r>
        </a:p>
      </dgm:t>
    </dgm:pt>
    <dgm:pt modelId="{659ADE7F-14D5-45B5-AEDD-70632B52B63D}" type="parTrans" cxnId="{6B7B6419-806E-4164-A5FD-49635CDBCB88}">
      <dgm:prSet/>
      <dgm:spPr/>
      <dgm:t>
        <a:bodyPr/>
        <a:lstStyle/>
        <a:p>
          <a:endParaRPr lang="en-US"/>
        </a:p>
      </dgm:t>
    </dgm:pt>
    <dgm:pt modelId="{CF245501-920E-4F08-A2C6-1286FAF0FA33}" type="sibTrans" cxnId="{6B7B6419-806E-4164-A5FD-49635CDBCB88}">
      <dgm:prSet phldrT="02" phldr="0"/>
      <dgm:spPr/>
      <dgm:t>
        <a:bodyPr/>
        <a:lstStyle/>
        <a:p>
          <a:r>
            <a:rPr lang="en-US"/>
            <a:t>02</a:t>
          </a:r>
        </a:p>
      </dgm:t>
    </dgm:pt>
    <dgm:pt modelId="{85E3648C-452C-4A67-9E55-F2624A26547F}" type="pres">
      <dgm:prSet presAssocID="{476489D7-02BB-4D37-9ACA-E8FA2A3C1064}" presName="Name0" presStyleCnt="0">
        <dgm:presLayoutVars>
          <dgm:animLvl val="lvl"/>
          <dgm:resizeHandles val="exact"/>
        </dgm:presLayoutVars>
      </dgm:prSet>
      <dgm:spPr/>
    </dgm:pt>
    <dgm:pt modelId="{B9F3F0BA-C113-43AB-B260-C2538BE587A9}" type="pres">
      <dgm:prSet presAssocID="{C50AB9C2-9031-44A6-A662-C156593C42EB}" presName="compositeNode" presStyleCnt="0">
        <dgm:presLayoutVars>
          <dgm:bulletEnabled val="1"/>
        </dgm:presLayoutVars>
      </dgm:prSet>
      <dgm:spPr/>
    </dgm:pt>
    <dgm:pt modelId="{711982B5-4C64-411E-A504-CD3AAA2899B9}" type="pres">
      <dgm:prSet presAssocID="{C50AB9C2-9031-44A6-A662-C156593C42EB}" presName="bgRect" presStyleLbl="alignNode1" presStyleIdx="0" presStyleCnt="2"/>
      <dgm:spPr/>
    </dgm:pt>
    <dgm:pt modelId="{21A073F8-A4E4-4248-8AAC-BD219BF242CB}" type="pres">
      <dgm:prSet presAssocID="{2FD0F92A-C894-4CF5-836F-E24CA19CA032}" presName="sibTransNodeRect" presStyleLbl="alignNode1" presStyleIdx="0" presStyleCnt="2">
        <dgm:presLayoutVars>
          <dgm:chMax val="0"/>
          <dgm:bulletEnabled val="1"/>
        </dgm:presLayoutVars>
      </dgm:prSet>
      <dgm:spPr/>
    </dgm:pt>
    <dgm:pt modelId="{A6C6FF4E-39D6-4D47-9CEE-361E550C2128}" type="pres">
      <dgm:prSet presAssocID="{C50AB9C2-9031-44A6-A662-C156593C42EB}" presName="nodeRect" presStyleLbl="alignNode1" presStyleIdx="0" presStyleCnt="2">
        <dgm:presLayoutVars>
          <dgm:bulletEnabled val="1"/>
        </dgm:presLayoutVars>
      </dgm:prSet>
      <dgm:spPr/>
    </dgm:pt>
    <dgm:pt modelId="{EC93389C-A154-4503-BA43-411060A28740}" type="pres">
      <dgm:prSet presAssocID="{2FD0F92A-C894-4CF5-836F-E24CA19CA032}" presName="sibTrans" presStyleCnt="0"/>
      <dgm:spPr/>
    </dgm:pt>
    <dgm:pt modelId="{06C2AABD-7B7F-4FB3-9BEB-3099355616BA}" type="pres">
      <dgm:prSet presAssocID="{F9082E6A-13E2-44CF-A3B7-30F08E87DCB4}" presName="compositeNode" presStyleCnt="0">
        <dgm:presLayoutVars>
          <dgm:bulletEnabled val="1"/>
        </dgm:presLayoutVars>
      </dgm:prSet>
      <dgm:spPr/>
    </dgm:pt>
    <dgm:pt modelId="{C5BEE65E-FEDC-4A26-9B53-DFAFB95C2B72}" type="pres">
      <dgm:prSet presAssocID="{F9082E6A-13E2-44CF-A3B7-30F08E87DCB4}" presName="bgRect" presStyleLbl="alignNode1" presStyleIdx="1" presStyleCnt="2"/>
      <dgm:spPr/>
    </dgm:pt>
    <dgm:pt modelId="{531B1741-EF0C-4FB3-A5EA-57C3C0130FB7}" type="pres">
      <dgm:prSet presAssocID="{CF245501-920E-4F08-A2C6-1286FAF0FA33}" presName="sibTransNodeRect" presStyleLbl="alignNode1" presStyleIdx="1" presStyleCnt="2">
        <dgm:presLayoutVars>
          <dgm:chMax val="0"/>
          <dgm:bulletEnabled val="1"/>
        </dgm:presLayoutVars>
      </dgm:prSet>
      <dgm:spPr/>
    </dgm:pt>
    <dgm:pt modelId="{56D39C5E-0CEB-41F6-A65A-33011EC42F39}" type="pres">
      <dgm:prSet presAssocID="{F9082E6A-13E2-44CF-A3B7-30F08E87DCB4}" presName="nodeRect" presStyleLbl="alignNode1" presStyleIdx="1" presStyleCnt="2">
        <dgm:presLayoutVars>
          <dgm:bulletEnabled val="1"/>
        </dgm:presLayoutVars>
      </dgm:prSet>
      <dgm:spPr/>
    </dgm:pt>
  </dgm:ptLst>
  <dgm:cxnLst>
    <dgm:cxn modelId="{CC61220B-BCB4-409C-8C61-9AAFCF5A942E}" type="presOf" srcId="{476489D7-02BB-4D37-9ACA-E8FA2A3C1064}" destId="{85E3648C-452C-4A67-9E55-F2624A26547F}" srcOrd="0" destOrd="0" presId="urn:microsoft.com/office/officeart/2016/7/layout/LinearBlockProcessNumbered"/>
    <dgm:cxn modelId="{6B7B6419-806E-4164-A5FD-49635CDBCB88}" srcId="{476489D7-02BB-4D37-9ACA-E8FA2A3C1064}" destId="{F9082E6A-13E2-44CF-A3B7-30F08E87DCB4}" srcOrd="1" destOrd="0" parTransId="{659ADE7F-14D5-45B5-AEDD-70632B52B63D}" sibTransId="{CF245501-920E-4F08-A2C6-1286FAF0FA33}"/>
    <dgm:cxn modelId="{C98A6C24-A870-47BE-9B83-548602A30681}" type="presOf" srcId="{CF245501-920E-4F08-A2C6-1286FAF0FA33}" destId="{531B1741-EF0C-4FB3-A5EA-57C3C0130FB7}" srcOrd="0" destOrd="0" presId="urn:microsoft.com/office/officeart/2016/7/layout/LinearBlockProcessNumbered"/>
    <dgm:cxn modelId="{8808652D-3E56-423B-BA4A-351970DF8650}" type="presOf" srcId="{2FD0F92A-C894-4CF5-836F-E24CA19CA032}" destId="{21A073F8-A4E4-4248-8AAC-BD219BF242CB}" srcOrd="0" destOrd="0" presId="urn:microsoft.com/office/officeart/2016/7/layout/LinearBlockProcessNumbered"/>
    <dgm:cxn modelId="{3C842294-804F-40F5-92FB-CBAADE5A400D}" type="presOf" srcId="{F9082E6A-13E2-44CF-A3B7-30F08E87DCB4}" destId="{56D39C5E-0CEB-41F6-A65A-33011EC42F39}" srcOrd="1" destOrd="0" presId="urn:microsoft.com/office/officeart/2016/7/layout/LinearBlockProcessNumbered"/>
    <dgm:cxn modelId="{73FF0B9D-D642-4516-8261-E93AE7DDC394}" type="presOf" srcId="{C50AB9C2-9031-44A6-A662-C156593C42EB}" destId="{A6C6FF4E-39D6-4D47-9CEE-361E550C2128}" srcOrd="1" destOrd="0" presId="urn:microsoft.com/office/officeart/2016/7/layout/LinearBlockProcessNumbered"/>
    <dgm:cxn modelId="{FCF353B0-8C1D-422C-9CEA-60C0DD8A71C4}" type="presOf" srcId="{F9082E6A-13E2-44CF-A3B7-30F08E87DCB4}" destId="{C5BEE65E-FEDC-4A26-9B53-DFAFB95C2B72}" srcOrd="0" destOrd="0" presId="urn:microsoft.com/office/officeart/2016/7/layout/LinearBlockProcessNumbered"/>
    <dgm:cxn modelId="{C08C3ED8-89BC-4AF0-9D8E-EE43E319CAD1}" type="presOf" srcId="{C50AB9C2-9031-44A6-A662-C156593C42EB}" destId="{711982B5-4C64-411E-A504-CD3AAA2899B9}" srcOrd="0" destOrd="0" presId="urn:microsoft.com/office/officeart/2016/7/layout/LinearBlockProcessNumbered"/>
    <dgm:cxn modelId="{8B4C94E2-8AFD-4BE8-945C-D9D12CE7EE06}" srcId="{476489D7-02BB-4D37-9ACA-E8FA2A3C1064}" destId="{C50AB9C2-9031-44A6-A662-C156593C42EB}" srcOrd="0" destOrd="0" parTransId="{5A9A898E-844F-4018-84DE-0B94D4717EE1}" sibTransId="{2FD0F92A-C894-4CF5-836F-E24CA19CA032}"/>
    <dgm:cxn modelId="{EEBC5E0E-94D4-46A1-8AD1-66C570D38E9B}" type="presParOf" srcId="{85E3648C-452C-4A67-9E55-F2624A26547F}" destId="{B9F3F0BA-C113-43AB-B260-C2538BE587A9}" srcOrd="0" destOrd="0" presId="urn:microsoft.com/office/officeart/2016/7/layout/LinearBlockProcessNumbered"/>
    <dgm:cxn modelId="{5767C5EF-11B7-49B0-BC06-28847B9C6FCE}" type="presParOf" srcId="{B9F3F0BA-C113-43AB-B260-C2538BE587A9}" destId="{711982B5-4C64-411E-A504-CD3AAA2899B9}" srcOrd="0" destOrd="0" presId="urn:microsoft.com/office/officeart/2016/7/layout/LinearBlockProcessNumbered"/>
    <dgm:cxn modelId="{7C0541BA-C11A-49FA-95A5-CB6335670D45}" type="presParOf" srcId="{B9F3F0BA-C113-43AB-B260-C2538BE587A9}" destId="{21A073F8-A4E4-4248-8AAC-BD219BF242CB}" srcOrd="1" destOrd="0" presId="urn:microsoft.com/office/officeart/2016/7/layout/LinearBlockProcessNumbered"/>
    <dgm:cxn modelId="{585D089B-4B48-4DD0-BAF1-066A6D0A2419}" type="presParOf" srcId="{B9F3F0BA-C113-43AB-B260-C2538BE587A9}" destId="{A6C6FF4E-39D6-4D47-9CEE-361E550C2128}" srcOrd="2" destOrd="0" presId="urn:microsoft.com/office/officeart/2016/7/layout/LinearBlockProcessNumbered"/>
    <dgm:cxn modelId="{99912CD9-5D94-4724-AE61-56164F5A0E0A}" type="presParOf" srcId="{85E3648C-452C-4A67-9E55-F2624A26547F}" destId="{EC93389C-A154-4503-BA43-411060A28740}" srcOrd="1" destOrd="0" presId="urn:microsoft.com/office/officeart/2016/7/layout/LinearBlockProcessNumbered"/>
    <dgm:cxn modelId="{41758AF1-DE38-4FCE-950F-D0F9AE6FC4C4}" type="presParOf" srcId="{85E3648C-452C-4A67-9E55-F2624A26547F}" destId="{06C2AABD-7B7F-4FB3-9BEB-3099355616BA}" srcOrd="2" destOrd="0" presId="urn:microsoft.com/office/officeart/2016/7/layout/LinearBlockProcessNumbered"/>
    <dgm:cxn modelId="{F3441372-B95F-490E-9E16-F5092FFD10C9}" type="presParOf" srcId="{06C2AABD-7B7F-4FB3-9BEB-3099355616BA}" destId="{C5BEE65E-FEDC-4A26-9B53-DFAFB95C2B72}" srcOrd="0" destOrd="0" presId="urn:microsoft.com/office/officeart/2016/7/layout/LinearBlockProcessNumbered"/>
    <dgm:cxn modelId="{67536F00-DD14-4518-81A9-F5FAC1E182E3}" type="presParOf" srcId="{06C2AABD-7B7F-4FB3-9BEB-3099355616BA}" destId="{531B1741-EF0C-4FB3-A5EA-57C3C0130FB7}" srcOrd="1" destOrd="0" presId="urn:microsoft.com/office/officeart/2016/7/layout/LinearBlockProcessNumbered"/>
    <dgm:cxn modelId="{670B0B53-1C8A-47B7-8930-0374CD06AAB1}" type="presParOf" srcId="{06C2AABD-7B7F-4FB3-9BEB-3099355616BA}" destId="{56D39C5E-0CEB-41F6-A65A-33011EC42F39}"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8B354A7-C457-47D1-AD3C-A777572CA764}"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F5B021CF-4641-444C-9262-3B0B061BD994}">
      <dgm:prSet/>
      <dgm:spPr/>
      <dgm:t>
        <a:bodyPr/>
        <a:lstStyle/>
        <a:p>
          <a:r>
            <a:rPr lang="en-US"/>
            <a:t>When video games go well, they can provide stimulating environment for </a:t>
          </a:r>
          <a:r>
            <a:rPr lang="en-US" b="1">
              <a:solidFill>
                <a:srgbClr val="0070C0"/>
              </a:solidFill>
            </a:rPr>
            <a:t>learning, triumph</a:t>
          </a:r>
          <a:r>
            <a:rPr lang="en-US">
              <a:solidFill>
                <a:srgbClr val="0070C0"/>
              </a:solidFill>
            </a:rPr>
            <a:t>, </a:t>
          </a:r>
          <a:r>
            <a:rPr lang="en-US"/>
            <a:t>and offer some </a:t>
          </a:r>
          <a:r>
            <a:rPr lang="en-US" b="1">
              <a:solidFill>
                <a:srgbClr val="0070C0"/>
              </a:solidFill>
            </a:rPr>
            <a:t>social bonding</a:t>
          </a:r>
          <a:r>
            <a:rPr lang="en-US"/>
            <a:t>.</a:t>
          </a:r>
        </a:p>
      </dgm:t>
    </dgm:pt>
    <dgm:pt modelId="{F09E9944-0607-4E0A-AD55-FAEB0CE62319}" type="parTrans" cxnId="{F861586B-0B6B-475E-B617-0F6FD95689A5}">
      <dgm:prSet/>
      <dgm:spPr/>
      <dgm:t>
        <a:bodyPr/>
        <a:lstStyle/>
        <a:p>
          <a:endParaRPr lang="en-US"/>
        </a:p>
      </dgm:t>
    </dgm:pt>
    <dgm:pt modelId="{194CC83F-C039-4B40-8143-DF9410DCED30}" type="sibTrans" cxnId="{F861586B-0B6B-475E-B617-0F6FD95689A5}">
      <dgm:prSet/>
      <dgm:spPr/>
      <dgm:t>
        <a:bodyPr/>
        <a:lstStyle/>
        <a:p>
          <a:endParaRPr lang="en-US"/>
        </a:p>
      </dgm:t>
    </dgm:pt>
    <dgm:pt modelId="{F84B5C94-F442-4B38-8DFC-1239F6104DAA}">
      <dgm:prSet/>
      <dgm:spPr/>
      <dgm:t>
        <a:bodyPr/>
        <a:lstStyle/>
        <a:p>
          <a:r>
            <a:rPr lang="en-US"/>
            <a:t>Players in MMORPG (Massively multiplayer online role-playing games) can develop </a:t>
          </a:r>
          <a:r>
            <a:rPr lang="en-US" b="1">
              <a:solidFill>
                <a:srgbClr val="0070C0"/>
              </a:solidFill>
            </a:rPr>
            <a:t>reputations</a:t>
          </a:r>
          <a:r>
            <a:rPr lang="en-US"/>
            <a:t> which allow them to build trust with players, which is oftentimes difficult for them to acquire in the “real world.”</a:t>
          </a:r>
        </a:p>
      </dgm:t>
    </dgm:pt>
    <dgm:pt modelId="{058A97DE-84D9-41D9-BA77-273EAD20E0C9}" type="parTrans" cxnId="{485F29ED-8576-4E30-BBF1-EB87D6CDDDF4}">
      <dgm:prSet/>
      <dgm:spPr/>
      <dgm:t>
        <a:bodyPr/>
        <a:lstStyle/>
        <a:p>
          <a:endParaRPr lang="en-US"/>
        </a:p>
      </dgm:t>
    </dgm:pt>
    <dgm:pt modelId="{6CEC2C57-490D-4550-85DD-894142D9E08C}" type="sibTrans" cxnId="{485F29ED-8576-4E30-BBF1-EB87D6CDDDF4}">
      <dgm:prSet/>
      <dgm:spPr/>
      <dgm:t>
        <a:bodyPr/>
        <a:lstStyle/>
        <a:p>
          <a:endParaRPr lang="en-US"/>
        </a:p>
      </dgm:t>
    </dgm:pt>
    <dgm:pt modelId="{97B074BC-9BBC-4926-B61F-09443D603F7F}">
      <dgm:prSet/>
      <dgm:spPr/>
      <dgm:t>
        <a:bodyPr/>
        <a:lstStyle/>
        <a:p>
          <a:r>
            <a:rPr lang="en-US"/>
            <a:t>Positive gaming can also take the form of learning and/or training programs which can have “real world” impacts – for example:</a:t>
          </a:r>
        </a:p>
      </dgm:t>
    </dgm:pt>
    <dgm:pt modelId="{E2E6A23A-026A-41ED-86FC-F37C09B65EEB}" type="parTrans" cxnId="{B893D76F-114D-40F3-B332-F13B1E84D365}">
      <dgm:prSet/>
      <dgm:spPr/>
      <dgm:t>
        <a:bodyPr/>
        <a:lstStyle/>
        <a:p>
          <a:endParaRPr lang="en-US"/>
        </a:p>
      </dgm:t>
    </dgm:pt>
    <dgm:pt modelId="{8E9E8F13-0211-4574-9F72-EE82A5B8349C}" type="sibTrans" cxnId="{B893D76F-114D-40F3-B332-F13B1E84D365}">
      <dgm:prSet/>
      <dgm:spPr/>
      <dgm:t>
        <a:bodyPr/>
        <a:lstStyle/>
        <a:p>
          <a:endParaRPr lang="en-US"/>
        </a:p>
      </dgm:t>
    </dgm:pt>
    <dgm:pt modelId="{737C67B3-0DD5-4523-A894-F5A451596537}">
      <dgm:prSet/>
      <dgm:spPr/>
      <dgm:t>
        <a:bodyPr/>
        <a:lstStyle/>
        <a:p>
          <a:r>
            <a:rPr lang="en-US" b="1">
              <a:solidFill>
                <a:srgbClr val="0070C0"/>
              </a:solidFill>
            </a:rPr>
            <a:t>Jane McGonigial’s </a:t>
          </a:r>
          <a:r>
            <a:rPr lang="en-US" b="1" i="1">
              <a:solidFill>
                <a:srgbClr val="0070C0"/>
              </a:solidFill>
            </a:rPr>
            <a:t>World without Oil </a:t>
          </a:r>
          <a:r>
            <a:rPr lang="en-US"/>
            <a:t>– helped people become engaged in promoting real changes in people’s attitudes about possible oil crises</a:t>
          </a:r>
        </a:p>
      </dgm:t>
    </dgm:pt>
    <dgm:pt modelId="{2B7C0B79-73C8-4506-A527-747F3A48E054}" type="parTrans" cxnId="{5CC9EBE1-82F2-4704-9FA6-15F83261750F}">
      <dgm:prSet/>
      <dgm:spPr/>
      <dgm:t>
        <a:bodyPr/>
        <a:lstStyle/>
        <a:p>
          <a:endParaRPr lang="en-US"/>
        </a:p>
      </dgm:t>
    </dgm:pt>
    <dgm:pt modelId="{AACD2533-FE4E-4F2E-BF5B-6CBABECB4FD5}" type="sibTrans" cxnId="{5CC9EBE1-82F2-4704-9FA6-15F83261750F}">
      <dgm:prSet/>
      <dgm:spPr/>
      <dgm:t>
        <a:bodyPr/>
        <a:lstStyle/>
        <a:p>
          <a:endParaRPr lang="en-US"/>
        </a:p>
      </dgm:t>
    </dgm:pt>
    <dgm:pt modelId="{7CAF47B1-7985-4693-A748-ABD05281CA5F}">
      <dgm:prSet/>
      <dgm:spPr/>
      <dgm:t>
        <a:bodyPr/>
        <a:lstStyle/>
        <a:p>
          <a:r>
            <a:rPr lang="en-US" b="1">
              <a:solidFill>
                <a:srgbClr val="0070C0"/>
              </a:solidFill>
            </a:rPr>
            <a:t>The game </a:t>
          </a:r>
          <a:r>
            <a:rPr lang="en-US" b="1" i="1" err="1">
              <a:solidFill>
                <a:srgbClr val="0070C0"/>
              </a:solidFill>
            </a:rPr>
            <a:t>Foldit</a:t>
          </a:r>
          <a:r>
            <a:rPr lang="en-US" b="1" i="1">
              <a:solidFill>
                <a:srgbClr val="0070C0"/>
              </a:solidFill>
            </a:rPr>
            <a:t> </a:t>
          </a:r>
          <a:r>
            <a:rPr lang="en-US" b="1">
              <a:solidFill>
                <a:srgbClr val="0070C0"/>
              </a:solidFill>
            </a:rPr>
            <a:t>is a protein designing game </a:t>
          </a:r>
          <a:r>
            <a:rPr lang="en-US"/>
            <a:t>which has helped scientists solve problems related to HIV that had puzzled them for years.</a:t>
          </a:r>
        </a:p>
      </dgm:t>
    </dgm:pt>
    <dgm:pt modelId="{6C0C1EFD-DB98-44EA-83B4-76F5B54A2F7B}" type="parTrans" cxnId="{DF4A1623-F45B-44B1-9412-29C0D57A0822}">
      <dgm:prSet/>
      <dgm:spPr/>
      <dgm:t>
        <a:bodyPr/>
        <a:lstStyle/>
        <a:p>
          <a:endParaRPr lang="en-US"/>
        </a:p>
      </dgm:t>
    </dgm:pt>
    <dgm:pt modelId="{12D7CA1C-4200-448F-8E75-AB49D7CE6E1F}" type="sibTrans" cxnId="{DF4A1623-F45B-44B1-9412-29C0D57A0822}">
      <dgm:prSet/>
      <dgm:spPr/>
      <dgm:t>
        <a:bodyPr/>
        <a:lstStyle/>
        <a:p>
          <a:endParaRPr lang="en-US"/>
        </a:p>
      </dgm:t>
    </dgm:pt>
    <dgm:pt modelId="{A48A73F6-19C2-4B1C-B4AB-CD564AC74CF7}" type="pres">
      <dgm:prSet presAssocID="{78B354A7-C457-47D1-AD3C-A777572CA764}" presName="Name0" presStyleCnt="0">
        <dgm:presLayoutVars>
          <dgm:dir/>
          <dgm:animLvl val="lvl"/>
          <dgm:resizeHandles val="exact"/>
        </dgm:presLayoutVars>
      </dgm:prSet>
      <dgm:spPr/>
    </dgm:pt>
    <dgm:pt modelId="{E638242D-6876-4721-8767-C5AFA979E231}" type="pres">
      <dgm:prSet presAssocID="{97B074BC-9BBC-4926-B61F-09443D603F7F}" presName="boxAndChildren" presStyleCnt="0"/>
      <dgm:spPr/>
    </dgm:pt>
    <dgm:pt modelId="{739E37D3-982D-401A-975B-6BA297D7A068}" type="pres">
      <dgm:prSet presAssocID="{97B074BC-9BBC-4926-B61F-09443D603F7F}" presName="parentTextBox" presStyleLbl="node1" presStyleIdx="0" presStyleCnt="3"/>
      <dgm:spPr/>
    </dgm:pt>
    <dgm:pt modelId="{D9A17572-4E7A-41EA-BF6D-9059DA472B05}" type="pres">
      <dgm:prSet presAssocID="{97B074BC-9BBC-4926-B61F-09443D603F7F}" presName="entireBox" presStyleLbl="node1" presStyleIdx="0" presStyleCnt="3" custLinFactNeighborX="54" custLinFactNeighborY="35851"/>
      <dgm:spPr/>
    </dgm:pt>
    <dgm:pt modelId="{970DD57D-9044-481F-BDB1-1EEAB9AC7DEF}" type="pres">
      <dgm:prSet presAssocID="{97B074BC-9BBC-4926-B61F-09443D603F7F}" presName="descendantBox" presStyleCnt="0"/>
      <dgm:spPr/>
    </dgm:pt>
    <dgm:pt modelId="{327ECCB0-160F-4CF4-B4D9-BA58B3A63BCA}" type="pres">
      <dgm:prSet presAssocID="{737C67B3-0DD5-4523-A894-F5A451596537}" presName="childTextBox" presStyleLbl="fgAccFollowNode1" presStyleIdx="0" presStyleCnt="2">
        <dgm:presLayoutVars>
          <dgm:bulletEnabled val="1"/>
        </dgm:presLayoutVars>
      </dgm:prSet>
      <dgm:spPr/>
    </dgm:pt>
    <dgm:pt modelId="{671B20F7-7DA9-45C6-A6AC-79FEAAF1C64B}" type="pres">
      <dgm:prSet presAssocID="{7CAF47B1-7985-4693-A748-ABD05281CA5F}" presName="childTextBox" presStyleLbl="fgAccFollowNode1" presStyleIdx="1" presStyleCnt="2">
        <dgm:presLayoutVars>
          <dgm:bulletEnabled val="1"/>
        </dgm:presLayoutVars>
      </dgm:prSet>
      <dgm:spPr/>
    </dgm:pt>
    <dgm:pt modelId="{DBEDA800-3213-4560-BA09-95BD62356EFC}" type="pres">
      <dgm:prSet presAssocID="{6CEC2C57-490D-4550-85DD-894142D9E08C}" presName="sp" presStyleCnt="0"/>
      <dgm:spPr/>
    </dgm:pt>
    <dgm:pt modelId="{214C7F0E-4902-472C-B51E-57B0DAA4A9B9}" type="pres">
      <dgm:prSet presAssocID="{F84B5C94-F442-4B38-8DFC-1239F6104DAA}" presName="arrowAndChildren" presStyleCnt="0"/>
      <dgm:spPr/>
    </dgm:pt>
    <dgm:pt modelId="{727F47B2-4AE0-4EAF-A680-C53B172DE08E}" type="pres">
      <dgm:prSet presAssocID="{F84B5C94-F442-4B38-8DFC-1239F6104DAA}" presName="parentTextArrow" presStyleLbl="node1" presStyleIdx="1" presStyleCnt="3"/>
      <dgm:spPr/>
    </dgm:pt>
    <dgm:pt modelId="{1ED05259-2BE8-4431-B9D5-32E8E6DDD601}" type="pres">
      <dgm:prSet presAssocID="{194CC83F-C039-4B40-8143-DF9410DCED30}" presName="sp" presStyleCnt="0"/>
      <dgm:spPr/>
    </dgm:pt>
    <dgm:pt modelId="{80E5740C-AEF3-497D-97CC-9828DDB14CFF}" type="pres">
      <dgm:prSet presAssocID="{F5B021CF-4641-444C-9262-3B0B061BD994}" presName="arrowAndChildren" presStyleCnt="0"/>
      <dgm:spPr/>
    </dgm:pt>
    <dgm:pt modelId="{E49B1397-EF2A-45DC-B28A-F03E4468A3FA}" type="pres">
      <dgm:prSet presAssocID="{F5B021CF-4641-444C-9262-3B0B061BD994}" presName="parentTextArrow" presStyleLbl="node1" presStyleIdx="2" presStyleCnt="3"/>
      <dgm:spPr/>
    </dgm:pt>
  </dgm:ptLst>
  <dgm:cxnLst>
    <dgm:cxn modelId="{411FC708-A7EC-463B-B930-ECE791BF3877}" type="presOf" srcId="{F84B5C94-F442-4B38-8DFC-1239F6104DAA}" destId="{727F47B2-4AE0-4EAF-A680-C53B172DE08E}" srcOrd="0" destOrd="0" presId="urn:microsoft.com/office/officeart/2005/8/layout/process4"/>
    <dgm:cxn modelId="{DF4A1623-F45B-44B1-9412-29C0D57A0822}" srcId="{97B074BC-9BBC-4926-B61F-09443D603F7F}" destId="{7CAF47B1-7985-4693-A748-ABD05281CA5F}" srcOrd="1" destOrd="0" parTransId="{6C0C1EFD-DB98-44EA-83B4-76F5B54A2F7B}" sibTransId="{12D7CA1C-4200-448F-8E75-AB49D7CE6E1F}"/>
    <dgm:cxn modelId="{F861586B-0B6B-475E-B617-0F6FD95689A5}" srcId="{78B354A7-C457-47D1-AD3C-A777572CA764}" destId="{F5B021CF-4641-444C-9262-3B0B061BD994}" srcOrd="0" destOrd="0" parTransId="{F09E9944-0607-4E0A-AD55-FAEB0CE62319}" sibTransId="{194CC83F-C039-4B40-8143-DF9410DCED30}"/>
    <dgm:cxn modelId="{B893D76F-114D-40F3-B332-F13B1E84D365}" srcId="{78B354A7-C457-47D1-AD3C-A777572CA764}" destId="{97B074BC-9BBC-4926-B61F-09443D603F7F}" srcOrd="2" destOrd="0" parTransId="{E2E6A23A-026A-41ED-86FC-F37C09B65EEB}" sibTransId="{8E9E8F13-0211-4574-9F72-EE82A5B8349C}"/>
    <dgm:cxn modelId="{FF1A8777-A41D-4D0D-A585-B6F6B9B8BB69}" type="presOf" srcId="{97B074BC-9BBC-4926-B61F-09443D603F7F}" destId="{D9A17572-4E7A-41EA-BF6D-9059DA472B05}" srcOrd="1" destOrd="0" presId="urn:microsoft.com/office/officeart/2005/8/layout/process4"/>
    <dgm:cxn modelId="{C53BC1A2-B75A-4409-BDB2-80DCC53FB9F2}" type="presOf" srcId="{97B074BC-9BBC-4926-B61F-09443D603F7F}" destId="{739E37D3-982D-401A-975B-6BA297D7A068}" srcOrd="0" destOrd="0" presId="urn:microsoft.com/office/officeart/2005/8/layout/process4"/>
    <dgm:cxn modelId="{D72E0EB7-E9A1-4C3E-898E-798794F96E59}" type="presOf" srcId="{737C67B3-0DD5-4523-A894-F5A451596537}" destId="{327ECCB0-160F-4CF4-B4D9-BA58B3A63BCA}" srcOrd="0" destOrd="0" presId="urn:microsoft.com/office/officeart/2005/8/layout/process4"/>
    <dgm:cxn modelId="{5CC9EBE1-82F2-4704-9FA6-15F83261750F}" srcId="{97B074BC-9BBC-4926-B61F-09443D603F7F}" destId="{737C67B3-0DD5-4523-A894-F5A451596537}" srcOrd="0" destOrd="0" parTransId="{2B7C0B79-73C8-4506-A527-747F3A48E054}" sibTransId="{AACD2533-FE4E-4F2E-BF5B-6CBABECB4FD5}"/>
    <dgm:cxn modelId="{55557EE8-D0DB-4C2E-BD14-122FF625CA05}" type="presOf" srcId="{F5B021CF-4641-444C-9262-3B0B061BD994}" destId="{E49B1397-EF2A-45DC-B28A-F03E4468A3FA}" srcOrd="0" destOrd="0" presId="urn:microsoft.com/office/officeart/2005/8/layout/process4"/>
    <dgm:cxn modelId="{486DA4EC-1E05-4DD2-B298-CDAEE7E46871}" type="presOf" srcId="{78B354A7-C457-47D1-AD3C-A777572CA764}" destId="{A48A73F6-19C2-4B1C-B4AB-CD564AC74CF7}" srcOrd="0" destOrd="0" presId="urn:microsoft.com/office/officeart/2005/8/layout/process4"/>
    <dgm:cxn modelId="{485F29ED-8576-4E30-BBF1-EB87D6CDDDF4}" srcId="{78B354A7-C457-47D1-AD3C-A777572CA764}" destId="{F84B5C94-F442-4B38-8DFC-1239F6104DAA}" srcOrd="1" destOrd="0" parTransId="{058A97DE-84D9-41D9-BA77-273EAD20E0C9}" sibTransId="{6CEC2C57-490D-4550-85DD-894142D9E08C}"/>
    <dgm:cxn modelId="{60226BF0-94F6-42D5-9CB4-EB4DA0DE4ABE}" type="presOf" srcId="{7CAF47B1-7985-4693-A748-ABD05281CA5F}" destId="{671B20F7-7DA9-45C6-A6AC-79FEAAF1C64B}" srcOrd="0" destOrd="0" presId="urn:microsoft.com/office/officeart/2005/8/layout/process4"/>
    <dgm:cxn modelId="{D51BBF5F-8D5C-4B13-BD1A-A317DA6FF4B8}" type="presParOf" srcId="{A48A73F6-19C2-4B1C-B4AB-CD564AC74CF7}" destId="{E638242D-6876-4721-8767-C5AFA979E231}" srcOrd="0" destOrd="0" presId="urn:microsoft.com/office/officeart/2005/8/layout/process4"/>
    <dgm:cxn modelId="{3619DC8C-78F0-4253-9D31-6A8E141EE078}" type="presParOf" srcId="{E638242D-6876-4721-8767-C5AFA979E231}" destId="{739E37D3-982D-401A-975B-6BA297D7A068}" srcOrd="0" destOrd="0" presId="urn:microsoft.com/office/officeart/2005/8/layout/process4"/>
    <dgm:cxn modelId="{823116B0-5D12-4C8F-99AD-083D59015B2C}" type="presParOf" srcId="{E638242D-6876-4721-8767-C5AFA979E231}" destId="{D9A17572-4E7A-41EA-BF6D-9059DA472B05}" srcOrd="1" destOrd="0" presId="urn:microsoft.com/office/officeart/2005/8/layout/process4"/>
    <dgm:cxn modelId="{F67EC20A-2231-4B16-BCDC-13C6A41F397E}" type="presParOf" srcId="{E638242D-6876-4721-8767-C5AFA979E231}" destId="{970DD57D-9044-481F-BDB1-1EEAB9AC7DEF}" srcOrd="2" destOrd="0" presId="urn:microsoft.com/office/officeart/2005/8/layout/process4"/>
    <dgm:cxn modelId="{ABF96497-B867-4CEA-B967-A9324E220FE0}" type="presParOf" srcId="{970DD57D-9044-481F-BDB1-1EEAB9AC7DEF}" destId="{327ECCB0-160F-4CF4-B4D9-BA58B3A63BCA}" srcOrd="0" destOrd="0" presId="urn:microsoft.com/office/officeart/2005/8/layout/process4"/>
    <dgm:cxn modelId="{CA024696-D5ED-46EE-B42F-A6CD29AFAD42}" type="presParOf" srcId="{970DD57D-9044-481F-BDB1-1EEAB9AC7DEF}" destId="{671B20F7-7DA9-45C6-A6AC-79FEAAF1C64B}" srcOrd="1" destOrd="0" presId="urn:microsoft.com/office/officeart/2005/8/layout/process4"/>
    <dgm:cxn modelId="{18D0B583-D189-45C3-9264-B36B874C14EF}" type="presParOf" srcId="{A48A73F6-19C2-4B1C-B4AB-CD564AC74CF7}" destId="{DBEDA800-3213-4560-BA09-95BD62356EFC}" srcOrd="1" destOrd="0" presId="urn:microsoft.com/office/officeart/2005/8/layout/process4"/>
    <dgm:cxn modelId="{98D5ED10-664A-407A-AB71-66AB666E8F57}" type="presParOf" srcId="{A48A73F6-19C2-4B1C-B4AB-CD564AC74CF7}" destId="{214C7F0E-4902-472C-B51E-57B0DAA4A9B9}" srcOrd="2" destOrd="0" presId="urn:microsoft.com/office/officeart/2005/8/layout/process4"/>
    <dgm:cxn modelId="{C39EA081-C821-4BA3-805C-33D46AA4AC59}" type="presParOf" srcId="{214C7F0E-4902-472C-B51E-57B0DAA4A9B9}" destId="{727F47B2-4AE0-4EAF-A680-C53B172DE08E}" srcOrd="0" destOrd="0" presId="urn:microsoft.com/office/officeart/2005/8/layout/process4"/>
    <dgm:cxn modelId="{CBFB0665-3C92-49DC-8BAC-7F730D5502D9}" type="presParOf" srcId="{A48A73F6-19C2-4B1C-B4AB-CD564AC74CF7}" destId="{1ED05259-2BE8-4431-B9D5-32E8E6DDD601}" srcOrd="3" destOrd="0" presId="urn:microsoft.com/office/officeart/2005/8/layout/process4"/>
    <dgm:cxn modelId="{4EC9A66A-52A2-47CE-9DAE-2BF34BDC308A}" type="presParOf" srcId="{A48A73F6-19C2-4B1C-B4AB-CD564AC74CF7}" destId="{80E5740C-AEF3-497D-97CC-9828DDB14CFF}" srcOrd="4" destOrd="0" presId="urn:microsoft.com/office/officeart/2005/8/layout/process4"/>
    <dgm:cxn modelId="{37B75ABE-28C0-45B9-B33B-CCF637FB6914}" type="presParOf" srcId="{80E5740C-AEF3-497D-97CC-9828DDB14CFF}" destId="{E49B1397-EF2A-45DC-B28A-F03E4468A3F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F446752-53F9-48B0-8055-9FD48527716C}"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8C6229D-73C8-4289-B471-C6ACB517F3EB}">
      <dgm:prSet/>
      <dgm:spPr/>
      <dgm:t>
        <a:bodyPr/>
        <a:lstStyle/>
        <a:p>
          <a:r>
            <a:rPr lang="en-US"/>
            <a:t>Xbox and Nintendo Wii encourage and </a:t>
          </a:r>
          <a:r>
            <a:rPr lang="en-US" b="1">
              <a:solidFill>
                <a:schemeClr val="tx1"/>
              </a:solidFill>
            </a:rPr>
            <a:t>promote exercise </a:t>
          </a:r>
          <a:r>
            <a:rPr lang="en-US"/>
            <a:t>in certain programs.</a:t>
          </a:r>
        </a:p>
      </dgm:t>
    </dgm:pt>
    <dgm:pt modelId="{ED302E40-7D02-4819-BE76-FF08E54D2A27}" type="parTrans" cxnId="{9661C1A2-BE03-4992-8AA0-DE25BE2C2480}">
      <dgm:prSet/>
      <dgm:spPr/>
      <dgm:t>
        <a:bodyPr/>
        <a:lstStyle/>
        <a:p>
          <a:endParaRPr lang="en-US"/>
        </a:p>
      </dgm:t>
    </dgm:pt>
    <dgm:pt modelId="{948A6349-0D53-4CE4-8D6F-68C25319B9F6}" type="sibTrans" cxnId="{9661C1A2-BE03-4992-8AA0-DE25BE2C2480}">
      <dgm:prSet/>
      <dgm:spPr/>
      <dgm:t>
        <a:bodyPr/>
        <a:lstStyle/>
        <a:p>
          <a:endParaRPr lang="en-US"/>
        </a:p>
      </dgm:t>
    </dgm:pt>
    <dgm:pt modelId="{1C743A94-EE90-43C2-870F-FE8AF4A43248}">
      <dgm:prSet/>
      <dgm:spPr/>
      <dgm:t>
        <a:bodyPr/>
        <a:lstStyle/>
        <a:p>
          <a:r>
            <a:rPr lang="en-US"/>
            <a:t>Directing attention toward a virtual world can be a very good thing – even therapeutic.  For example, researchers at the University of Washington and Loyola University have found that </a:t>
          </a:r>
          <a:r>
            <a:rPr lang="en-US" b="1">
              <a:solidFill>
                <a:schemeClr val="tx1"/>
              </a:solidFill>
            </a:rPr>
            <a:t>burn patients </a:t>
          </a:r>
          <a:r>
            <a:rPr lang="en-US"/>
            <a:t>who played video games were oftentimes distracted from and </a:t>
          </a:r>
          <a:r>
            <a:rPr lang="en-US" b="1">
              <a:solidFill>
                <a:schemeClr val="tx1"/>
              </a:solidFill>
            </a:rPr>
            <a:t>experienced less pain </a:t>
          </a:r>
          <a:r>
            <a:rPr lang="en-US"/>
            <a:t>than when they were not distracted. In fact, MRI studies confirmed that being in a virtual world actually decreased the amount of pain-related activity in the brain. </a:t>
          </a:r>
        </a:p>
      </dgm:t>
    </dgm:pt>
    <dgm:pt modelId="{3D720CF1-6B43-458E-86EB-AC346CC053AC}" type="parTrans" cxnId="{4602395E-3B9E-4099-8FF2-BCA93469F9B6}">
      <dgm:prSet/>
      <dgm:spPr/>
      <dgm:t>
        <a:bodyPr/>
        <a:lstStyle/>
        <a:p>
          <a:endParaRPr lang="en-US"/>
        </a:p>
      </dgm:t>
    </dgm:pt>
    <dgm:pt modelId="{8B5CA7B1-FB67-46B6-A227-3FAED2D46130}" type="sibTrans" cxnId="{4602395E-3B9E-4099-8FF2-BCA93469F9B6}">
      <dgm:prSet/>
      <dgm:spPr/>
      <dgm:t>
        <a:bodyPr/>
        <a:lstStyle/>
        <a:p>
          <a:endParaRPr lang="en-US"/>
        </a:p>
      </dgm:t>
    </dgm:pt>
    <dgm:pt modelId="{62AF28BE-C9F0-4E33-A4C9-60C96DB68535}">
      <dgm:prSet/>
      <dgm:spPr/>
      <dgm:t>
        <a:bodyPr/>
        <a:lstStyle/>
        <a:p>
          <a:endParaRPr lang="en-US" dirty="0"/>
        </a:p>
      </dgm:t>
    </dgm:pt>
    <dgm:pt modelId="{463CCE4D-AD85-42A1-830B-DB8A3A162F84}" type="parTrans" cxnId="{AC5DBDD6-16BC-437C-BF29-5CA459086A3E}">
      <dgm:prSet/>
      <dgm:spPr/>
      <dgm:t>
        <a:bodyPr/>
        <a:lstStyle/>
        <a:p>
          <a:endParaRPr lang="en-US"/>
        </a:p>
      </dgm:t>
    </dgm:pt>
    <dgm:pt modelId="{D4CE7385-8C1D-48C1-96FB-0829616FB538}" type="sibTrans" cxnId="{AC5DBDD6-16BC-437C-BF29-5CA459086A3E}">
      <dgm:prSet/>
      <dgm:spPr/>
      <dgm:t>
        <a:bodyPr/>
        <a:lstStyle/>
        <a:p>
          <a:endParaRPr lang="en-US"/>
        </a:p>
      </dgm:t>
    </dgm:pt>
    <dgm:pt modelId="{39E801F2-EE13-42E4-8EC9-F0FC2B6F7835}" type="pres">
      <dgm:prSet presAssocID="{4F446752-53F9-48B0-8055-9FD48527716C}" presName="linear" presStyleCnt="0">
        <dgm:presLayoutVars>
          <dgm:animLvl val="lvl"/>
          <dgm:resizeHandles val="exact"/>
        </dgm:presLayoutVars>
      </dgm:prSet>
      <dgm:spPr/>
    </dgm:pt>
    <dgm:pt modelId="{39B55BE6-F73A-4A8D-81E4-210AC88720AC}" type="pres">
      <dgm:prSet presAssocID="{08C6229D-73C8-4289-B471-C6ACB517F3EB}" presName="parentText" presStyleLbl="node1" presStyleIdx="0" presStyleCnt="3" custScaleY="54419" custLinFactY="-15549" custLinFactNeighborY="-100000">
        <dgm:presLayoutVars>
          <dgm:chMax val="0"/>
          <dgm:bulletEnabled val="1"/>
        </dgm:presLayoutVars>
      </dgm:prSet>
      <dgm:spPr/>
    </dgm:pt>
    <dgm:pt modelId="{E79331E7-9287-4519-BEE8-0F1FF9272A7B}" type="pres">
      <dgm:prSet presAssocID="{948A6349-0D53-4CE4-8D6F-68C25319B9F6}" presName="spacer" presStyleCnt="0"/>
      <dgm:spPr/>
    </dgm:pt>
    <dgm:pt modelId="{CB3BF107-39E2-4571-9238-B074AC0DED71}" type="pres">
      <dgm:prSet presAssocID="{1C743A94-EE90-43C2-870F-FE8AF4A43248}" presName="parentText" presStyleLbl="node1" presStyleIdx="1" presStyleCnt="3" custAng="0" custScaleY="82609">
        <dgm:presLayoutVars>
          <dgm:chMax val="0"/>
          <dgm:bulletEnabled val="1"/>
        </dgm:presLayoutVars>
      </dgm:prSet>
      <dgm:spPr/>
    </dgm:pt>
    <dgm:pt modelId="{1372C923-B13A-441A-992A-759D88646C41}" type="pres">
      <dgm:prSet presAssocID="{8B5CA7B1-FB67-46B6-A227-3FAED2D46130}" presName="spacer" presStyleCnt="0"/>
      <dgm:spPr/>
    </dgm:pt>
    <dgm:pt modelId="{4F8F1F1F-E30B-4347-8091-AB8EC0B8B6BE}" type="pres">
      <dgm:prSet presAssocID="{62AF28BE-C9F0-4E33-A4C9-60C96DB68535}" presName="parentText" presStyleLbl="node1" presStyleIdx="2" presStyleCnt="3" custFlipVert="0" custScaleY="2128" custLinFactY="21203" custLinFactNeighborY="100000">
        <dgm:presLayoutVars>
          <dgm:chMax val="0"/>
          <dgm:bulletEnabled val="1"/>
        </dgm:presLayoutVars>
      </dgm:prSet>
      <dgm:spPr/>
    </dgm:pt>
  </dgm:ptLst>
  <dgm:cxnLst>
    <dgm:cxn modelId="{26281A26-267B-4F3D-9E11-AA3B6E915D88}" type="presOf" srcId="{08C6229D-73C8-4289-B471-C6ACB517F3EB}" destId="{39B55BE6-F73A-4A8D-81E4-210AC88720AC}" srcOrd="0" destOrd="0" presId="urn:microsoft.com/office/officeart/2005/8/layout/vList2"/>
    <dgm:cxn modelId="{4602395E-3B9E-4099-8FF2-BCA93469F9B6}" srcId="{4F446752-53F9-48B0-8055-9FD48527716C}" destId="{1C743A94-EE90-43C2-870F-FE8AF4A43248}" srcOrd="1" destOrd="0" parTransId="{3D720CF1-6B43-458E-86EB-AC346CC053AC}" sibTransId="{8B5CA7B1-FB67-46B6-A227-3FAED2D46130}"/>
    <dgm:cxn modelId="{9661C1A2-BE03-4992-8AA0-DE25BE2C2480}" srcId="{4F446752-53F9-48B0-8055-9FD48527716C}" destId="{08C6229D-73C8-4289-B471-C6ACB517F3EB}" srcOrd="0" destOrd="0" parTransId="{ED302E40-7D02-4819-BE76-FF08E54D2A27}" sibTransId="{948A6349-0D53-4CE4-8D6F-68C25319B9F6}"/>
    <dgm:cxn modelId="{2BE2B7A4-F9D3-486C-969F-ED6BA89EE19D}" type="presOf" srcId="{1C743A94-EE90-43C2-870F-FE8AF4A43248}" destId="{CB3BF107-39E2-4571-9238-B074AC0DED71}" srcOrd="0" destOrd="0" presId="urn:microsoft.com/office/officeart/2005/8/layout/vList2"/>
    <dgm:cxn modelId="{F846F1B9-A76D-4379-8CA8-C35E84C65F78}" type="presOf" srcId="{62AF28BE-C9F0-4E33-A4C9-60C96DB68535}" destId="{4F8F1F1F-E30B-4347-8091-AB8EC0B8B6BE}" srcOrd="0" destOrd="0" presId="urn:microsoft.com/office/officeart/2005/8/layout/vList2"/>
    <dgm:cxn modelId="{B072AECC-D162-4EE2-A7BA-F00EC2C0BBE3}" type="presOf" srcId="{4F446752-53F9-48B0-8055-9FD48527716C}" destId="{39E801F2-EE13-42E4-8EC9-F0FC2B6F7835}" srcOrd="0" destOrd="0" presId="urn:microsoft.com/office/officeart/2005/8/layout/vList2"/>
    <dgm:cxn modelId="{AC5DBDD6-16BC-437C-BF29-5CA459086A3E}" srcId="{4F446752-53F9-48B0-8055-9FD48527716C}" destId="{62AF28BE-C9F0-4E33-A4C9-60C96DB68535}" srcOrd="2" destOrd="0" parTransId="{463CCE4D-AD85-42A1-830B-DB8A3A162F84}" sibTransId="{D4CE7385-8C1D-48C1-96FB-0829616FB538}"/>
    <dgm:cxn modelId="{A43C4D0D-AD35-44D8-8568-FD636179F0AD}" type="presParOf" srcId="{39E801F2-EE13-42E4-8EC9-F0FC2B6F7835}" destId="{39B55BE6-F73A-4A8D-81E4-210AC88720AC}" srcOrd="0" destOrd="0" presId="urn:microsoft.com/office/officeart/2005/8/layout/vList2"/>
    <dgm:cxn modelId="{84830D93-5397-4870-8683-F1FDECBD4993}" type="presParOf" srcId="{39E801F2-EE13-42E4-8EC9-F0FC2B6F7835}" destId="{E79331E7-9287-4519-BEE8-0F1FF9272A7B}" srcOrd="1" destOrd="0" presId="urn:microsoft.com/office/officeart/2005/8/layout/vList2"/>
    <dgm:cxn modelId="{5E83FA4A-4B31-4B7A-88D5-A500D5FAB2C9}" type="presParOf" srcId="{39E801F2-EE13-42E4-8EC9-F0FC2B6F7835}" destId="{CB3BF107-39E2-4571-9238-B074AC0DED71}" srcOrd="2" destOrd="0" presId="urn:microsoft.com/office/officeart/2005/8/layout/vList2"/>
    <dgm:cxn modelId="{6AD98BA4-EA91-4629-AC09-BDB3119B187F}" type="presParOf" srcId="{39E801F2-EE13-42E4-8EC9-F0FC2B6F7835}" destId="{1372C923-B13A-441A-992A-759D88646C41}" srcOrd="3" destOrd="0" presId="urn:microsoft.com/office/officeart/2005/8/layout/vList2"/>
    <dgm:cxn modelId="{6195501A-7340-4AF1-84EC-55C594B64C64}" type="presParOf" srcId="{39E801F2-EE13-42E4-8EC9-F0FC2B6F7835}" destId="{4F8F1F1F-E30B-4347-8091-AB8EC0B8B6B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57CF683-5919-4E03-8F1D-CF83060835C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2DD6077-5AE9-42A0-985E-852F0BAE71F2}">
      <dgm:prSet/>
      <dgm:spPr/>
      <dgm:t>
        <a:bodyPr/>
        <a:lstStyle/>
        <a:p>
          <a:r>
            <a:rPr lang="en-US" b="1">
              <a:solidFill>
                <a:srgbClr val="0070C0"/>
              </a:solidFill>
            </a:rPr>
            <a:t>Surgeons</a:t>
          </a:r>
          <a:r>
            <a:rPr lang="en-US" b="1"/>
            <a:t> who play video games for at last three hours per week have been shown to make </a:t>
          </a:r>
          <a:r>
            <a:rPr lang="en-US" b="1">
              <a:solidFill>
                <a:srgbClr val="0070C0"/>
              </a:solidFill>
            </a:rPr>
            <a:t>fewer surgical errors </a:t>
          </a:r>
          <a:r>
            <a:rPr lang="en-US" b="1"/>
            <a:t>on more advanced surgeries and performed faster that the control group (</a:t>
          </a:r>
          <a:r>
            <a:rPr lang="en-US" b="1" err="1"/>
            <a:t>Dobnik</a:t>
          </a:r>
          <a:r>
            <a:rPr lang="en-US" b="1"/>
            <a:t>, 2004, cited in Zimbardo, 2016).</a:t>
          </a:r>
        </a:p>
      </dgm:t>
    </dgm:pt>
    <dgm:pt modelId="{FEB96EC5-39DB-468B-B6B7-FA2FCFE6A6AC}" type="parTrans" cxnId="{26F9790C-F692-480B-9988-CEDB149B2D09}">
      <dgm:prSet/>
      <dgm:spPr/>
      <dgm:t>
        <a:bodyPr/>
        <a:lstStyle/>
        <a:p>
          <a:endParaRPr lang="en-US"/>
        </a:p>
      </dgm:t>
    </dgm:pt>
    <dgm:pt modelId="{30B0A24F-2AA6-46C3-BF01-B10D44CDE4D3}" type="sibTrans" cxnId="{26F9790C-F692-480B-9988-CEDB149B2D09}">
      <dgm:prSet/>
      <dgm:spPr/>
      <dgm:t>
        <a:bodyPr/>
        <a:lstStyle/>
        <a:p>
          <a:endParaRPr lang="en-US"/>
        </a:p>
      </dgm:t>
    </dgm:pt>
    <dgm:pt modelId="{C919ED00-315F-4CF2-913F-423FE92D6B59}">
      <dgm:prSet/>
      <dgm:spPr/>
      <dgm:t>
        <a:bodyPr/>
        <a:lstStyle/>
        <a:p>
          <a:r>
            <a:rPr lang="en-US" b="1" dirty="0"/>
            <a:t>Young men who play single-player video games in moderation (between once a month and most days a week but not every day) have been shown to </a:t>
          </a:r>
          <a:r>
            <a:rPr lang="en-US" b="1" dirty="0">
              <a:solidFill>
                <a:srgbClr val="0070C0"/>
              </a:solidFill>
            </a:rPr>
            <a:t>perform better in math, reading, science, and problem-solving</a:t>
          </a:r>
          <a:r>
            <a:rPr lang="en-US" b="1" dirty="0"/>
            <a:t> as compared to students who never or almost never play, but those who play collaborative online games do worse than those who don’t play at all (ABC of Gender Equality in Education, cited in Zimbardo, 2016). </a:t>
          </a:r>
        </a:p>
      </dgm:t>
    </dgm:pt>
    <dgm:pt modelId="{A0B537BE-1F22-4B1A-961D-9F992FD4AF96}" type="parTrans" cxnId="{C45AF05D-2AC6-4B5A-BE71-A0C76AD1AA05}">
      <dgm:prSet/>
      <dgm:spPr/>
      <dgm:t>
        <a:bodyPr/>
        <a:lstStyle/>
        <a:p>
          <a:endParaRPr lang="en-US"/>
        </a:p>
      </dgm:t>
    </dgm:pt>
    <dgm:pt modelId="{0FE09423-84A2-441E-BE85-031BF23DE42C}" type="sibTrans" cxnId="{C45AF05D-2AC6-4B5A-BE71-A0C76AD1AA05}">
      <dgm:prSet/>
      <dgm:spPr/>
      <dgm:t>
        <a:bodyPr/>
        <a:lstStyle/>
        <a:p>
          <a:endParaRPr lang="en-US"/>
        </a:p>
      </dgm:t>
    </dgm:pt>
    <dgm:pt modelId="{D0C41811-1A81-4851-B614-B4811E99ECB6}" type="pres">
      <dgm:prSet presAssocID="{257CF683-5919-4E03-8F1D-CF83060835CC}" presName="root" presStyleCnt="0">
        <dgm:presLayoutVars>
          <dgm:dir/>
          <dgm:resizeHandles val="exact"/>
        </dgm:presLayoutVars>
      </dgm:prSet>
      <dgm:spPr/>
    </dgm:pt>
    <dgm:pt modelId="{11954618-7C75-4247-88F3-B38075641495}" type="pres">
      <dgm:prSet presAssocID="{D2DD6077-5AE9-42A0-985E-852F0BAE71F2}" presName="compNode" presStyleCnt="0"/>
      <dgm:spPr/>
    </dgm:pt>
    <dgm:pt modelId="{CDE528FF-C74B-453C-986C-C3341DCED925}" type="pres">
      <dgm:prSet presAssocID="{D2DD6077-5AE9-42A0-985E-852F0BAE71F2}" presName="bgRect" presStyleLbl="bgShp" presStyleIdx="0" presStyleCnt="2" custScaleY="100000" custLinFactNeighborX="1209" custLinFactNeighborY="2716"/>
      <dgm:spPr/>
    </dgm:pt>
    <dgm:pt modelId="{5F5C3C1F-879C-418C-9119-BFC3FF910196}" type="pres">
      <dgm:prSet presAssocID="{D2DD6077-5AE9-42A0-985E-852F0BAE71F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781A7F3D-6C5F-4EB2-B449-C4E5B3C70B89}" type="pres">
      <dgm:prSet presAssocID="{D2DD6077-5AE9-42A0-985E-852F0BAE71F2}" presName="spaceRect" presStyleCnt="0"/>
      <dgm:spPr/>
    </dgm:pt>
    <dgm:pt modelId="{D2B6813E-326A-4F71-AB4C-91109DF68DE8}" type="pres">
      <dgm:prSet presAssocID="{D2DD6077-5AE9-42A0-985E-852F0BAE71F2}" presName="parTx" presStyleLbl="revTx" presStyleIdx="0" presStyleCnt="2">
        <dgm:presLayoutVars>
          <dgm:chMax val="0"/>
          <dgm:chPref val="0"/>
        </dgm:presLayoutVars>
      </dgm:prSet>
      <dgm:spPr/>
    </dgm:pt>
    <dgm:pt modelId="{0185020D-6997-45EF-B8B1-23B1D73B6D4C}" type="pres">
      <dgm:prSet presAssocID="{30B0A24F-2AA6-46C3-BF01-B10D44CDE4D3}" presName="sibTrans" presStyleCnt="0"/>
      <dgm:spPr/>
    </dgm:pt>
    <dgm:pt modelId="{5BBDE68E-6C9F-4175-A265-DFBB55EE3295}" type="pres">
      <dgm:prSet presAssocID="{C919ED00-315F-4CF2-913F-423FE92D6B59}" presName="compNode" presStyleCnt="0"/>
      <dgm:spPr/>
    </dgm:pt>
    <dgm:pt modelId="{CFCAB1BB-9CFF-4434-B3C2-A69A4F766B02}" type="pres">
      <dgm:prSet presAssocID="{C919ED00-315F-4CF2-913F-423FE92D6B59}" presName="bgRect" presStyleLbl="bgShp" presStyleIdx="1" presStyleCnt="2" custScaleY="122386" custLinFactNeighborX="1209" custLinFactNeighborY="19653"/>
      <dgm:spPr/>
    </dgm:pt>
    <dgm:pt modelId="{C9E60234-2BB2-41BF-A933-F60C2C87EA66}" type="pres">
      <dgm:prSet presAssocID="{C919ED00-315F-4CF2-913F-423FE92D6B5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EDBBB749-01B6-459C-AA84-D886D1661FD2}" type="pres">
      <dgm:prSet presAssocID="{C919ED00-315F-4CF2-913F-423FE92D6B59}" presName="spaceRect" presStyleCnt="0"/>
      <dgm:spPr/>
    </dgm:pt>
    <dgm:pt modelId="{4C5B0A6D-61B7-4F1D-86F9-BE6C824F62A9}" type="pres">
      <dgm:prSet presAssocID="{C919ED00-315F-4CF2-913F-423FE92D6B59}" presName="parTx" presStyleLbl="revTx" presStyleIdx="1" presStyleCnt="2">
        <dgm:presLayoutVars>
          <dgm:chMax val="0"/>
          <dgm:chPref val="0"/>
        </dgm:presLayoutVars>
      </dgm:prSet>
      <dgm:spPr/>
    </dgm:pt>
  </dgm:ptLst>
  <dgm:cxnLst>
    <dgm:cxn modelId="{26F9790C-F692-480B-9988-CEDB149B2D09}" srcId="{257CF683-5919-4E03-8F1D-CF83060835CC}" destId="{D2DD6077-5AE9-42A0-985E-852F0BAE71F2}" srcOrd="0" destOrd="0" parTransId="{FEB96EC5-39DB-468B-B6B7-FA2FCFE6A6AC}" sibTransId="{30B0A24F-2AA6-46C3-BF01-B10D44CDE4D3}"/>
    <dgm:cxn modelId="{C45AF05D-2AC6-4B5A-BE71-A0C76AD1AA05}" srcId="{257CF683-5919-4E03-8F1D-CF83060835CC}" destId="{C919ED00-315F-4CF2-913F-423FE92D6B59}" srcOrd="1" destOrd="0" parTransId="{A0B537BE-1F22-4B1A-961D-9F992FD4AF96}" sibTransId="{0FE09423-84A2-441E-BE85-031BF23DE42C}"/>
    <dgm:cxn modelId="{706DB39F-FF5A-421F-96BC-17D3C853EE1F}" type="presOf" srcId="{D2DD6077-5AE9-42A0-985E-852F0BAE71F2}" destId="{D2B6813E-326A-4F71-AB4C-91109DF68DE8}" srcOrd="0" destOrd="0" presId="urn:microsoft.com/office/officeart/2018/2/layout/IconVerticalSolidList"/>
    <dgm:cxn modelId="{A98E29EE-D232-4604-9AF5-EA0DF1A8ED48}" type="presOf" srcId="{C919ED00-315F-4CF2-913F-423FE92D6B59}" destId="{4C5B0A6D-61B7-4F1D-86F9-BE6C824F62A9}" srcOrd="0" destOrd="0" presId="urn:microsoft.com/office/officeart/2018/2/layout/IconVerticalSolidList"/>
    <dgm:cxn modelId="{F44D40FD-73EC-41C4-9B53-A0C53AA1E9C5}" type="presOf" srcId="{257CF683-5919-4E03-8F1D-CF83060835CC}" destId="{D0C41811-1A81-4851-B614-B4811E99ECB6}" srcOrd="0" destOrd="0" presId="urn:microsoft.com/office/officeart/2018/2/layout/IconVerticalSolidList"/>
    <dgm:cxn modelId="{06A0BF5E-3111-4F9B-ACA5-5F5DD6480025}" type="presParOf" srcId="{D0C41811-1A81-4851-B614-B4811E99ECB6}" destId="{11954618-7C75-4247-88F3-B38075641495}" srcOrd="0" destOrd="0" presId="urn:microsoft.com/office/officeart/2018/2/layout/IconVerticalSolidList"/>
    <dgm:cxn modelId="{2D918DF6-4FEE-4BDA-BE49-048CEAD74E6E}" type="presParOf" srcId="{11954618-7C75-4247-88F3-B38075641495}" destId="{CDE528FF-C74B-453C-986C-C3341DCED925}" srcOrd="0" destOrd="0" presId="urn:microsoft.com/office/officeart/2018/2/layout/IconVerticalSolidList"/>
    <dgm:cxn modelId="{91378DFA-6732-403E-9C84-8DDF9AD32D41}" type="presParOf" srcId="{11954618-7C75-4247-88F3-B38075641495}" destId="{5F5C3C1F-879C-418C-9119-BFC3FF910196}" srcOrd="1" destOrd="0" presId="urn:microsoft.com/office/officeart/2018/2/layout/IconVerticalSolidList"/>
    <dgm:cxn modelId="{43508CC9-F5BC-46F1-9D89-72489D164DA6}" type="presParOf" srcId="{11954618-7C75-4247-88F3-B38075641495}" destId="{781A7F3D-6C5F-4EB2-B449-C4E5B3C70B89}" srcOrd="2" destOrd="0" presId="urn:microsoft.com/office/officeart/2018/2/layout/IconVerticalSolidList"/>
    <dgm:cxn modelId="{ECC1E258-D1AE-4792-85DA-535D36EDA9AC}" type="presParOf" srcId="{11954618-7C75-4247-88F3-B38075641495}" destId="{D2B6813E-326A-4F71-AB4C-91109DF68DE8}" srcOrd="3" destOrd="0" presId="urn:microsoft.com/office/officeart/2018/2/layout/IconVerticalSolidList"/>
    <dgm:cxn modelId="{9AF4199B-5092-4157-9EA2-8CCE412762D9}" type="presParOf" srcId="{D0C41811-1A81-4851-B614-B4811E99ECB6}" destId="{0185020D-6997-45EF-B8B1-23B1D73B6D4C}" srcOrd="1" destOrd="0" presId="urn:microsoft.com/office/officeart/2018/2/layout/IconVerticalSolidList"/>
    <dgm:cxn modelId="{66E715AA-9ADB-41C2-9ED7-73B7435F8A54}" type="presParOf" srcId="{D0C41811-1A81-4851-B614-B4811E99ECB6}" destId="{5BBDE68E-6C9F-4175-A265-DFBB55EE3295}" srcOrd="2" destOrd="0" presId="urn:microsoft.com/office/officeart/2018/2/layout/IconVerticalSolidList"/>
    <dgm:cxn modelId="{1B16B4A6-D9CC-4907-A4DC-B96C45252D30}" type="presParOf" srcId="{5BBDE68E-6C9F-4175-A265-DFBB55EE3295}" destId="{CFCAB1BB-9CFF-4434-B3C2-A69A4F766B02}" srcOrd="0" destOrd="0" presId="urn:microsoft.com/office/officeart/2018/2/layout/IconVerticalSolidList"/>
    <dgm:cxn modelId="{8E17E32A-C5CC-4BA2-8A3E-D49E06B82C59}" type="presParOf" srcId="{5BBDE68E-6C9F-4175-A265-DFBB55EE3295}" destId="{C9E60234-2BB2-41BF-A933-F60C2C87EA66}" srcOrd="1" destOrd="0" presId="urn:microsoft.com/office/officeart/2018/2/layout/IconVerticalSolidList"/>
    <dgm:cxn modelId="{8B2F481F-0E15-4D93-A14B-A1E0684B94DE}" type="presParOf" srcId="{5BBDE68E-6C9F-4175-A265-DFBB55EE3295}" destId="{EDBBB749-01B6-459C-AA84-D886D1661FD2}" srcOrd="2" destOrd="0" presId="urn:microsoft.com/office/officeart/2018/2/layout/IconVerticalSolidList"/>
    <dgm:cxn modelId="{CAC07CAB-9EBE-4098-A67E-57E30DC20489}" type="presParOf" srcId="{5BBDE68E-6C9F-4175-A265-DFBB55EE3295}" destId="{4C5B0A6D-61B7-4F1D-86F9-BE6C824F62A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9F155E7-60C5-4081-917D-3286D1EF729A}" type="doc">
      <dgm:prSet loTypeId="urn:microsoft.com/office/officeart/2005/8/layout/vProcess5" loCatId="process" qsTypeId="urn:microsoft.com/office/officeart/2005/8/quickstyle/simple5" qsCatId="simple" csTypeId="urn:microsoft.com/office/officeart/2005/8/colors/colorful2" csCatId="colorful"/>
      <dgm:spPr/>
      <dgm:t>
        <a:bodyPr/>
        <a:lstStyle/>
        <a:p>
          <a:endParaRPr lang="en-US"/>
        </a:p>
      </dgm:t>
    </dgm:pt>
    <dgm:pt modelId="{FA2B7EAA-0551-4E77-BFEF-FCB089F1395D}">
      <dgm:prSet/>
      <dgm:spPr/>
      <dgm:t>
        <a:bodyPr/>
        <a:lstStyle/>
        <a:p>
          <a:r>
            <a:rPr lang="en-US">
              <a:solidFill>
                <a:schemeClr val="tx1"/>
              </a:solidFill>
            </a:rPr>
            <a:t>“</a:t>
          </a:r>
          <a:r>
            <a:rPr lang="en-US" b="1">
              <a:solidFill>
                <a:schemeClr val="tx1"/>
              </a:solidFill>
            </a:rPr>
            <a:t>Addiction is about </a:t>
          </a:r>
          <a:r>
            <a:rPr lang="en-US" b="1">
              <a:solidFill>
                <a:schemeClr val="bg1"/>
              </a:solidFill>
            </a:rPr>
            <a:t>bonding.</a:t>
          </a:r>
          <a:r>
            <a:rPr lang="en-US" b="1">
              <a:solidFill>
                <a:schemeClr val="tx1"/>
              </a:solidFill>
            </a:rPr>
            <a:t> </a:t>
          </a:r>
        </a:p>
      </dgm:t>
    </dgm:pt>
    <dgm:pt modelId="{C1A96B5A-63C1-4F93-A488-5C9D21685DD8}" type="parTrans" cxnId="{DCFF5029-E3ED-456B-8737-4252B5AC64BE}">
      <dgm:prSet/>
      <dgm:spPr/>
      <dgm:t>
        <a:bodyPr/>
        <a:lstStyle/>
        <a:p>
          <a:endParaRPr lang="en-US"/>
        </a:p>
      </dgm:t>
    </dgm:pt>
    <dgm:pt modelId="{9E188F86-5C54-4E31-8ED8-C91A308A1614}" type="sibTrans" cxnId="{DCFF5029-E3ED-456B-8737-4252B5AC64BE}">
      <dgm:prSet/>
      <dgm:spPr/>
      <dgm:t>
        <a:bodyPr/>
        <a:lstStyle/>
        <a:p>
          <a:endParaRPr lang="en-US"/>
        </a:p>
      </dgm:t>
    </dgm:pt>
    <dgm:pt modelId="{73CBCE3E-4CBE-47C9-91C9-52C4673EC425}">
      <dgm:prSet/>
      <dgm:spPr/>
      <dgm:t>
        <a:bodyPr/>
        <a:lstStyle/>
        <a:p>
          <a:r>
            <a:rPr lang="en-US" b="1" dirty="0">
              <a:solidFill>
                <a:schemeClr val="tx1"/>
              </a:solidFill>
            </a:rPr>
            <a:t>If you can’t do it with people, you will do it with a </a:t>
          </a:r>
          <a:r>
            <a:rPr lang="en-US" b="1" dirty="0">
              <a:solidFill>
                <a:schemeClr val="bg1"/>
              </a:solidFill>
            </a:rPr>
            <a:t>substance.</a:t>
          </a:r>
        </a:p>
      </dgm:t>
    </dgm:pt>
    <dgm:pt modelId="{09A4D8BF-B669-4AAB-9B6F-21216A6F79AD}" type="parTrans" cxnId="{C32C83CF-83DC-45E7-8704-DAA82BFC4AB2}">
      <dgm:prSet/>
      <dgm:spPr/>
      <dgm:t>
        <a:bodyPr/>
        <a:lstStyle/>
        <a:p>
          <a:endParaRPr lang="en-US"/>
        </a:p>
      </dgm:t>
    </dgm:pt>
    <dgm:pt modelId="{53ADBA86-C529-4BD8-8E04-8EE80F6220B4}" type="sibTrans" cxnId="{C32C83CF-83DC-45E7-8704-DAA82BFC4AB2}">
      <dgm:prSet/>
      <dgm:spPr/>
      <dgm:t>
        <a:bodyPr/>
        <a:lstStyle/>
        <a:p>
          <a:endParaRPr lang="en-US"/>
        </a:p>
      </dgm:t>
    </dgm:pt>
    <dgm:pt modelId="{AF5B8D3A-C57B-491A-8AE1-94EE42EA1069}">
      <dgm:prSet/>
      <dgm:spPr/>
      <dgm:t>
        <a:bodyPr/>
        <a:lstStyle/>
        <a:p>
          <a:r>
            <a:rPr lang="en-US" b="1">
              <a:solidFill>
                <a:schemeClr val="tx1"/>
              </a:solidFill>
            </a:rPr>
            <a:t>Now that might be </a:t>
          </a:r>
          <a:r>
            <a:rPr lang="en-US" b="1">
              <a:solidFill>
                <a:schemeClr val="bg1"/>
              </a:solidFill>
            </a:rPr>
            <a:t>gambling</a:t>
          </a:r>
          <a:r>
            <a:rPr lang="en-US" b="1">
              <a:solidFill>
                <a:schemeClr val="tx1"/>
              </a:solidFill>
            </a:rPr>
            <a:t>, that might be </a:t>
          </a:r>
          <a:r>
            <a:rPr lang="en-US" b="1">
              <a:solidFill>
                <a:schemeClr val="bg1"/>
              </a:solidFill>
            </a:rPr>
            <a:t>media</a:t>
          </a:r>
          <a:r>
            <a:rPr lang="en-US" b="1">
              <a:solidFill>
                <a:schemeClr val="tx1"/>
              </a:solidFill>
            </a:rPr>
            <a:t>, that might be </a:t>
          </a:r>
          <a:r>
            <a:rPr lang="en-US" b="1">
              <a:solidFill>
                <a:schemeClr val="bg1"/>
              </a:solidFill>
            </a:rPr>
            <a:t>cocaine</a:t>
          </a:r>
          <a:r>
            <a:rPr lang="en-US" b="1">
              <a:solidFill>
                <a:schemeClr val="tx1"/>
              </a:solidFill>
            </a:rPr>
            <a:t>, that might be </a:t>
          </a:r>
          <a:r>
            <a:rPr lang="en-US" b="1">
              <a:solidFill>
                <a:schemeClr val="bg1"/>
              </a:solidFill>
            </a:rPr>
            <a:t>cannabis</a:t>
          </a:r>
          <a:r>
            <a:rPr lang="en-US" b="1">
              <a:solidFill>
                <a:schemeClr val="tx1"/>
              </a:solidFill>
            </a:rPr>
            <a:t>.</a:t>
          </a:r>
        </a:p>
      </dgm:t>
    </dgm:pt>
    <dgm:pt modelId="{E3B5722A-F2A3-4DF0-9760-2EEE71DCCE2A}" type="parTrans" cxnId="{1183C210-EE50-4C45-A753-0ECA90523570}">
      <dgm:prSet/>
      <dgm:spPr/>
      <dgm:t>
        <a:bodyPr/>
        <a:lstStyle/>
        <a:p>
          <a:endParaRPr lang="en-US"/>
        </a:p>
      </dgm:t>
    </dgm:pt>
    <dgm:pt modelId="{FFA067E8-2E3C-40F9-B682-3BC3A1B1E716}" type="sibTrans" cxnId="{1183C210-EE50-4C45-A753-0ECA90523570}">
      <dgm:prSet/>
      <dgm:spPr/>
      <dgm:t>
        <a:bodyPr/>
        <a:lstStyle/>
        <a:p>
          <a:endParaRPr lang="en-US"/>
        </a:p>
      </dgm:t>
    </dgm:pt>
    <dgm:pt modelId="{EDBA88E7-9CFA-41E1-B185-0C11ED1E8B70}">
      <dgm:prSet custT="1"/>
      <dgm:spPr/>
      <dgm:t>
        <a:bodyPr/>
        <a:lstStyle/>
        <a:p>
          <a:r>
            <a:rPr lang="en-US" sz="1900" b="1">
              <a:solidFill>
                <a:schemeClr val="tx1"/>
              </a:solidFill>
            </a:rPr>
            <a:t>You will bond to something because that is </a:t>
          </a:r>
          <a:r>
            <a:rPr lang="en-US" sz="1900" b="1">
              <a:solidFill>
                <a:schemeClr val="bg1"/>
              </a:solidFill>
            </a:rPr>
            <a:t>our nature. </a:t>
          </a:r>
        </a:p>
      </dgm:t>
    </dgm:pt>
    <dgm:pt modelId="{DD4FDA23-44DF-4FEF-9C8E-8F6F808DAC14}" type="parTrans" cxnId="{1EFD3F3E-71F7-401F-BA30-F31A06A926E6}">
      <dgm:prSet/>
      <dgm:spPr/>
      <dgm:t>
        <a:bodyPr/>
        <a:lstStyle/>
        <a:p>
          <a:endParaRPr lang="en-US"/>
        </a:p>
      </dgm:t>
    </dgm:pt>
    <dgm:pt modelId="{1BAE2A49-75E4-4FA8-B08F-2E54C6C52D53}" type="sibTrans" cxnId="{1EFD3F3E-71F7-401F-BA30-F31A06A926E6}">
      <dgm:prSet/>
      <dgm:spPr/>
      <dgm:t>
        <a:bodyPr/>
        <a:lstStyle/>
        <a:p>
          <a:endParaRPr lang="en-US"/>
        </a:p>
      </dgm:t>
    </dgm:pt>
    <dgm:pt modelId="{F30EB2B9-9AC6-4341-B7D2-6CEBCCE69EE3}">
      <dgm:prSet custT="1"/>
      <dgm:spPr/>
      <dgm:t>
        <a:bodyPr/>
        <a:lstStyle/>
        <a:p>
          <a:pPr algn="l"/>
          <a:r>
            <a:rPr lang="en-US" sz="1900" b="1">
              <a:solidFill>
                <a:schemeClr val="tx1"/>
              </a:solidFill>
            </a:rPr>
            <a:t>That’s what we want as human beings.”</a:t>
          </a:r>
        </a:p>
      </dgm:t>
    </dgm:pt>
    <dgm:pt modelId="{7046DE32-C381-4079-BC09-EA9D9A729ED7}" type="parTrans" cxnId="{C4D361D9-6EFB-4D17-BF8A-BCFCCF013418}">
      <dgm:prSet/>
      <dgm:spPr/>
      <dgm:t>
        <a:bodyPr/>
        <a:lstStyle/>
        <a:p>
          <a:endParaRPr lang="en-US"/>
        </a:p>
      </dgm:t>
    </dgm:pt>
    <dgm:pt modelId="{008BB4E1-021D-45EC-AE0E-13D0F149592F}" type="sibTrans" cxnId="{C4D361D9-6EFB-4D17-BF8A-BCFCCF013418}">
      <dgm:prSet/>
      <dgm:spPr/>
      <dgm:t>
        <a:bodyPr/>
        <a:lstStyle/>
        <a:p>
          <a:endParaRPr lang="en-US"/>
        </a:p>
      </dgm:t>
    </dgm:pt>
    <dgm:pt modelId="{D4E92605-EA58-47CF-872F-21404BB39000}" type="pres">
      <dgm:prSet presAssocID="{49F155E7-60C5-4081-917D-3286D1EF729A}" presName="outerComposite" presStyleCnt="0">
        <dgm:presLayoutVars>
          <dgm:chMax val="5"/>
          <dgm:dir/>
          <dgm:resizeHandles val="exact"/>
        </dgm:presLayoutVars>
      </dgm:prSet>
      <dgm:spPr/>
    </dgm:pt>
    <dgm:pt modelId="{574CEA76-CE53-4E34-A614-869AC9B68E3B}" type="pres">
      <dgm:prSet presAssocID="{49F155E7-60C5-4081-917D-3286D1EF729A}" presName="dummyMaxCanvas" presStyleCnt="0">
        <dgm:presLayoutVars/>
      </dgm:prSet>
      <dgm:spPr/>
    </dgm:pt>
    <dgm:pt modelId="{9D0D26B1-6936-41D0-94C1-4EEC29EEA870}" type="pres">
      <dgm:prSet presAssocID="{49F155E7-60C5-4081-917D-3286D1EF729A}" presName="FiveNodes_1" presStyleLbl="node1" presStyleIdx="0" presStyleCnt="5" custLinFactNeighborX="-613" custLinFactNeighborY="4404">
        <dgm:presLayoutVars>
          <dgm:bulletEnabled val="1"/>
        </dgm:presLayoutVars>
      </dgm:prSet>
      <dgm:spPr/>
    </dgm:pt>
    <dgm:pt modelId="{AE46A15B-60E8-436D-A0D0-BBB8AFDC1286}" type="pres">
      <dgm:prSet presAssocID="{49F155E7-60C5-4081-917D-3286D1EF729A}" presName="FiveNodes_2" presStyleLbl="node1" presStyleIdx="1" presStyleCnt="5">
        <dgm:presLayoutVars>
          <dgm:bulletEnabled val="1"/>
        </dgm:presLayoutVars>
      </dgm:prSet>
      <dgm:spPr/>
    </dgm:pt>
    <dgm:pt modelId="{406A56E4-BC6C-44DE-87B9-93D009CAB60B}" type="pres">
      <dgm:prSet presAssocID="{49F155E7-60C5-4081-917D-3286D1EF729A}" presName="FiveNodes_3" presStyleLbl="node1" presStyleIdx="2" presStyleCnt="5">
        <dgm:presLayoutVars>
          <dgm:bulletEnabled val="1"/>
        </dgm:presLayoutVars>
      </dgm:prSet>
      <dgm:spPr/>
    </dgm:pt>
    <dgm:pt modelId="{3753C467-DC3A-4611-8831-52FCCAADA131}" type="pres">
      <dgm:prSet presAssocID="{49F155E7-60C5-4081-917D-3286D1EF729A}" presName="FiveNodes_4" presStyleLbl="node1" presStyleIdx="3" presStyleCnt="5">
        <dgm:presLayoutVars>
          <dgm:bulletEnabled val="1"/>
        </dgm:presLayoutVars>
      </dgm:prSet>
      <dgm:spPr/>
    </dgm:pt>
    <dgm:pt modelId="{FC41048E-FD1B-4DE7-8A48-0D0F191F3072}" type="pres">
      <dgm:prSet presAssocID="{49F155E7-60C5-4081-917D-3286D1EF729A}" presName="FiveNodes_5" presStyleLbl="node1" presStyleIdx="4" presStyleCnt="5" custLinFactNeighborX="-2282" custLinFactNeighborY="951">
        <dgm:presLayoutVars>
          <dgm:bulletEnabled val="1"/>
        </dgm:presLayoutVars>
      </dgm:prSet>
      <dgm:spPr/>
    </dgm:pt>
    <dgm:pt modelId="{E624ECC7-66FB-473D-AC7E-EF9FC9A0F978}" type="pres">
      <dgm:prSet presAssocID="{49F155E7-60C5-4081-917D-3286D1EF729A}" presName="FiveConn_1-2" presStyleLbl="fgAccFollowNode1" presStyleIdx="0" presStyleCnt="4">
        <dgm:presLayoutVars>
          <dgm:bulletEnabled val="1"/>
        </dgm:presLayoutVars>
      </dgm:prSet>
      <dgm:spPr/>
    </dgm:pt>
    <dgm:pt modelId="{177E841C-724C-4CF3-9138-66FD0DF36FA2}" type="pres">
      <dgm:prSet presAssocID="{49F155E7-60C5-4081-917D-3286D1EF729A}" presName="FiveConn_2-3" presStyleLbl="fgAccFollowNode1" presStyleIdx="1" presStyleCnt="4">
        <dgm:presLayoutVars>
          <dgm:bulletEnabled val="1"/>
        </dgm:presLayoutVars>
      </dgm:prSet>
      <dgm:spPr/>
    </dgm:pt>
    <dgm:pt modelId="{2099B780-4312-4C28-A308-4891F3A352F5}" type="pres">
      <dgm:prSet presAssocID="{49F155E7-60C5-4081-917D-3286D1EF729A}" presName="FiveConn_3-4" presStyleLbl="fgAccFollowNode1" presStyleIdx="2" presStyleCnt="4">
        <dgm:presLayoutVars>
          <dgm:bulletEnabled val="1"/>
        </dgm:presLayoutVars>
      </dgm:prSet>
      <dgm:spPr/>
    </dgm:pt>
    <dgm:pt modelId="{6CAA531C-2C84-4BE8-806D-16CA099CA9D0}" type="pres">
      <dgm:prSet presAssocID="{49F155E7-60C5-4081-917D-3286D1EF729A}" presName="FiveConn_4-5" presStyleLbl="fgAccFollowNode1" presStyleIdx="3" presStyleCnt="4">
        <dgm:presLayoutVars>
          <dgm:bulletEnabled val="1"/>
        </dgm:presLayoutVars>
      </dgm:prSet>
      <dgm:spPr/>
    </dgm:pt>
    <dgm:pt modelId="{8F0B65D3-C38B-417B-BD9F-E13EC11F7405}" type="pres">
      <dgm:prSet presAssocID="{49F155E7-60C5-4081-917D-3286D1EF729A}" presName="FiveNodes_1_text" presStyleLbl="node1" presStyleIdx="4" presStyleCnt="5">
        <dgm:presLayoutVars>
          <dgm:bulletEnabled val="1"/>
        </dgm:presLayoutVars>
      </dgm:prSet>
      <dgm:spPr/>
    </dgm:pt>
    <dgm:pt modelId="{9402134A-CF76-4766-B0A1-FF53884E3BA6}" type="pres">
      <dgm:prSet presAssocID="{49F155E7-60C5-4081-917D-3286D1EF729A}" presName="FiveNodes_2_text" presStyleLbl="node1" presStyleIdx="4" presStyleCnt="5">
        <dgm:presLayoutVars>
          <dgm:bulletEnabled val="1"/>
        </dgm:presLayoutVars>
      </dgm:prSet>
      <dgm:spPr/>
    </dgm:pt>
    <dgm:pt modelId="{50FC8D42-B037-4952-8A11-73AFC00DE13A}" type="pres">
      <dgm:prSet presAssocID="{49F155E7-60C5-4081-917D-3286D1EF729A}" presName="FiveNodes_3_text" presStyleLbl="node1" presStyleIdx="4" presStyleCnt="5">
        <dgm:presLayoutVars>
          <dgm:bulletEnabled val="1"/>
        </dgm:presLayoutVars>
      </dgm:prSet>
      <dgm:spPr/>
    </dgm:pt>
    <dgm:pt modelId="{BF517B50-936E-47C0-B3AA-F823BD96638F}" type="pres">
      <dgm:prSet presAssocID="{49F155E7-60C5-4081-917D-3286D1EF729A}" presName="FiveNodes_4_text" presStyleLbl="node1" presStyleIdx="4" presStyleCnt="5">
        <dgm:presLayoutVars>
          <dgm:bulletEnabled val="1"/>
        </dgm:presLayoutVars>
      </dgm:prSet>
      <dgm:spPr/>
    </dgm:pt>
    <dgm:pt modelId="{BC9B38A0-B876-41D5-962F-44D7E271DCFF}" type="pres">
      <dgm:prSet presAssocID="{49F155E7-60C5-4081-917D-3286D1EF729A}" presName="FiveNodes_5_text" presStyleLbl="node1" presStyleIdx="4" presStyleCnt="5">
        <dgm:presLayoutVars>
          <dgm:bulletEnabled val="1"/>
        </dgm:presLayoutVars>
      </dgm:prSet>
      <dgm:spPr/>
    </dgm:pt>
  </dgm:ptLst>
  <dgm:cxnLst>
    <dgm:cxn modelId="{0E1A0B01-91DF-4639-816C-B89E24E90EF8}" type="presOf" srcId="{1BAE2A49-75E4-4FA8-B08F-2E54C6C52D53}" destId="{6CAA531C-2C84-4BE8-806D-16CA099CA9D0}" srcOrd="0" destOrd="0" presId="urn:microsoft.com/office/officeart/2005/8/layout/vProcess5"/>
    <dgm:cxn modelId="{6259AA05-219E-4BB7-B285-B4E3254F4944}" type="presOf" srcId="{FA2B7EAA-0551-4E77-BFEF-FCB089F1395D}" destId="{8F0B65D3-C38B-417B-BD9F-E13EC11F7405}" srcOrd="1" destOrd="0" presId="urn:microsoft.com/office/officeart/2005/8/layout/vProcess5"/>
    <dgm:cxn modelId="{1183C210-EE50-4C45-A753-0ECA90523570}" srcId="{49F155E7-60C5-4081-917D-3286D1EF729A}" destId="{AF5B8D3A-C57B-491A-8AE1-94EE42EA1069}" srcOrd="2" destOrd="0" parTransId="{E3B5722A-F2A3-4DF0-9760-2EEE71DCCE2A}" sibTransId="{FFA067E8-2E3C-40F9-B682-3BC3A1B1E716}"/>
    <dgm:cxn modelId="{B0A6AE19-1319-45E1-9CF1-BF9504E0D6CB}" type="presOf" srcId="{F30EB2B9-9AC6-4341-B7D2-6CEBCCE69EE3}" destId="{BC9B38A0-B876-41D5-962F-44D7E271DCFF}" srcOrd="1" destOrd="0" presId="urn:microsoft.com/office/officeart/2005/8/layout/vProcess5"/>
    <dgm:cxn modelId="{DCFF5029-E3ED-456B-8737-4252B5AC64BE}" srcId="{49F155E7-60C5-4081-917D-3286D1EF729A}" destId="{FA2B7EAA-0551-4E77-BFEF-FCB089F1395D}" srcOrd="0" destOrd="0" parTransId="{C1A96B5A-63C1-4F93-A488-5C9D21685DD8}" sibTransId="{9E188F86-5C54-4E31-8ED8-C91A308A1614}"/>
    <dgm:cxn modelId="{05A0C230-F32E-4169-987F-A167132353D1}" type="presOf" srcId="{49F155E7-60C5-4081-917D-3286D1EF729A}" destId="{D4E92605-EA58-47CF-872F-21404BB39000}" srcOrd="0" destOrd="0" presId="urn:microsoft.com/office/officeart/2005/8/layout/vProcess5"/>
    <dgm:cxn modelId="{6D13F437-0802-44A4-A8E5-5170E3186902}" type="presOf" srcId="{FFA067E8-2E3C-40F9-B682-3BC3A1B1E716}" destId="{2099B780-4312-4C28-A308-4891F3A352F5}" srcOrd="0" destOrd="0" presId="urn:microsoft.com/office/officeart/2005/8/layout/vProcess5"/>
    <dgm:cxn modelId="{1EFD3F3E-71F7-401F-BA30-F31A06A926E6}" srcId="{49F155E7-60C5-4081-917D-3286D1EF729A}" destId="{EDBA88E7-9CFA-41E1-B185-0C11ED1E8B70}" srcOrd="3" destOrd="0" parTransId="{DD4FDA23-44DF-4FEF-9C8E-8F6F808DAC14}" sibTransId="{1BAE2A49-75E4-4FA8-B08F-2E54C6C52D53}"/>
    <dgm:cxn modelId="{4F7E1D43-9F66-41DF-8089-51154E427619}" type="presOf" srcId="{AF5B8D3A-C57B-491A-8AE1-94EE42EA1069}" destId="{406A56E4-BC6C-44DE-87B9-93D009CAB60B}" srcOrd="0" destOrd="0" presId="urn:microsoft.com/office/officeart/2005/8/layout/vProcess5"/>
    <dgm:cxn modelId="{13AA7863-3C1D-471C-AF2F-95DE9CAACB59}" type="presOf" srcId="{EDBA88E7-9CFA-41E1-B185-0C11ED1E8B70}" destId="{3753C467-DC3A-4611-8831-52FCCAADA131}" srcOrd="0" destOrd="0" presId="urn:microsoft.com/office/officeart/2005/8/layout/vProcess5"/>
    <dgm:cxn modelId="{4C7F1567-6015-473F-B58C-B6B33F2DCEF7}" type="presOf" srcId="{73CBCE3E-4CBE-47C9-91C9-52C4673EC425}" destId="{AE46A15B-60E8-436D-A0D0-BBB8AFDC1286}" srcOrd="0" destOrd="0" presId="urn:microsoft.com/office/officeart/2005/8/layout/vProcess5"/>
    <dgm:cxn modelId="{E7B4A38D-00CA-419E-9E56-9C9362323801}" type="presOf" srcId="{53ADBA86-C529-4BD8-8E04-8EE80F6220B4}" destId="{177E841C-724C-4CF3-9138-66FD0DF36FA2}" srcOrd="0" destOrd="0" presId="urn:microsoft.com/office/officeart/2005/8/layout/vProcess5"/>
    <dgm:cxn modelId="{68AC0FB3-ED3C-4ABA-A724-3A15031716A2}" type="presOf" srcId="{9E188F86-5C54-4E31-8ED8-C91A308A1614}" destId="{E624ECC7-66FB-473D-AC7E-EF9FC9A0F978}" srcOrd="0" destOrd="0" presId="urn:microsoft.com/office/officeart/2005/8/layout/vProcess5"/>
    <dgm:cxn modelId="{A74ABECA-BE34-4CB2-A029-0F4FC9EBCFE7}" type="presOf" srcId="{AF5B8D3A-C57B-491A-8AE1-94EE42EA1069}" destId="{50FC8D42-B037-4952-8A11-73AFC00DE13A}" srcOrd="1" destOrd="0" presId="urn:microsoft.com/office/officeart/2005/8/layout/vProcess5"/>
    <dgm:cxn modelId="{C32C83CF-83DC-45E7-8704-DAA82BFC4AB2}" srcId="{49F155E7-60C5-4081-917D-3286D1EF729A}" destId="{73CBCE3E-4CBE-47C9-91C9-52C4673EC425}" srcOrd="1" destOrd="0" parTransId="{09A4D8BF-B669-4AAB-9B6F-21216A6F79AD}" sibTransId="{53ADBA86-C529-4BD8-8E04-8EE80F6220B4}"/>
    <dgm:cxn modelId="{CBB96CD7-6290-4CA3-AEAE-D2CAFD17E5BB}" type="presOf" srcId="{73CBCE3E-4CBE-47C9-91C9-52C4673EC425}" destId="{9402134A-CF76-4766-B0A1-FF53884E3BA6}" srcOrd="1" destOrd="0" presId="urn:microsoft.com/office/officeart/2005/8/layout/vProcess5"/>
    <dgm:cxn modelId="{C4D361D9-6EFB-4D17-BF8A-BCFCCF013418}" srcId="{49F155E7-60C5-4081-917D-3286D1EF729A}" destId="{F30EB2B9-9AC6-4341-B7D2-6CEBCCE69EE3}" srcOrd="4" destOrd="0" parTransId="{7046DE32-C381-4079-BC09-EA9D9A729ED7}" sibTransId="{008BB4E1-021D-45EC-AE0E-13D0F149592F}"/>
    <dgm:cxn modelId="{5EE85DDF-BD9D-4AAB-A8E5-EADFC55F7F92}" type="presOf" srcId="{F30EB2B9-9AC6-4341-B7D2-6CEBCCE69EE3}" destId="{FC41048E-FD1B-4DE7-8A48-0D0F191F3072}" srcOrd="0" destOrd="0" presId="urn:microsoft.com/office/officeart/2005/8/layout/vProcess5"/>
    <dgm:cxn modelId="{770EE4ED-2E77-4B9E-9699-DA5716962DD9}" type="presOf" srcId="{FA2B7EAA-0551-4E77-BFEF-FCB089F1395D}" destId="{9D0D26B1-6936-41D0-94C1-4EEC29EEA870}" srcOrd="0" destOrd="0" presId="urn:microsoft.com/office/officeart/2005/8/layout/vProcess5"/>
    <dgm:cxn modelId="{845C63F1-8F13-4C26-90A7-B0E71517E732}" type="presOf" srcId="{EDBA88E7-9CFA-41E1-B185-0C11ED1E8B70}" destId="{BF517B50-936E-47C0-B3AA-F823BD96638F}" srcOrd="1" destOrd="0" presId="urn:microsoft.com/office/officeart/2005/8/layout/vProcess5"/>
    <dgm:cxn modelId="{8C460B84-6040-45FB-A6AF-EDE8D0F42BD1}" type="presParOf" srcId="{D4E92605-EA58-47CF-872F-21404BB39000}" destId="{574CEA76-CE53-4E34-A614-869AC9B68E3B}" srcOrd="0" destOrd="0" presId="urn:microsoft.com/office/officeart/2005/8/layout/vProcess5"/>
    <dgm:cxn modelId="{2C64F2AC-438E-46DA-81EF-18A9FC1506EF}" type="presParOf" srcId="{D4E92605-EA58-47CF-872F-21404BB39000}" destId="{9D0D26B1-6936-41D0-94C1-4EEC29EEA870}" srcOrd="1" destOrd="0" presId="urn:microsoft.com/office/officeart/2005/8/layout/vProcess5"/>
    <dgm:cxn modelId="{71939FDB-003D-4979-90B5-76ACF14C9023}" type="presParOf" srcId="{D4E92605-EA58-47CF-872F-21404BB39000}" destId="{AE46A15B-60E8-436D-A0D0-BBB8AFDC1286}" srcOrd="2" destOrd="0" presId="urn:microsoft.com/office/officeart/2005/8/layout/vProcess5"/>
    <dgm:cxn modelId="{CBBD1749-D220-4C57-9D30-C1DF14ABE32A}" type="presParOf" srcId="{D4E92605-EA58-47CF-872F-21404BB39000}" destId="{406A56E4-BC6C-44DE-87B9-93D009CAB60B}" srcOrd="3" destOrd="0" presId="urn:microsoft.com/office/officeart/2005/8/layout/vProcess5"/>
    <dgm:cxn modelId="{B6695AD8-EF7B-4C3F-B642-FECB75A51297}" type="presParOf" srcId="{D4E92605-EA58-47CF-872F-21404BB39000}" destId="{3753C467-DC3A-4611-8831-52FCCAADA131}" srcOrd="4" destOrd="0" presId="urn:microsoft.com/office/officeart/2005/8/layout/vProcess5"/>
    <dgm:cxn modelId="{8980D6A7-72DB-4865-B7C8-32F07A0354D0}" type="presParOf" srcId="{D4E92605-EA58-47CF-872F-21404BB39000}" destId="{FC41048E-FD1B-4DE7-8A48-0D0F191F3072}" srcOrd="5" destOrd="0" presId="urn:microsoft.com/office/officeart/2005/8/layout/vProcess5"/>
    <dgm:cxn modelId="{78C3A976-30F2-461D-B943-55495AEF75C7}" type="presParOf" srcId="{D4E92605-EA58-47CF-872F-21404BB39000}" destId="{E624ECC7-66FB-473D-AC7E-EF9FC9A0F978}" srcOrd="6" destOrd="0" presId="urn:microsoft.com/office/officeart/2005/8/layout/vProcess5"/>
    <dgm:cxn modelId="{801E3367-963F-4FD6-BAD7-D54B54F4D933}" type="presParOf" srcId="{D4E92605-EA58-47CF-872F-21404BB39000}" destId="{177E841C-724C-4CF3-9138-66FD0DF36FA2}" srcOrd="7" destOrd="0" presId="urn:microsoft.com/office/officeart/2005/8/layout/vProcess5"/>
    <dgm:cxn modelId="{F49D6458-0BB1-4FEB-804F-A0AC5470A6CE}" type="presParOf" srcId="{D4E92605-EA58-47CF-872F-21404BB39000}" destId="{2099B780-4312-4C28-A308-4891F3A352F5}" srcOrd="8" destOrd="0" presId="urn:microsoft.com/office/officeart/2005/8/layout/vProcess5"/>
    <dgm:cxn modelId="{90C9E593-6661-49C5-B0AC-54C9E3A90928}" type="presParOf" srcId="{D4E92605-EA58-47CF-872F-21404BB39000}" destId="{6CAA531C-2C84-4BE8-806D-16CA099CA9D0}" srcOrd="9" destOrd="0" presId="urn:microsoft.com/office/officeart/2005/8/layout/vProcess5"/>
    <dgm:cxn modelId="{102E55B3-1B13-4660-BEE8-C4FE29F4AE3D}" type="presParOf" srcId="{D4E92605-EA58-47CF-872F-21404BB39000}" destId="{8F0B65D3-C38B-417B-BD9F-E13EC11F7405}" srcOrd="10" destOrd="0" presId="urn:microsoft.com/office/officeart/2005/8/layout/vProcess5"/>
    <dgm:cxn modelId="{A1D19D72-EF9C-4871-81C1-D7C8F9235F92}" type="presParOf" srcId="{D4E92605-EA58-47CF-872F-21404BB39000}" destId="{9402134A-CF76-4766-B0A1-FF53884E3BA6}" srcOrd="11" destOrd="0" presId="urn:microsoft.com/office/officeart/2005/8/layout/vProcess5"/>
    <dgm:cxn modelId="{92BB2257-7E2D-4A5E-832E-EE8A1B0D24CD}" type="presParOf" srcId="{D4E92605-EA58-47CF-872F-21404BB39000}" destId="{50FC8D42-B037-4952-8A11-73AFC00DE13A}" srcOrd="12" destOrd="0" presId="urn:microsoft.com/office/officeart/2005/8/layout/vProcess5"/>
    <dgm:cxn modelId="{FC8E05BF-AD40-4107-B949-40341B82E619}" type="presParOf" srcId="{D4E92605-EA58-47CF-872F-21404BB39000}" destId="{BF517B50-936E-47C0-B3AA-F823BD96638F}" srcOrd="13" destOrd="0" presId="urn:microsoft.com/office/officeart/2005/8/layout/vProcess5"/>
    <dgm:cxn modelId="{2BF596B6-FF91-4C3F-B03F-10E0026D8D04}" type="presParOf" srcId="{D4E92605-EA58-47CF-872F-21404BB39000}" destId="{BC9B38A0-B876-41D5-962F-44D7E271DCF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46A934-5677-42EF-86DB-05642AEEBCD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0A4183C-A14F-4341-9739-F2BB1692A501}">
      <dgm:prSet/>
      <dgm:spPr/>
      <dgm:t>
        <a:bodyPr/>
        <a:lstStyle/>
        <a:p>
          <a:r>
            <a:rPr lang="en-US" b="1" dirty="0"/>
            <a:t>46 percent of adults say they couldn’t bear/fear to be without their smartphones (</a:t>
          </a:r>
          <a:r>
            <a:rPr lang="en-US" b="1" dirty="0">
              <a:solidFill>
                <a:schemeClr val="tx1"/>
              </a:solidFill>
            </a:rPr>
            <a:t>Nomophobia</a:t>
          </a:r>
          <a:r>
            <a:rPr lang="en-US" b="1" dirty="0"/>
            <a:t>) - some would rather suffer physical injury (Rosenberg and Feder, </a:t>
          </a:r>
          <a:r>
            <a:rPr lang="en-US" b="1" i="1" dirty="0"/>
            <a:t>Behavioral Addictions).</a:t>
          </a:r>
          <a:endParaRPr lang="en-US" b="1" dirty="0"/>
        </a:p>
      </dgm:t>
    </dgm:pt>
    <dgm:pt modelId="{39ACC7A2-8899-475A-BA18-24E58C364605}" type="parTrans" cxnId="{FD8D511D-EA3E-40EB-968E-0078B1D82052}">
      <dgm:prSet/>
      <dgm:spPr/>
      <dgm:t>
        <a:bodyPr/>
        <a:lstStyle/>
        <a:p>
          <a:endParaRPr lang="en-US"/>
        </a:p>
      </dgm:t>
    </dgm:pt>
    <dgm:pt modelId="{381A06F2-C4B8-40CE-BA13-9A19A447DC92}" type="sibTrans" cxnId="{FD8D511D-EA3E-40EB-968E-0078B1D82052}">
      <dgm:prSet/>
      <dgm:spPr/>
      <dgm:t>
        <a:bodyPr/>
        <a:lstStyle/>
        <a:p>
          <a:endParaRPr lang="en-US"/>
        </a:p>
      </dgm:t>
    </dgm:pt>
    <dgm:pt modelId="{88F42E1E-C44B-498E-82F2-F221581C5C98}">
      <dgm:prSet/>
      <dgm:spPr/>
      <dgm:t>
        <a:bodyPr/>
        <a:lstStyle/>
        <a:p>
          <a:r>
            <a:rPr lang="en-US" b="1" dirty="0">
              <a:solidFill>
                <a:schemeClr val="tx1"/>
              </a:solidFill>
            </a:rPr>
            <a:t>In 2008 adults spent on average of </a:t>
          </a:r>
          <a:r>
            <a:rPr lang="en-US" b="1" dirty="0">
              <a:solidFill>
                <a:srgbClr val="FFFF00"/>
              </a:solidFill>
            </a:rPr>
            <a:t>18 minutes </a:t>
          </a:r>
          <a:r>
            <a:rPr lang="en-US" b="1" dirty="0">
              <a:solidFill>
                <a:schemeClr val="tx1"/>
              </a:solidFill>
            </a:rPr>
            <a:t>on their phones and in 2015 that rose to </a:t>
          </a:r>
          <a:r>
            <a:rPr lang="en-US" b="1" dirty="0">
              <a:solidFill>
                <a:srgbClr val="FFFF00"/>
              </a:solidFill>
            </a:rPr>
            <a:t>2 hours and 48 </a:t>
          </a:r>
          <a:r>
            <a:rPr lang="en-US" b="1" dirty="0">
              <a:solidFill>
                <a:schemeClr val="tx1"/>
              </a:solidFill>
            </a:rPr>
            <a:t>minutes (Rosenberg and Feder, </a:t>
          </a:r>
          <a:r>
            <a:rPr lang="en-US" b="1" i="1" dirty="0">
              <a:solidFill>
                <a:schemeClr val="tx1"/>
              </a:solidFill>
            </a:rPr>
            <a:t>Behavioral Addictions).</a:t>
          </a:r>
          <a:endParaRPr lang="en-US" b="1" dirty="0">
            <a:solidFill>
              <a:schemeClr val="tx1"/>
            </a:solidFill>
          </a:endParaRPr>
        </a:p>
      </dgm:t>
    </dgm:pt>
    <dgm:pt modelId="{C92BC365-3321-4AC5-8583-3EFA47E6DA38}" type="parTrans" cxnId="{7A1641DE-DF3C-46F1-BA36-1B15A1D78F62}">
      <dgm:prSet/>
      <dgm:spPr/>
      <dgm:t>
        <a:bodyPr/>
        <a:lstStyle/>
        <a:p>
          <a:endParaRPr lang="en-US"/>
        </a:p>
      </dgm:t>
    </dgm:pt>
    <dgm:pt modelId="{EC927AC5-5543-4AE6-AD86-C10680079B77}" type="sibTrans" cxnId="{7A1641DE-DF3C-46F1-BA36-1B15A1D78F62}">
      <dgm:prSet/>
      <dgm:spPr/>
      <dgm:t>
        <a:bodyPr/>
        <a:lstStyle/>
        <a:p>
          <a:endParaRPr lang="en-US"/>
        </a:p>
      </dgm:t>
    </dgm:pt>
    <dgm:pt modelId="{51F21CFE-F81C-4BB1-A919-A02CAAC73F01}">
      <dgm:prSet/>
      <dgm:spPr/>
      <dgm:t>
        <a:bodyPr/>
        <a:lstStyle/>
        <a:p>
          <a:r>
            <a:rPr lang="en-US" b="1" dirty="0">
              <a:solidFill>
                <a:srgbClr val="FFFF00"/>
              </a:solidFill>
            </a:rPr>
            <a:t>Up to </a:t>
          </a:r>
          <a:r>
            <a:rPr lang="en-US" b="1" dirty="0">
              <a:solidFill>
                <a:schemeClr val="tx1"/>
              </a:solidFill>
            </a:rPr>
            <a:t>59%</a:t>
          </a:r>
          <a:r>
            <a:rPr lang="en-US" b="1" dirty="0">
              <a:solidFill>
                <a:srgbClr val="FFFF00"/>
              </a:solidFill>
            </a:rPr>
            <a:t> of adults say they are dependent on social media and they report that this reliance makes them </a:t>
          </a:r>
          <a:r>
            <a:rPr lang="en-US" b="1" dirty="0">
              <a:solidFill>
                <a:schemeClr val="tx1"/>
              </a:solidFill>
            </a:rPr>
            <a:t>unhappy</a:t>
          </a:r>
          <a:r>
            <a:rPr lang="en-US" b="1" dirty="0">
              <a:solidFill>
                <a:srgbClr val="FFFF00"/>
              </a:solidFill>
            </a:rPr>
            <a:t> (Rosenberg and Feder, </a:t>
          </a:r>
          <a:r>
            <a:rPr lang="en-US" b="1" i="1" dirty="0">
              <a:solidFill>
                <a:srgbClr val="FFFF00"/>
              </a:solidFill>
            </a:rPr>
            <a:t>Behavioral Addictions).</a:t>
          </a:r>
          <a:endParaRPr lang="en-US" b="1" dirty="0">
            <a:solidFill>
              <a:srgbClr val="FFFF00"/>
            </a:solidFill>
          </a:endParaRPr>
        </a:p>
      </dgm:t>
    </dgm:pt>
    <dgm:pt modelId="{D9E0058A-8A16-4B4D-9653-9EC809DF4175}" type="parTrans" cxnId="{A397ABF6-21E3-4758-9BBC-8F0DA506E8B8}">
      <dgm:prSet/>
      <dgm:spPr/>
      <dgm:t>
        <a:bodyPr/>
        <a:lstStyle/>
        <a:p>
          <a:endParaRPr lang="en-US"/>
        </a:p>
      </dgm:t>
    </dgm:pt>
    <dgm:pt modelId="{76FFC81F-39A2-4C36-8D2E-58E70EAFB922}" type="sibTrans" cxnId="{A397ABF6-21E3-4758-9BBC-8F0DA506E8B8}">
      <dgm:prSet/>
      <dgm:spPr/>
      <dgm:t>
        <a:bodyPr/>
        <a:lstStyle/>
        <a:p>
          <a:endParaRPr lang="en-US"/>
        </a:p>
      </dgm:t>
    </dgm:pt>
    <dgm:pt modelId="{0C76DD0D-526A-454E-9510-9F58402C7318}">
      <dgm:prSet/>
      <dgm:spPr/>
      <dgm:t>
        <a:bodyPr/>
        <a:lstStyle/>
        <a:p>
          <a:r>
            <a:rPr lang="en-US" b="1" dirty="0">
              <a:solidFill>
                <a:srgbClr val="FF0000"/>
              </a:solidFill>
            </a:rPr>
            <a:t>There were an estimated </a:t>
          </a:r>
          <a:r>
            <a:rPr lang="en-US" b="1" dirty="0">
              <a:solidFill>
                <a:schemeClr val="tx1"/>
              </a:solidFill>
            </a:rPr>
            <a:t>280 million smartphone addicts in 2015</a:t>
          </a:r>
          <a:r>
            <a:rPr lang="en-US" b="1" dirty="0">
              <a:solidFill>
                <a:srgbClr val="FF0000"/>
              </a:solidFill>
            </a:rPr>
            <a:t>, which would make the fourth largest country in the world after China, India, and the United States (Rosenberg and Feder, </a:t>
          </a:r>
          <a:r>
            <a:rPr lang="en-US" b="1" i="1" dirty="0">
              <a:solidFill>
                <a:srgbClr val="FF0000"/>
              </a:solidFill>
            </a:rPr>
            <a:t>Behavioral Addictions).</a:t>
          </a:r>
          <a:endParaRPr lang="en-US" b="1" dirty="0">
            <a:solidFill>
              <a:srgbClr val="FF0000"/>
            </a:solidFill>
          </a:endParaRPr>
        </a:p>
      </dgm:t>
    </dgm:pt>
    <dgm:pt modelId="{5D6C0189-17BF-4494-9C60-CB9F9CE3E21E}" type="parTrans" cxnId="{FECBE20E-168F-48DD-AF2D-98C0728E7DD3}">
      <dgm:prSet/>
      <dgm:spPr/>
      <dgm:t>
        <a:bodyPr/>
        <a:lstStyle/>
        <a:p>
          <a:endParaRPr lang="en-US"/>
        </a:p>
      </dgm:t>
    </dgm:pt>
    <dgm:pt modelId="{76AD1F6C-62F7-4199-ACC7-90B5CD94954B}" type="sibTrans" cxnId="{FECBE20E-168F-48DD-AF2D-98C0728E7DD3}">
      <dgm:prSet/>
      <dgm:spPr/>
      <dgm:t>
        <a:bodyPr/>
        <a:lstStyle/>
        <a:p>
          <a:endParaRPr lang="en-US"/>
        </a:p>
      </dgm:t>
    </dgm:pt>
    <dgm:pt modelId="{183D2693-882D-45C3-B09F-04D330FD7719}" type="pres">
      <dgm:prSet presAssocID="{C946A934-5677-42EF-86DB-05642AEEBCD6}" presName="root" presStyleCnt="0">
        <dgm:presLayoutVars>
          <dgm:dir/>
          <dgm:resizeHandles val="exact"/>
        </dgm:presLayoutVars>
      </dgm:prSet>
      <dgm:spPr/>
    </dgm:pt>
    <dgm:pt modelId="{2307FCF3-2944-48D2-BD66-6DADA3E978A0}" type="pres">
      <dgm:prSet presAssocID="{10A4183C-A14F-4341-9739-F2BB1692A501}" presName="compNode" presStyleCnt="0"/>
      <dgm:spPr/>
    </dgm:pt>
    <dgm:pt modelId="{3CEDF7D5-16AA-4A95-80A2-82FFA2C3F417}" type="pres">
      <dgm:prSet presAssocID="{10A4183C-A14F-4341-9739-F2BB1692A501}" presName="bgRect" presStyleLbl="bgShp" presStyleIdx="0" presStyleCnt="4"/>
      <dgm:spPr/>
    </dgm:pt>
    <dgm:pt modelId="{294A0C94-26E2-49A9-833E-CDC5D272101B}" type="pres">
      <dgm:prSet presAssocID="{10A4183C-A14F-4341-9739-F2BB1692A50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8D6EDC50-AEC6-472E-8F50-BD0047F094DA}" type="pres">
      <dgm:prSet presAssocID="{10A4183C-A14F-4341-9739-F2BB1692A501}" presName="spaceRect" presStyleCnt="0"/>
      <dgm:spPr/>
    </dgm:pt>
    <dgm:pt modelId="{AC09F1D8-84F0-4C33-9C41-4207FD101E19}" type="pres">
      <dgm:prSet presAssocID="{10A4183C-A14F-4341-9739-F2BB1692A501}" presName="parTx" presStyleLbl="revTx" presStyleIdx="0" presStyleCnt="4">
        <dgm:presLayoutVars>
          <dgm:chMax val="0"/>
          <dgm:chPref val="0"/>
        </dgm:presLayoutVars>
      </dgm:prSet>
      <dgm:spPr/>
    </dgm:pt>
    <dgm:pt modelId="{36E3D904-3869-4CCC-8CC9-EBA35CB9D0EF}" type="pres">
      <dgm:prSet presAssocID="{381A06F2-C4B8-40CE-BA13-9A19A447DC92}" presName="sibTrans" presStyleCnt="0"/>
      <dgm:spPr/>
    </dgm:pt>
    <dgm:pt modelId="{B609C95B-7F1F-4AB9-983C-DACA0B5CB0C0}" type="pres">
      <dgm:prSet presAssocID="{88F42E1E-C44B-498E-82F2-F221581C5C98}" presName="compNode" presStyleCnt="0"/>
      <dgm:spPr/>
    </dgm:pt>
    <dgm:pt modelId="{AC838496-EE3F-4C2D-AB5E-B7DC5CE5A1C5}" type="pres">
      <dgm:prSet presAssocID="{88F42E1E-C44B-498E-82F2-F221581C5C98}" presName="bgRect" presStyleLbl="bgShp" presStyleIdx="1" presStyleCnt="4"/>
      <dgm:spPr/>
    </dgm:pt>
    <dgm:pt modelId="{78058630-F855-40AC-B00E-398DDFB35D49}" type="pres">
      <dgm:prSet presAssocID="{88F42E1E-C44B-498E-82F2-F221581C5C9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CDDAAFFB-9FF1-4370-86F2-5D80DA8DADED}" type="pres">
      <dgm:prSet presAssocID="{88F42E1E-C44B-498E-82F2-F221581C5C98}" presName="spaceRect" presStyleCnt="0"/>
      <dgm:spPr/>
    </dgm:pt>
    <dgm:pt modelId="{0FC4BD9C-A48D-4819-BF07-E3301F3CEDD4}" type="pres">
      <dgm:prSet presAssocID="{88F42E1E-C44B-498E-82F2-F221581C5C98}" presName="parTx" presStyleLbl="revTx" presStyleIdx="1" presStyleCnt="4">
        <dgm:presLayoutVars>
          <dgm:chMax val="0"/>
          <dgm:chPref val="0"/>
        </dgm:presLayoutVars>
      </dgm:prSet>
      <dgm:spPr/>
    </dgm:pt>
    <dgm:pt modelId="{D22FAF40-B337-48AE-8E4F-7C1E678E831C}" type="pres">
      <dgm:prSet presAssocID="{EC927AC5-5543-4AE6-AD86-C10680079B77}" presName="sibTrans" presStyleCnt="0"/>
      <dgm:spPr/>
    </dgm:pt>
    <dgm:pt modelId="{43CBF052-F79A-41A5-A0B9-4AE1757BFAE9}" type="pres">
      <dgm:prSet presAssocID="{51F21CFE-F81C-4BB1-A919-A02CAAC73F01}" presName="compNode" presStyleCnt="0"/>
      <dgm:spPr/>
    </dgm:pt>
    <dgm:pt modelId="{8A15EDD7-9BD1-409E-BFB3-AF1EECF8B67B}" type="pres">
      <dgm:prSet presAssocID="{51F21CFE-F81C-4BB1-A919-A02CAAC73F01}" presName="bgRect" presStyleLbl="bgShp" presStyleIdx="2" presStyleCnt="4"/>
      <dgm:spPr/>
    </dgm:pt>
    <dgm:pt modelId="{739E5C7A-1719-4B11-87BC-35550CC82D93}" type="pres">
      <dgm:prSet presAssocID="{51F21CFE-F81C-4BB1-A919-A02CAAC73F0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ngue Face with Solid Fill"/>
        </a:ext>
      </dgm:extLst>
    </dgm:pt>
    <dgm:pt modelId="{13FF35BA-6A08-476B-90C5-FA2FAFAD1F90}" type="pres">
      <dgm:prSet presAssocID="{51F21CFE-F81C-4BB1-A919-A02CAAC73F01}" presName="spaceRect" presStyleCnt="0"/>
      <dgm:spPr/>
    </dgm:pt>
    <dgm:pt modelId="{CEB4A819-2CF8-40BB-8428-5D422A6F7834}" type="pres">
      <dgm:prSet presAssocID="{51F21CFE-F81C-4BB1-A919-A02CAAC73F01}" presName="parTx" presStyleLbl="revTx" presStyleIdx="2" presStyleCnt="4">
        <dgm:presLayoutVars>
          <dgm:chMax val="0"/>
          <dgm:chPref val="0"/>
        </dgm:presLayoutVars>
      </dgm:prSet>
      <dgm:spPr/>
    </dgm:pt>
    <dgm:pt modelId="{202516FC-82A8-4F14-AE7D-64C99DC50F06}" type="pres">
      <dgm:prSet presAssocID="{76FFC81F-39A2-4C36-8D2E-58E70EAFB922}" presName="sibTrans" presStyleCnt="0"/>
      <dgm:spPr/>
    </dgm:pt>
    <dgm:pt modelId="{2C67FD0E-0349-42EE-85BB-2DFF8A9C71FD}" type="pres">
      <dgm:prSet presAssocID="{0C76DD0D-526A-454E-9510-9F58402C7318}" presName="compNode" presStyleCnt="0"/>
      <dgm:spPr/>
    </dgm:pt>
    <dgm:pt modelId="{10C2E999-8B41-4B4F-8A15-62251AF6E95A}" type="pres">
      <dgm:prSet presAssocID="{0C76DD0D-526A-454E-9510-9F58402C7318}" presName="bgRect" presStyleLbl="bgShp" presStyleIdx="3" presStyleCnt="4" custLinFactNeighborX="-3843" custLinFactNeighborY="5097"/>
      <dgm:spPr/>
    </dgm:pt>
    <dgm:pt modelId="{4A95817C-DADC-42B8-8147-B670180D51AC}" type="pres">
      <dgm:prSet presAssocID="{0C76DD0D-526A-454E-9510-9F58402C731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rth America"/>
        </a:ext>
      </dgm:extLst>
    </dgm:pt>
    <dgm:pt modelId="{F5B8815F-B644-4DAA-9649-5160BC49A75B}" type="pres">
      <dgm:prSet presAssocID="{0C76DD0D-526A-454E-9510-9F58402C7318}" presName="spaceRect" presStyleCnt="0"/>
      <dgm:spPr/>
    </dgm:pt>
    <dgm:pt modelId="{AAFF02EA-6D09-4F7E-8F5B-D1ADF8F2A874}" type="pres">
      <dgm:prSet presAssocID="{0C76DD0D-526A-454E-9510-9F58402C7318}" presName="parTx" presStyleLbl="revTx" presStyleIdx="3" presStyleCnt="4">
        <dgm:presLayoutVars>
          <dgm:chMax val="0"/>
          <dgm:chPref val="0"/>
        </dgm:presLayoutVars>
      </dgm:prSet>
      <dgm:spPr/>
    </dgm:pt>
  </dgm:ptLst>
  <dgm:cxnLst>
    <dgm:cxn modelId="{78B9A303-FD55-44CD-975A-BA70039EE543}" type="presOf" srcId="{C946A934-5677-42EF-86DB-05642AEEBCD6}" destId="{183D2693-882D-45C3-B09F-04D330FD7719}" srcOrd="0" destOrd="0" presId="urn:microsoft.com/office/officeart/2018/2/layout/IconVerticalSolidList"/>
    <dgm:cxn modelId="{FECBE20E-168F-48DD-AF2D-98C0728E7DD3}" srcId="{C946A934-5677-42EF-86DB-05642AEEBCD6}" destId="{0C76DD0D-526A-454E-9510-9F58402C7318}" srcOrd="3" destOrd="0" parTransId="{5D6C0189-17BF-4494-9C60-CB9F9CE3E21E}" sibTransId="{76AD1F6C-62F7-4199-ACC7-90B5CD94954B}"/>
    <dgm:cxn modelId="{FD8D511D-EA3E-40EB-968E-0078B1D82052}" srcId="{C946A934-5677-42EF-86DB-05642AEEBCD6}" destId="{10A4183C-A14F-4341-9739-F2BB1692A501}" srcOrd="0" destOrd="0" parTransId="{39ACC7A2-8899-475A-BA18-24E58C364605}" sibTransId="{381A06F2-C4B8-40CE-BA13-9A19A447DC92}"/>
    <dgm:cxn modelId="{1AA7D922-FB5C-4480-8164-3010DCCF891C}" type="presOf" srcId="{51F21CFE-F81C-4BB1-A919-A02CAAC73F01}" destId="{CEB4A819-2CF8-40BB-8428-5D422A6F7834}" srcOrd="0" destOrd="0" presId="urn:microsoft.com/office/officeart/2018/2/layout/IconVerticalSolidList"/>
    <dgm:cxn modelId="{3D7B9F40-A3D9-42F5-A28E-DB3729A35F28}" type="presOf" srcId="{88F42E1E-C44B-498E-82F2-F221581C5C98}" destId="{0FC4BD9C-A48D-4819-BF07-E3301F3CEDD4}" srcOrd="0" destOrd="0" presId="urn:microsoft.com/office/officeart/2018/2/layout/IconVerticalSolidList"/>
    <dgm:cxn modelId="{5733A28B-A15C-488C-A615-4E7EAE5A5F42}" type="presOf" srcId="{0C76DD0D-526A-454E-9510-9F58402C7318}" destId="{AAFF02EA-6D09-4F7E-8F5B-D1ADF8F2A874}" srcOrd="0" destOrd="0" presId="urn:microsoft.com/office/officeart/2018/2/layout/IconVerticalSolidList"/>
    <dgm:cxn modelId="{7A1641DE-DF3C-46F1-BA36-1B15A1D78F62}" srcId="{C946A934-5677-42EF-86DB-05642AEEBCD6}" destId="{88F42E1E-C44B-498E-82F2-F221581C5C98}" srcOrd="1" destOrd="0" parTransId="{C92BC365-3321-4AC5-8583-3EFA47E6DA38}" sibTransId="{EC927AC5-5543-4AE6-AD86-C10680079B77}"/>
    <dgm:cxn modelId="{AA1F4EF2-33BE-49C5-BD12-2C6AFBE6B6A2}" type="presOf" srcId="{10A4183C-A14F-4341-9739-F2BB1692A501}" destId="{AC09F1D8-84F0-4C33-9C41-4207FD101E19}" srcOrd="0" destOrd="0" presId="urn:microsoft.com/office/officeart/2018/2/layout/IconVerticalSolidList"/>
    <dgm:cxn modelId="{A397ABF6-21E3-4758-9BBC-8F0DA506E8B8}" srcId="{C946A934-5677-42EF-86DB-05642AEEBCD6}" destId="{51F21CFE-F81C-4BB1-A919-A02CAAC73F01}" srcOrd="2" destOrd="0" parTransId="{D9E0058A-8A16-4B4D-9653-9EC809DF4175}" sibTransId="{76FFC81F-39A2-4C36-8D2E-58E70EAFB922}"/>
    <dgm:cxn modelId="{65E8FE4A-A6ED-4D1E-A1CF-C41A96A2B14F}" type="presParOf" srcId="{183D2693-882D-45C3-B09F-04D330FD7719}" destId="{2307FCF3-2944-48D2-BD66-6DADA3E978A0}" srcOrd="0" destOrd="0" presId="urn:microsoft.com/office/officeart/2018/2/layout/IconVerticalSolidList"/>
    <dgm:cxn modelId="{D0A59A3E-D8F1-4ADB-ACE8-3D7FE2DBF5FC}" type="presParOf" srcId="{2307FCF3-2944-48D2-BD66-6DADA3E978A0}" destId="{3CEDF7D5-16AA-4A95-80A2-82FFA2C3F417}" srcOrd="0" destOrd="0" presId="urn:microsoft.com/office/officeart/2018/2/layout/IconVerticalSolidList"/>
    <dgm:cxn modelId="{0B3AA681-D26F-4349-AA4A-F237BD08E62C}" type="presParOf" srcId="{2307FCF3-2944-48D2-BD66-6DADA3E978A0}" destId="{294A0C94-26E2-49A9-833E-CDC5D272101B}" srcOrd="1" destOrd="0" presId="urn:microsoft.com/office/officeart/2018/2/layout/IconVerticalSolidList"/>
    <dgm:cxn modelId="{95268C45-6CF0-4F83-8CEB-058E54C02B30}" type="presParOf" srcId="{2307FCF3-2944-48D2-BD66-6DADA3E978A0}" destId="{8D6EDC50-AEC6-472E-8F50-BD0047F094DA}" srcOrd="2" destOrd="0" presId="urn:microsoft.com/office/officeart/2018/2/layout/IconVerticalSolidList"/>
    <dgm:cxn modelId="{F56EC8D3-A7AD-426D-BA67-8D6AB3CD90DB}" type="presParOf" srcId="{2307FCF3-2944-48D2-BD66-6DADA3E978A0}" destId="{AC09F1D8-84F0-4C33-9C41-4207FD101E19}" srcOrd="3" destOrd="0" presId="urn:microsoft.com/office/officeart/2018/2/layout/IconVerticalSolidList"/>
    <dgm:cxn modelId="{CFC12648-B574-4C9F-B4EB-68811306358A}" type="presParOf" srcId="{183D2693-882D-45C3-B09F-04D330FD7719}" destId="{36E3D904-3869-4CCC-8CC9-EBA35CB9D0EF}" srcOrd="1" destOrd="0" presId="urn:microsoft.com/office/officeart/2018/2/layout/IconVerticalSolidList"/>
    <dgm:cxn modelId="{49F7064F-8C01-4493-A87A-DB1B80BFB295}" type="presParOf" srcId="{183D2693-882D-45C3-B09F-04D330FD7719}" destId="{B609C95B-7F1F-4AB9-983C-DACA0B5CB0C0}" srcOrd="2" destOrd="0" presId="urn:microsoft.com/office/officeart/2018/2/layout/IconVerticalSolidList"/>
    <dgm:cxn modelId="{FF2295AB-D167-48AB-833D-725D95F3FF9A}" type="presParOf" srcId="{B609C95B-7F1F-4AB9-983C-DACA0B5CB0C0}" destId="{AC838496-EE3F-4C2D-AB5E-B7DC5CE5A1C5}" srcOrd="0" destOrd="0" presId="urn:microsoft.com/office/officeart/2018/2/layout/IconVerticalSolidList"/>
    <dgm:cxn modelId="{682048B7-2B04-4867-A222-F1A6723C7E4A}" type="presParOf" srcId="{B609C95B-7F1F-4AB9-983C-DACA0B5CB0C0}" destId="{78058630-F855-40AC-B00E-398DDFB35D49}" srcOrd="1" destOrd="0" presId="urn:microsoft.com/office/officeart/2018/2/layout/IconVerticalSolidList"/>
    <dgm:cxn modelId="{3294D86E-F4F2-4ED2-9948-ACF4CB07C5B7}" type="presParOf" srcId="{B609C95B-7F1F-4AB9-983C-DACA0B5CB0C0}" destId="{CDDAAFFB-9FF1-4370-86F2-5D80DA8DADED}" srcOrd="2" destOrd="0" presId="urn:microsoft.com/office/officeart/2018/2/layout/IconVerticalSolidList"/>
    <dgm:cxn modelId="{B4A73015-1AD5-40FC-B713-B9ABF37E335A}" type="presParOf" srcId="{B609C95B-7F1F-4AB9-983C-DACA0B5CB0C0}" destId="{0FC4BD9C-A48D-4819-BF07-E3301F3CEDD4}" srcOrd="3" destOrd="0" presId="urn:microsoft.com/office/officeart/2018/2/layout/IconVerticalSolidList"/>
    <dgm:cxn modelId="{5E405014-FCEB-473D-B103-7F98D9E98DC0}" type="presParOf" srcId="{183D2693-882D-45C3-B09F-04D330FD7719}" destId="{D22FAF40-B337-48AE-8E4F-7C1E678E831C}" srcOrd="3" destOrd="0" presId="urn:microsoft.com/office/officeart/2018/2/layout/IconVerticalSolidList"/>
    <dgm:cxn modelId="{2F207564-2321-4B00-9518-1CF11A6F4004}" type="presParOf" srcId="{183D2693-882D-45C3-B09F-04D330FD7719}" destId="{43CBF052-F79A-41A5-A0B9-4AE1757BFAE9}" srcOrd="4" destOrd="0" presId="urn:microsoft.com/office/officeart/2018/2/layout/IconVerticalSolidList"/>
    <dgm:cxn modelId="{8E96F081-AAE7-4C78-B01F-0BE27846338D}" type="presParOf" srcId="{43CBF052-F79A-41A5-A0B9-4AE1757BFAE9}" destId="{8A15EDD7-9BD1-409E-BFB3-AF1EECF8B67B}" srcOrd="0" destOrd="0" presId="urn:microsoft.com/office/officeart/2018/2/layout/IconVerticalSolidList"/>
    <dgm:cxn modelId="{E1F18640-9D43-47A7-BB30-11CA398531A9}" type="presParOf" srcId="{43CBF052-F79A-41A5-A0B9-4AE1757BFAE9}" destId="{739E5C7A-1719-4B11-87BC-35550CC82D93}" srcOrd="1" destOrd="0" presId="urn:microsoft.com/office/officeart/2018/2/layout/IconVerticalSolidList"/>
    <dgm:cxn modelId="{6B99D4DE-1B0B-452D-8705-D42D2A097E43}" type="presParOf" srcId="{43CBF052-F79A-41A5-A0B9-4AE1757BFAE9}" destId="{13FF35BA-6A08-476B-90C5-FA2FAFAD1F90}" srcOrd="2" destOrd="0" presId="urn:microsoft.com/office/officeart/2018/2/layout/IconVerticalSolidList"/>
    <dgm:cxn modelId="{6BEF964B-D5AA-45DA-BDEF-E12DF8313425}" type="presParOf" srcId="{43CBF052-F79A-41A5-A0B9-4AE1757BFAE9}" destId="{CEB4A819-2CF8-40BB-8428-5D422A6F7834}" srcOrd="3" destOrd="0" presId="urn:microsoft.com/office/officeart/2018/2/layout/IconVerticalSolidList"/>
    <dgm:cxn modelId="{3959B703-04BD-4FA2-AEAB-A03028FCF224}" type="presParOf" srcId="{183D2693-882D-45C3-B09F-04D330FD7719}" destId="{202516FC-82A8-4F14-AE7D-64C99DC50F06}" srcOrd="5" destOrd="0" presId="urn:microsoft.com/office/officeart/2018/2/layout/IconVerticalSolidList"/>
    <dgm:cxn modelId="{901F606B-481C-4210-9EB6-83D476C4B96D}" type="presParOf" srcId="{183D2693-882D-45C3-B09F-04D330FD7719}" destId="{2C67FD0E-0349-42EE-85BB-2DFF8A9C71FD}" srcOrd="6" destOrd="0" presId="urn:microsoft.com/office/officeart/2018/2/layout/IconVerticalSolidList"/>
    <dgm:cxn modelId="{38AEB88A-DB11-42BD-BCCD-6120674D8FD6}" type="presParOf" srcId="{2C67FD0E-0349-42EE-85BB-2DFF8A9C71FD}" destId="{10C2E999-8B41-4B4F-8A15-62251AF6E95A}" srcOrd="0" destOrd="0" presId="urn:microsoft.com/office/officeart/2018/2/layout/IconVerticalSolidList"/>
    <dgm:cxn modelId="{1C8B35C5-E466-4582-A81E-55228988BE9B}" type="presParOf" srcId="{2C67FD0E-0349-42EE-85BB-2DFF8A9C71FD}" destId="{4A95817C-DADC-42B8-8147-B670180D51AC}" srcOrd="1" destOrd="0" presId="urn:microsoft.com/office/officeart/2018/2/layout/IconVerticalSolidList"/>
    <dgm:cxn modelId="{AA9EFED9-1046-4102-A24B-033185D60A5A}" type="presParOf" srcId="{2C67FD0E-0349-42EE-85BB-2DFF8A9C71FD}" destId="{F5B8815F-B644-4DAA-9649-5160BC49A75B}" srcOrd="2" destOrd="0" presId="urn:microsoft.com/office/officeart/2018/2/layout/IconVerticalSolidList"/>
    <dgm:cxn modelId="{908C24A0-DA87-43F3-A716-68986FAED52A}" type="presParOf" srcId="{2C67FD0E-0349-42EE-85BB-2DFF8A9C71FD}" destId="{AAFF02EA-6D09-4F7E-8F5B-D1ADF8F2A87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9F155E7-60C5-4081-917D-3286D1EF729A}" type="doc">
      <dgm:prSet loTypeId="urn:microsoft.com/office/officeart/2016/7/layout/RepeatingBendingProcessNew" loCatId="process" qsTypeId="urn:microsoft.com/office/officeart/2005/8/quickstyle/simple4" qsCatId="simple" csTypeId="urn:microsoft.com/office/officeart/2005/8/colors/colorful1" csCatId="colorful"/>
      <dgm:spPr/>
      <dgm:t>
        <a:bodyPr/>
        <a:lstStyle/>
        <a:p>
          <a:endParaRPr lang="en-US"/>
        </a:p>
      </dgm:t>
    </dgm:pt>
    <dgm:pt modelId="{FA2B7EAA-0551-4E77-BFEF-FCB089F1395D}">
      <dgm:prSet custT="1"/>
      <dgm:spPr/>
      <dgm:t>
        <a:bodyPr/>
        <a:lstStyle/>
        <a:p>
          <a:r>
            <a:rPr lang="en-US" sz="1800" dirty="0"/>
            <a:t>“</a:t>
          </a:r>
          <a:r>
            <a:rPr lang="en-US" sz="1800" b="1" dirty="0"/>
            <a:t>Addiction is about </a:t>
          </a:r>
          <a:r>
            <a:rPr lang="en-US" sz="1800" b="1" dirty="0">
              <a:solidFill>
                <a:schemeClr val="bg1"/>
              </a:solidFill>
            </a:rPr>
            <a:t>bonding. </a:t>
          </a:r>
        </a:p>
      </dgm:t>
    </dgm:pt>
    <dgm:pt modelId="{C1A96B5A-63C1-4F93-A488-5C9D21685DD8}" type="parTrans" cxnId="{DCFF5029-E3ED-456B-8737-4252B5AC64BE}">
      <dgm:prSet/>
      <dgm:spPr/>
      <dgm:t>
        <a:bodyPr/>
        <a:lstStyle/>
        <a:p>
          <a:endParaRPr lang="en-US"/>
        </a:p>
      </dgm:t>
    </dgm:pt>
    <dgm:pt modelId="{9E188F86-5C54-4E31-8ED8-C91A308A1614}" type="sibTrans" cxnId="{DCFF5029-E3ED-456B-8737-4252B5AC64BE}">
      <dgm:prSet custT="1"/>
      <dgm:spPr/>
      <dgm:t>
        <a:bodyPr/>
        <a:lstStyle/>
        <a:p>
          <a:endParaRPr lang="en-US" sz="1800"/>
        </a:p>
      </dgm:t>
    </dgm:pt>
    <dgm:pt modelId="{73CBCE3E-4CBE-47C9-91C9-52C4673EC425}">
      <dgm:prSet custT="1"/>
      <dgm:spPr/>
      <dgm:t>
        <a:bodyPr/>
        <a:lstStyle/>
        <a:p>
          <a:r>
            <a:rPr lang="en-US" sz="1800" b="1" dirty="0"/>
            <a:t>If you can’t do it with people, you will do it with a </a:t>
          </a:r>
          <a:r>
            <a:rPr lang="en-US" sz="1800" b="1" dirty="0">
              <a:solidFill>
                <a:schemeClr val="bg1"/>
              </a:solidFill>
            </a:rPr>
            <a:t>substance.</a:t>
          </a:r>
        </a:p>
      </dgm:t>
    </dgm:pt>
    <dgm:pt modelId="{09A4D8BF-B669-4AAB-9B6F-21216A6F79AD}" type="parTrans" cxnId="{C32C83CF-83DC-45E7-8704-DAA82BFC4AB2}">
      <dgm:prSet/>
      <dgm:spPr/>
      <dgm:t>
        <a:bodyPr/>
        <a:lstStyle/>
        <a:p>
          <a:endParaRPr lang="en-US"/>
        </a:p>
      </dgm:t>
    </dgm:pt>
    <dgm:pt modelId="{53ADBA86-C529-4BD8-8E04-8EE80F6220B4}" type="sibTrans" cxnId="{C32C83CF-83DC-45E7-8704-DAA82BFC4AB2}">
      <dgm:prSet custT="1"/>
      <dgm:spPr/>
      <dgm:t>
        <a:bodyPr/>
        <a:lstStyle/>
        <a:p>
          <a:endParaRPr lang="en-US" sz="1800"/>
        </a:p>
      </dgm:t>
    </dgm:pt>
    <dgm:pt modelId="{AF5B8D3A-C57B-491A-8AE1-94EE42EA1069}">
      <dgm:prSet custT="1"/>
      <dgm:spPr/>
      <dgm:t>
        <a:bodyPr/>
        <a:lstStyle/>
        <a:p>
          <a:r>
            <a:rPr lang="en-US" sz="1800" b="1" dirty="0"/>
            <a:t>Now that might be </a:t>
          </a:r>
          <a:r>
            <a:rPr lang="en-US" sz="1800" b="1" dirty="0">
              <a:solidFill>
                <a:schemeClr val="bg1"/>
              </a:solidFill>
            </a:rPr>
            <a:t>gambling, </a:t>
          </a:r>
          <a:r>
            <a:rPr lang="en-US" sz="1800" b="1" dirty="0"/>
            <a:t>that might be media, that might be </a:t>
          </a:r>
          <a:r>
            <a:rPr lang="en-US" sz="1800" b="1" dirty="0">
              <a:solidFill>
                <a:schemeClr val="bg1"/>
              </a:solidFill>
            </a:rPr>
            <a:t>cocaine,</a:t>
          </a:r>
          <a:r>
            <a:rPr lang="en-US" sz="1800" b="1" dirty="0"/>
            <a:t> that might be </a:t>
          </a:r>
          <a:r>
            <a:rPr lang="en-US" sz="1800" b="1" dirty="0">
              <a:solidFill>
                <a:schemeClr val="bg1"/>
              </a:solidFill>
            </a:rPr>
            <a:t>cannabis.</a:t>
          </a:r>
        </a:p>
      </dgm:t>
    </dgm:pt>
    <dgm:pt modelId="{E3B5722A-F2A3-4DF0-9760-2EEE71DCCE2A}" type="parTrans" cxnId="{1183C210-EE50-4C45-A753-0ECA90523570}">
      <dgm:prSet/>
      <dgm:spPr/>
      <dgm:t>
        <a:bodyPr/>
        <a:lstStyle/>
        <a:p>
          <a:endParaRPr lang="en-US"/>
        </a:p>
      </dgm:t>
    </dgm:pt>
    <dgm:pt modelId="{FFA067E8-2E3C-40F9-B682-3BC3A1B1E716}" type="sibTrans" cxnId="{1183C210-EE50-4C45-A753-0ECA90523570}">
      <dgm:prSet custT="1"/>
      <dgm:spPr/>
      <dgm:t>
        <a:bodyPr/>
        <a:lstStyle/>
        <a:p>
          <a:endParaRPr lang="en-US" sz="1800"/>
        </a:p>
      </dgm:t>
    </dgm:pt>
    <dgm:pt modelId="{EDBA88E7-9CFA-41E1-B185-0C11ED1E8B70}">
      <dgm:prSet custT="1"/>
      <dgm:spPr/>
      <dgm:t>
        <a:bodyPr/>
        <a:lstStyle/>
        <a:p>
          <a:r>
            <a:rPr lang="en-US" sz="1800" b="1" dirty="0"/>
            <a:t>You will bond to something because that is our </a:t>
          </a:r>
          <a:r>
            <a:rPr lang="en-US" sz="1800" b="1" dirty="0">
              <a:solidFill>
                <a:schemeClr val="bg1"/>
              </a:solidFill>
            </a:rPr>
            <a:t>nature.</a:t>
          </a:r>
          <a:r>
            <a:rPr lang="en-US" sz="1800" b="1" dirty="0"/>
            <a:t> </a:t>
          </a:r>
        </a:p>
      </dgm:t>
    </dgm:pt>
    <dgm:pt modelId="{DD4FDA23-44DF-4FEF-9C8E-8F6F808DAC14}" type="parTrans" cxnId="{1EFD3F3E-71F7-401F-BA30-F31A06A926E6}">
      <dgm:prSet/>
      <dgm:spPr/>
      <dgm:t>
        <a:bodyPr/>
        <a:lstStyle/>
        <a:p>
          <a:endParaRPr lang="en-US"/>
        </a:p>
      </dgm:t>
    </dgm:pt>
    <dgm:pt modelId="{1BAE2A49-75E4-4FA8-B08F-2E54C6C52D53}" type="sibTrans" cxnId="{1EFD3F3E-71F7-401F-BA30-F31A06A926E6}">
      <dgm:prSet custT="1"/>
      <dgm:spPr/>
      <dgm:t>
        <a:bodyPr/>
        <a:lstStyle/>
        <a:p>
          <a:endParaRPr lang="en-US" sz="1800"/>
        </a:p>
      </dgm:t>
    </dgm:pt>
    <dgm:pt modelId="{F30EB2B9-9AC6-4341-B7D2-6CEBCCE69EE3}">
      <dgm:prSet custT="1"/>
      <dgm:spPr/>
      <dgm:t>
        <a:bodyPr/>
        <a:lstStyle/>
        <a:p>
          <a:r>
            <a:rPr lang="en-US" sz="1800" b="1" dirty="0"/>
            <a:t>That’s what we want as </a:t>
          </a:r>
          <a:r>
            <a:rPr lang="en-US" sz="1800" b="1" dirty="0">
              <a:solidFill>
                <a:schemeClr val="bg1"/>
              </a:solidFill>
            </a:rPr>
            <a:t>human beings.”</a:t>
          </a:r>
        </a:p>
      </dgm:t>
    </dgm:pt>
    <dgm:pt modelId="{7046DE32-C381-4079-BC09-EA9D9A729ED7}" type="parTrans" cxnId="{C4D361D9-6EFB-4D17-BF8A-BCFCCF013418}">
      <dgm:prSet/>
      <dgm:spPr/>
      <dgm:t>
        <a:bodyPr/>
        <a:lstStyle/>
        <a:p>
          <a:endParaRPr lang="en-US"/>
        </a:p>
      </dgm:t>
    </dgm:pt>
    <dgm:pt modelId="{008BB4E1-021D-45EC-AE0E-13D0F149592F}" type="sibTrans" cxnId="{C4D361D9-6EFB-4D17-BF8A-BCFCCF013418}">
      <dgm:prSet/>
      <dgm:spPr/>
      <dgm:t>
        <a:bodyPr/>
        <a:lstStyle/>
        <a:p>
          <a:endParaRPr lang="en-US"/>
        </a:p>
      </dgm:t>
    </dgm:pt>
    <dgm:pt modelId="{D8F5C470-202D-4006-B6F6-E1C41135B709}" type="pres">
      <dgm:prSet presAssocID="{49F155E7-60C5-4081-917D-3286D1EF729A}" presName="Name0" presStyleCnt="0">
        <dgm:presLayoutVars>
          <dgm:dir/>
          <dgm:resizeHandles val="exact"/>
        </dgm:presLayoutVars>
      </dgm:prSet>
      <dgm:spPr/>
    </dgm:pt>
    <dgm:pt modelId="{583CCE5C-263D-4D4A-BF33-11C932EFEC48}" type="pres">
      <dgm:prSet presAssocID="{FA2B7EAA-0551-4E77-BFEF-FCB089F1395D}" presName="node" presStyleLbl="node1" presStyleIdx="0" presStyleCnt="5">
        <dgm:presLayoutVars>
          <dgm:bulletEnabled val="1"/>
        </dgm:presLayoutVars>
      </dgm:prSet>
      <dgm:spPr/>
    </dgm:pt>
    <dgm:pt modelId="{C41B8B07-7C18-490D-BAC1-FABA4EAB83BD}" type="pres">
      <dgm:prSet presAssocID="{9E188F86-5C54-4E31-8ED8-C91A308A1614}" presName="sibTrans" presStyleLbl="sibTrans1D1" presStyleIdx="0" presStyleCnt="4"/>
      <dgm:spPr/>
    </dgm:pt>
    <dgm:pt modelId="{DF188632-8197-4F5C-BE4C-61F056449566}" type="pres">
      <dgm:prSet presAssocID="{9E188F86-5C54-4E31-8ED8-C91A308A1614}" presName="connectorText" presStyleLbl="sibTrans1D1" presStyleIdx="0" presStyleCnt="4"/>
      <dgm:spPr/>
    </dgm:pt>
    <dgm:pt modelId="{84E83EE9-F4D1-45CE-846E-E63982F6C9F0}" type="pres">
      <dgm:prSet presAssocID="{73CBCE3E-4CBE-47C9-91C9-52C4673EC425}" presName="node" presStyleLbl="node1" presStyleIdx="1" presStyleCnt="5">
        <dgm:presLayoutVars>
          <dgm:bulletEnabled val="1"/>
        </dgm:presLayoutVars>
      </dgm:prSet>
      <dgm:spPr/>
    </dgm:pt>
    <dgm:pt modelId="{029F54D8-D46F-4962-AB05-A949E62D1902}" type="pres">
      <dgm:prSet presAssocID="{53ADBA86-C529-4BD8-8E04-8EE80F6220B4}" presName="sibTrans" presStyleLbl="sibTrans1D1" presStyleIdx="1" presStyleCnt="4"/>
      <dgm:spPr/>
    </dgm:pt>
    <dgm:pt modelId="{8F38176F-BF67-4391-94ED-2F3E98817E59}" type="pres">
      <dgm:prSet presAssocID="{53ADBA86-C529-4BD8-8E04-8EE80F6220B4}" presName="connectorText" presStyleLbl="sibTrans1D1" presStyleIdx="1" presStyleCnt="4"/>
      <dgm:spPr/>
    </dgm:pt>
    <dgm:pt modelId="{27E9CCEE-A6E3-4705-B17D-6538DDB9DEBE}" type="pres">
      <dgm:prSet presAssocID="{AF5B8D3A-C57B-491A-8AE1-94EE42EA1069}" presName="node" presStyleLbl="node1" presStyleIdx="2" presStyleCnt="5" custLinFactNeighborX="1307" custLinFactNeighborY="-153">
        <dgm:presLayoutVars>
          <dgm:bulletEnabled val="1"/>
        </dgm:presLayoutVars>
      </dgm:prSet>
      <dgm:spPr/>
    </dgm:pt>
    <dgm:pt modelId="{76F10150-2BD5-447B-AC0A-644CC23C1686}" type="pres">
      <dgm:prSet presAssocID="{FFA067E8-2E3C-40F9-B682-3BC3A1B1E716}" presName="sibTrans" presStyleLbl="sibTrans1D1" presStyleIdx="2" presStyleCnt="4"/>
      <dgm:spPr/>
    </dgm:pt>
    <dgm:pt modelId="{448DA72D-A809-495E-8FBF-1FD94FA0E321}" type="pres">
      <dgm:prSet presAssocID="{FFA067E8-2E3C-40F9-B682-3BC3A1B1E716}" presName="connectorText" presStyleLbl="sibTrans1D1" presStyleIdx="2" presStyleCnt="4"/>
      <dgm:spPr/>
    </dgm:pt>
    <dgm:pt modelId="{493A24C0-46AE-4F77-B937-6BAB1D1AC30C}" type="pres">
      <dgm:prSet presAssocID="{EDBA88E7-9CFA-41E1-B185-0C11ED1E8B70}" presName="node" presStyleLbl="node1" presStyleIdx="3" presStyleCnt="5">
        <dgm:presLayoutVars>
          <dgm:bulletEnabled val="1"/>
        </dgm:presLayoutVars>
      </dgm:prSet>
      <dgm:spPr/>
    </dgm:pt>
    <dgm:pt modelId="{5C6B578B-4F86-4333-93F2-7E30099D290C}" type="pres">
      <dgm:prSet presAssocID="{1BAE2A49-75E4-4FA8-B08F-2E54C6C52D53}" presName="sibTrans" presStyleLbl="sibTrans1D1" presStyleIdx="3" presStyleCnt="4"/>
      <dgm:spPr/>
    </dgm:pt>
    <dgm:pt modelId="{8255700C-C5E0-4E70-9785-A77363A974A1}" type="pres">
      <dgm:prSet presAssocID="{1BAE2A49-75E4-4FA8-B08F-2E54C6C52D53}" presName="connectorText" presStyleLbl="sibTrans1D1" presStyleIdx="3" presStyleCnt="4"/>
      <dgm:spPr/>
    </dgm:pt>
    <dgm:pt modelId="{0F79A589-EBC4-4C39-9BB4-28CA80F8F92C}" type="pres">
      <dgm:prSet presAssocID="{F30EB2B9-9AC6-4341-B7D2-6CEBCCE69EE3}" presName="node" presStyleLbl="node1" presStyleIdx="4" presStyleCnt="5">
        <dgm:presLayoutVars>
          <dgm:bulletEnabled val="1"/>
        </dgm:presLayoutVars>
      </dgm:prSet>
      <dgm:spPr/>
    </dgm:pt>
  </dgm:ptLst>
  <dgm:cxnLst>
    <dgm:cxn modelId="{1183C210-EE50-4C45-A753-0ECA90523570}" srcId="{49F155E7-60C5-4081-917D-3286D1EF729A}" destId="{AF5B8D3A-C57B-491A-8AE1-94EE42EA1069}" srcOrd="2" destOrd="0" parTransId="{E3B5722A-F2A3-4DF0-9760-2EEE71DCCE2A}" sibTransId="{FFA067E8-2E3C-40F9-B682-3BC3A1B1E716}"/>
    <dgm:cxn modelId="{671DF317-19B6-4736-9272-85FB47FA6D82}" type="presOf" srcId="{1BAE2A49-75E4-4FA8-B08F-2E54C6C52D53}" destId="{5C6B578B-4F86-4333-93F2-7E30099D290C}" srcOrd="0" destOrd="0" presId="urn:microsoft.com/office/officeart/2016/7/layout/RepeatingBendingProcessNew"/>
    <dgm:cxn modelId="{E8AEC21C-2B82-46BE-B312-4380F62F167D}" type="presOf" srcId="{FFA067E8-2E3C-40F9-B682-3BC3A1B1E716}" destId="{76F10150-2BD5-447B-AC0A-644CC23C1686}" srcOrd="0" destOrd="0" presId="urn:microsoft.com/office/officeart/2016/7/layout/RepeatingBendingProcessNew"/>
    <dgm:cxn modelId="{DCFF5029-E3ED-456B-8737-4252B5AC64BE}" srcId="{49F155E7-60C5-4081-917D-3286D1EF729A}" destId="{FA2B7EAA-0551-4E77-BFEF-FCB089F1395D}" srcOrd="0" destOrd="0" parTransId="{C1A96B5A-63C1-4F93-A488-5C9D21685DD8}" sibTransId="{9E188F86-5C54-4E31-8ED8-C91A308A1614}"/>
    <dgm:cxn modelId="{55A07030-7101-46C6-9366-1D36D3EA6979}" type="presOf" srcId="{49F155E7-60C5-4081-917D-3286D1EF729A}" destId="{D8F5C470-202D-4006-B6F6-E1C41135B709}" srcOrd="0" destOrd="0" presId="urn:microsoft.com/office/officeart/2016/7/layout/RepeatingBendingProcessNew"/>
    <dgm:cxn modelId="{1F4D8036-AF64-478A-99F6-8C745890A2B3}" type="presOf" srcId="{1BAE2A49-75E4-4FA8-B08F-2E54C6C52D53}" destId="{8255700C-C5E0-4E70-9785-A77363A974A1}" srcOrd="1" destOrd="0" presId="urn:microsoft.com/office/officeart/2016/7/layout/RepeatingBendingProcessNew"/>
    <dgm:cxn modelId="{1EFD3F3E-71F7-401F-BA30-F31A06A926E6}" srcId="{49F155E7-60C5-4081-917D-3286D1EF729A}" destId="{EDBA88E7-9CFA-41E1-B185-0C11ED1E8B70}" srcOrd="3" destOrd="0" parTransId="{DD4FDA23-44DF-4FEF-9C8E-8F6F808DAC14}" sibTransId="{1BAE2A49-75E4-4FA8-B08F-2E54C6C52D53}"/>
    <dgm:cxn modelId="{44A0D14F-0B2F-4B94-9EF3-6E6B2E7A65E1}" type="presOf" srcId="{9E188F86-5C54-4E31-8ED8-C91A308A1614}" destId="{C41B8B07-7C18-490D-BAC1-FABA4EAB83BD}" srcOrd="0" destOrd="0" presId="urn:microsoft.com/office/officeart/2016/7/layout/RepeatingBendingProcessNew"/>
    <dgm:cxn modelId="{7458DB6F-86B3-43CA-94E1-D7B435E37C6B}" type="presOf" srcId="{9E188F86-5C54-4E31-8ED8-C91A308A1614}" destId="{DF188632-8197-4F5C-BE4C-61F056449566}" srcOrd="1" destOrd="0" presId="urn:microsoft.com/office/officeart/2016/7/layout/RepeatingBendingProcessNew"/>
    <dgm:cxn modelId="{A05B8C57-62EE-4DE6-935B-390139BA2455}" type="presOf" srcId="{F30EB2B9-9AC6-4341-B7D2-6CEBCCE69EE3}" destId="{0F79A589-EBC4-4C39-9BB4-28CA80F8F92C}" srcOrd="0" destOrd="0" presId="urn:microsoft.com/office/officeart/2016/7/layout/RepeatingBendingProcessNew"/>
    <dgm:cxn modelId="{BF7F1685-DD1D-4C97-9416-3983907EF0A6}" type="presOf" srcId="{AF5B8D3A-C57B-491A-8AE1-94EE42EA1069}" destId="{27E9CCEE-A6E3-4705-B17D-6538DDB9DEBE}" srcOrd="0" destOrd="0" presId="urn:microsoft.com/office/officeart/2016/7/layout/RepeatingBendingProcessNew"/>
    <dgm:cxn modelId="{CDC2628C-1B9B-4C6F-8258-7162CB5A42B7}" type="presOf" srcId="{53ADBA86-C529-4BD8-8E04-8EE80F6220B4}" destId="{029F54D8-D46F-4962-AB05-A949E62D1902}" srcOrd="0" destOrd="0" presId="urn:microsoft.com/office/officeart/2016/7/layout/RepeatingBendingProcessNew"/>
    <dgm:cxn modelId="{33F10896-043D-4853-8788-6E8FCFCC4357}" type="presOf" srcId="{FFA067E8-2E3C-40F9-B682-3BC3A1B1E716}" destId="{448DA72D-A809-495E-8FBF-1FD94FA0E321}" srcOrd="1" destOrd="0" presId="urn:microsoft.com/office/officeart/2016/7/layout/RepeatingBendingProcessNew"/>
    <dgm:cxn modelId="{8791C69E-9099-435A-A442-169110AECC5A}" type="presOf" srcId="{EDBA88E7-9CFA-41E1-B185-0C11ED1E8B70}" destId="{493A24C0-46AE-4F77-B937-6BAB1D1AC30C}" srcOrd="0" destOrd="0" presId="urn:microsoft.com/office/officeart/2016/7/layout/RepeatingBendingProcessNew"/>
    <dgm:cxn modelId="{942E39A7-C41A-44D7-BE54-F39971316975}" type="presOf" srcId="{53ADBA86-C529-4BD8-8E04-8EE80F6220B4}" destId="{8F38176F-BF67-4391-94ED-2F3E98817E59}" srcOrd="1" destOrd="0" presId="urn:microsoft.com/office/officeart/2016/7/layout/RepeatingBendingProcessNew"/>
    <dgm:cxn modelId="{FB73ACBC-5C93-48A7-8EDA-685346AAD8EA}" type="presOf" srcId="{FA2B7EAA-0551-4E77-BFEF-FCB089F1395D}" destId="{583CCE5C-263D-4D4A-BF33-11C932EFEC48}" srcOrd="0" destOrd="0" presId="urn:microsoft.com/office/officeart/2016/7/layout/RepeatingBendingProcessNew"/>
    <dgm:cxn modelId="{C32C83CF-83DC-45E7-8704-DAA82BFC4AB2}" srcId="{49F155E7-60C5-4081-917D-3286D1EF729A}" destId="{73CBCE3E-4CBE-47C9-91C9-52C4673EC425}" srcOrd="1" destOrd="0" parTransId="{09A4D8BF-B669-4AAB-9B6F-21216A6F79AD}" sibTransId="{53ADBA86-C529-4BD8-8E04-8EE80F6220B4}"/>
    <dgm:cxn modelId="{C4D361D9-6EFB-4D17-BF8A-BCFCCF013418}" srcId="{49F155E7-60C5-4081-917D-3286D1EF729A}" destId="{F30EB2B9-9AC6-4341-B7D2-6CEBCCE69EE3}" srcOrd="4" destOrd="0" parTransId="{7046DE32-C381-4079-BC09-EA9D9A729ED7}" sibTransId="{008BB4E1-021D-45EC-AE0E-13D0F149592F}"/>
    <dgm:cxn modelId="{03BCD3E1-B962-4E76-A5AD-EF9C4F3785B8}" type="presOf" srcId="{73CBCE3E-4CBE-47C9-91C9-52C4673EC425}" destId="{84E83EE9-F4D1-45CE-846E-E63982F6C9F0}" srcOrd="0" destOrd="0" presId="urn:microsoft.com/office/officeart/2016/7/layout/RepeatingBendingProcessNew"/>
    <dgm:cxn modelId="{A868AC92-F748-42DC-B29E-C0481198E529}" type="presParOf" srcId="{D8F5C470-202D-4006-B6F6-E1C41135B709}" destId="{583CCE5C-263D-4D4A-BF33-11C932EFEC48}" srcOrd="0" destOrd="0" presId="urn:microsoft.com/office/officeart/2016/7/layout/RepeatingBendingProcessNew"/>
    <dgm:cxn modelId="{B17A43ED-7B8D-4B3E-B237-17BF0E8A7CE8}" type="presParOf" srcId="{D8F5C470-202D-4006-B6F6-E1C41135B709}" destId="{C41B8B07-7C18-490D-BAC1-FABA4EAB83BD}" srcOrd="1" destOrd="0" presId="urn:microsoft.com/office/officeart/2016/7/layout/RepeatingBendingProcessNew"/>
    <dgm:cxn modelId="{22E81D50-7DD9-457C-9EA4-127C2BFEC76E}" type="presParOf" srcId="{C41B8B07-7C18-490D-BAC1-FABA4EAB83BD}" destId="{DF188632-8197-4F5C-BE4C-61F056449566}" srcOrd="0" destOrd="0" presId="urn:microsoft.com/office/officeart/2016/7/layout/RepeatingBendingProcessNew"/>
    <dgm:cxn modelId="{4F21D681-1E67-43C9-A877-22683A193CE5}" type="presParOf" srcId="{D8F5C470-202D-4006-B6F6-E1C41135B709}" destId="{84E83EE9-F4D1-45CE-846E-E63982F6C9F0}" srcOrd="2" destOrd="0" presId="urn:microsoft.com/office/officeart/2016/7/layout/RepeatingBendingProcessNew"/>
    <dgm:cxn modelId="{95C0F128-D617-4964-8A9F-640488289114}" type="presParOf" srcId="{D8F5C470-202D-4006-B6F6-E1C41135B709}" destId="{029F54D8-D46F-4962-AB05-A949E62D1902}" srcOrd="3" destOrd="0" presId="urn:microsoft.com/office/officeart/2016/7/layout/RepeatingBendingProcessNew"/>
    <dgm:cxn modelId="{CF2910B3-BDB3-436A-8E15-CD7F32099CD2}" type="presParOf" srcId="{029F54D8-D46F-4962-AB05-A949E62D1902}" destId="{8F38176F-BF67-4391-94ED-2F3E98817E59}" srcOrd="0" destOrd="0" presId="urn:microsoft.com/office/officeart/2016/7/layout/RepeatingBendingProcessNew"/>
    <dgm:cxn modelId="{614E3571-C940-4FDA-B832-62B7D84B6820}" type="presParOf" srcId="{D8F5C470-202D-4006-B6F6-E1C41135B709}" destId="{27E9CCEE-A6E3-4705-B17D-6538DDB9DEBE}" srcOrd="4" destOrd="0" presId="urn:microsoft.com/office/officeart/2016/7/layout/RepeatingBendingProcessNew"/>
    <dgm:cxn modelId="{72D233DB-92F5-491D-9517-8F3069311554}" type="presParOf" srcId="{D8F5C470-202D-4006-B6F6-E1C41135B709}" destId="{76F10150-2BD5-447B-AC0A-644CC23C1686}" srcOrd="5" destOrd="0" presId="urn:microsoft.com/office/officeart/2016/7/layout/RepeatingBendingProcessNew"/>
    <dgm:cxn modelId="{6D9AC374-956E-410E-9C94-EB482DC1517C}" type="presParOf" srcId="{76F10150-2BD5-447B-AC0A-644CC23C1686}" destId="{448DA72D-A809-495E-8FBF-1FD94FA0E321}" srcOrd="0" destOrd="0" presId="urn:microsoft.com/office/officeart/2016/7/layout/RepeatingBendingProcessNew"/>
    <dgm:cxn modelId="{A33A80D5-7335-4CC0-B594-05246C6B278D}" type="presParOf" srcId="{D8F5C470-202D-4006-B6F6-E1C41135B709}" destId="{493A24C0-46AE-4F77-B937-6BAB1D1AC30C}" srcOrd="6" destOrd="0" presId="urn:microsoft.com/office/officeart/2016/7/layout/RepeatingBendingProcessNew"/>
    <dgm:cxn modelId="{6C7B9071-3DA7-439B-8754-DA54B03ED215}" type="presParOf" srcId="{D8F5C470-202D-4006-B6F6-E1C41135B709}" destId="{5C6B578B-4F86-4333-93F2-7E30099D290C}" srcOrd="7" destOrd="0" presId="urn:microsoft.com/office/officeart/2016/7/layout/RepeatingBendingProcessNew"/>
    <dgm:cxn modelId="{469F4EAA-84BC-438B-9E5F-00B413F68682}" type="presParOf" srcId="{5C6B578B-4F86-4333-93F2-7E30099D290C}" destId="{8255700C-C5E0-4E70-9785-A77363A974A1}" srcOrd="0" destOrd="0" presId="urn:microsoft.com/office/officeart/2016/7/layout/RepeatingBendingProcessNew"/>
    <dgm:cxn modelId="{B4FA3485-A9C1-463C-B653-3B3FFC251DCA}" type="presParOf" srcId="{D8F5C470-202D-4006-B6F6-E1C41135B709}" destId="{0F79A589-EBC4-4C39-9BB4-28CA80F8F92C}" srcOrd="8" destOrd="0" presId="urn:microsoft.com/office/officeart/2016/7/layout/RepeatingBendingProcessNew"/>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199F6D-B098-42A5-8B19-111D2D759E29}"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A3C8560D-53B0-4BF9-90BE-9BD5EF4189E0}">
      <dgm:prSet/>
      <dgm:spPr/>
      <dgm:t>
        <a:bodyPr/>
        <a:lstStyle/>
        <a:p>
          <a:r>
            <a:rPr lang="en-US" b="1">
              <a:solidFill>
                <a:schemeClr val="tx1"/>
              </a:solidFill>
            </a:rPr>
            <a:t>Time spent texting</a:t>
          </a:r>
        </a:p>
      </dgm:t>
    </dgm:pt>
    <dgm:pt modelId="{3639DE22-AAE7-4DEC-B89D-3711CDFFA203}" type="parTrans" cxnId="{ED6E3B62-B7CA-406B-9717-CD18D7A85393}">
      <dgm:prSet/>
      <dgm:spPr/>
      <dgm:t>
        <a:bodyPr/>
        <a:lstStyle/>
        <a:p>
          <a:endParaRPr lang="en-US"/>
        </a:p>
      </dgm:t>
    </dgm:pt>
    <dgm:pt modelId="{52E1DCFF-9105-439D-8A5F-AB30F0710A73}" type="sibTrans" cxnId="{ED6E3B62-B7CA-406B-9717-CD18D7A85393}">
      <dgm:prSet/>
      <dgm:spPr/>
      <dgm:t>
        <a:bodyPr/>
        <a:lstStyle/>
        <a:p>
          <a:endParaRPr lang="en-US"/>
        </a:p>
      </dgm:t>
    </dgm:pt>
    <dgm:pt modelId="{7B65DAC0-97A4-4632-AF08-678F760EA707}">
      <dgm:prSet/>
      <dgm:spPr/>
      <dgm:t>
        <a:bodyPr/>
        <a:lstStyle/>
        <a:p>
          <a:r>
            <a:rPr lang="en-US" b="1">
              <a:solidFill>
                <a:schemeClr val="tx1"/>
              </a:solidFill>
            </a:rPr>
            <a:t>Video chatting</a:t>
          </a:r>
        </a:p>
      </dgm:t>
    </dgm:pt>
    <dgm:pt modelId="{27938B4E-A66D-43AC-B20E-727041BAB19B}" type="parTrans" cxnId="{FE9B02EA-31ED-4ADC-8450-C2305596E05C}">
      <dgm:prSet/>
      <dgm:spPr/>
      <dgm:t>
        <a:bodyPr/>
        <a:lstStyle/>
        <a:p>
          <a:endParaRPr lang="en-US"/>
        </a:p>
      </dgm:t>
    </dgm:pt>
    <dgm:pt modelId="{9AC339F7-3B8B-4E8E-A8AB-956ED9629388}" type="sibTrans" cxnId="{FE9B02EA-31ED-4ADC-8450-C2305596E05C}">
      <dgm:prSet/>
      <dgm:spPr/>
      <dgm:t>
        <a:bodyPr/>
        <a:lstStyle/>
        <a:p>
          <a:endParaRPr lang="en-US"/>
        </a:p>
      </dgm:t>
    </dgm:pt>
    <dgm:pt modelId="{68EA6F4E-8502-439E-8D34-4F2B469ABFCC}">
      <dgm:prSet/>
      <dgm:spPr/>
      <dgm:t>
        <a:bodyPr/>
        <a:lstStyle/>
        <a:p>
          <a:r>
            <a:rPr lang="en-US" b="1">
              <a:solidFill>
                <a:schemeClr val="tx1"/>
              </a:solidFill>
            </a:rPr>
            <a:t>Surfing the Internet</a:t>
          </a:r>
        </a:p>
      </dgm:t>
    </dgm:pt>
    <dgm:pt modelId="{86CECF2D-0B36-4C88-B379-514519A43157}" type="parTrans" cxnId="{BDA968F0-D9B5-42EA-821F-CBC56C05F768}">
      <dgm:prSet/>
      <dgm:spPr/>
      <dgm:t>
        <a:bodyPr/>
        <a:lstStyle/>
        <a:p>
          <a:endParaRPr lang="en-US"/>
        </a:p>
      </dgm:t>
    </dgm:pt>
    <dgm:pt modelId="{BA915557-FEEA-4DA6-8C94-C01B1F3B0C5B}" type="sibTrans" cxnId="{BDA968F0-D9B5-42EA-821F-CBC56C05F768}">
      <dgm:prSet/>
      <dgm:spPr/>
      <dgm:t>
        <a:bodyPr/>
        <a:lstStyle/>
        <a:p>
          <a:endParaRPr lang="en-US"/>
        </a:p>
      </dgm:t>
    </dgm:pt>
    <dgm:pt modelId="{D4590EC0-D713-4BB1-B58E-77F7B6BBEE71}">
      <dgm:prSet/>
      <dgm:spPr/>
      <dgm:t>
        <a:bodyPr/>
        <a:lstStyle/>
        <a:p>
          <a:r>
            <a:rPr lang="en-US" b="1">
              <a:solidFill>
                <a:schemeClr val="tx1"/>
              </a:solidFill>
            </a:rPr>
            <a:t>Gaming</a:t>
          </a:r>
        </a:p>
      </dgm:t>
    </dgm:pt>
    <dgm:pt modelId="{2B8F0EE0-EF0E-444D-A275-C3A6FE014A05}" type="parTrans" cxnId="{3C091B80-B124-4324-B2DB-DCB218DC8ED3}">
      <dgm:prSet/>
      <dgm:spPr/>
      <dgm:t>
        <a:bodyPr/>
        <a:lstStyle/>
        <a:p>
          <a:endParaRPr lang="en-US"/>
        </a:p>
      </dgm:t>
    </dgm:pt>
    <dgm:pt modelId="{A5D439E9-F149-49FD-9722-1056D47A62A9}" type="sibTrans" cxnId="{3C091B80-B124-4324-B2DB-DCB218DC8ED3}">
      <dgm:prSet/>
      <dgm:spPr/>
      <dgm:t>
        <a:bodyPr/>
        <a:lstStyle/>
        <a:p>
          <a:endParaRPr lang="en-US"/>
        </a:p>
      </dgm:t>
    </dgm:pt>
    <dgm:pt modelId="{FA539EE8-ACEB-48EC-90E0-396390BBA98F}">
      <dgm:prSet/>
      <dgm:spPr/>
      <dgm:t>
        <a:bodyPr/>
        <a:lstStyle/>
        <a:p>
          <a:r>
            <a:rPr lang="en-US" b="1">
              <a:solidFill>
                <a:schemeClr val="tx1"/>
              </a:solidFill>
            </a:rPr>
            <a:t>Emailing</a:t>
          </a:r>
        </a:p>
      </dgm:t>
    </dgm:pt>
    <dgm:pt modelId="{D80E5869-2695-45F1-B492-E7AA50DE2FE4}" type="parTrans" cxnId="{AFAD361B-2C05-494E-97D1-600007A3A722}">
      <dgm:prSet/>
      <dgm:spPr/>
      <dgm:t>
        <a:bodyPr/>
        <a:lstStyle/>
        <a:p>
          <a:endParaRPr lang="en-US"/>
        </a:p>
      </dgm:t>
    </dgm:pt>
    <dgm:pt modelId="{E4BAE1DA-0C23-4563-9424-D0BE1AAB7A0C}" type="sibTrans" cxnId="{AFAD361B-2C05-494E-97D1-600007A3A722}">
      <dgm:prSet/>
      <dgm:spPr/>
      <dgm:t>
        <a:bodyPr/>
        <a:lstStyle/>
        <a:p>
          <a:endParaRPr lang="en-US"/>
        </a:p>
      </dgm:t>
    </dgm:pt>
    <dgm:pt modelId="{406C184F-E8CE-4ADE-BA06-4F1E17E48761}">
      <dgm:prSet/>
      <dgm:spPr/>
      <dgm:t>
        <a:bodyPr/>
        <a:lstStyle/>
        <a:p>
          <a:r>
            <a:rPr lang="en-US" b="1">
              <a:solidFill>
                <a:schemeClr val="tx1"/>
              </a:solidFill>
            </a:rPr>
            <a:t>Engaging in social media</a:t>
          </a:r>
        </a:p>
      </dgm:t>
    </dgm:pt>
    <dgm:pt modelId="{AD35C5C2-5443-4497-BB6D-A652DF416345}" type="parTrans" cxnId="{32B13523-8923-4907-9F8E-EA1FD896F2FA}">
      <dgm:prSet/>
      <dgm:spPr/>
      <dgm:t>
        <a:bodyPr/>
        <a:lstStyle/>
        <a:p>
          <a:endParaRPr lang="en-US"/>
        </a:p>
      </dgm:t>
    </dgm:pt>
    <dgm:pt modelId="{BA048A17-BF97-4141-B34D-93FB2E1761CF}" type="sibTrans" cxnId="{32B13523-8923-4907-9F8E-EA1FD896F2FA}">
      <dgm:prSet/>
      <dgm:spPr/>
      <dgm:t>
        <a:bodyPr/>
        <a:lstStyle/>
        <a:p>
          <a:endParaRPr lang="en-US"/>
        </a:p>
      </dgm:t>
    </dgm:pt>
    <dgm:pt modelId="{69647701-7B41-41BA-8C95-B8C0CE493222}">
      <dgm:prSet/>
      <dgm:spPr/>
      <dgm:t>
        <a:bodyPr/>
        <a:lstStyle/>
        <a:p>
          <a:r>
            <a:rPr lang="en-US" b="1">
              <a:solidFill>
                <a:schemeClr val="tx1"/>
              </a:solidFill>
            </a:rPr>
            <a:t>Using apps</a:t>
          </a:r>
        </a:p>
      </dgm:t>
    </dgm:pt>
    <dgm:pt modelId="{B8E8340B-89D5-44AC-AC1A-30AEDF26CC81}" type="parTrans" cxnId="{BD1A5C86-815A-46C9-A078-838A471A19D6}">
      <dgm:prSet/>
      <dgm:spPr/>
      <dgm:t>
        <a:bodyPr/>
        <a:lstStyle/>
        <a:p>
          <a:endParaRPr lang="en-US"/>
        </a:p>
      </dgm:t>
    </dgm:pt>
    <dgm:pt modelId="{903A6D6F-63B2-45D9-9230-D96290A4112A}" type="sibTrans" cxnId="{BD1A5C86-815A-46C9-A078-838A471A19D6}">
      <dgm:prSet/>
      <dgm:spPr/>
      <dgm:t>
        <a:bodyPr/>
        <a:lstStyle/>
        <a:p>
          <a:endParaRPr lang="en-US"/>
        </a:p>
      </dgm:t>
    </dgm:pt>
    <dgm:pt modelId="{1480CC29-67B6-43C6-B61E-59F336BAB91F}">
      <dgm:prSet/>
      <dgm:spPr/>
      <dgm:t>
        <a:bodyPr/>
        <a:lstStyle/>
        <a:p>
          <a:r>
            <a:rPr lang="en-US" b="1">
              <a:solidFill>
                <a:schemeClr val="tx1"/>
              </a:solidFill>
            </a:rPr>
            <a:t>Shopping online</a:t>
          </a:r>
        </a:p>
      </dgm:t>
    </dgm:pt>
    <dgm:pt modelId="{6FFEA977-944D-461D-935E-7F4DB22654F4}" type="parTrans" cxnId="{7EA61FD5-C0E5-4913-9B3E-996F3E3A3598}">
      <dgm:prSet/>
      <dgm:spPr/>
      <dgm:t>
        <a:bodyPr/>
        <a:lstStyle/>
        <a:p>
          <a:endParaRPr lang="en-US"/>
        </a:p>
      </dgm:t>
    </dgm:pt>
    <dgm:pt modelId="{49DFF900-C066-4A58-A47C-AF9D325344DA}" type="sibTrans" cxnId="{7EA61FD5-C0E5-4913-9B3E-996F3E3A3598}">
      <dgm:prSet/>
      <dgm:spPr/>
      <dgm:t>
        <a:bodyPr/>
        <a:lstStyle/>
        <a:p>
          <a:endParaRPr lang="en-US"/>
        </a:p>
      </dgm:t>
    </dgm:pt>
    <dgm:pt modelId="{BC10A482-0945-4BCE-9022-2665C95F2EC7}">
      <dgm:prSet/>
      <dgm:spPr/>
      <dgm:t>
        <a:bodyPr/>
        <a:lstStyle/>
        <a:p>
          <a:r>
            <a:rPr lang="en-US" b="1">
              <a:solidFill>
                <a:schemeClr val="tx1"/>
              </a:solidFill>
            </a:rPr>
            <a:t>Writing and word processing</a:t>
          </a:r>
        </a:p>
      </dgm:t>
    </dgm:pt>
    <dgm:pt modelId="{276D1BF4-ABAB-4F3B-9952-022EF68FCFB1}" type="parTrans" cxnId="{ECE00700-7496-4240-9E16-016D5AC836F8}">
      <dgm:prSet/>
      <dgm:spPr/>
      <dgm:t>
        <a:bodyPr/>
        <a:lstStyle/>
        <a:p>
          <a:endParaRPr lang="en-US"/>
        </a:p>
      </dgm:t>
    </dgm:pt>
    <dgm:pt modelId="{DBE66D54-2C69-4B1A-AC95-89039865F70B}" type="sibTrans" cxnId="{ECE00700-7496-4240-9E16-016D5AC836F8}">
      <dgm:prSet/>
      <dgm:spPr/>
      <dgm:t>
        <a:bodyPr/>
        <a:lstStyle/>
        <a:p>
          <a:endParaRPr lang="en-US"/>
        </a:p>
      </dgm:t>
    </dgm:pt>
    <dgm:pt modelId="{B4A267B1-6850-4059-BE00-375F16D091B5}">
      <dgm:prSet/>
      <dgm:spPr/>
      <dgm:t>
        <a:bodyPr/>
        <a:lstStyle/>
        <a:p>
          <a:r>
            <a:rPr lang="en-US" b="1">
              <a:solidFill>
                <a:schemeClr val="tx1"/>
              </a:solidFill>
            </a:rPr>
            <a:t>Reading from an electronic device such a tablet or Kindle</a:t>
          </a:r>
        </a:p>
      </dgm:t>
    </dgm:pt>
    <dgm:pt modelId="{75A77075-95CD-47FE-85C3-2DB6A74AAF07}" type="parTrans" cxnId="{9E7EEB02-0CFF-4C39-99B2-75C43544D0F5}">
      <dgm:prSet/>
      <dgm:spPr/>
      <dgm:t>
        <a:bodyPr/>
        <a:lstStyle/>
        <a:p>
          <a:endParaRPr lang="en-US"/>
        </a:p>
      </dgm:t>
    </dgm:pt>
    <dgm:pt modelId="{804785A8-F48A-4556-BE9F-D801C2B1C5EC}" type="sibTrans" cxnId="{9E7EEB02-0CFF-4C39-99B2-75C43544D0F5}">
      <dgm:prSet/>
      <dgm:spPr/>
      <dgm:t>
        <a:bodyPr/>
        <a:lstStyle/>
        <a:p>
          <a:endParaRPr lang="en-US"/>
        </a:p>
      </dgm:t>
    </dgm:pt>
    <dgm:pt modelId="{F5A4DA66-DA18-4FFF-A2D7-5D49762BB405}">
      <dgm:prSet/>
      <dgm:spPr/>
      <dgm:t>
        <a:bodyPr/>
        <a:lstStyle/>
        <a:p>
          <a:r>
            <a:rPr lang="en-US" b="1">
              <a:solidFill>
                <a:schemeClr val="tx1"/>
              </a:solidFill>
            </a:rPr>
            <a:t>Scrolling through pictures on a phone</a:t>
          </a:r>
        </a:p>
      </dgm:t>
    </dgm:pt>
    <dgm:pt modelId="{17A0313C-5A5F-49E4-A280-2C0F4A1AD244}" type="parTrans" cxnId="{1330D48A-7C7E-4E0F-A817-1FAD0054D079}">
      <dgm:prSet/>
      <dgm:spPr/>
      <dgm:t>
        <a:bodyPr/>
        <a:lstStyle/>
        <a:p>
          <a:endParaRPr lang="en-US"/>
        </a:p>
      </dgm:t>
    </dgm:pt>
    <dgm:pt modelId="{CF114AD3-067F-492C-AD85-513EC8AA2235}" type="sibTrans" cxnId="{1330D48A-7C7E-4E0F-A817-1FAD0054D079}">
      <dgm:prSet/>
      <dgm:spPr/>
      <dgm:t>
        <a:bodyPr/>
        <a:lstStyle/>
        <a:p>
          <a:endParaRPr lang="en-US"/>
        </a:p>
      </dgm:t>
    </dgm:pt>
    <dgm:pt modelId="{0CE1D3BF-3C49-48BC-9EAA-3771D0621DE2}" type="pres">
      <dgm:prSet presAssocID="{5A199F6D-B098-42A5-8B19-111D2D759E29}" presName="diagram" presStyleCnt="0">
        <dgm:presLayoutVars>
          <dgm:dir/>
          <dgm:resizeHandles val="exact"/>
        </dgm:presLayoutVars>
      </dgm:prSet>
      <dgm:spPr/>
    </dgm:pt>
    <dgm:pt modelId="{B94BF3F4-D012-4C70-869A-A3FE9C847466}" type="pres">
      <dgm:prSet presAssocID="{A3C8560D-53B0-4BF9-90BE-9BD5EF4189E0}" presName="node" presStyleLbl="node1" presStyleIdx="0" presStyleCnt="11">
        <dgm:presLayoutVars>
          <dgm:bulletEnabled val="1"/>
        </dgm:presLayoutVars>
      </dgm:prSet>
      <dgm:spPr/>
    </dgm:pt>
    <dgm:pt modelId="{1F51178D-AB8E-48D9-B89B-FAE57DE3E5FE}" type="pres">
      <dgm:prSet presAssocID="{52E1DCFF-9105-439D-8A5F-AB30F0710A73}" presName="sibTrans" presStyleCnt="0"/>
      <dgm:spPr/>
    </dgm:pt>
    <dgm:pt modelId="{8AB24527-8D0C-4AB7-A51B-5D02393DF0DA}" type="pres">
      <dgm:prSet presAssocID="{7B65DAC0-97A4-4632-AF08-678F760EA707}" presName="node" presStyleLbl="node1" presStyleIdx="1" presStyleCnt="11">
        <dgm:presLayoutVars>
          <dgm:bulletEnabled val="1"/>
        </dgm:presLayoutVars>
      </dgm:prSet>
      <dgm:spPr/>
    </dgm:pt>
    <dgm:pt modelId="{20518404-51FC-4861-AE37-5D371F128E2F}" type="pres">
      <dgm:prSet presAssocID="{9AC339F7-3B8B-4E8E-A8AB-956ED9629388}" presName="sibTrans" presStyleCnt="0"/>
      <dgm:spPr/>
    </dgm:pt>
    <dgm:pt modelId="{76BB3295-348F-438B-AFD2-F62C1FEAB04B}" type="pres">
      <dgm:prSet presAssocID="{68EA6F4E-8502-439E-8D34-4F2B469ABFCC}" presName="node" presStyleLbl="node1" presStyleIdx="2" presStyleCnt="11">
        <dgm:presLayoutVars>
          <dgm:bulletEnabled val="1"/>
        </dgm:presLayoutVars>
      </dgm:prSet>
      <dgm:spPr/>
    </dgm:pt>
    <dgm:pt modelId="{A11D225B-468C-4F85-80FB-051AA850EC6A}" type="pres">
      <dgm:prSet presAssocID="{BA915557-FEEA-4DA6-8C94-C01B1F3B0C5B}" presName="sibTrans" presStyleCnt="0"/>
      <dgm:spPr/>
    </dgm:pt>
    <dgm:pt modelId="{5F63998F-1CE9-453F-83C0-1659CBDBC5D0}" type="pres">
      <dgm:prSet presAssocID="{D4590EC0-D713-4BB1-B58E-77F7B6BBEE71}" presName="node" presStyleLbl="node1" presStyleIdx="3" presStyleCnt="11">
        <dgm:presLayoutVars>
          <dgm:bulletEnabled val="1"/>
        </dgm:presLayoutVars>
      </dgm:prSet>
      <dgm:spPr/>
    </dgm:pt>
    <dgm:pt modelId="{699AC3DB-1919-4CDC-8071-32BE680E5E9B}" type="pres">
      <dgm:prSet presAssocID="{A5D439E9-F149-49FD-9722-1056D47A62A9}" presName="sibTrans" presStyleCnt="0"/>
      <dgm:spPr/>
    </dgm:pt>
    <dgm:pt modelId="{73D304EB-D706-4383-8B1B-92D4A132801E}" type="pres">
      <dgm:prSet presAssocID="{FA539EE8-ACEB-48EC-90E0-396390BBA98F}" presName="node" presStyleLbl="node1" presStyleIdx="4" presStyleCnt="11">
        <dgm:presLayoutVars>
          <dgm:bulletEnabled val="1"/>
        </dgm:presLayoutVars>
      </dgm:prSet>
      <dgm:spPr/>
    </dgm:pt>
    <dgm:pt modelId="{679440B8-2C01-48B6-8382-EE6A83B274E5}" type="pres">
      <dgm:prSet presAssocID="{E4BAE1DA-0C23-4563-9424-D0BE1AAB7A0C}" presName="sibTrans" presStyleCnt="0"/>
      <dgm:spPr/>
    </dgm:pt>
    <dgm:pt modelId="{EB8CDBC3-258A-4A49-AF9C-F7512D8145D5}" type="pres">
      <dgm:prSet presAssocID="{406C184F-E8CE-4ADE-BA06-4F1E17E48761}" presName="node" presStyleLbl="node1" presStyleIdx="5" presStyleCnt="11">
        <dgm:presLayoutVars>
          <dgm:bulletEnabled val="1"/>
        </dgm:presLayoutVars>
      </dgm:prSet>
      <dgm:spPr/>
    </dgm:pt>
    <dgm:pt modelId="{6D5CF5AB-9DED-4158-BDC4-89AFFA831D32}" type="pres">
      <dgm:prSet presAssocID="{BA048A17-BF97-4141-B34D-93FB2E1761CF}" presName="sibTrans" presStyleCnt="0"/>
      <dgm:spPr/>
    </dgm:pt>
    <dgm:pt modelId="{79403DFB-DA8C-43F7-82B3-21E203B1261E}" type="pres">
      <dgm:prSet presAssocID="{69647701-7B41-41BA-8C95-B8C0CE493222}" presName="node" presStyleLbl="node1" presStyleIdx="6" presStyleCnt="11">
        <dgm:presLayoutVars>
          <dgm:bulletEnabled val="1"/>
        </dgm:presLayoutVars>
      </dgm:prSet>
      <dgm:spPr/>
    </dgm:pt>
    <dgm:pt modelId="{58A4EC2F-54D1-449B-AD3B-77D93ED0C8DD}" type="pres">
      <dgm:prSet presAssocID="{903A6D6F-63B2-45D9-9230-D96290A4112A}" presName="sibTrans" presStyleCnt="0"/>
      <dgm:spPr/>
    </dgm:pt>
    <dgm:pt modelId="{D8502F27-E06E-426D-BD5C-B5252CBC43BD}" type="pres">
      <dgm:prSet presAssocID="{1480CC29-67B6-43C6-B61E-59F336BAB91F}" presName="node" presStyleLbl="node1" presStyleIdx="7" presStyleCnt="11">
        <dgm:presLayoutVars>
          <dgm:bulletEnabled val="1"/>
        </dgm:presLayoutVars>
      </dgm:prSet>
      <dgm:spPr/>
    </dgm:pt>
    <dgm:pt modelId="{F0202F20-9932-4D38-B50E-ED1F5D334806}" type="pres">
      <dgm:prSet presAssocID="{49DFF900-C066-4A58-A47C-AF9D325344DA}" presName="sibTrans" presStyleCnt="0"/>
      <dgm:spPr/>
    </dgm:pt>
    <dgm:pt modelId="{764A2F70-A18F-42F1-81F2-3A2D1957F273}" type="pres">
      <dgm:prSet presAssocID="{BC10A482-0945-4BCE-9022-2665C95F2EC7}" presName="node" presStyleLbl="node1" presStyleIdx="8" presStyleCnt="11">
        <dgm:presLayoutVars>
          <dgm:bulletEnabled val="1"/>
        </dgm:presLayoutVars>
      </dgm:prSet>
      <dgm:spPr/>
    </dgm:pt>
    <dgm:pt modelId="{CC8902D3-635E-4906-999C-2037803DC9ED}" type="pres">
      <dgm:prSet presAssocID="{DBE66D54-2C69-4B1A-AC95-89039865F70B}" presName="sibTrans" presStyleCnt="0"/>
      <dgm:spPr/>
    </dgm:pt>
    <dgm:pt modelId="{DDB55A9E-D129-4E0B-9857-CD543873DF6A}" type="pres">
      <dgm:prSet presAssocID="{B4A267B1-6850-4059-BE00-375F16D091B5}" presName="node" presStyleLbl="node1" presStyleIdx="9" presStyleCnt="11">
        <dgm:presLayoutVars>
          <dgm:bulletEnabled val="1"/>
        </dgm:presLayoutVars>
      </dgm:prSet>
      <dgm:spPr/>
    </dgm:pt>
    <dgm:pt modelId="{43E4D446-3840-4B84-BD9F-E948CEC91BDE}" type="pres">
      <dgm:prSet presAssocID="{804785A8-F48A-4556-BE9F-D801C2B1C5EC}" presName="sibTrans" presStyleCnt="0"/>
      <dgm:spPr/>
    </dgm:pt>
    <dgm:pt modelId="{E22C4F01-3984-4305-97DB-A8EF25F0BF77}" type="pres">
      <dgm:prSet presAssocID="{F5A4DA66-DA18-4FFF-A2D7-5D49762BB405}" presName="node" presStyleLbl="node1" presStyleIdx="10" presStyleCnt="11">
        <dgm:presLayoutVars>
          <dgm:bulletEnabled val="1"/>
        </dgm:presLayoutVars>
      </dgm:prSet>
      <dgm:spPr/>
    </dgm:pt>
  </dgm:ptLst>
  <dgm:cxnLst>
    <dgm:cxn modelId="{ECE00700-7496-4240-9E16-016D5AC836F8}" srcId="{5A199F6D-B098-42A5-8B19-111D2D759E29}" destId="{BC10A482-0945-4BCE-9022-2665C95F2EC7}" srcOrd="8" destOrd="0" parTransId="{276D1BF4-ABAB-4F3B-9952-022EF68FCFB1}" sibTransId="{DBE66D54-2C69-4B1A-AC95-89039865F70B}"/>
    <dgm:cxn modelId="{9E7EEB02-0CFF-4C39-99B2-75C43544D0F5}" srcId="{5A199F6D-B098-42A5-8B19-111D2D759E29}" destId="{B4A267B1-6850-4059-BE00-375F16D091B5}" srcOrd="9" destOrd="0" parTransId="{75A77075-95CD-47FE-85C3-2DB6A74AAF07}" sibTransId="{804785A8-F48A-4556-BE9F-D801C2B1C5EC}"/>
    <dgm:cxn modelId="{AFAD361B-2C05-494E-97D1-600007A3A722}" srcId="{5A199F6D-B098-42A5-8B19-111D2D759E29}" destId="{FA539EE8-ACEB-48EC-90E0-396390BBA98F}" srcOrd="4" destOrd="0" parTransId="{D80E5869-2695-45F1-B492-E7AA50DE2FE4}" sibTransId="{E4BAE1DA-0C23-4563-9424-D0BE1AAB7A0C}"/>
    <dgm:cxn modelId="{32B13523-8923-4907-9F8E-EA1FD896F2FA}" srcId="{5A199F6D-B098-42A5-8B19-111D2D759E29}" destId="{406C184F-E8CE-4ADE-BA06-4F1E17E48761}" srcOrd="5" destOrd="0" parTransId="{AD35C5C2-5443-4497-BB6D-A652DF416345}" sibTransId="{BA048A17-BF97-4141-B34D-93FB2E1761CF}"/>
    <dgm:cxn modelId="{F13FBD37-100C-4DA4-B6AD-D6D957726CED}" type="presOf" srcId="{BC10A482-0945-4BCE-9022-2665C95F2EC7}" destId="{764A2F70-A18F-42F1-81F2-3A2D1957F273}" srcOrd="0" destOrd="0" presId="urn:microsoft.com/office/officeart/2005/8/layout/default"/>
    <dgm:cxn modelId="{ED6E3B62-B7CA-406B-9717-CD18D7A85393}" srcId="{5A199F6D-B098-42A5-8B19-111D2D759E29}" destId="{A3C8560D-53B0-4BF9-90BE-9BD5EF4189E0}" srcOrd="0" destOrd="0" parTransId="{3639DE22-AAE7-4DEC-B89D-3711CDFFA203}" sibTransId="{52E1DCFF-9105-439D-8A5F-AB30F0710A73}"/>
    <dgm:cxn modelId="{89855345-40E8-46A9-A9C2-5FB24762DB87}" type="presOf" srcId="{F5A4DA66-DA18-4FFF-A2D7-5D49762BB405}" destId="{E22C4F01-3984-4305-97DB-A8EF25F0BF77}" srcOrd="0" destOrd="0" presId="urn:microsoft.com/office/officeart/2005/8/layout/default"/>
    <dgm:cxn modelId="{3C091B80-B124-4324-B2DB-DCB218DC8ED3}" srcId="{5A199F6D-B098-42A5-8B19-111D2D759E29}" destId="{D4590EC0-D713-4BB1-B58E-77F7B6BBEE71}" srcOrd="3" destOrd="0" parTransId="{2B8F0EE0-EF0E-444D-A275-C3A6FE014A05}" sibTransId="{A5D439E9-F149-49FD-9722-1056D47A62A9}"/>
    <dgm:cxn modelId="{F1B23285-C942-49F5-A190-E8F84C8CEA8A}" type="presOf" srcId="{406C184F-E8CE-4ADE-BA06-4F1E17E48761}" destId="{EB8CDBC3-258A-4A49-AF9C-F7512D8145D5}" srcOrd="0" destOrd="0" presId="urn:microsoft.com/office/officeart/2005/8/layout/default"/>
    <dgm:cxn modelId="{BD1A5C86-815A-46C9-A078-838A471A19D6}" srcId="{5A199F6D-B098-42A5-8B19-111D2D759E29}" destId="{69647701-7B41-41BA-8C95-B8C0CE493222}" srcOrd="6" destOrd="0" parTransId="{B8E8340B-89D5-44AC-AC1A-30AEDF26CC81}" sibTransId="{903A6D6F-63B2-45D9-9230-D96290A4112A}"/>
    <dgm:cxn modelId="{1330D48A-7C7E-4E0F-A817-1FAD0054D079}" srcId="{5A199F6D-B098-42A5-8B19-111D2D759E29}" destId="{F5A4DA66-DA18-4FFF-A2D7-5D49762BB405}" srcOrd="10" destOrd="0" parTransId="{17A0313C-5A5F-49E4-A280-2C0F4A1AD244}" sibTransId="{CF114AD3-067F-492C-AD85-513EC8AA2235}"/>
    <dgm:cxn modelId="{DB041E99-3039-49FD-905E-505C9344D55F}" type="presOf" srcId="{7B65DAC0-97A4-4632-AF08-678F760EA707}" destId="{8AB24527-8D0C-4AB7-A51B-5D02393DF0DA}" srcOrd="0" destOrd="0" presId="urn:microsoft.com/office/officeart/2005/8/layout/default"/>
    <dgm:cxn modelId="{9F3B889C-4A72-47DB-B89E-5E282FA73F53}" type="presOf" srcId="{B4A267B1-6850-4059-BE00-375F16D091B5}" destId="{DDB55A9E-D129-4E0B-9857-CD543873DF6A}" srcOrd="0" destOrd="0" presId="urn:microsoft.com/office/officeart/2005/8/layout/default"/>
    <dgm:cxn modelId="{5E18E5A0-55B9-4C8C-806B-C71AE6A90824}" type="presOf" srcId="{69647701-7B41-41BA-8C95-B8C0CE493222}" destId="{79403DFB-DA8C-43F7-82B3-21E203B1261E}" srcOrd="0" destOrd="0" presId="urn:microsoft.com/office/officeart/2005/8/layout/default"/>
    <dgm:cxn modelId="{BFADD3A6-DB75-4ACB-9240-C4B973940ECE}" type="presOf" srcId="{1480CC29-67B6-43C6-B61E-59F336BAB91F}" destId="{D8502F27-E06E-426D-BD5C-B5252CBC43BD}" srcOrd="0" destOrd="0" presId="urn:microsoft.com/office/officeart/2005/8/layout/default"/>
    <dgm:cxn modelId="{F17FB0B4-7808-435F-8686-C24BD07D2949}" type="presOf" srcId="{FA539EE8-ACEB-48EC-90E0-396390BBA98F}" destId="{73D304EB-D706-4383-8B1B-92D4A132801E}" srcOrd="0" destOrd="0" presId="urn:microsoft.com/office/officeart/2005/8/layout/default"/>
    <dgm:cxn modelId="{0ED34DC9-464E-432B-ACC8-099480CABD62}" type="presOf" srcId="{5A199F6D-B098-42A5-8B19-111D2D759E29}" destId="{0CE1D3BF-3C49-48BC-9EAA-3771D0621DE2}" srcOrd="0" destOrd="0" presId="urn:microsoft.com/office/officeart/2005/8/layout/default"/>
    <dgm:cxn modelId="{B82937CF-FF08-46B4-B371-B79EAE745725}" type="presOf" srcId="{A3C8560D-53B0-4BF9-90BE-9BD5EF4189E0}" destId="{B94BF3F4-D012-4C70-869A-A3FE9C847466}" srcOrd="0" destOrd="0" presId="urn:microsoft.com/office/officeart/2005/8/layout/default"/>
    <dgm:cxn modelId="{DF01F6CF-9033-473E-9A86-EE06BFEDCF3F}" type="presOf" srcId="{68EA6F4E-8502-439E-8D34-4F2B469ABFCC}" destId="{76BB3295-348F-438B-AFD2-F62C1FEAB04B}" srcOrd="0" destOrd="0" presId="urn:microsoft.com/office/officeart/2005/8/layout/default"/>
    <dgm:cxn modelId="{7EA61FD5-C0E5-4913-9B3E-996F3E3A3598}" srcId="{5A199F6D-B098-42A5-8B19-111D2D759E29}" destId="{1480CC29-67B6-43C6-B61E-59F336BAB91F}" srcOrd="7" destOrd="0" parTransId="{6FFEA977-944D-461D-935E-7F4DB22654F4}" sibTransId="{49DFF900-C066-4A58-A47C-AF9D325344DA}"/>
    <dgm:cxn modelId="{2113E4DE-3C04-49BC-B5D2-F57F53403C37}" type="presOf" srcId="{D4590EC0-D713-4BB1-B58E-77F7B6BBEE71}" destId="{5F63998F-1CE9-453F-83C0-1659CBDBC5D0}" srcOrd="0" destOrd="0" presId="urn:microsoft.com/office/officeart/2005/8/layout/default"/>
    <dgm:cxn modelId="{FE9B02EA-31ED-4ADC-8450-C2305596E05C}" srcId="{5A199F6D-B098-42A5-8B19-111D2D759E29}" destId="{7B65DAC0-97A4-4632-AF08-678F760EA707}" srcOrd="1" destOrd="0" parTransId="{27938B4E-A66D-43AC-B20E-727041BAB19B}" sibTransId="{9AC339F7-3B8B-4E8E-A8AB-956ED9629388}"/>
    <dgm:cxn modelId="{BDA968F0-D9B5-42EA-821F-CBC56C05F768}" srcId="{5A199F6D-B098-42A5-8B19-111D2D759E29}" destId="{68EA6F4E-8502-439E-8D34-4F2B469ABFCC}" srcOrd="2" destOrd="0" parTransId="{86CECF2D-0B36-4C88-B379-514519A43157}" sibTransId="{BA915557-FEEA-4DA6-8C94-C01B1F3B0C5B}"/>
    <dgm:cxn modelId="{B2C48103-4B83-4C22-A6EA-8051F51A0137}" type="presParOf" srcId="{0CE1D3BF-3C49-48BC-9EAA-3771D0621DE2}" destId="{B94BF3F4-D012-4C70-869A-A3FE9C847466}" srcOrd="0" destOrd="0" presId="urn:microsoft.com/office/officeart/2005/8/layout/default"/>
    <dgm:cxn modelId="{616B3487-CF7E-41C5-B957-E1CA9877355D}" type="presParOf" srcId="{0CE1D3BF-3C49-48BC-9EAA-3771D0621DE2}" destId="{1F51178D-AB8E-48D9-B89B-FAE57DE3E5FE}" srcOrd="1" destOrd="0" presId="urn:microsoft.com/office/officeart/2005/8/layout/default"/>
    <dgm:cxn modelId="{1F60D97D-6F3E-4E03-AF07-0A9102311C20}" type="presParOf" srcId="{0CE1D3BF-3C49-48BC-9EAA-3771D0621DE2}" destId="{8AB24527-8D0C-4AB7-A51B-5D02393DF0DA}" srcOrd="2" destOrd="0" presId="urn:microsoft.com/office/officeart/2005/8/layout/default"/>
    <dgm:cxn modelId="{69829FA6-CC8E-4583-98A9-1E8AF10247AF}" type="presParOf" srcId="{0CE1D3BF-3C49-48BC-9EAA-3771D0621DE2}" destId="{20518404-51FC-4861-AE37-5D371F128E2F}" srcOrd="3" destOrd="0" presId="urn:microsoft.com/office/officeart/2005/8/layout/default"/>
    <dgm:cxn modelId="{15B8720A-4031-4C86-BCD2-EF04D4313F9D}" type="presParOf" srcId="{0CE1D3BF-3C49-48BC-9EAA-3771D0621DE2}" destId="{76BB3295-348F-438B-AFD2-F62C1FEAB04B}" srcOrd="4" destOrd="0" presId="urn:microsoft.com/office/officeart/2005/8/layout/default"/>
    <dgm:cxn modelId="{A0E851C0-F86E-4957-92B0-67B87F3455F9}" type="presParOf" srcId="{0CE1D3BF-3C49-48BC-9EAA-3771D0621DE2}" destId="{A11D225B-468C-4F85-80FB-051AA850EC6A}" srcOrd="5" destOrd="0" presId="urn:microsoft.com/office/officeart/2005/8/layout/default"/>
    <dgm:cxn modelId="{6A29E199-58BE-4B7F-A89A-BAD5C5AB886C}" type="presParOf" srcId="{0CE1D3BF-3C49-48BC-9EAA-3771D0621DE2}" destId="{5F63998F-1CE9-453F-83C0-1659CBDBC5D0}" srcOrd="6" destOrd="0" presId="urn:microsoft.com/office/officeart/2005/8/layout/default"/>
    <dgm:cxn modelId="{5DC1F64B-B4C3-4070-9DBB-F3D3F6675BC5}" type="presParOf" srcId="{0CE1D3BF-3C49-48BC-9EAA-3771D0621DE2}" destId="{699AC3DB-1919-4CDC-8071-32BE680E5E9B}" srcOrd="7" destOrd="0" presId="urn:microsoft.com/office/officeart/2005/8/layout/default"/>
    <dgm:cxn modelId="{E5BCD28E-693F-42E3-BD5C-D2144918EE7E}" type="presParOf" srcId="{0CE1D3BF-3C49-48BC-9EAA-3771D0621DE2}" destId="{73D304EB-D706-4383-8B1B-92D4A132801E}" srcOrd="8" destOrd="0" presId="urn:microsoft.com/office/officeart/2005/8/layout/default"/>
    <dgm:cxn modelId="{9DC8FDEC-6B4D-4006-993B-0AC9602A387C}" type="presParOf" srcId="{0CE1D3BF-3C49-48BC-9EAA-3771D0621DE2}" destId="{679440B8-2C01-48B6-8382-EE6A83B274E5}" srcOrd="9" destOrd="0" presId="urn:microsoft.com/office/officeart/2005/8/layout/default"/>
    <dgm:cxn modelId="{9D648E61-5162-4754-86FB-CE4ABDE35010}" type="presParOf" srcId="{0CE1D3BF-3C49-48BC-9EAA-3771D0621DE2}" destId="{EB8CDBC3-258A-4A49-AF9C-F7512D8145D5}" srcOrd="10" destOrd="0" presId="urn:microsoft.com/office/officeart/2005/8/layout/default"/>
    <dgm:cxn modelId="{0A18AFE4-3ED5-4AD0-A68E-4BBA05509C0D}" type="presParOf" srcId="{0CE1D3BF-3C49-48BC-9EAA-3771D0621DE2}" destId="{6D5CF5AB-9DED-4158-BDC4-89AFFA831D32}" srcOrd="11" destOrd="0" presId="urn:microsoft.com/office/officeart/2005/8/layout/default"/>
    <dgm:cxn modelId="{6EC3C66D-48F7-4634-A690-1F67144A4957}" type="presParOf" srcId="{0CE1D3BF-3C49-48BC-9EAA-3771D0621DE2}" destId="{79403DFB-DA8C-43F7-82B3-21E203B1261E}" srcOrd="12" destOrd="0" presId="urn:microsoft.com/office/officeart/2005/8/layout/default"/>
    <dgm:cxn modelId="{CDB5B3C4-B6BC-4A12-B15D-0A5D691877CB}" type="presParOf" srcId="{0CE1D3BF-3C49-48BC-9EAA-3771D0621DE2}" destId="{58A4EC2F-54D1-449B-AD3B-77D93ED0C8DD}" srcOrd="13" destOrd="0" presId="urn:microsoft.com/office/officeart/2005/8/layout/default"/>
    <dgm:cxn modelId="{998FF495-8B86-4C65-A8D5-A23E920DFCBD}" type="presParOf" srcId="{0CE1D3BF-3C49-48BC-9EAA-3771D0621DE2}" destId="{D8502F27-E06E-426D-BD5C-B5252CBC43BD}" srcOrd="14" destOrd="0" presId="urn:microsoft.com/office/officeart/2005/8/layout/default"/>
    <dgm:cxn modelId="{77269BF8-7231-451F-8660-EA6F50A846A5}" type="presParOf" srcId="{0CE1D3BF-3C49-48BC-9EAA-3771D0621DE2}" destId="{F0202F20-9932-4D38-B50E-ED1F5D334806}" srcOrd="15" destOrd="0" presId="urn:microsoft.com/office/officeart/2005/8/layout/default"/>
    <dgm:cxn modelId="{98E778B8-8859-4CF6-9F43-ADBDC2214FD4}" type="presParOf" srcId="{0CE1D3BF-3C49-48BC-9EAA-3771D0621DE2}" destId="{764A2F70-A18F-42F1-81F2-3A2D1957F273}" srcOrd="16" destOrd="0" presId="urn:microsoft.com/office/officeart/2005/8/layout/default"/>
    <dgm:cxn modelId="{0800FCFA-3DFC-4705-9FC2-32EADFFD0568}" type="presParOf" srcId="{0CE1D3BF-3C49-48BC-9EAA-3771D0621DE2}" destId="{CC8902D3-635E-4906-999C-2037803DC9ED}" srcOrd="17" destOrd="0" presId="urn:microsoft.com/office/officeart/2005/8/layout/default"/>
    <dgm:cxn modelId="{7B98F72A-4556-4ECD-B1FF-AE15166867C9}" type="presParOf" srcId="{0CE1D3BF-3C49-48BC-9EAA-3771D0621DE2}" destId="{DDB55A9E-D129-4E0B-9857-CD543873DF6A}" srcOrd="18" destOrd="0" presId="urn:microsoft.com/office/officeart/2005/8/layout/default"/>
    <dgm:cxn modelId="{62FF9226-E682-4333-8FB2-6C392621E71B}" type="presParOf" srcId="{0CE1D3BF-3C49-48BC-9EAA-3771D0621DE2}" destId="{43E4D446-3840-4B84-BD9F-E948CEC91BDE}" srcOrd="19" destOrd="0" presId="urn:microsoft.com/office/officeart/2005/8/layout/default"/>
    <dgm:cxn modelId="{438C16A8-51CE-4F8E-A1A6-BD2F1FF56612}" type="presParOf" srcId="{0CE1D3BF-3C49-48BC-9EAA-3771D0621DE2}" destId="{E22C4F01-3984-4305-97DB-A8EF25F0BF77}"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ECFEA4-CDCB-4C64-8562-1E143E5D58F6}" type="doc">
      <dgm:prSet loTypeId="urn:microsoft.com/office/officeart/2018/2/layout/IconLabelList" loCatId="icon" qsTypeId="urn:microsoft.com/office/officeart/2005/8/quickstyle/simple4" qsCatId="simple" csTypeId="urn:microsoft.com/office/officeart/2018/5/colors/Iconchunking_neutralbg_colorful1" csCatId="colorful" phldr="1"/>
      <dgm:spPr/>
      <dgm:t>
        <a:bodyPr/>
        <a:lstStyle/>
        <a:p>
          <a:endParaRPr lang="en-US"/>
        </a:p>
      </dgm:t>
    </dgm:pt>
    <dgm:pt modelId="{AF14525F-4502-42CB-8066-8E2EBFEE11C2}">
      <dgm:prSet custT="1"/>
      <dgm:spPr/>
      <dgm:t>
        <a:bodyPr/>
        <a:lstStyle/>
        <a:p>
          <a:pPr algn="l"/>
          <a:r>
            <a:rPr lang="en-US" sz="1700" b="1"/>
            <a:t>Interactive screen-time:</a:t>
          </a:r>
          <a:r>
            <a:rPr lang="en-US" sz="1700"/>
            <a:t> Screen activity whereby the user regularly interfaces with an electronic device whether it is a touch screen, keyboard, console, motion sensor, etc. </a:t>
          </a:r>
        </a:p>
      </dgm:t>
    </dgm:pt>
    <dgm:pt modelId="{EFC900D4-AE20-4139-A300-26FEBA2F1A9C}" type="parTrans" cxnId="{2D5A1D80-DCC3-41A3-AEC2-D7DAFE7B3E50}">
      <dgm:prSet/>
      <dgm:spPr/>
      <dgm:t>
        <a:bodyPr/>
        <a:lstStyle/>
        <a:p>
          <a:endParaRPr lang="en-US"/>
        </a:p>
      </dgm:t>
    </dgm:pt>
    <dgm:pt modelId="{39BD753A-5EA6-4E2F-BAD3-78BDBD750DFA}" type="sibTrans" cxnId="{2D5A1D80-DCC3-41A3-AEC2-D7DAFE7B3E50}">
      <dgm:prSet/>
      <dgm:spPr/>
      <dgm:t>
        <a:bodyPr/>
        <a:lstStyle/>
        <a:p>
          <a:endParaRPr lang="en-US"/>
        </a:p>
      </dgm:t>
    </dgm:pt>
    <dgm:pt modelId="{41B42F19-FCC6-41D4-A5DF-7DAEC274D377}">
      <dgm:prSet custT="1"/>
      <dgm:spPr/>
      <dgm:t>
        <a:bodyPr/>
        <a:lstStyle/>
        <a:p>
          <a:pPr algn="l"/>
          <a:r>
            <a:rPr lang="en-US" sz="1700" b="1"/>
            <a:t>Passive screen-time: </a:t>
          </a:r>
          <a:r>
            <a:rPr lang="en-US" sz="1700"/>
            <a:t>Activities such as watching programs on a TV across the room</a:t>
          </a:r>
        </a:p>
      </dgm:t>
    </dgm:pt>
    <dgm:pt modelId="{82981C8A-5A4F-426C-A30C-4CF447A39A39}" type="parTrans" cxnId="{F9EDFF32-9D2B-45D1-A9DD-502572F97695}">
      <dgm:prSet/>
      <dgm:spPr/>
      <dgm:t>
        <a:bodyPr/>
        <a:lstStyle/>
        <a:p>
          <a:endParaRPr lang="en-US"/>
        </a:p>
      </dgm:t>
    </dgm:pt>
    <dgm:pt modelId="{9D3144D5-A288-43D7-9645-93B3C573A255}" type="sibTrans" cxnId="{F9EDFF32-9D2B-45D1-A9DD-502572F97695}">
      <dgm:prSet/>
      <dgm:spPr/>
      <dgm:t>
        <a:bodyPr/>
        <a:lstStyle/>
        <a:p>
          <a:endParaRPr lang="en-US"/>
        </a:p>
      </dgm:t>
    </dgm:pt>
    <dgm:pt modelId="{35805119-6402-4504-BF07-9AC784D98BCC}" type="pres">
      <dgm:prSet presAssocID="{DCECFEA4-CDCB-4C64-8562-1E143E5D58F6}" presName="root" presStyleCnt="0">
        <dgm:presLayoutVars>
          <dgm:dir/>
          <dgm:resizeHandles val="exact"/>
        </dgm:presLayoutVars>
      </dgm:prSet>
      <dgm:spPr/>
    </dgm:pt>
    <dgm:pt modelId="{11F24D71-06C3-4861-A243-14E99546D622}" type="pres">
      <dgm:prSet presAssocID="{AF14525F-4502-42CB-8066-8E2EBFEE11C2}" presName="compNode" presStyleCnt="0"/>
      <dgm:spPr/>
    </dgm:pt>
    <dgm:pt modelId="{1286CA4B-4EEF-4163-BFED-5D1760665D7F}" type="pres">
      <dgm:prSet presAssocID="{AF14525F-4502-42CB-8066-8E2EBFEE11C2}" presName="iconRect" presStyleLbl="node1" presStyleIdx="0" presStyleCnt="2" custLinFactNeighborX="485" custLinFactNeighborY="5692"/>
      <dgm:spPr>
        <a:blipFill rotWithShape="1">
          <a:blip xmlns:r="http://schemas.openxmlformats.org/officeDocument/2006/relationships" r:embed="rId1"/>
          <a:srcRect/>
          <a:stretch>
            <a:fillRect l="-25000" r="-25000"/>
          </a:stretch>
        </a:blipFill>
        <a:ln>
          <a:noFill/>
        </a:ln>
      </dgm:spPr>
      <dgm:extLst>
        <a:ext uri="{E40237B7-FDA0-4F09-8148-C483321AD2D9}">
          <dgm14:cNvPr xmlns:dgm14="http://schemas.microsoft.com/office/drawing/2010/diagram" id="0" name="" descr="Smart Phone"/>
        </a:ext>
      </dgm:extLst>
    </dgm:pt>
    <dgm:pt modelId="{D8C74066-1EB7-4921-A3BC-04877E37E44B}" type="pres">
      <dgm:prSet presAssocID="{AF14525F-4502-42CB-8066-8E2EBFEE11C2}" presName="spaceRect" presStyleCnt="0"/>
      <dgm:spPr/>
    </dgm:pt>
    <dgm:pt modelId="{7CB2F914-2233-4EDE-B017-B1501B76CDEE}" type="pres">
      <dgm:prSet presAssocID="{AF14525F-4502-42CB-8066-8E2EBFEE11C2}" presName="textRect" presStyleLbl="revTx" presStyleIdx="0" presStyleCnt="2">
        <dgm:presLayoutVars>
          <dgm:chMax val="1"/>
          <dgm:chPref val="1"/>
        </dgm:presLayoutVars>
      </dgm:prSet>
      <dgm:spPr/>
    </dgm:pt>
    <dgm:pt modelId="{4D365F73-6F7E-4925-A886-6C270A0F800D}" type="pres">
      <dgm:prSet presAssocID="{39BD753A-5EA6-4E2F-BAD3-78BDBD750DFA}" presName="sibTrans" presStyleCnt="0"/>
      <dgm:spPr/>
    </dgm:pt>
    <dgm:pt modelId="{AE454C5F-0735-4F30-B2BF-400F0E594583}" type="pres">
      <dgm:prSet presAssocID="{41B42F19-FCC6-41D4-A5DF-7DAEC274D377}" presName="compNode" presStyleCnt="0"/>
      <dgm:spPr/>
    </dgm:pt>
    <dgm:pt modelId="{474C9950-E280-4620-8CD4-6170DA81EE5A}" type="pres">
      <dgm:prSet presAssocID="{41B42F19-FCC6-41D4-A5DF-7DAEC274D377}" presName="iconRect" presStyleLbl="node1" presStyleIdx="1" presStyleCnt="2" custLinFactNeighborY="9878"/>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elevision"/>
        </a:ext>
      </dgm:extLst>
    </dgm:pt>
    <dgm:pt modelId="{F02E3CCD-BAF0-4062-84BB-ED42D4A782E3}" type="pres">
      <dgm:prSet presAssocID="{41B42F19-FCC6-41D4-A5DF-7DAEC274D377}" presName="spaceRect" presStyleCnt="0"/>
      <dgm:spPr/>
    </dgm:pt>
    <dgm:pt modelId="{82F44D8B-70DB-4A76-A0C5-A9332F53BC22}" type="pres">
      <dgm:prSet presAssocID="{41B42F19-FCC6-41D4-A5DF-7DAEC274D377}" presName="textRect" presStyleLbl="revTx" presStyleIdx="1" presStyleCnt="2">
        <dgm:presLayoutVars>
          <dgm:chMax val="1"/>
          <dgm:chPref val="1"/>
        </dgm:presLayoutVars>
      </dgm:prSet>
      <dgm:spPr/>
    </dgm:pt>
  </dgm:ptLst>
  <dgm:cxnLst>
    <dgm:cxn modelId="{F9EDFF32-9D2B-45D1-A9DD-502572F97695}" srcId="{DCECFEA4-CDCB-4C64-8562-1E143E5D58F6}" destId="{41B42F19-FCC6-41D4-A5DF-7DAEC274D377}" srcOrd="1" destOrd="0" parTransId="{82981C8A-5A4F-426C-A30C-4CF447A39A39}" sibTransId="{9D3144D5-A288-43D7-9645-93B3C573A255}"/>
    <dgm:cxn modelId="{2D5A1D80-DCC3-41A3-AEC2-D7DAFE7B3E50}" srcId="{DCECFEA4-CDCB-4C64-8562-1E143E5D58F6}" destId="{AF14525F-4502-42CB-8066-8E2EBFEE11C2}" srcOrd="0" destOrd="0" parTransId="{EFC900D4-AE20-4139-A300-26FEBA2F1A9C}" sibTransId="{39BD753A-5EA6-4E2F-BAD3-78BDBD750DFA}"/>
    <dgm:cxn modelId="{59A7E3E1-474C-4A2E-9DF9-595DA165BCF1}" type="presOf" srcId="{DCECFEA4-CDCB-4C64-8562-1E143E5D58F6}" destId="{35805119-6402-4504-BF07-9AC784D98BCC}" srcOrd="0" destOrd="0" presId="urn:microsoft.com/office/officeart/2018/2/layout/IconLabelList"/>
    <dgm:cxn modelId="{64048AFC-8296-408E-8BD0-BE478074949D}" type="presOf" srcId="{41B42F19-FCC6-41D4-A5DF-7DAEC274D377}" destId="{82F44D8B-70DB-4A76-A0C5-A9332F53BC22}" srcOrd="0" destOrd="0" presId="urn:microsoft.com/office/officeart/2018/2/layout/IconLabelList"/>
    <dgm:cxn modelId="{8E5122FE-5DB9-4EA4-A933-2F61B5080C71}" type="presOf" srcId="{AF14525F-4502-42CB-8066-8E2EBFEE11C2}" destId="{7CB2F914-2233-4EDE-B017-B1501B76CDEE}" srcOrd="0" destOrd="0" presId="urn:microsoft.com/office/officeart/2018/2/layout/IconLabelList"/>
    <dgm:cxn modelId="{E50DF73C-2F71-481B-AE40-2275A174D3AC}" type="presParOf" srcId="{35805119-6402-4504-BF07-9AC784D98BCC}" destId="{11F24D71-06C3-4861-A243-14E99546D622}" srcOrd="0" destOrd="0" presId="urn:microsoft.com/office/officeart/2018/2/layout/IconLabelList"/>
    <dgm:cxn modelId="{1488E6B6-1A86-4EB1-ADA2-9F8DA4A20CF9}" type="presParOf" srcId="{11F24D71-06C3-4861-A243-14E99546D622}" destId="{1286CA4B-4EEF-4163-BFED-5D1760665D7F}" srcOrd="0" destOrd="0" presId="urn:microsoft.com/office/officeart/2018/2/layout/IconLabelList"/>
    <dgm:cxn modelId="{AE55B39D-12F2-4D44-8DE4-D28CF4AB9333}" type="presParOf" srcId="{11F24D71-06C3-4861-A243-14E99546D622}" destId="{D8C74066-1EB7-4921-A3BC-04877E37E44B}" srcOrd="1" destOrd="0" presId="urn:microsoft.com/office/officeart/2018/2/layout/IconLabelList"/>
    <dgm:cxn modelId="{36291030-71A4-4DBB-A87C-E71F3B9D694C}" type="presParOf" srcId="{11F24D71-06C3-4861-A243-14E99546D622}" destId="{7CB2F914-2233-4EDE-B017-B1501B76CDEE}" srcOrd="2" destOrd="0" presId="urn:microsoft.com/office/officeart/2018/2/layout/IconLabelList"/>
    <dgm:cxn modelId="{F00A8C6F-BF5C-4B29-9DB3-6F7F3FE03D88}" type="presParOf" srcId="{35805119-6402-4504-BF07-9AC784D98BCC}" destId="{4D365F73-6F7E-4925-A886-6C270A0F800D}" srcOrd="1" destOrd="0" presId="urn:microsoft.com/office/officeart/2018/2/layout/IconLabelList"/>
    <dgm:cxn modelId="{0056A25F-924F-4B46-9326-F1F8748A5964}" type="presParOf" srcId="{35805119-6402-4504-BF07-9AC784D98BCC}" destId="{AE454C5F-0735-4F30-B2BF-400F0E594583}" srcOrd="2" destOrd="0" presId="urn:microsoft.com/office/officeart/2018/2/layout/IconLabelList"/>
    <dgm:cxn modelId="{C3388274-DFBE-4745-869E-CBF7B1D3424B}" type="presParOf" srcId="{AE454C5F-0735-4F30-B2BF-400F0E594583}" destId="{474C9950-E280-4620-8CD4-6170DA81EE5A}" srcOrd="0" destOrd="0" presId="urn:microsoft.com/office/officeart/2018/2/layout/IconLabelList"/>
    <dgm:cxn modelId="{48F60C98-FC9F-455A-9517-974305EBA9EE}" type="presParOf" srcId="{AE454C5F-0735-4F30-B2BF-400F0E594583}" destId="{F02E3CCD-BAF0-4062-84BB-ED42D4A782E3}" srcOrd="1" destOrd="0" presId="urn:microsoft.com/office/officeart/2018/2/layout/IconLabelList"/>
    <dgm:cxn modelId="{B87368A5-7C43-473C-BA1C-6E9DFA012F15}" type="presParOf" srcId="{AE454C5F-0735-4F30-B2BF-400F0E594583}" destId="{82F44D8B-70DB-4A76-A0C5-A9332F53BC2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5CC611-B50C-48F5-91FA-D2A7D523994A}"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E61C26DB-EBDE-4B6C-BA40-B7ECEC8771FD}">
      <dgm:prSet/>
      <dgm:spPr/>
      <dgm:t>
        <a:bodyPr/>
        <a:lstStyle/>
        <a:p>
          <a:r>
            <a:rPr lang="en-US" b="1" dirty="0"/>
            <a:t>Research indicates that both forms of screen-time are connected with health problems and developmental issues such as obesity, depression, sleep problems, attentional problems, slower reading development, and decreased creativity, etc.</a:t>
          </a:r>
        </a:p>
      </dgm:t>
    </dgm:pt>
    <dgm:pt modelId="{919075A8-4E16-45BD-B0C7-D3ECE0F447D9}" type="parTrans" cxnId="{7E09FBB5-B100-4234-B4FF-182EF4268312}">
      <dgm:prSet/>
      <dgm:spPr/>
      <dgm:t>
        <a:bodyPr/>
        <a:lstStyle/>
        <a:p>
          <a:endParaRPr lang="en-US"/>
        </a:p>
      </dgm:t>
    </dgm:pt>
    <dgm:pt modelId="{D201F380-450E-43F4-870C-618D32E59A85}" type="sibTrans" cxnId="{7E09FBB5-B100-4234-B4FF-182EF4268312}">
      <dgm:prSet/>
      <dgm:spPr/>
      <dgm:t>
        <a:bodyPr/>
        <a:lstStyle/>
        <a:p>
          <a:endParaRPr lang="en-US"/>
        </a:p>
      </dgm:t>
    </dgm:pt>
    <dgm:pt modelId="{39B39293-4929-4B53-8286-EFF9AE842678}">
      <dgm:prSet custT="1"/>
      <dgm:spPr/>
      <dgm:t>
        <a:bodyPr/>
        <a:lstStyle/>
        <a:p>
          <a:r>
            <a:rPr lang="en-US" sz="1800" b="1" dirty="0"/>
            <a:t>Research indicates that </a:t>
          </a:r>
          <a:r>
            <a:rPr lang="en-US" sz="1800" b="1" dirty="0">
              <a:solidFill>
                <a:schemeClr val="tx1"/>
              </a:solidFill>
            </a:rPr>
            <a:t>interactive screen-time </a:t>
          </a:r>
          <a:r>
            <a:rPr lang="en-US" sz="1800" b="1" dirty="0"/>
            <a:t>is more problematic than </a:t>
          </a:r>
          <a:r>
            <a:rPr lang="en-US" sz="1800" b="1" dirty="0">
              <a:solidFill>
                <a:schemeClr val="tx1"/>
              </a:solidFill>
            </a:rPr>
            <a:t>passive screen-time,</a:t>
          </a:r>
          <a:r>
            <a:rPr lang="en-US" sz="1800" b="1" dirty="0"/>
            <a:t> (Dunckley, 2015).</a:t>
          </a:r>
        </a:p>
      </dgm:t>
    </dgm:pt>
    <dgm:pt modelId="{E7C329A3-99A2-4DE3-8462-F3F5152E7028}" type="parTrans" cxnId="{D931FF7F-7D6C-4D79-9334-5906910DCC81}">
      <dgm:prSet/>
      <dgm:spPr/>
      <dgm:t>
        <a:bodyPr/>
        <a:lstStyle/>
        <a:p>
          <a:endParaRPr lang="en-US"/>
        </a:p>
      </dgm:t>
    </dgm:pt>
    <dgm:pt modelId="{9CFA96C0-B6D6-4DA7-BDF5-F193D4CBC98D}" type="sibTrans" cxnId="{D931FF7F-7D6C-4D79-9334-5906910DCC81}">
      <dgm:prSet/>
      <dgm:spPr/>
      <dgm:t>
        <a:bodyPr/>
        <a:lstStyle/>
        <a:p>
          <a:endParaRPr lang="en-US"/>
        </a:p>
      </dgm:t>
    </dgm:pt>
    <dgm:pt modelId="{133A2047-8AEF-4123-A9BD-F38FF9B270C5}">
      <dgm:prSet/>
      <dgm:spPr/>
      <dgm:t>
        <a:bodyPr/>
        <a:lstStyle/>
        <a:p>
          <a:r>
            <a:rPr lang="en-US" b="1" dirty="0"/>
            <a:t>2012 Study of 2,000 Elementary and Middle School kids: Sleep problems occurred with just </a:t>
          </a:r>
          <a:r>
            <a:rPr lang="en-US" b="1" dirty="0">
              <a:solidFill>
                <a:schemeClr val="tx1"/>
              </a:solidFill>
            </a:rPr>
            <a:t>30 minutes of interactive </a:t>
          </a:r>
          <a:r>
            <a:rPr lang="en-US" b="1" dirty="0"/>
            <a:t>versus </a:t>
          </a:r>
          <a:r>
            <a:rPr lang="en-US" b="1" dirty="0">
              <a:solidFill>
                <a:schemeClr val="tx1"/>
              </a:solidFill>
            </a:rPr>
            <a:t>2 hours of passive screen time </a:t>
          </a:r>
          <a:r>
            <a:rPr lang="en-US" b="1" dirty="0"/>
            <a:t>(Dunckley,2015).</a:t>
          </a:r>
        </a:p>
      </dgm:t>
    </dgm:pt>
    <dgm:pt modelId="{3FE4329D-D03C-467D-8251-08170FCBED22}" type="parTrans" cxnId="{C0B88B90-6790-4788-A36A-C4E2ED3CF8CC}">
      <dgm:prSet/>
      <dgm:spPr/>
      <dgm:t>
        <a:bodyPr/>
        <a:lstStyle/>
        <a:p>
          <a:endParaRPr lang="en-US"/>
        </a:p>
      </dgm:t>
    </dgm:pt>
    <dgm:pt modelId="{ABAC2207-D227-4929-8866-608FD2A318CC}" type="sibTrans" cxnId="{C0B88B90-6790-4788-A36A-C4E2ED3CF8CC}">
      <dgm:prSet/>
      <dgm:spPr/>
      <dgm:t>
        <a:bodyPr/>
        <a:lstStyle/>
        <a:p>
          <a:endParaRPr lang="en-US"/>
        </a:p>
      </dgm:t>
    </dgm:pt>
    <dgm:pt modelId="{4668573A-4EA2-49FB-A9A4-086922B4506C}" type="pres">
      <dgm:prSet presAssocID="{015CC611-B50C-48F5-91FA-D2A7D523994A}" presName="Name0" presStyleCnt="0">
        <dgm:presLayoutVars>
          <dgm:dir/>
          <dgm:animLvl val="lvl"/>
          <dgm:resizeHandles val="exact"/>
        </dgm:presLayoutVars>
      </dgm:prSet>
      <dgm:spPr/>
    </dgm:pt>
    <dgm:pt modelId="{FED2B2C3-1A62-45D5-9B2B-E80D38385C04}" type="pres">
      <dgm:prSet presAssocID="{133A2047-8AEF-4123-A9BD-F38FF9B270C5}" presName="boxAndChildren" presStyleCnt="0"/>
      <dgm:spPr/>
    </dgm:pt>
    <dgm:pt modelId="{675AD6FB-649D-4631-9DD6-884388939122}" type="pres">
      <dgm:prSet presAssocID="{133A2047-8AEF-4123-A9BD-F38FF9B270C5}" presName="parentTextBox" presStyleLbl="node1" presStyleIdx="0" presStyleCnt="3" custScaleY="70304" custLinFactNeighborY="-2270"/>
      <dgm:spPr/>
    </dgm:pt>
    <dgm:pt modelId="{E9A69DDD-E1DE-434F-A034-56C1C6A16045}" type="pres">
      <dgm:prSet presAssocID="{9CFA96C0-B6D6-4DA7-BDF5-F193D4CBC98D}" presName="sp" presStyleCnt="0"/>
      <dgm:spPr/>
    </dgm:pt>
    <dgm:pt modelId="{2E445546-6222-4395-9808-B11F34D159BB}" type="pres">
      <dgm:prSet presAssocID="{39B39293-4929-4B53-8286-EFF9AE842678}" presName="arrowAndChildren" presStyleCnt="0"/>
      <dgm:spPr/>
    </dgm:pt>
    <dgm:pt modelId="{5EE1031E-7174-4501-8061-F172D28B882E}" type="pres">
      <dgm:prSet presAssocID="{39B39293-4929-4B53-8286-EFF9AE842678}" presName="parentTextArrow" presStyleLbl="node1" presStyleIdx="1" presStyleCnt="3" custScaleY="97900" custLinFactNeighborY="-2451"/>
      <dgm:spPr/>
    </dgm:pt>
    <dgm:pt modelId="{66346547-9287-4AB0-9987-3A18CE37C429}" type="pres">
      <dgm:prSet presAssocID="{D201F380-450E-43F4-870C-618D32E59A85}" presName="sp" presStyleCnt="0"/>
      <dgm:spPr/>
    </dgm:pt>
    <dgm:pt modelId="{F0654608-0DB7-49B3-82DD-AE3220011518}" type="pres">
      <dgm:prSet presAssocID="{E61C26DB-EBDE-4B6C-BA40-B7ECEC8771FD}" presName="arrowAndChildren" presStyleCnt="0"/>
      <dgm:spPr/>
    </dgm:pt>
    <dgm:pt modelId="{39D5633B-CABA-4D39-8972-3519A5FE3470}" type="pres">
      <dgm:prSet presAssocID="{E61C26DB-EBDE-4B6C-BA40-B7ECEC8771FD}" presName="parentTextArrow" presStyleLbl="node1" presStyleIdx="2" presStyleCnt="3" custScaleY="99041" custLinFactNeighborY="-3525"/>
      <dgm:spPr/>
    </dgm:pt>
  </dgm:ptLst>
  <dgm:cxnLst>
    <dgm:cxn modelId="{95A2232C-637C-41AE-8241-945437FAF6A3}" type="presOf" srcId="{133A2047-8AEF-4123-A9BD-F38FF9B270C5}" destId="{675AD6FB-649D-4631-9DD6-884388939122}" srcOrd="0" destOrd="0" presId="urn:microsoft.com/office/officeart/2005/8/layout/process4"/>
    <dgm:cxn modelId="{339F6354-6967-4762-8D2C-7752C5BD3F18}" type="presOf" srcId="{E61C26DB-EBDE-4B6C-BA40-B7ECEC8771FD}" destId="{39D5633B-CABA-4D39-8972-3519A5FE3470}" srcOrd="0" destOrd="0" presId="urn:microsoft.com/office/officeart/2005/8/layout/process4"/>
    <dgm:cxn modelId="{D931FF7F-7D6C-4D79-9334-5906910DCC81}" srcId="{015CC611-B50C-48F5-91FA-D2A7D523994A}" destId="{39B39293-4929-4B53-8286-EFF9AE842678}" srcOrd="1" destOrd="0" parTransId="{E7C329A3-99A2-4DE3-8462-F3F5152E7028}" sibTransId="{9CFA96C0-B6D6-4DA7-BDF5-F193D4CBC98D}"/>
    <dgm:cxn modelId="{C0B88B90-6790-4788-A36A-C4E2ED3CF8CC}" srcId="{015CC611-B50C-48F5-91FA-D2A7D523994A}" destId="{133A2047-8AEF-4123-A9BD-F38FF9B270C5}" srcOrd="2" destOrd="0" parTransId="{3FE4329D-D03C-467D-8251-08170FCBED22}" sibTransId="{ABAC2207-D227-4929-8866-608FD2A318CC}"/>
    <dgm:cxn modelId="{156A44AB-6569-401E-8F8C-6DB934B1AC26}" type="presOf" srcId="{39B39293-4929-4B53-8286-EFF9AE842678}" destId="{5EE1031E-7174-4501-8061-F172D28B882E}" srcOrd="0" destOrd="0" presId="urn:microsoft.com/office/officeart/2005/8/layout/process4"/>
    <dgm:cxn modelId="{7E09FBB5-B100-4234-B4FF-182EF4268312}" srcId="{015CC611-B50C-48F5-91FA-D2A7D523994A}" destId="{E61C26DB-EBDE-4B6C-BA40-B7ECEC8771FD}" srcOrd="0" destOrd="0" parTransId="{919075A8-4E16-45BD-B0C7-D3ECE0F447D9}" sibTransId="{D201F380-450E-43F4-870C-618D32E59A85}"/>
    <dgm:cxn modelId="{403CEFF7-6F88-4C9D-82B8-8E611B11E1B0}" type="presOf" srcId="{015CC611-B50C-48F5-91FA-D2A7D523994A}" destId="{4668573A-4EA2-49FB-A9A4-086922B4506C}" srcOrd="0" destOrd="0" presId="urn:microsoft.com/office/officeart/2005/8/layout/process4"/>
    <dgm:cxn modelId="{01FA9B5F-D418-44B8-9425-2EF6C07B675E}" type="presParOf" srcId="{4668573A-4EA2-49FB-A9A4-086922B4506C}" destId="{FED2B2C3-1A62-45D5-9B2B-E80D38385C04}" srcOrd="0" destOrd="0" presId="urn:microsoft.com/office/officeart/2005/8/layout/process4"/>
    <dgm:cxn modelId="{E67695EA-AB9C-4A6E-9F1D-46318804A9DF}" type="presParOf" srcId="{FED2B2C3-1A62-45D5-9B2B-E80D38385C04}" destId="{675AD6FB-649D-4631-9DD6-884388939122}" srcOrd="0" destOrd="0" presId="urn:microsoft.com/office/officeart/2005/8/layout/process4"/>
    <dgm:cxn modelId="{C187B0B6-1180-4021-97DD-7CF375622BA4}" type="presParOf" srcId="{4668573A-4EA2-49FB-A9A4-086922B4506C}" destId="{E9A69DDD-E1DE-434F-A034-56C1C6A16045}" srcOrd="1" destOrd="0" presId="urn:microsoft.com/office/officeart/2005/8/layout/process4"/>
    <dgm:cxn modelId="{1D41D354-4D55-476A-8779-FC42D9C4B3AF}" type="presParOf" srcId="{4668573A-4EA2-49FB-A9A4-086922B4506C}" destId="{2E445546-6222-4395-9808-B11F34D159BB}" srcOrd="2" destOrd="0" presId="urn:microsoft.com/office/officeart/2005/8/layout/process4"/>
    <dgm:cxn modelId="{D44C4D63-2197-402D-8B05-359273D943EF}" type="presParOf" srcId="{2E445546-6222-4395-9808-B11F34D159BB}" destId="{5EE1031E-7174-4501-8061-F172D28B882E}" srcOrd="0" destOrd="0" presId="urn:microsoft.com/office/officeart/2005/8/layout/process4"/>
    <dgm:cxn modelId="{796BAC0C-507C-4775-97B0-47A986B9CC3A}" type="presParOf" srcId="{4668573A-4EA2-49FB-A9A4-086922B4506C}" destId="{66346547-9287-4AB0-9987-3A18CE37C429}" srcOrd="3" destOrd="0" presId="urn:microsoft.com/office/officeart/2005/8/layout/process4"/>
    <dgm:cxn modelId="{CFBC82B5-FB8F-49F4-8276-F147A1E2E3DB}" type="presParOf" srcId="{4668573A-4EA2-49FB-A9A4-086922B4506C}" destId="{F0654608-0DB7-49B3-82DD-AE3220011518}" srcOrd="4" destOrd="0" presId="urn:microsoft.com/office/officeart/2005/8/layout/process4"/>
    <dgm:cxn modelId="{5AFC8F7B-3C3B-4071-A5AB-B629C580C590}" type="presParOf" srcId="{F0654608-0DB7-49B3-82DD-AE3220011518}" destId="{39D5633B-CABA-4D39-8972-3519A5FE347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C8E119-B5E8-40F5-85B1-F064CFEFA089}" type="doc">
      <dgm:prSet loTypeId="urn:microsoft.com/office/officeart/2016/7/layout/LinearBlockProcessNumbered" loCatId="process" qsTypeId="urn:microsoft.com/office/officeart/2005/8/quickstyle/simple2" qsCatId="simple" csTypeId="urn:microsoft.com/office/officeart/2005/8/colors/colorful2" csCatId="colorful" phldr="1"/>
      <dgm:spPr/>
      <dgm:t>
        <a:bodyPr/>
        <a:lstStyle/>
        <a:p>
          <a:endParaRPr lang="en-US"/>
        </a:p>
      </dgm:t>
    </dgm:pt>
    <dgm:pt modelId="{15FBE1F9-B143-4B71-9408-41BF005426C0}">
      <dgm:prSet/>
      <dgm:spPr/>
      <dgm:t>
        <a:bodyPr/>
        <a:lstStyle/>
        <a:p>
          <a:r>
            <a:rPr lang="en-US"/>
            <a:t>Increased dopamine activity (wanting/seeking it more) – </a:t>
          </a:r>
        </a:p>
        <a:p>
          <a:r>
            <a:rPr lang="en-US" b="1">
              <a:solidFill>
                <a:srgbClr val="0070C0"/>
              </a:solidFill>
            </a:rPr>
            <a:t>sensitization</a:t>
          </a:r>
          <a:r>
            <a:rPr lang="en-US">
              <a:solidFill>
                <a:srgbClr val="FF0000"/>
              </a:solidFill>
            </a:rPr>
            <a:t> </a:t>
          </a:r>
          <a:r>
            <a:rPr lang="en-US"/>
            <a:t>via </a:t>
          </a:r>
          <a:r>
            <a:rPr lang="en-US" b="1">
              <a:solidFill>
                <a:srgbClr val="FF0000"/>
              </a:solidFill>
            </a:rPr>
            <a:t>DeltaFosB</a:t>
          </a:r>
        </a:p>
      </dgm:t>
    </dgm:pt>
    <dgm:pt modelId="{81BE73C2-8871-4A95-A9DC-CE052FD90B3A}" type="parTrans" cxnId="{DE14A3E7-4C73-401D-B09B-212AA0895869}">
      <dgm:prSet/>
      <dgm:spPr/>
      <dgm:t>
        <a:bodyPr/>
        <a:lstStyle/>
        <a:p>
          <a:endParaRPr lang="en-US"/>
        </a:p>
      </dgm:t>
    </dgm:pt>
    <dgm:pt modelId="{2A4E08B9-4963-4A0E-B581-131563142B76}" type="sibTrans" cxnId="{DE14A3E7-4C73-401D-B09B-212AA0895869}">
      <dgm:prSet phldrT="01" phldr="0"/>
      <dgm:spPr/>
      <dgm:t>
        <a:bodyPr/>
        <a:lstStyle/>
        <a:p>
          <a:r>
            <a:rPr lang="en-US"/>
            <a:t>01</a:t>
          </a:r>
        </a:p>
      </dgm:t>
    </dgm:pt>
    <dgm:pt modelId="{071AAE49-EFD8-4D11-A03F-6E94424E2C45}">
      <dgm:prSet/>
      <dgm:spPr/>
      <dgm:t>
        <a:bodyPr/>
        <a:lstStyle/>
        <a:p>
          <a:r>
            <a:rPr lang="en-US"/>
            <a:t>Decreased dopamine and opioid activity (liking it/enjoying it less) – </a:t>
          </a:r>
          <a:r>
            <a:rPr lang="en-US" b="1" i="0">
              <a:solidFill>
                <a:srgbClr val="0070C0"/>
              </a:solidFill>
            </a:rPr>
            <a:t>desensitization</a:t>
          </a:r>
          <a:r>
            <a:rPr lang="en-US"/>
            <a:t> via </a:t>
          </a:r>
          <a:r>
            <a:rPr lang="en-US" b="1">
              <a:solidFill>
                <a:srgbClr val="FF0000"/>
              </a:solidFill>
            </a:rPr>
            <a:t>CREB </a:t>
          </a:r>
          <a:r>
            <a:rPr lang="en-US" b="1"/>
            <a:t> </a:t>
          </a:r>
        </a:p>
      </dgm:t>
    </dgm:pt>
    <dgm:pt modelId="{9DEDBB91-A75D-48CD-A426-0332483AAD1C}" type="parTrans" cxnId="{70515717-C927-47AE-A56B-0E5FF7CAD785}">
      <dgm:prSet/>
      <dgm:spPr/>
      <dgm:t>
        <a:bodyPr/>
        <a:lstStyle/>
        <a:p>
          <a:endParaRPr lang="en-US"/>
        </a:p>
      </dgm:t>
    </dgm:pt>
    <dgm:pt modelId="{C3D0F8CA-4AC8-4877-BE68-E66F9556D384}" type="sibTrans" cxnId="{70515717-C927-47AE-A56B-0E5FF7CAD785}">
      <dgm:prSet phldrT="02" phldr="0"/>
      <dgm:spPr/>
      <dgm:t>
        <a:bodyPr/>
        <a:lstStyle/>
        <a:p>
          <a:r>
            <a:rPr lang="en-US"/>
            <a:t>02</a:t>
          </a:r>
        </a:p>
      </dgm:t>
    </dgm:pt>
    <dgm:pt modelId="{E16812E1-D5E9-4ED9-AA1A-741DA6300BB0}" type="pres">
      <dgm:prSet presAssocID="{74C8E119-B5E8-40F5-85B1-F064CFEFA089}" presName="Name0" presStyleCnt="0">
        <dgm:presLayoutVars>
          <dgm:animLvl val="lvl"/>
          <dgm:resizeHandles val="exact"/>
        </dgm:presLayoutVars>
      </dgm:prSet>
      <dgm:spPr/>
    </dgm:pt>
    <dgm:pt modelId="{A717703A-89C0-49FB-8747-D4ABF521CBE2}" type="pres">
      <dgm:prSet presAssocID="{15FBE1F9-B143-4B71-9408-41BF005426C0}" presName="compositeNode" presStyleCnt="0">
        <dgm:presLayoutVars>
          <dgm:bulletEnabled val="1"/>
        </dgm:presLayoutVars>
      </dgm:prSet>
      <dgm:spPr/>
    </dgm:pt>
    <dgm:pt modelId="{556485D5-F281-4B87-B7B2-064C3C1818AA}" type="pres">
      <dgm:prSet presAssocID="{15FBE1F9-B143-4B71-9408-41BF005426C0}" presName="bgRect" presStyleLbl="alignNode1" presStyleIdx="0" presStyleCnt="2"/>
      <dgm:spPr/>
    </dgm:pt>
    <dgm:pt modelId="{27B6CFD9-AA4D-4AF1-9734-51E0D3C4EDFB}" type="pres">
      <dgm:prSet presAssocID="{2A4E08B9-4963-4A0E-B581-131563142B76}" presName="sibTransNodeRect" presStyleLbl="alignNode1" presStyleIdx="0" presStyleCnt="2">
        <dgm:presLayoutVars>
          <dgm:chMax val="0"/>
          <dgm:bulletEnabled val="1"/>
        </dgm:presLayoutVars>
      </dgm:prSet>
      <dgm:spPr/>
    </dgm:pt>
    <dgm:pt modelId="{5A381059-83E5-4066-BCCA-D12540CB1013}" type="pres">
      <dgm:prSet presAssocID="{15FBE1F9-B143-4B71-9408-41BF005426C0}" presName="nodeRect" presStyleLbl="alignNode1" presStyleIdx="0" presStyleCnt="2">
        <dgm:presLayoutVars>
          <dgm:bulletEnabled val="1"/>
        </dgm:presLayoutVars>
      </dgm:prSet>
      <dgm:spPr/>
    </dgm:pt>
    <dgm:pt modelId="{882FD581-06C4-4B90-8E79-04516900FABA}" type="pres">
      <dgm:prSet presAssocID="{2A4E08B9-4963-4A0E-B581-131563142B76}" presName="sibTrans" presStyleCnt="0"/>
      <dgm:spPr/>
    </dgm:pt>
    <dgm:pt modelId="{9A6B2616-6705-4CD3-806E-84609E274ED6}" type="pres">
      <dgm:prSet presAssocID="{071AAE49-EFD8-4D11-A03F-6E94424E2C45}" presName="compositeNode" presStyleCnt="0">
        <dgm:presLayoutVars>
          <dgm:bulletEnabled val="1"/>
        </dgm:presLayoutVars>
      </dgm:prSet>
      <dgm:spPr/>
    </dgm:pt>
    <dgm:pt modelId="{DE588B9F-081A-4C14-B9A9-DE00876F2FCD}" type="pres">
      <dgm:prSet presAssocID="{071AAE49-EFD8-4D11-A03F-6E94424E2C45}" presName="bgRect" presStyleLbl="alignNode1" presStyleIdx="1" presStyleCnt="2" custLinFactNeighborX="65" custLinFactNeighborY="0"/>
      <dgm:spPr/>
    </dgm:pt>
    <dgm:pt modelId="{F6B9BD5E-5694-4859-B103-A44BFECD4663}" type="pres">
      <dgm:prSet presAssocID="{C3D0F8CA-4AC8-4877-BE68-E66F9556D384}" presName="sibTransNodeRect" presStyleLbl="alignNode1" presStyleIdx="1" presStyleCnt="2">
        <dgm:presLayoutVars>
          <dgm:chMax val="0"/>
          <dgm:bulletEnabled val="1"/>
        </dgm:presLayoutVars>
      </dgm:prSet>
      <dgm:spPr/>
    </dgm:pt>
    <dgm:pt modelId="{FF354764-048F-4416-A3D8-C74BC3063A61}" type="pres">
      <dgm:prSet presAssocID="{071AAE49-EFD8-4D11-A03F-6E94424E2C45}" presName="nodeRect" presStyleLbl="alignNode1" presStyleIdx="1" presStyleCnt="2">
        <dgm:presLayoutVars>
          <dgm:bulletEnabled val="1"/>
        </dgm:presLayoutVars>
      </dgm:prSet>
      <dgm:spPr/>
    </dgm:pt>
  </dgm:ptLst>
  <dgm:cxnLst>
    <dgm:cxn modelId="{C00CCB0F-FD3B-445C-B1B6-C01FA819D119}" type="presOf" srcId="{74C8E119-B5E8-40F5-85B1-F064CFEFA089}" destId="{E16812E1-D5E9-4ED9-AA1A-741DA6300BB0}" srcOrd="0" destOrd="0" presId="urn:microsoft.com/office/officeart/2016/7/layout/LinearBlockProcessNumbered"/>
    <dgm:cxn modelId="{70515717-C927-47AE-A56B-0E5FF7CAD785}" srcId="{74C8E119-B5E8-40F5-85B1-F064CFEFA089}" destId="{071AAE49-EFD8-4D11-A03F-6E94424E2C45}" srcOrd="1" destOrd="0" parTransId="{9DEDBB91-A75D-48CD-A426-0332483AAD1C}" sibTransId="{C3D0F8CA-4AC8-4877-BE68-E66F9556D384}"/>
    <dgm:cxn modelId="{ECB79938-85E0-49D0-A0D5-9CB48303B643}" type="presOf" srcId="{15FBE1F9-B143-4B71-9408-41BF005426C0}" destId="{5A381059-83E5-4066-BCCA-D12540CB1013}" srcOrd="1" destOrd="0" presId="urn:microsoft.com/office/officeart/2016/7/layout/LinearBlockProcessNumbered"/>
    <dgm:cxn modelId="{4FD4DDA4-648F-4A88-A58A-00592BF698BE}" type="presOf" srcId="{C3D0F8CA-4AC8-4877-BE68-E66F9556D384}" destId="{F6B9BD5E-5694-4859-B103-A44BFECD4663}" srcOrd="0" destOrd="0" presId="urn:microsoft.com/office/officeart/2016/7/layout/LinearBlockProcessNumbered"/>
    <dgm:cxn modelId="{B9C018D8-9D42-47EF-B276-54B3E12CA6A0}" type="presOf" srcId="{2A4E08B9-4963-4A0E-B581-131563142B76}" destId="{27B6CFD9-AA4D-4AF1-9734-51E0D3C4EDFB}" srcOrd="0" destOrd="0" presId="urn:microsoft.com/office/officeart/2016/7/layout/LinearBlockProcessNumbered"/>
    <dgm:cxn modelId="{A435E2DA-74BA-4C0C-BDB1-F8A3423F231F}" type="presOf" srcId="{15FBE1F9-B143-4B71-9408-41BF005426C0}" destId="{556485D5-F281-4B87-B7B2-064C3C1818AA}" srcOrd="0" destOrd="0" presId="urn:microsoft.com/office/officeart/2016/7/layout/LinearBlockProcessNumbered"/>
    <dgm:cxn modelId="{DE14A3E7-4C73-401D-B09B-212AA0895869}" srcId="{74C8E119-B5E8-40F5-85B1-F064CFEFA089}" destId="{15FBE1F9-B143-4B71-9408-41BF005426C0}" srcOrd="0" destOrd="0" parTransId="{81BE73C2-8871-4A95-A9DC-CE052FD90B3A}" sibTransId="{2A4E08B9-4963-4A0E-B581-131563142B76}"/>
    <dgm:cxn modelId="{955D16F7-60E8-48D5-8529-C38F49DA03EB}" type="presOf" srcId="{071AAE49-EFD8-4D11-A03F-6E94424E2C45}" destId="{DE588B9F-081A-4C14-B9A9-DE00876F2FCD}" srcOrd="0" destOrd="0" presId="urn:microsoft.com/office/officeart/2016/7/layout/LinearBlockProcessNumbered"/>
    <dgm:cxn modelId="{04C839FF-86EF-49A9-827C-924317073268}" type="presOf" srcId="{071AAE49-EFD8-4D11-A03F-6E94424E2C45}" destId="{FF354764-048F-4416-A3D8-C74BC3063A61}" srcOrd="1" destOrd="0" presId="urn:microsoft.com/office/officeart/2016/7/layout/LinearBlockProcessNumbered"/>
    <dgm:cxn modelId="{AF838940-0DE1-45C5-BE42-106BCED7B743}" type="presParOf" srcId="{E16812E1-D5E9-4ED9-AA1A-741DA6300BB0}" destId="{A717703A-89C0-49FB-8747-D4ABF521CBE2}" srcOrd="0" destOrd="0" presId="urn:microsoft.com/office/officeart/2016/7/layout/LinearBlockProcessNumbered"/>
    <dgm:cxn modelId="{1EF46BA3-FF63-479A-9FA3-A6F18AE4C2F0}" type="presParOf" srcId="{A717703A-89C0-49FB-8747-D4ABF521CBE2}" destId="{556485D5-F281-4B87-B7B2-064C3C1818AA}" srcOrd="0" destOrd="0" presId="urn:microsoft.com/office/officeart/2016/7/layout/LinearBlockProcessNumbered"/>
    <dgm:cxn modelId="{C90D4534-519A-4ABD-83E0-A87C1B872577}" type="presParOf" srcId="{A717703A-89C0-49FB-8747-D4ABF521CBE2}" destId="{27B6CFD9-AA4D-4AF1-9734-51E0D3C4EDFB}" srcOrd="1" destOrd="0" presId="urn:microsoft.com/office/officeart/2016/7/layout/LinearBlockProcessNumbered"/>
    <dgm:cxn modelId="{8B53913C-8D56-44AF-B9C4-7E840EB2C517}" type="presParOf" srcId="{A717703A-89C0-49FB-8747-D4ABF521CBE2}" destId="{5A381059-83E5-4066-BCCA-D12540CB1013}" srcOrd="2" destOrd="0" presId="urn:microsoft.com/office/officeart/2016/7/layout/LinearBlockProcessNumbered"/>
    <dgm:cxn modelId="{C1567BBD-6EFE-4E9C-85CC-5D0C8E675AFB}" type="presParOf" srcId="{E16812E1-D5E9-4ED9-AA1A-741DA6300BB0}" destId="{882FD581-06C4-4B90-8E79-04516900FABA}" srcOrd="1" destOrd="0" presId="urn:microsoft.com/office/officeart/2016/7/layout/LinearBlockProcessNumbered"/>
    <dgm:cxn modelId="{CEF4A644-1CF4-4E4A-9B31-F3061E2CE92C}" type="presParOf" srcId="{E16812E1-D5E9-4ED9-AA1A-741DA6300BB0}" destId="{9A6B2616-6705-4CD3-806E-84609E274ED6}" srcOrd="2" destOrd="0" presId="urn:microsoft.com/office/officeart/2016/7/layout/LinearBlockProcessNumbered"/>
    <dgm:cxn modelId="{EE949D52-97EB-4AC6-9894-030CC6E3421C}" type="presParOf" srcId="{9A6B2616-6705-4CD3-806E-84609E274ED6}" destId="{DE588B9F-081A-4C14-B9A9-DE00876F2FCD}" srcOrd="0" destOrd="0" presId="urn:microsoft.com/office/officeart/2016/7/layout/LinearBlockProcessNumbered"/>
    <dgm:cxn modelId="{F22C7F9E-03D2-47B9-9FB0-60F75AFBB9CC}" type="presParOf" srcId="{9A6B2616-6705-4CD3-806E-84609E274ED6}" destId="{F6B9BD5E-5694-4859-B103-A44BFECD4663}" srcOrd="1" destOrd="0" presId="urn:microsoft.com/office/officeart/2016/7/layout/LinearBlockProcessNumbered"/>
    <dgm:cxn modelId="{C7279F26-99D5-4E1F-B9B7-76DDFA890AB7}" type="presParOf" srcId="{9A6B2616-6705-4CD3-806E-84609E274ED6}" destId="{FF354764-048F-4416-A3D8-C74BC3063A6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2189E9-5113-4F31-8142-95A14119394B}"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5F1D0806-E2E5-4449-B10C-D1636466B5A5}">
      <dgm:prSet/>
      <dgm:spPr/>
      <dgm:t>
        <a:bodyPr/>
        <a:lstStyle/>
        <a:p>
          <a:r>
            <a:rPr lang="en-US" b="1"/>
            <a:t>Chocolate – 50% increase</a:t>
          </a:r>
        </a:p>
      </dgm:t>
    </dgm:pt>
    <dgm:pt modelId="{E87A6035-B610-4A3F-8DD7-CFB3B1F87DDB}" type="parTrans" cxnId="{A6CF353B-FA65-49D2-A4F7-2F491F2F3CFC}">
      <dgm:prSet/>
      <dgm:spPr/>
      <dgm:t>
        <a:bodyPr/>
        <a:lstStyle/>
        <a:p>
          <a:endParaRPr lang="en-US"/>
        </a:p>
      </dgm:t>
    </dgm:pt>
    <dgm:pt modelId="{11A6CEBB-7DA2-419E-99B6-C05469FE3AF4}" type="sibTrans" cxnId="{A6CF353B-FA65-49D2-A4F7-2F491F2F3CFC}">
      <dgm:prSet/>
      <dgm:spPr/>
      <dgm:t>
        <a:bodyPr/>
        <a:lstStyle/>
        <a:p>
          <a:endParaRPr lang="en-US"/>
        </a:p>
      </dgm:t>
    </dgm:pt>
    <dgm:pt modelId="{B4903838-3846-4935-A08D-9ABC311F255D}">
      <dgm:prSet/>
      <dgm:spPr/>
      <dgm:t>
        <a:bodyPr/>
        <a:lstStyle/>
        <a:p>
          <a:r>
            <a:rPr lang="en-US" b="1"/>
            <a:t>Sex – 100% increase</a:t>
          </a:r>
        </a:p>
      </dgm:t>
    </dgm:pt>
    <dgm:pt modelId="{8803E29E-B374-45C4-9B6E-1E6EB8AA7A86}" type="parTrans" cxnId="{E157EF0B-9CD8-4BD1-85A8-0FC5B31BA38A}">
      <dgm:prSet/>
      <dgm:spPr/>
      <dgm:t>
        <a:bodyPr/>
        <a:lstStyle/>
        <a:p>
          <a:endParaRPr lang="en-US"/>
        </a:p>
      </dgm:t>
    </dgm:pt>
    <dgm:pt modelId="{789653F7-46F9-4CBC-8922-63BEC164120A}" type="sibTrans" cxnId="{E157EF0B-9CD8-4BD1-85A8-0FC5B31BA38A}">
      <dgm:prSet/>
      <dgm:spPr/>
      <dgm:t>
        <a:bodyPr/>
        <a:lstStyle/>
        <a:p>
          <a:endParaRPr lang="en-US"/>
        </a:p>
      </dgm:t>
    </dgm:pt>
    <dgm:pt modelId="{AA3A41C0-33AA-4BC9-B554-28C538D158F8}">
      <dgm:prSet/>
      <dgm:spPr/>
      <dgm:t>
        <a:bodyPr/>
        <a:lstStyle/>
        <a:p>
          <a:r>
            <a:rPr lang="en-US" b="1"/>
            <a:t>Snorting cocaine – 350%</a:t>
          </a:r>
        </a:p>
      </dgm:t>
    </dgm:pt>
    <dgm:pt modelId="{44E8940B-EC87-4D5D-AADC-8F7461AB2F74}" type="parTrans" cxnId="{520FA69B-953D-47FA-9B82-DF1FD96E8C8D}">
      <dgm:prSet/>
      <dgm:spPr/>
      <dgm:t>
        <a:bodyPr/>
        <a:lstStyle/>
        <a:p>
          <a:endParaRPr lang="en-US"/>
        </a:p>
      </dgm:t>
    </dgm:pt>
    <dgm:pt modelId="{E824D7C9-BA2F-49A4-B354-127E4929A7D8}" type="sibTrans" cxnId="{520FA69B-953D-47FA-9B82-DF1FD96E8C8D}">
      <dgm:prSet/>
      <dgm:spPr/>
      <dgm:t>
        <a:bodyPr/>
        <a:lstStyle/>
        <a:p>
          <a:endParaRPr lang="en-US"/>
        </a:p>
      </dgm:t>
    </dgm:pt>
    <dgm:pt modelId="{17FE1DDC-1188-4EFC-AF2C-4E6A629F98A3}">
      <dgm:prSet/>
      <dgm:spPr/>
      <dgm:t>
        <a:bodyPr/>
        <a:lstStyle/>
        <a:p>
          <a:r>
            <a:rPr lang="en-US" b="1"/>
            <a:t>Crystal meth – 1,200%</a:t>
          </a:r>
        </a:p>
      </dgm:t>
    </dgm:pt>
    <dgm:pt modelId="{34DCFC36-3680-49F0-AB0B-35792DD0C8F8}" type="parTrans" cxnId="{65AA3FF8-045C-4089-A394-2C8D7ADAA65D}">
      <dgm:prSet/>
      <dgm:spPr/>
      <dgm:t>
        <a:bodyPr/>
        <a:lstStyle/>
        <a:p>
          <a:endParaRPr lang="en-US"/>
        </a:p>
      </dgm:t>
    </dgm:pt>
    <dgm:pt modelId="{E6088584-E4E7-4AD5-9369-963B0C209151}" type="sibTrans" cxnId="{65AA3FF8-045C-4089-A394-2C8D7ADAA65D}">
      <dgm:prSet/>
      <dgm:spPr/>
      <dgm:t>
        <a:bodyPr/>
        <a:lstStyle/>
        <a:p>
          <a:endParaRPr lang="en-US"/>
        </a:p>
      </dgm:t>
    </dgm:pt>
    <dgm:pt modelId="{D621A0EF-B8CC-4CD4-AE02-328C8454A08D}">
      <dgm:prSet/>
      <dgm:spPr/>
      <dgm:t>
        <a:bodyPr/>
        <a:lstStyle/>
        <a:p>
          <a:r>
            <a:rPr lang="en-US" b="1"/>
            <a:t>Video gaming – 100% </a:t>
          </a:r>
        </a:p>
      </dgm:t>
    </dgm:pt>
    <dgm:pt modelId="{DB78AC2E-D5A3-48E4-8B3C-90174C6EC6E0}" type="parTrans" cxnId="{4B92E253-952C-4563-85AF-A4081B293843}">
      <dgm:prSet/>
      <dgm:spPr/>
      <dgm:t>
        <a:bodyPr/>
        <a:lstStyle/>
        <a:p>
          <a:endParaRPr lang="en-US"/>
        </a:p>
      </dgm:t>
    </dgm:pt>
    <dgm:pt modelId="{5422CEFB-BE38-42CF-BB2C-75068E6645A3}" type="sibTrans" cxnId="{4B92E253-952C-4563-85AF-A4081B293843}">
      <dgm:prSet/>
      <dgm:spPr/>
      <dgm:t>
        <a:bodyPr/>
        <a:lstStyle/>
        <a:p>
          <a:endParaRPr lang="en-US"/>
        </a:p>
      </dgm:t>
    </dgm:pt>
    <dgm:pt modelId="{089A1F3E-3AE8-4B82-B8D6-B76BBB21C4A3}" type="pres">
      <dgm:prSet presAssocID="{072189E9-5113-4F31-8142-95A14119394B}" presName="Name0" presStyleCnt="0">
        <dgm:presLayoutVars>
          <dgm:dir/>
          <dgm:animLvl val="lvl"/>
          <dgm:resizeHandles val="exact"/>
        </dgm:presLayoutVars>
      </dgm:prSet>
      <dgm:spPr/>
    </dgm:pt>
    <dgm:pt modelId="{CCADCD12-EC63-45BD-80F0-5AC36A3BC072}" type="pres">
      <dgm:prSet presAssocID="{5F1D0806-E2E5-4449-B10C-D1636466B5A5}" presName="linNode" presStyleCnt="0"/>
      <dgm:spPr/>
    </dgm:pt>
    <dgm:pt modelId="{3BBA7F36-3045-4466-A535-FD293F77F816}" type="pres">
      <dgm:prSet presAssocID="{5F1D0806-E2E5-4449-B10C-D1636466B5A5}" presName="parentText" presStyleLbl="node1" presStyleIdx="0" presStyleCnt="5" custLinFactNeighborX="-88889" custLinFactNeighborY="20404">
        <dgm:presLayoutVars>
          <dgm:chMax val="1"/>
          <dgm:bulletEnabled val="1"/>
        </dgm:presLayoutVars>
      </dgm:prSet>
      <dgm:spPr/>
    </dgm:pt>
    <dgm:pt modelId="{46E0716C-B6DD-4575-A3E2-83F513F1604F}" type="pres">
      <dgm:prSet presAssocID="{11A6CEBB-7DA2-419E-99B6-C05469FE3AF4}" presName="sp" presStyleCnt="0"/>
      <dgm:spPr/>
    </dgm:pt>
    <dgm:pt modelId="{B467B162-5C88-4273-BE1C-442DB801D8BB}" type="pres">
      <dgm:prSet presAssocID="{B4903838-3846-4935-A08D-9ABC311F255D}" presName="linNode" presStyleCnt="0"/>
      <dgm:spPr/>
    </dgm:pt>
    <dgm:pt modelId="{DA79C053-81BF-4CCE-B8A4-7228A4437427}" type="pres">
      <dgm:prSet presAssocID="{B4903838-3846-4935-A08D-9ABC311F255D}" presName="parentText" presStyleLbl="node1" presStyleIdx="1" presStyleCnt="5" custLinFactNeighborX="-88889" custLinFactNeighborY="2579">
        <dgm:presLayoutVars>
          <dgm:chMax val="1"/>
          <dgm:bulletEnabled val="1"/>
        </dgm:presLayoutVars>
      </dgm:prSet>
      <dgm:spPr/>
    </dgm:pt>
    <dgm:pt modelId="{93575ECD-1999-4188-9474-C4450BB2BD65}" type="pres">
      <dgm:prSet presAssocID="{789653F7-46F9-4CBC-8922-63BEC164120A}" presName="sp" presStyleCnt="0"/>
      <dgm:spPr/>
    </dgm:pt>
    <dgm:pt modelId="{F31A26CE-7BA2-4754-A48F-441D48DD4AC9}" type="pres">
      <dgm:prSet presAssocID="{AA3A41C0-33AA-4BC9-B554-28C538D158F8}" presName="linNode" presStyleCnt="0"/>
      <dgm:spPr/>
    </dgm:pt>
    <dgm:pt modelId="{8B58B886-A18C-4870-A5B8-93AA5B932AF8}" type="pres">
      <dgm:prSet presAssocID="{AA3A41C0-33AA-4BC9-B554-28C538D158F8}" presName="parentText" presStyleLbl="node1" presStyleIdx="2" presStyleCnt="5" custLinFactNeighborX="-88889" custLinFactNeighborY="-2775">
        <dgm:presLayoutVars>
          <dgm:chMax val="1"/>
          <dgm:bulletEnabled val="1"/>
        </dgm:presLayoutVars>
      </dgm:prSet>
      <dgm:spPr/>
    </dgm:pt>
    <dgm:pt modelId="{4D04972C-5F3A-48DD-BD1D-900DC13335EC}" type="pres">
      <dgm:prSet presAssocID="{E824D7C9-BA2F-49A4-B354-127E4929A7D8}" presName="sp" presStyleCnt="0"/>
      <dgm:spPr/>
    </dgm:pt>
    <dgm:pt modelId="{DCD86B4E-2DEF-4732-A955-75D4D3220810}" type="pres">
      <dgm:prSet presAssocID="{17FE1DDC-1188-4EFC-AF2C-4E6A629F98A3}" presName="linNode" presStyleCnt="0"/>
      <dgm:spPr/>
    </dgm:pt>
    <dgm:pt modelId="{FD69A393-7025-4820-BF50-07EA608EBD85}" type="pres">
      <dgm:prSet presAssocID="{17FE1DDC-1188-4EFC-AF2C-4E6A629F98A3}" presName="parentText" presStyleLbl="node1" presStyleIdx="3" presStyleCnt="5" custLinFactNeighborX="-88889" custLinFactNeighborY="-12896">
        <dgm:presLayoutVars>
          <dgm:chMax val="1"/>
          <dgm:bulletEnabled val="1"/>
        </dgm:presLayoutVars>
      </dgm:prSet>
      <dgm:spPr/>
    </dgm:pt>
    <dgm:pt modelId="{A69BBDAB-23B2-4F42-B9B8-C523C76017E8}" type="pres">
      <dgm:prSet presAssocID="{E6088584-E4E7-4AD5-9369-963B0C209151}" presName="sp" presStyleCnt="0"/>
      <dgm:spPr/>
    </dgm:pt>
    <dgm:pt modelId="{A12315AC-A4B9-490B-A331-177095A33058}" type="pres">
      <dgm:prSet presAssocID="{D621A0EF-B8CC-4CD4-AE02-328C8454A08D}" presName="linNode" presStyleCnt="0"/>
      <dgm:spPr/>
    </dgm:pt>
    <dgm:pt modelId="{AACF42F5-B398-4563-A66D-9FBCBD1F2CE4}" type="pres">
      <dgm:prSet presAssocID="{D621A0EF-B8CC-4CD4-AE02-328C8454A08D}" presName="parentText" presStyleLbl="node1" presStyleIdx="4" presStyleCnt="5" custLinFactNeighborX="-88889" custLinFactNeighborY="-18054">
        <dgm:presLayoutVars>
          <dgm:chMax val="1"/>
          <dgm:bulletEnabled val="1"/>
        </dgm:presLayoutVars>
      </dgm:prSet>
      <dgm:spPr/>
    </dgm:pt>
  </dgm:ptLst>
  <dgm:cxnLst>
    <dgm:cxn modelId="{E157EF0B-9CD8-4BD1-85A8-0FC5B31BA38A}" srcId="{072189E9-5113-4F31-8142-95A14119394B}" destId="{B4903838-3846-4935-A08D-9ABC311F255D}" srcOrd="1" destOrd="0" parTransId="{8803E29E-B374-45C4-9B6E-1E6EB8AA7A86}" sibTransId="{789653F7-46F9-4CBC-8922-63BEC164120A}"/>
    <dgm:cxn modelId="{18C37C38-89BF-4F17-BAEC-0351C7561FC2}" type="presOf" srcId="{5F1D0806-E2E5-4449-B10C-D1636466B5A5}" destId="{3BBA7F36-3045-4466-A535-FD293F77F816}" srcOrd="0" destOrd="0" presId="urn:microsoft.com/office/officeart/2005/8/layout/vList5"/>
    <dgm:cxn modelId="{A6CF353B-FA65-49D2-A4F7-2F491F2F3CFC}" srcId="{072189E9-5113-4F31-8142-95A14119394B}" destId="{5F1D0806-E2E5-4449-B10C-D1636466B5A5}" srcOrd="0" destOrd="0" parTransId="{E87A6035-B610-4A3F-8DD7-CFB3B1F87DDB}" sibTransId="{11A6CEBB-7DA2-419E-99B6-C05469FE3AF4}"/>
    <dgm:cxn modelId="{D67C1C49-12C8-4496-A27F-B932B7D4B392}" type="presOf" srcId="{072189E9-5113-4F31-8142-95A14119394B}" destId="{089A1F3E-3AE8-4B82-B8D6-B76BBB21C4A3}" srcOrd="0" destOrd="0" presId="urn:microsoft.com/office/officeart/2005/8/layout/vList5"/>
    <dgm:cxn modelId="{8138CF49-B817-4B0D-BA70-F4D5AF37B8E3}" type="presOf" srcId="{17FE1DDC-1188-4EFC-AF2C-4E6A629F98A3}" destId="{FD69A393-7025-4820-BF50-07EA608EBD85}" srcOrd="0" destOrd="0" presId="urn:microsoft.com/office/officeart/2005/8/layout/vList5"/>
    <dgm:cxn modelId="{33382753-39EE-45C0-88C7-F52EA1266D6C}" type="presOf" srcId="{B4903838-3846-4935-A08D-9ABC311F255D}" destId="{DA79C053-81BF-4CCE-B8A4-7228A4437427}" srcOrd="0" destOrd="0" presId="urn:microsoft.com/office/officeart/2005/8/layout/vList5"/>
    <dgm:cxn modelId="{4B92E253-952C-4563-85AF-A4081B293843}" srcId="{072189E9-5113-4F31-8142-95A14119394B}" destId="{D621A0EF-B8CC-4CD4-AE02-328C8454A08D}" srcOrd="4" destOrd="0" parTransId="{DB78AC2E-D5A3-48E4-8B3C-90174C6EC6E0}" sibTransId="{5422CEFB-BE38-42CF-BB2C-75068E6645A3}"/>
    <dgm:cxn modelId="{520FA69B-953D-47FA-9B82-DF1FD96E8C8D}" srcId="{072189E9-5113-4F31-8142-95A14119394B}" destId="{AA3A41C0-33AA-4BC9-B554-28C538D158F8}" srcOrd="2" destOrd="0" parTransId="{44E8940B-EC87-4D5D-AADC-8F7461AB2F74}" sibTransId="{E824D7C9-BA2F-49A4-B354-127E4929A7D8}"/>
    <dgm:cxn modelId="{D19C0B9F-70B7-4935-95C7-F17F8FE8FF37}" type="presOf" srcId="{AA3A41C0-33AA-4BC9-B554-28C538D158F8}" destId="{8B58B886-A18C-4870-A5B8-93AA5B932AF8}" srcOrd="0" destOrd="0" presId="urn:microsoft.com/office/officeart/2005/8/layout/vList5"/>
    <dgm:cxn modelId="{249EF7F5-7284-419D-A1E1-59D71676366F}" type="presOf" srcId="{D621A0EF-B8CC-4CD4-AE02-328C8454A08D}" destId="{AACF42F5-B398-4563-A66D-9FBCBD1F2CE4}" srcOrd="0" destOrd="0" presId="urn:microsoft.com/office/officeart/2005/8/layout/vList5"/>
    <dgm:cxn modelId="{65AA3FF8-045C-4089-A394-2C8D7ADAA65D}" srcId="{072189E9-5113-4F31-8142-95A14119394B}" destId="{17FE1DDC-1188-4EFC-AF2C-4E6A629F98A3}" srcOrd="3" destOrd="0" parTransId="{34DCFC36-3680-49F0-AB0B-35792DD0C8F8}" sibTransId="{E6088584-E4E7-4AD5-9369-963B0C209151}"/>
    <dgm:cxn modelId="{AF572B00-17B1-4059-BB5D-8349FAB95F4F}" type="presParOf" srcId="{089A1F3E-3AE8-4B82-B8D6-B76BBB21C4A3}" destId="{CCADCD12-EC63-45BD-80F0-5AC36A3BC072}" srcOrd="0" destOrd="0" presId="urn:microsoft.com/office/officeart/2005/8/layout/vList5"/>
    <dgm:cxn modelId="{7DF8B34E-E79F-49BE-9474-3A39B5865253}" type="presParOf" srcId="{CCADCD12-EC63-45BD-80F0-5AC36A3BC072}" destId="{3BBA7F36-3045-4466-A535-FD293F77F816}" srcOrd="0" destOrd="0" presId="urn:microsoft.com/office/officeart/2005/8/layout/vList5"/>
    <dgm:cxn modelId="{9E8D6605-340C-4AF7-8EB5-CD1567C67629}" type="presParOf" srcId="{089A1F3E-3AE8-4B82-B8D6-B76BBB21C4A3}" destId="{46E0716C-B6DD-4575-A3E2-83F513F1604F}" srcOrd="1" destOrd="0" presId="urn:microsoft.com/office/officeart/2005/8/layout/vList5"/>
    <dgm:cxn modelId="{534EC948-D57D-4E01-90AB-7853712F64B3}" type="presParOf" srcId="{089A1F3E-3AE8-4B82-B8D6-B76BBB21C4A3}" destId="{B467B162-5C88-4273-BE1C-442DB801D8BB}" srcOrd="2" destOrd="0" presId="urn:microsoft.com/office/officeart/2005/8/layout/vList5"/>
    <dgm:cxn modelId="{06E50D1F-9D78-4EFA-B087-C776C2C4E191}" type="presParOf" srcId="{B467B162-5C88-4273-BE1C-442DB801D8BB}" destId="{DA79C053-81BF-4CCE-B8A4-7228A4437427}" srcOrd="0" destOrd="0" presId="urn:microsoft.com/office/officeart/2005/8/layout/vList5"/>
    <dgm:cxn modelId="{D8F170C9-D626-41FA-8F72-180958CBFA98}" type="presParOf" srcId="{089A1F3E-3AE8-4B82-B8D6-B76BBB21C4A3}" destId="{93575ECD-1999-4188-9474-C4450BB2BD65}" srcOrd="3" destOrd="0" presId="urn:microsoft.com/office/officeart/2005/8/layout/vList5"/>
    <dgm:cxn modelId="{282DC8D5-5FEB-48F8-B61D-B4DB85EFDAB6}" type="presParOf" srcId="{089A1F3E-3AE8-4B82-B8D6-B76BBB21C4A3}" destId="{F31A26CE-7BA2-4754-A48F-441D48DD4AC9}" srcOrd="4" destOrd="0" presId="urn:microsoft.com/office/officeart/2005/8/layout/vList5"/>
    <dgm:cxn modelId="{A25259E1-641C-469E-87E8-9CA5AD321ACB}" type="presParOf" srcId="{F31A26CE-7BA2-4754-A48F-441D48DD4AC9}" destId="{8B58B886-A18C-4870-A5B8-93AA5B932AF8}" srcOrd="0" destOrd="0" presId="urn:microsoft.com/office/officeart/2005/8/layout/vList5"/>
    <dgm:cxn modelId="{D579DC28-E70D-41C1-BA4C-ACF2DE8C5962}" type="presParOf" srcId="{089A1F3E-3AE8-4B82-B8D6-B76BBB21C4A3}" destId="{4D04972C-5F3A-48DD-BD1D-900DC13335EC}" srcOrd="5" destOrd="0" presId="urn:microsoft.com/office/officeart/2005/8/layout/vList5"/>
    <dgm:cxn modelId="{8A06B13F-CBA1-4DD2-9070-16117EE391F3}" type="presParOf" srcId="{089A1F3E-3AE8-4B82-B8D6-B76BBB21C4A3}" destId="{DCD86B4E-2DEF-4732-A955-75D4D3220810}" srcOrd="6" destOrd="0" presId="urn:microsoft.com/office/officeart/2005/8/layout/vList5"/>
    <dgm:cxn modelId="{207F73AF-1F4A-4AED-A085-8BAB97CCDE70}" type="presParOf" srcId="{DCD86B4E-2DEF-4732-A955-75D4D3220810}" destId="{FD69A393-7025-4820-BF50-07EA608EBD85}" srcOrd="0" destOrd="0" presId="urn:microsoft.com/office/officeart/2005/8/layout/vList5"/>
    <dgm:cxn modelId="{9429F11F-3362-46C7-B7B1-9B8D393FD93E}" type="presParOf" srcId="{089A1F3E-3AE8-4B82-B8D6-B76BBB21C4A3}" destId="{A69BBDAB-23B2-4F42-B9B8-C523C76017E8}" srcOrd="7" destOrd="0" presId="urn:microsoft.com/office/officeart/2005/8/layout/vList5"/>
    <dgm:cxn modelId="{CF56EC01-6D83-4276-B9D6-74DEF9C0B118}" type="presParOf" srcId="{089A1F3E-3AE8-4B82-B8D6-B76BBB21C4A3}" destId="{A12315AC-A4B9-490B-A331-177095A33058}" srcOrd="8" destOrd="0" presId="urn:microsoft.com/office/officeart/2005/8/layout/vList5"/>
    <dgm:cxn modelId="{677B2A09-2226-477A-8073-4E088A116A7D}" type="presParOf" srcId="{A12315AC-A4B9-490B-A331-177095A33058}" destId="{AACF42F5-B398-4563-A66D-9FBCBD1F2CE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728B7B2-628E-421E-B521-67DBC1A80AB8}"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9A1AE645-161E-4B7C-9C43-AF3529657764}">
      <dgm:prSet/>
      <dgm:spPr/>
      <dgm:t>
        <a:bodyPr/>
        <a:lstStyle/>
        <a:p>
          <a:r>
            <a:rPr lang="en-US" b="1"/>
            <a:t>Excessive media can desynchronize the </a:t>
          </a:r>
          <a:r>
            <a:rPr lang="en-US" b="1">
              <a:solidFill>
                <a:schemeClr val="tx1"/>
              </a:solidFill>
            </a:rPr>
            <a:t>body clock </a:t>
          </a:r>
          <a:r>
            <a:rPr lang="en-US" b="1"/>
            <a:t>and other important biological rhythms (Dunckley, 2015).</a:t>
          </a:r>
        </a:p>
      </dgm:t>
    </dgm:pt>
    <dgm:pt modelId="{7EF0111F-9FF1-4EAD-B593-9D4A59904779}" type="parTrans" cxnId="{99F14E3C-40D8-4B92-B2B2-A3F4222AB9BC}">
      <dgm:prSet/>
      <dgm:spPr/>
      <dgm:t>
        <a:bodyPr/>
        <a:lstStyle/>
        <a:p>
          <a:endParaRPr lang="en-US"/>
        </a:p>
      </dgm:t>
    </dgm:pt>
    <dgm:pt modelId="{D12D9AE4-8D35-4ED7-A04A-0BBC785263C7}" type="sibTrans" cxnId="{99F14E3C-40D8-4B92-B2B2-A3F4222AB9BC}">
      <dgm:prSet/>
      <dgm:spPr/>
      <dgm:t>
        <a:bodyPr/>
        <a:lstStyle/>
        <a:p>
          <a:endParaRPr lang="en-US"/>
        </a:p>
      </dgm:t>
    </dgm:pt>
    <dgm:pt modelId="{D759FF5E-2768-4577-ADFC-2D7B6D70A528}">
      <dgm:prSet/>
      <dgm:spPr/>
      <dgm:t>
        <a:bodyPr/>
        <a:lstStyle/>
        <a:p>
          <a:r>
            <a:rPr lang="en-US" b="1"/>
            <a:t>Can affect </a:t>
          </a:r>
          <a:r>
            <a:rPr lang="en-US" b="1">
              <a:solidFill>
                <a:schemeClr val="tx1"/>
              </a:solidFill>
            </a:rPr>
            <a:t>normal eye movements </a:t>
          </a:r>
          <a:r>
            <a:rPr lang="en-US" b="1"/>
            <a:t>to include those used for changes in depth perception which influences visual and vestibular development (Dunckley, 2015).</a:t>
          </a:r>
        </a:p>
      </dgm:t>
    </dgm:pt>
    <dgm:pt modelId="{2F9DB6FD-EC8D-4DF3-8D5C-06305EFB0C2E}" type="parTrans" cxnId="{36A22F9F-67D4-4AB2-B9F0-9983DC0AC0A7}">
      <dgm:prSet/>
      <dgm:spPr/>
      <dgm:t>
        <a:bodyPr/>
        <a:lstStyle/>
        <a:p>
          <a:endParaRPr lang="en-US"/>
        </a:p>
      </dgm:t>
    </dgm:pt>
    <dgm:pt modelId="{5D64AB9B-41E8-46E6-AEBC-4C07E852F4A1}" type="sibTrans" cxnId="{36A22F9F-67D4-4AB2-B9F0-9983DC0AC0A7}">
      <dgm:prSet/>
      <dgm:spPr/>
      <dgm:t>
        <a:bodyPr/>
        <a:lstStyle/>
        <a:p>
          <a:endParaRPr lang="en-US"/>
        </a:p>
      </dgm:t>
    </dgm:pt>
    <dgm:pt modelId="{CA204CAD-D308-4708-9E36-6878A6B6130C}">
      <dgm:prSet/>
      <dgm:spPr/>
      <dgm:t>
        <a:bodyPr/>
        <a:lstStyle/>
        <a:p>
          <a:r>
            <a:rPr lang="en-US" b="1">
              <a:solidFill>
                <a:schemeClr val="bg1"/>
              </a:solidFill>
            </a:rPr>
            <a:t>Can cause </a:t>
          </a:r>
          <a:r>
            <a:rPr lang="en-US" b="1">
              <a:solidFill>
                <a:schemeClr val="tx1"/>
              </a:solidFill>
            </a:rPr>
            <a:t>Computer Vision Syndrome </a:t>
          </a:r>
          <a:r>
            <a:rPr lang="en-US" b="1"/>
            <a:t>-  resulting in blurred vision, headaches, and dry, irritated eyes (Dunckley, 2015).</a:t>
          </a:r>
        </a:p>
      </dgm:t>
    </dgm:pt>
    <dgm:pt modelId="{26AB0699-3C7D-422F-A0F1-436E23005D1A}" type="parTrans" cxnId="{DC0D955A-B412-4DE4-B69D-BEA7D3BCE81A}">
      <dgm:prSet/>
      <dgm:spPr/>
      <dgm:t>
        <a:bodyPr/>
        <a:lstStyle/>
        <a:p>
          <a:endParaRPr lang="en-US"/>
        </a:p>
      </dgm:t>
    </dgm:pt>
    <dgm:pt modelId="{AA162B04-440F-48F0-9495-712FA196CA6F}" type="sibTrans" cxnId="{DC0D955A-B412-4DE4-B69D-BEA7D3BCE81A}">
      <dgm:prSet/>
      <dgm:spPr/>
      <dgm:t>
        <a:bodyPr/>
        <a:lstStyle/>
        <a:p>
          <a:endParaRPr lang="en-US"/>
        </a:p>
      </dgm:t>
    </dgm:pt>
    <dgm:pt modelId="{5ED78835-86B6-42CD-9564-378A977AD0A4}">
      <dgm:prSet/>
      <dgm:spPr/>
      <dgm:t>
        <a:bodyPr/>
        <a:lstStyle/>
        <a:p>
          <a:r>
            <a:rPr lang="en-US" b="1"/>
            <a:t>Implicated in actual </a:t>
          </a:r>
          <a:r>
            <a:rPr lang="en-US" b="1">
              <a:solidFill>
                <a:schemeClr val="tx1"/>
              </a:solidFill>
            </a:rPr>
            <a:t>damage to the retina </a:t>
          </a:r>
          <a:r>
            <a:rPr lang="en-US" b="1"/>
            <a:t>in some laboratory and animal studies, specifically blue and intense light (Dunckley, 2015).</a:t>
          </a:r>
        </a:p>
      </dgm:t>
    </dgm:pt>
    <dgm:pt modelId="{874EF1EC-260B-4E63-8656-0F9276341868}" type="parTrans" cxnId="{B97B7388-7D8E-4408-B92A-4067831E8F4C}">
      <dgm:prSet/>
      <dgm:spPr/>
      <dgm:t>
        <a:bodyPr/>
        <a:lstStyle/>
        <a:p>
          <a:endParaRPr lang="en-US"/>
        </a:p>
      </dgm:t>
    </dgm:pt>
    <dgm:pt modelId="{B3EC0418-12AA-413A-B765-E651972552A6}" type="sibTrans" cxnId="{B97B7388-7D8E-4408-B92A-4067831E8F4C}">
      <dgm:prSet/>
      <dgm:spPr/>
      <dgm:t>
        <a:bodyPr/>
        <a:lstStyle/>
        <a:p>
          <a:endParaRPr lang="en-US"/>
        </a:p>
      </dgm:t>
    </dgm:pt>
    <dgm:pt modelId="{4D56F5E5-AE09-4B55-AA8E-983AB477219B}" type="pres">
      <dgm:prSet presAssocID="{3728B7B2-628E-421E-B521-67DBC1A80AB8}" presName="root" presStyleCnt="0">
        <dgm:presLayoutVars>
          <dgm:dir/>
          <dgm:resizeHandles val="exact"/>
        </dgm:presLayoutVars>
      </dgm:prSet>
      <dgm:spPr/>
    </dgm:pt>
    <dgm:pt modelId="{AA16B1B4-F207-4779-81FF-5314EE4B1285}" type="pres">
      <dgm:prSet presAssocID="{9A1AE645-161E-4B7C-9C43-AF3529657764}" presName="compNode" presStyleCnt="0"/>
      <dgm:spPr/>
    </dgm:pt>
    <dgm:pt modelId="{900C5E42-5854-4A47-BD98-6B232D6A08BB}" type="pres">
      <dgm:prSet presAssocID="{9A1AE645-161E-4B7C-9C43-AF3529657764}" presName="bgRect" presStyleLbl="bgShp" presStyleIdx="0" presStyleCnt="4"/>
      <dgm:spPr/>
    </dgm:pt>
    <dgm:pt modelId="{AB40AE28-0815-4B3E-9597-B7583CC964A3}" type="pres">
      <dgm:prSet presAssocID="{9A1AE645-161E-4B7C-9C43-AF3529657764}"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4B860563-AD4F-400A-BDF4-77BF966396F3}" type="pres">
      <dgm:prSet presAssocID="{9A1AE645-161E-4B7C-9C43-AF3529657764}" presName="spaceRect" presStyleCnt="0"/>
      <dgm:spPr/>
    </dgm:pt>
    <dgm:pt modelId="{68C3B596-50E0-4E67-B805-413998155097}" type="pres">
      <dgm:prSet presAssocID="{9A1AE645-161E-4B7C-9C43-AF3529657764}" presName="parTx" presStyleLbl="revTx" presStyleIdx="0" presStyleCnt="4">
        <dgm:presLayoutVars>
          <dgm:chMax val="0"/>
          <dgm:chPref val="0"/>
        </dgm:presLayoutVars>
      </dgm:prSet>
      <dgm:spPr/>
    </dgm:pt>
    <dgm:pt modelId="{BCA02BFC-34DA-4B2B-A039-125465A6CD21}" type="pres">
      <dgm:prSet presAssocID="{D12D9AE4-8D35-4ED7-A04A-0BBC785263C7}" presName="sibTrans" presStyleCnt="0"/>
      <dgm:spPr/>
    </dgm:pt>
    <dgm:pt modelId="{EC1740B1-8F74-4F0E-A12C-EA82ED0CDA45}" type="pres">
      <dgm:prSet presAssocID="{D759FF5E-2768-4577-ADFC-2D7B6D70A528}" presName="compNode" presStyleCnt="0"/>
      <dgm:spPr/>
    </dgm:pt>
    <dgm:pt modelId="{C9E130C2-B099-47CD-A1F5-6C09250EB63E}" type="pres">
      <dgm:prSet presAssocID="{D759FF5E-2768-4577-ADFC-2D7B6D70A528}" presName="bgRect" presStyleLbl="bgShp" presStyleIdx="1" presStyleCnt="4" custLinFactNeighborY="1572"/>
      <dgm:spPr/>
    </dgm:pt>
    <dgm:pt modelId="{FED9DA37-11D0-4977-AA84-F5824793DD05}" type="pres">
      <dgm:prSet presAssocID="{D759FF5E-2768-4577-ADFC-2D7B6D70A528}"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8AD005A0-302A-4847-A8AC-43BDB27E7909}" type="pres">
      <dgm:prSet presAssocID="{D759FF5E-2768-4577-ADFC-2D7B6D70A528}" presName="spaceRect" presStyleCnt="0"/>
      <dgm:spPr/>
    </dgm:pt>
    <dgm:pt modelId="{0D75913D-35D5-41F3-8D95-50D31E0FBED3}" type="pres">
      <dgm:prSet presAssocID="{D759FF5E-2768-4577-ADFC-2D7B6D70A528}" presName="parTx" presStyleLbl="revTx" presStyleIdx="1" presStyleCnt="4">
        <dgm:presLayoutVars>
          <dgm:chMax val="0"/>
          <dgm:chPref val="0"/>
        </dgm:presLayoutVars>
      </dgm:prSet>
      <dgm:spPr/>
    </dgm:pt>
    <dgm:pt modelId="{D996839B-F2F1-48A2-8BD5-B43BFBD0DA86}" type="pres">
      <dgm:prSet presAssocID="{5D64AB9B-41E8-46E6-AEBC-4C07E852F4A1}" presName="sibTrans" presStyleCnt="0"/>
      <dgm:spPr/>
    </dgm:pt>
    <dgm:pt modelId="{2DD11E91-D9FB-415F-970F-2344E7E5C51E}" type="pres">
      <dgm:prSet presAssocID="{CA204CAD-D308-4708-9E36-6878A6B6130C}" presName="compNode" presStyleCnt="0"/>
      <dgm:spPr/>
    </dgm:pt>
    <dgm:pt modelId="{5FEAB9D3-6F8F-48DB-B50F-A82555074C14}" type="pres">
      <dgm:prSet presAssocID="{CA204CAD-D308-4708-9E36-6878A6B6130C}" presName="bgRect" presStyleLbl="bgShp" presStyleIdx="2" presStyleCnt="4" custLinFactNeighborX="54" custLinFactNeighborY="8663"/>
      <dgm:spPr/>
    </dgm:pt>
    <dgm:pt modelId="{D671472D-083E-4A5E-BD23-B7D39D006AB5}" type="pres">
      <dgm:prSet presAssocID="{CA204CAD-D308-4708-9E36-6878A6B6130C}"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a:ext>
      </dgm:extLst>
    </dgm:pt>
    <dgm:pt modelId="{C44283B9-8E0C-4669-9DC1-BEEE9E0EC9B5}" type="pres">
      <dgm:prSet presAssocID="{CA204CAD-D308-4708-9E36-6878A6B6130C}" presName="spaceRect" presStyleCnt="0"/>
      <dgm:spPr/>
    </dgm:pt>
    <dgm:pt modelId="{E1CBD7D4-CD35-4691-A7AA-A3324E03F389}" type="pres">
      <dgm:prSet presAssocID="{CA204CAD-D308-4708-9E36-6878A6B6130C}" presName="parTx" presStyleLbl="revTx" presStyleIdx="2" presStyleCnt="4">
        <dgm:presLayoutVars>
          <dgm:chMax val="0"/>
          <dgm:chPref val="0"/>
        </dgm:presLayoutVars>
      </dgm:prSet>
      <dgm:spPr/>
    </dgm:pt>
    <dgm:pt modelId="{B402E64D-FBF3-43FE-89EF-7016B2D14D9A}" type="pres">
      <dgm:prSet presAssocID="{AA162B04-440F-48F0-9495-712FA196CA6F}" presName="sibTrans" presStyleCnt="0"/>
      <dgm:spPr/>
    </dgm:pt>
    <dgm:pt modelId="{189D3F1E-3171-455B-8991-2A56071283E4}" type="pres">
      <dgm:prSet presAssocID="{5ED78835-86B6-42CD-9564-378A977AD0A4}" presName="compNode" presStyleCnt="0"/>
      <dgm:spPr/>
    </dgm:pt>
    <dgm:pt modelId="{8A11924D-2710-4190-8C3A-99CE64B5D218}" type="pres">
      <dgm:prSet presAssocID="{5ED78835-86B6-42CD-9564-378A977AD0A4}" presName="bgRect" presStyleLbl="bgShp" presStyleIdx="3" presStyleCnt="4"/>
      <dgm:spPr/>
    </dgm:pt>
    <dgm:pt modelId="{E468C513-7D0A-4E80-AC00-98080AD14115}" type="pres">
      <dgm:prSet presAssocID="{5ED78835-86B6-42CD-9564-378A977AD0A4}"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umbs Up Sign"/>
        </a:ext>
      </dgm:extLst>
    </dgm:pt>
    <dgm:pt modelId="{0EA5A63F-49F9-4A15-A4CA-8D3CF3BD4365}" type="pres">
      <dgm:prSet presAssocID="{5ED78835-86B6-42CD-9564-378A977AD0A4}" presName="spaceRect" presStyleCnt="0"/>
      <dgm:spPr/>
    </dgm:pt>
    <dgm:pt modelId="{B8BDA773-CBF8-4F02-BE0A-B10CDB7B97D1}" type="pres">
      <dgm:prSet presAssocID="{5ED78835-86B6-42CD-9564-378A977AD0A4}" presName="parTx" presStyleLbl="revTx" presStyleIdx="3" presStyleCnt="4">
        <dgm:presLayoutVars>
          <dgm:chMax val="0"/>
          <dgm:chPref val="0"/>
        </dgm:presLayoutVars>
      </dgm:prSet>
      <dgm:spPr/>
    </dgm:pt>
  </dgm:ptLst>
  <dgm:cxnLst>
    <dgm:cxn modelId="{C8727708-8B48-4733-AF0E-32A3264E369A}" type="presOf" srcId="{5ED78835-86B6-42CD-9564-378A977AD0A4}" destId="{B8BDA773-CBF8-4F02-BE0A-B10CDB7B97D1}" srcOrd="0" destOrd="0" presId="urn:microsoft.com/office/officeart/2018/2/layout/IconVerticalSolidList"/>
    <dgm:cxn modelId="{A5D98210-26AE-4879-8B7D-F090A5F549AC}" type="presOf" srcId="{CA204CAD-D308-4708-9E36-6878A6B6130C}" destId="{E1CBD7D4-CD35-4691-A7AA-A3324E03F389}" srcOrd="0" destOrd="0" presId="urn:microsoft.com/office/officeart/2018/2/layout/IconVerticalSolidList"/>
    <dgm:cxn modelId="{29E3C611-D0F4-4322-9E63-EB7D98E02400}" type="presOf" srcId="{D759FF5E-2768-4577-ADFC-2D7B6D70A528}" destId="{0D75913D-35D5-41F3-8D95-50D31E0FBED3}" srcOrd="0" destOrd="0" presId="urn:microsoft.com/office/officeart/2018/2/layout/IconVerticalSolidList"/>
    <dgm:cxn modelId="{43B54E28-2E31-470B-A3FA-25C4938CE0FB}" type="presOf" srcId="{3728B7B2-628E-421E-B521-67DBC1A80AB8}" destId="{4D56F5E5-AE09-4B55-AA8E-983AB477219B}" srcOrd="0" destOrd="0" presId="urn:microsoft.com/office/officeart/2018/2/layout/IconVerticalSolidList"/>
    <dgm:cxn modelId="{99F14E3C-40D8-4B92-B2B2-A3F4222AB9BC}" srcId="{3728B7B2-628E-421E-B521-67DBC1A80AB8}" destId="{9A1AE645-161E-4B7C-9C43-AF3529657764}" srcOrd="0" destOrd="0" parTransId="{7EF0111F-9FF1-4EAD-B593-9D4A59904779}" sibTransId="{D12D9AE4-8D35-4ED7-A04A-0BBC785263C7}"/>
    <dgm:cxn modelId="{4AE5575B-DF05-4E79-AB8D-FFD98A4649C7}" type="presOf" srcId="{9A1AE645-161E-4B7C-9C43-AF3529657764}" destId="{68C3B596-50E0-4E67-B805-413998155097}" srcOrd="0" destOrd="0" presId="urn:microsoft.com/office/officeart/2018/2/layout/IconVerticalSolidList"/>
    <dgm:cxn modelId="{DC0D955A-B412-4DE4-B69D-BEA7D3BCE81A}" srcId="{3728B7B2-628E-421E-B521-67DBC1A80AB8}" destId="{CA204CAD-D308-4708-9E36-6878A6B6130C}" srcOrd="2" destOrd="0" parTransId="{26AB0699-3C7D-422F-A0F1-436E23005D1A}" sibTransId="{AA162B04-440F-48F0-9495-712FA196CA6F}"/>
    <dgm:cxn modelId="{B97B7388-7D8E-4408-B92A-4067831E8F4C}" srcId="{3728B7B2-628E-421E-B521-67DBC1A80AB8}" destId="{5ED78835-86B6-42CD-9564-378A977AD0A4}" srcOrd="3" destOrd="0" parTransId="{874EF1EC-260B-4E63-8656-0F9276341868}" sibTransId="{B3EC0418-12AA-413A-B765-E651972552A6}"/>
    <dgm:cxn modelId="{36A22F9F-67D4-4AB2-B9F0-9983DC0AC0A7}" srcId="{3728B7B2-628E-421E-B521-67DBC1A80AB8}" destId="{D759FF5E-2768-4577-ADFC-2D7B6D70A528}" srcOrd="1" destOrd="0" parTransId="{2F9DB6FD-EC8D-4DF3-8D5C-06305EFB0C2E}" sibTransId="{5D64AB9B-41E8-46E6-AEBC-4C07E852F4A1}"/>
    <dgm:cxn modelId="{14D21056-6600-4796-A1B0-3D6B943A290F}" type="presParOf" srcId="{4D56F5E5-AE09-4B55-AA8E-983AB477219B}" destId="{AA16B1B4-F207-4779-81FF-5314EE4B1285}" srcOrd="0" destOrd="0" presId="urn:microsoft.com/office/officeart/2018/2/layout/IconVerticalSolidList"/>
    <dgm:cxn modelId="{DEABF346-C7F1-441C-AD6B-DFACD91B04C6}" type="presParOf" srcId="{AA16B1B4-F207-4779-81FF-5314EE4B1285}" destId="{900C5E42-5854-4A47-BD98-6B232D6A08BB}" srcOrd="0" destOrd="0" presId="urn:microsoft.com/office/officeart/2018/2/layout/IconVerticalSolidList"/>
    <dgm:cxn modelId="{105ED254-3652-46D7-A5F4-1524EF9633E0}" type="presParOf" srcId="{AA16B1B4-F207-4779-81FF-5314EE4B1285}" destId="{AB40AE28-0815-4B3E-9597-B7583CC964A3}" srcOrd="1" destOrd="0" presId="urn:microsoft.com/office/officeart/2018/2/layout/IconVerticalSolidList"/>
    <dgm:cxn modelId="{82A8BE4A-DCC1-4BEF-AC13-AFEAE9A82F2C}" type="presParOf" srcId="{AA16B1B4-F207-4779-81FF-5314EE4B1285}" destId="{4B860563-AD4F-400A-BDF4-77BF966396F3}" srcOrd="2" destOrd="0" presId="urn:microsoft.com/office/officeart/2018/2/layout/IconVerticalSolidList"/>
    <dgm:cxn modelId="{8BD2E577-D170-411C-9DEF-62E0D072BBF8}" type="presParOf" srcId="{AA16B1B4-F207-4779-81FF-5314EE4B1285}" destId="{68C3B596-50E0-4E67-B805-413998155097}" srcOrd="3" destOrd="0" presId="urn:microsoft.com/office/officeart/2018/2/layout/IconVerticalSolidList"/>
    <dgm:cxn modelId="{CE09D26F-AD28-4FC2-85EE-95832B4EBCB0}" type="presParOf" srcId="{4D56F5E5-AE09-4B55-AA8E-983AB477219B}" destId="{BCA02BFC-34DA-4B2B-A039-125465A6CD21}" srcOrd="1" destOrd="0" presId="urn:microsoft.com/office/officeart/2018/2/layout/IconVerticalSolidList"/>
    <dgm:cxn modelId="{6D54EAF4-152B-49F6-81D1-906654FD2EBC}" type="presParOf" srcId="{4D56F5E5-AE09-4B55-AA8E-983AB477219B}" destId="{EC1740B1-8F74-4F0E-A12C-EA82ED0CDA45}" srcOrd="2" destOrd="0" presId="urn:microsoft.com/office/officeart/2018/2/layout/IconVerticalSolidList"/>
    <dgm:cxn modelId="{BCDE6A65-566F-4166-AC72-AF980F57C869}" type="presParOf" srcId="{EC1740B1-8F74-4F0E-A12C-EA82ED0CDA45}" destId="{C9E130C2-B099-47CD-A1F5-6C09250EB63E}" srcOrd="0" destOrd="0" presId="urn:microsoft.com/office/officeart/2018/2/layout/IconVerticalSolidList"/>
    <dgm:cxn modelId="{D3FA2620-8FF1-4EF5-9444-55B4203A35A3}" type="presParOf" srcId="{EC1740B1-8F74-4F0E-A12C-EA82ED0CDA45}" destId="{FED9DA37-11D0-4977-AA84-F5824793DD05}" srcOrd="1" destOrd="0" presId="urn:microsoft.com/office/officeart/2018/2/layout/IconVerticalSolidList"/>
    <dgm:cxn modelId="{15282196-009B-4BEF-A92F-8991900AEF44}" type="presParOf" srcId="{EC1740B1-8F74-4F0E-A12C-EA82ED0CDA45}" destId="{8AD005A0-302A-4847-A8AC-43BDB27E7909}" srcOrd="2" destOrd="0" presId="urn:microsoft.com/office/officeart/2018/2/layout/IconVerticalSolidList"/>
    <dgm:cxn modelId="{54F0C9C9-E11A-43D2-9EE6-AB10A985B6F6}" type="presParOf" srcId="{EC1740B1-8F74-4F0E-A12C-EA82ED0CDA45}" destId="{0D75913D-35D5-41F3-8D95-50D31E0FBED3}" srcOrd="3" destOrd="0" presId="urn:microsoft.com/office/officeart/2018/2/layout/IconVerticalSolidList"/>
    <dgm:cxn modelId="{4807E0EE-7C4A-4B7C-A24E-00FC805890C6}" type="presParOf" srcId="{4D56F5E5-AE09-4B55-AA8E-983AB477219B}" destId="{D996839B-F2F1-48A2-8BD5-B43BFBD0DA86}" srcOrd="3" destOrd="0" presId="urn:microsoft.com/office/officeart/2018/2/layout/IconVerticalSolidList"/>
    <dgm:cxn modelId="{5D0BC222-654E-4865-88E5-8961C80B3ABD}" type="presParOf" srcId="{4D56F5E5-AE09-4B55-AA8E-983AB477219B}" destId="{2DD11E91-D9FB-415F-970F-2344E7E5C51E}" srcOrd="4" destOrd="0" presId="urn:microsoft.com/office/officeart/2018/2/layout/IconVerticalSolidList"/>
    <dgm:cxn modelId="{55E0DE4D-02A4-4C8C-907A-F199CFFC9643}" type="presParOf" srcId="{2DD11E91-D9FB-415F-970F-2344E7E5C51E}" destId="{5FEAB9D3-6F8F-48DB-B50F-A82555074C14}" srcOrd="0" destOrd="0" presId="urn:microsoft.com/office/officeart/2018/2/layout/IconVerticalSolidList"/>
    <dgm:cxn modelId="{9E9AF95C-5E9B-4F50-9615-625067C7902E}" type="presParOf" srcId="{2DD11E91-D9FB-415F-970F-2344E7E5C51E}" destId="{D671472D-083E-4A5E-BD23-B7D39D006AB5}" srcOrd="1" destOrd="0" presId="urn:microsoft.com/office/officeart/2018/2/layout/IconVerticalSolidList"/>
    <dgm:cxn modelId="{6013D5C4-ABCD-42FC-95C9-E8E7597801AA}" type="presParOf" srcId="{2DD11E91-D9FB-415F-970F-2344E7E5C51E}" destId="{C44283B9-8E0C-4669-9DC1-BEEE9E0EC9B5}" srcOrd="2" destOrd="0" presId="urn:microsoft.com/office/officeart/2018/2/layout/IconVerticalSolidList"/>
    <dgm:cxn modelId="{D6968915-4418-4BE5-B7D1-11C8F9239E41}" type="presParOf" srcId="{2DD11E91-D9FB-415F-970F-2344E7E5C51E}" destId="{E1CBD7D4-CD35-4691-A7AA-A3324E03F389}" srcOrd="3" destOrd="0" presId="urn:microsoft.com/office/officeart/2018/2/layout/IconVerticalSolidList"/>
    <dgm:cxn modelId="{D1ED1F5D-DA75-4CD4-B1EF-FB6EF2EB9BA1}" type="presParOf" srcId="{4D56F5E5-AE09-4B55-AA8E-983AB477219B}" destId="{B402E64D-FBF3-43FE-89EF-7016B2D14D9A}" srcOrd="5" destOrd="0" presId="urn:microsoft.com/office/officeart/2018/2/layout/IconVerticalSolidList"/>
    <dgm:cxn modelId="{D236F536-02F4-411F-BCAE-5F6AC14C7DAD}" type="presParOf" srcId="{4D56F5E5-AE09-4B55-AA8E-983AB477219B}" destId="{189D3F1E-3171-455B-8991-2A56071283E4}" srcOrd="6" destOrd="0" presId="urn:microsoft.com/office/officeart/2018/2/layout/IconVerticalSolidList"/>
    <dgm:cxn modelId="{375D423C-F9E8-441C-B9F2-B42993DFC5C5}" type="presParOf" srcId="{189D3F1E-3171-455B-8991-2A56071283E4}" destId="{8A11924D-2710-4190-8C3A-99CE64B5D218}" srcOrd="0" destOrd="0" presId="urn:microsoft.com/office/officeart/2018/2/layout/IconVerticalSolidList"/>
    <dgm:cxn modelId="{0BA1818B-7E10-4090-B384-A5A77539285A}" type="presParOf" srcId="{189D3F1E-3171-455B-8991-2A56071283E4}" destId="{E468C513-7D0A-4E80-AC00-98080AD14115}" srcOrd="1" destOrd="0" presId="urn:microsoft.com/office/officeart/2018/2/layout/IconVerticalSolidList"/>
    <dgm:cxn modelId="{B1E24866-7387-4AC7-8A4D-519DCBE0D125}" type="presParOf" srcId="{189D3F1E-3171-455B-8991-2A56071283E4}" destId="{0EA5A63F-49F9-4A15-A4CA-8D3CF3BD4365}" srcOrd="2" destOrd="0" presId="urn:microsoft.com/office/officeart/2018/2/layout/IconVerticalSolidList"/>
    <dgm:cxn modelId="{960BA688-D412-4C5D-8014-798647315F30}" type="presParOf" srcId="{189D3F1E-3171-455B-8991-2A56071283E4}" destId="{B8BDA773-CBF8-4F02-BE0A-B10CDB7B97D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906AD9-45F2-4B81-94AF-83BD06494D5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1470DE4B-51E7-43D5-8F45-9B0A221A3443}">
      <dgm:prSet custT="1"/>
      <dgm:spPr/>
      <dgm:t>
        <a:bodyPr/>
        <a:lstStyle/>
        <a:p>
          <a:pPr algn="l"/>
          <a:r>
            <a:rPr lang="en-US" sz="1600"/>
            <a:t>Excessive Media can hijack the </a:t>
          </a:r>
          <a:r>
            <a:rPr lang="en-US" sz="1600" b="1">
              <a:solidFill>
                <a:srgbClr val="FFFF00"/>
              </a:solidFill>
            </a:rPr>
            <a:t>“orienting response” </a:t>
          </a:r>
          <a:r>
            <a:rPr lang="en-US" sz="1600"/>
            <a:t>which helps us assess a threat before we determine to </a:t>
          </a:r>
          <a:r>
            <a:rPr lang="en-US" sz="1600" b="1">
              <a:solidFill>
                <a:srgbClr val="FFFF00"/>
              </a:solidFill>
            </a:rPr>
            <a:t>fight, flee, or freeze </a:t>
          </a:r>
          <a:r>
            <a:rPr lang="en-US" sz="1600"/>
            <a:t>by creating chemical, electrical, and mechanical shifts that end up raising arousal levels (Dunckley, 2015).</a:t>
          </a:r>
        </a:p>
      </dgm:t>
    </dgm:pt>
    <dgm:pt modelId="{9CAE20AE-A6A9-4D9B-8472-84270C2FC8FE}" type="parTrans" cxnId="{B4817C45-616F-4F64-ADE5-41C660655448}">
      <dgm:prSet/>
      <dgm:spPr/>
      <dgm:t>
        <a:bodyPr/>
        <a:lstStyle/>
        <a:p>
          <a:endParaRPr lang="en-US"/>
        </a:p>
      </dgm:t>
    </dgm:pt>
    <dgm:pt modelId="{7B4F5D53-FD1D-47B3-8768-034318CFF77D}" type="sibTrans" cxnId="{B4817C45-616F-4F64-ADE5-41C660655448}">
      <dgm:prSet phldrT="01" phldr="0"/>
      <dgm:spPr/>
      <dgm:t>
        <a:bodyPr/>
        <a:lstStyle/>
        <a:p>
          <a:r>
            <a:rPr lang="en-US"/>
            <a:t>01</a:t>
          </a:r>
        </a:p>
      </dgm:t>
    </dgm:pt>
    <dgm:pt modelId="{4069FDD2-2056-4996-BF4E-B1FC693E79BE}">
      <dgm:prSet custT="1"/>
      <dgm:spPr/>
      <dgm:t>
        <a:bodyPr/>
        <a:lstStyle/>
        <a:p>
          <a:pPr algn="l"/>
          <a:r>
            <a:rPr lang="en-US" sz="1600" b="0">
              <a:solidFill>
                <a:schemeClr val="bg1"/>
              </a:solidFill>
            </a:rPr>
            <a:t>Stimulation by excessive media can damage </a:t>
          </a:r>
          <a:r>
            <a:rPr lang="en-US" sz="1600" b="1">
              <a:solidFill>
                <a:srgbClr val="FFFF00"/>
              </a:solidFill>
            </a:rPr>
            <a:t>myelin </a:t>
          </a:r>
          <a:r>
            <a:rPr lang="en-US" sz="1600"/>
            <a:t>in neuropathways, most specifically the </a:t>
          </a:r>
          <a:r>
            <a:rPr lang="en-US" sz="1600" b="1">
              <a:solidFill>
                <a:srgbClr val="FFFF00"/>
              </a:solidFill>
            </a:rPr>
            <a:t>oligodendrocytes</a:t>
          </a:r>
          <a:r>
            <a:rPr lang="en-US" sz="1600"/>
            <a:t>, the brain cells that produce cholesterol for proper myelination. (Kardaras, 2016).</a:t>
          </a:r>
        </a:p>
      </dgm:t>
    </dgm:pt>
    <dgm:pt modelId="{AD6BC4FA-D56F-4D3F-A4B2-A19FB85DEE8E}" type="parTrans" cxnId="{37373E0A-215A-489D-8C79-0DDD0C2A1702}">
      <dgm:prSet/>
      <dgm:spPr/>
      <dgm:t>
        <a:bodyPr/>
        <a:lstStyle/>
        <a:p>
          <a:endParaRPr lang="en-US"/>
        </a:p>
      </dgm:t>
    </dgm:pt>
    <dgm:pt modelId="{D776BA11-68B3-4A9D-A0D0-B03ECE5B9086}" type="sibTrans" cxnId="{37373E0A-215A-489D-8C79-0DDD0C2A1702}">
      <dgm:prSet phldrT="02" phldr="0"/>
      <dgm:spPr/>
      <dgm:t>
        <a:bodyPr/>
        <a:lstStyle/>
        <a:p>
          <a:r>
            <a:rPr lang="en-US"/>
            <a:t>02</a:t>
          </a:r>
        </a:p>
      </dgm:t>
    </dgm:pt>
    <dgm:pt modelId="{797D75F1-2CB9-438D-9926-96D39FC476B1}">
      <dgm:prSet custT="1"/>
      <dgm:spPr/>
      <dgm:t>
        <a:bodyPr/>
        <a:lstStyle/>
        <a:p>
          <a:pPr algn="l"/>
          <a:r>
            <a:rPr lang="en-US" sz="1600"/>
            <a:t>When myelin is destroyed by overstimulation during key developmental periods, problems such as our ability to </a:t>
          </a:r>
          <a:r>
            <a:rPr lang="en-US" sz="1600" b="1">
              <a:solidFill>
                <a:srgbClr val="FFFF00"/>
              </a:solidFill>
            </a:rPr>
            <a:t>focus</a:t>
          </a:r>
          <a:r>
            <a:rPr lang="en-US" sz="1600">
              <a:solidFill>
                <a:srgbClr val="FFFF00"/>
              </a:solidFill>
            </a:rPr>
            <a:t>, </a:t>
          </a:r>
          <a:r>
            <a:rPr lang="en-US" sz="1600" b="1">
              <a:solidFill>
                <a:srgbClr val="FFFF00"/>
              </a:solidFill>
            </a:rPr>
            <a:t>feel empathy</a:t>
          </a:r>
          <a:r>
            <a:rPr lang="en-US" sz="1600"/>
            <a:t>, and/or </a:t>
          </a:r>
          <a:r>
            <a:rPr lang="en-US" sz="1600" b="1">
              <a:solidFill>
                <a:srgbClr val="FFFF00"/>
              </a:solidFill>
            </a:rPr>
            <a:t>discern reality </a:t>
          </a:r>
          <a:r>
            <a:rPr lang="en-US" sz="1600"/>
            <a:t>can all be negatively affected (Kardaras, 2016).</a:t>
          </a:r>
        </a:p>
      </dgm:t>
    </dgm:pt>
    <dgm:pt modelId="{FC344870-110F-4D7A-A98C-DF0E4AB8C979}" type="parTrans" cxnId="{FAEADB76-CE03-4E0E-B8FF-56A259370EE4}">
      <dgm:prSet/>
      <dgm:spPr/>
      <dgm:t>
        <a:bodyPr/>
        <a:lstStyle/>
        <a:p>
          <a:endParaRPr lang="en-US"/>
        </a:p>
      </dgm:t>
    </dgm:pt>
    <dgm:pt modelId="{B2529A8C-F059-41AB-A100-576218BD3FA3}" type="sibTrans" cxnId="{FAEADB76-CE03-4E0E-B8FF-56A259370EE4}">
      <dgm:prSet phldrT="03" phldr="0"/>
      <dgm:spPr/>
      <dgm:t>
        <a:bodyPr/>
        <a:lstStyle/>
        <a:p>
          <a:endParaRPr lang="en-US"/>
        </a:p>
      </dgm:t>
    </dgm:pt>
    <dgm:pt modelId="{4FC71E5A-055B-4466-9B49-BF198BDE3250}" type="pres">
      <dgm:prSet presAssocID="{33906AD9-45F2-4B81-94AF-83BD06494D59}" presName="linearFlow" presStyleCnt="0">
        <dgm:presLayoutVars>
          <dgm:resizeHandles val="exact"/>
        </dgm:presLayoutVars>
      </dgm:prSet>
      <dgm:spPr/>
    </dgm:pt>
    <dgm:pt modelId="{8AD4FD7C-8575-4563-88C4-12BDA26D07BA}" type="pres">
      <dgm:prSet presAssocID="{1470DE4B-51E7-43D5-8F45-9B0A221A3443}" presName="node" presStyleLbl="node1" presStyleIdx="0" presStyleCnt="3">
        <dgm:presLayoutVars>
          <dgm:bulletEnabled val="1"/>
        </dgm:presLayoutVars>
      </dgm:prSet>
      <dgm:spPr/>
    </dgm:pt>
    <dgm:pt modelId="{0D82E7C1-6059-470B-A086-E2DAA3454159}" type="pres">
      <dgm:prSet presAssocID="{7B4F5D53-FD1D-47B3-8768-034318CFF77D}" presName="sibTrans" presStyleLbl="sibTrans2D1" presStyleIdx="0" presStyleCnt="2"/>
      <dgm:spPr/>
    </dgm:pt>
    <dgm:pt modelId="{0D182EF6-4818-4DDF-A007-FED58696322E}" type="pres">
      <dgm:prSet presAssocID="{7B4F5D53-FD1D-47B3-8768-034318CFF77D}" presName="connectorText" presStyleLbl="sibTrans2D1" presStyleIdx="0" presStyleCnt="2"/>
      <dgm:spPr/>
    </dgm:pt>
    <dgm:pt modelId="{944E1287-49F7-494E-90C9-83B9C872A11F}" type="pres">
      <dgm:prSet presAssocID="{4069FDD2-2056-4996-BF4E-B1FC693E79BE}" presName="node" presStyleLbl="node1" presStyleIdx="1" presStyleCnt="3">
        <dgm:presLayoutVars>
          <dgm:bulletEnabled val="1"/>
        </dgm:presLayoutVars>
      </dgm:prSet>
      <dgm:spPr/>
    </dgm:pt>
    <dgm:pt modelId="{0F966D45-2443-4468-9B5B-71208CEE0EC0}" type="pres">
      <dgm:prSet presAssocID="{D776BA11-68B3-4A9D-A0D0-B03ECE5B9086}" presName="sibTrans" presStyleLbl="sibTrans2D1" presStyleIdx="1" presStyleCnt="2"/>
      <dgm:spPr/>
    </dgm:pt>
    <dgm:pt modelId="{CA051C99-AF21-43CD-85EE-DD07B6FBB252}" type="pres">
      <dgm:prSet presAssocID="{D776BA11-68B3-4A9D-A0D0-B03ECE5B9086}" presName="connectorText" presStyleLbl="sibTrans2D1" presStyleIdx="1" presStyleCnt="2"/>
      <dgm:spPr/>
    </dgm:pt>
    <dgm:pt modelId="{AA7A3FCD-1B12-4678-876E-3C14E1DCB43B}" type="pres">
      <dgm:prSet presAssocID="{797D75F1-2CB9-438D-9926-96D39FC476B1}" presName="node" presStyleLbl="node1" presStyleIdx="2" presStyleCnt="3">
        <dgm:presLayoutVars>
          <dgm:bulletEnabled val="1"/>
        </dgm:presLayoutVars>
      </dgm:prSet>
      <dgm:spPr/>
    </dgm:pt>
  </dgm:ptLst>
  <dgm:cxnLst>
    <dgm:cxn modelId="{37373E0A-215A-489D-8C79-0DDD0C2A1702}" srcId="{33906AD9-45F2-4B81-94AF-83BD06494D59}" destId="{4069FDD2-2056-4996-BF4E-B1FC693E79BE}" srcOrd="1" destOrd="0" parTransId="{AD6BC4FA-D56F-4D3F-A4B2-A19FB85DEE8E}" sibTransId="{D776BA11-68B3-4A9D-A0D0-B03ECE5B9086}"/>
    <dgm:cxn modelId="{16811117-7603-46B2-B030-EC911EF81590}" type="presOf" srcId="{1470DE4B-51E7-43D5-8F45-9B0A221A3443}" destId="{8AD4FD7C-8575-4563-88C4-12BDA26D07BA}" srcOrd="0" destOrd="0" presId="urn:microsoft.com/office/officeart/2005/8/layout/process2"/>
    <dgm:cxn modelId="{B4817C45-616F-4F64-ADE5-41C660655448}" srcId="{33906AD9-45F2-4B81-94AF-83BD06494D59}" destId="{1470DE4B-51E7-43D5-8F45-9B0A221A3443}" srcOrd="0" destOrd="0" parTransId="{9CAE20AE-A6A9-4D9B-8472-84270C2FC8FE}" sibTransId="{7B4F5D53-FD1D-47B3-8768-034318CFF77D}"/>
    <dgm:cxn modelId="{2C1C2C48-2004-4FE8-8EE2-228A5251E7F9}" type="presOf" srcId="{33906AD9-45F2-4B81-94AF-83BD06494D59}" destId="{4FC71E5A-055B-4466-9B49-BF198BDE3250}" srcOrd="0" destOrd="0" presId="urn:microsoft.com/office/officeart/2005/8/layout/process2"/>
    <dgm:cxn modelId="{9BF25F4C-0EA4-4D96-AAFB-B96BD62FE2D8}" type="presOf" srcId="{D776BA11-68B3-4A9D-A0D0-B03ECE5B9086}" destId="{0F966D45-2443-4468-9B5B-71208CEE0EC0}" srcOrd="0" destOrd="0" presId="urn:microsoft.com/office/officeart/2005/8/layout/process2"/>
    <dgm:cxn modelId="{FAEADB76-CE03-4E0E-B8FF-56A259370EE4}" srcId="{33906AD9-45F2-4B81-94AF-83BD06494D59}" destId="{797D75F1-2CB9-438D-9926-96D39FC476B1}" srcOrd="2" destOrd="0" parTransId="{FC344870-110F-4D7A-A98C-DF0E4AB8C979}" sibTransId="{B2529A8C-F059-41AB-A100-576218BD3FA3}"/>
    <dgm:cxn modelId="{B2AC138B-0BD1-49C0-B359-E3BDB54CE6C0}" type="presOf" srcId="{D776BA11-68B3-4A9D-A0D0-B03ECE5B9086}" destId="{CA051C99-AF21-43CD-85EE-DD07B6FBB252}" srcOrd="1" destOrd="0" presId="urn:microsoft.com/office/officeart/2005/8/layout/process2"/>
    <dgm:cxn modelId="{DF7ACBB6-00D2-4DAB-911A-01374FAACE8D}" type="presOf" srcId="{797D75F1-2CB9-438D-9926-96D39FC476B1}" destId="{AA7A3FCD-1B12-4678-876E-3C14E1DCB43B}" srcOrd="0" destOrd="0" presId="urn:microsoft.com/office/officeart/2005/8/layout/process2"/>
    <dgm:cxn modelId="{21347CCD-0BC9-467E-A272-1F65439C8060}" type="presOf" srcId="{7B4F5D53-FD1D-47B3-8768-034318CFF77D}" destId="{0D182EF6-4818-4DDF-A007-FED58696322E}" srcOrd="1" destOrd="0" presId="urn:microsoft.com/office/officeart/2005/8/layout/process2"/>
    <dgm:cxn modelId="{F4203FDE-61F6-48B3-B743-F58348334251}" type="presOf" srcId="{7B4F5D53-FD1D-47B3-8768-034318CFF77D}" destId="{0D82E7C1-6059-470B-A086-E2DAA3454159}" srcOrd="0" destOrd="0" presId="urn:microsoft.com/office/officeart/2005/8/layout/process2"/>
    <dgm:cxn modelId="{FDFC78FE-968D-4CE6-BBF1-FA99116A1EF5}" type="presOf" srcId="{4069FDD2-2056-4996-BF4E-B1FC693E79BE}" destId="{944E1287-49F7-494E-90C9-83B9C872A11F}" srcOrd="0" destOrd="0" presId="urn:microsoft.com/office/officeart/2005/8/layout/process2"/>
    <dgm:cxn modelId="{B8F98DE3-B16A-41F2-8AFE-6C142EE7338F}" type="presParOf" srcId="{4FC71E5A-055B-4466-9B49-BF198BDE3250}" destId="{8AD4FD7C-8575-4563-88C4-12BDA26D07BA}" srcOrd="0" destOrd="0" presId="urn:microsoft.com/office/officeart/2005/8/layout/process2"/>
    <dgm:cxn modelId="{6A425403-374F-46DD-AF19-87AF00DD4608}" type="presParOf" srcId="{4FC71E5A-055B-4466-9B49-BF198BDE3250}" destId="{0D82E7C1-6059-470B-A086-E2DAA3454159}" srcOrd="1" destOrd="0" presId="urn:microsoft.com/office/officeart/2005/8/layout/process2"/>
    <dgm:cxn modelId="{404FBB1E-1EEA-4668-B74F-262580CFC0CF}" type="presParOf" srcId="{0D82E7C1-6059-470B-A086-E2DAA3454159}" destId="{0D182EF6-4818-4DDF-A007-FED58696322E}" srcOrd="0" destOrd="0" presId="urn:microsoft.com/office/officeart/2005/8/layout/process2"/>
    <dgm:cxn modelId="{39069D1F-4173-430A-9B62-6D6726D463DE}" type="presParOf" srcId="{4FC71E5A-055B-4466-9B49-BF198BDE3250}" destId="{944E1287-49F7-494E-90C9-83B9C872A11F}" srcOrd="2" destOrd="0" presId="urn:microsoft.com/office/officeart/2005/8/layout/process2"/>
    <dgm:cxn modelId="{AA519C87-7C33-457E-AD48-E1B601BE118A}" type="presParOf" srcId="{4FC71E5A-055B-4466-9B49-BF198BDE3250}" destId="{0F966D45-2443-4468-9B5B-71208CEE0EC0}" srcOrd="3" destOrd="0" presId="urn:microsoft.com/office/officeart/2005/8/layout/process2"/>
    <dgm:cxn modelId="{C1D9E29A-BC33-46D2-9C83-7865B9F0E077}" type="presParOf" srcId="{0F966D45-2443-4468-9B5B-71208CEE0EC0}" destId="{CA051C99-AF21-43CD-85EE-DD07B6FBB252}" srcOrd="0" destOrd="0" presId="urn:microsoft.com/office/officeart/2005/8/layout/process2"/>
    <dgm:cxn modelId="{0470FD87-D79A-4D6D-817D-40791FB071F6}" type="presParOf" srcId="{4FC71E5A-055B-4466-9B49-BF198BDE3250}" destId="{AA7A3FCD-1B12-4678-876E-3C14E1DCB43B}"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5C8B3-1878-495A-BD98-A15DAAA20173}">
      <dsp:nvSpPr>
        <dsp:cNvPr id="0" name=""/>
        <dsp:cNvSpPr/>
      </dsp:nvSpPr>
      <dsp:spPr>
        <a:xfrm>
          <a:off x="0" y="703"/>
          <a:ext cx="6937606" cy="16450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53BCD6-DB9E-4E4C-9651-0D0341D0A221}">
      <dsp:nvSpPr>
        <dsp:cNvPr id="0" name=""/>
        <dsp:cNvSpPr/>
      </dsp:nvSpPr>
      <dsp:spPr>
        <a:xfrm>
          <a:off x="497642" y="370850"/>
          <a:ext cx="904803" cy="9048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C02C40-7E6C-48F7-9383-29EB2C383CDB}">
      <dsp:nvSpPr>
        <dsp:cNvPr id="0" name=""/>
        <dsp:cNvSpPr/>
      </dsp:nvSpPr>
      <dsp:spPr>
        <a:xfrm>
          <a:off x="1900088" y="703"/>
          <a:ext cx="5037517" cy="164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06" tIns="174106" rIns="174106" bIns="174106" numCol="1" spcCol="1270" anchor="ctr" anchorCtr="0">
          <a:noAutofit/>
        </a:bodyPr>
        <a:lstStyle/>
        <a:p>
          <a:pPr marL="0" lvl="0" indent="0" algn="l" defTabSz="933450">
            <a:lnSpc>
              <a:spcPct val="90000"/>
            </a:lnSpc>
            <a:spcBef>
              <a:spcPct val="0"/>
            </a:spcBef>
            <a:spcAft>
              <a:spcPct val="35000"/>
            </a:spcAft>
            <a:buNone/>
          </a:pPr>
          <a:r>
            <a:rPr lang="en-US" sz="2100" kern="1200"/>
            <a:t>In Rome being “addicted” meant that you had just been sentenced to slavery. </a:t>
          </a:r>
        </a:p>
      </dsp:txBody>
      <dsp:txXfrm>
        <a:off x="1900088" y="703"/>
        <a:ext cx="5037517" cy="1645097"/>
      </dsp:txXfrm>
    </dsp:sp>
    <dsp:sp modelId="{03A109AB-F9F1-42D9-B019-EB202C9D817D}">
      <dsp:nvSpPr>
        <dsp:cNvPr id="0" name=""/>
        <dsp:cNvSpPr/>
      </dsp:nvSpPr>
      <dsp:spPr>
        <a:xfrm>
          <a:off x="0" y="2057075"/>
          <a:ext cx="6937606" cy="164509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8116A9-C7ED-497E-96F2-29DFE9E9028B}">
      <dsp:nvSpPr>
        <dsp:cNvPr id="0" name=""/>
        <dsp:cNvSpPr/>
      </dsp:nvSpPr>
      <dsp:spPr>
        <a:xfrm>
          <a:off x="497642" y="2427222"/>
          <a:ext cx="904803" cy="9048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FB727C3-26E5-4EB1-B03F-3DD23551F79A}">
      <dsp:nvSpPr>
        <dsp:cNvPr id="0" name=""/>
        <dsp:cNvSpPr/>
      </dsp:nvSpPr>
      <dsp:spPr>
        <a:xfrm>
          <a:off x="1900088" y="2057075"/>
          <a:ext cx="5037517" cy="164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06" tIns="174106" rIns="174106" bIns="174106" numCol="1" spcCol="1270" anchor="ctr" anchorCtr="0">
          <a:noAutofit/>
        </a:bodyPr>
        <a:lstStyle/>
        <a:p>
          <a:pPr marL="0" lvl="0" indent="0" algn="l" defTabSz="933450">
            <a:lnSpc>
              <a:spcPct val="90000"/>
            </a:lnSpc>
            <a:spcBef>
              <a:spcPct val="0"/>
            </a:spcBef>
            <a:spcAft>
              <a:spcPct val="35000"/>
            </a:spcAft>
            <a:buNone/>
          </a:pPr>
          <a:r>
            <a:rPr lang="en-US" sz="2100" kern="1200"/>
            <a:t>If you owed someone money and couldn’t repay, a judge would sentence you to work as a slave until you could repay the debt.</a:t>
          </a:r>
        </a:p>
      </dsp:txBody>
      <dsp:txXfrm>
        <a:off x="1900088" y="2057075"/>
        <a:ext cx="5037517" cy="1645097"/>
      </dsp:txXfrm>
    </dsp:sp>
    <dsp:sp modelId="{F4190C34-D612-4416-A763-D89C3FB8AC51}">
      <dsp:nvSpPr>
        <dsp:cNvPr id="0" name=""/>
        <dsp:cNvSpPr/>
      </dsp:nvSpPr>
      <dsp:spPr>
        <a:xfrm>
          <a:off x="0" y="4113447"/>
          <a:ext cx="6937606" cy="164509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6CF45-B0B9-4DD9-86D4-2E3876BDCAA2}">
      <dsp:nvSpPr>
        <dsp:cNvPr id="0" name=""/>
        <dsp:cNvSpPr/>
      </dsp:nvSpPr>
      <dsp:spPr>
        <a:xfrm>
          <a:off x="497642" y="4483595"/>
          <a:ext cx="904803" cy="9048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46B93F1-C8FB-4F21-80F4-B1F34965F98F}">
      <dsp:nvSpPr>
        <dsp:cNvPr id="0" name=""/>
        <dsp:cNvSpPr/>
      </dsp:nvSpPr>
      <dsp:spPr>
        <a:xfrm>
          <a:off x="1900088" y="4113447"/>
          <a:ext cx="5037517" cy="164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06" tIns="174106" rIns="174106" bIns="174106" numCol="1" spcCol="1270" anchor="ctr" anchorCtr="0">
          <a:noAutofit/>
        </a:bodyPr>
        <a:lstStyle/>
        <a:p>
          <a:pPr marL="0" lvl="0" indent="0" algn="l" defTabSz="933450">
            <a:lnSpc>
              <a:spcPct val="90000"/>
            </a:lnSpc>
            <a:spcBef>
              <a:spcPct val="0"/>
            </a:spcBef>
            <a:spcAft>
              <a:spcPct val="35000"/>
            </a:spcAft>
            <a:buNone/>
          </a:pPr>
          <a:r>
            <a:rPr lang="en-US" sz="2100" kern="1200" dirty="0"/>
            <a:t>Addiction later evolved to describe any bond that was difficult to break. </a:t>
          </a:r>
        </a:p>
      </dsp:txBody>
      <dsp:txXfrm>
        <a:off x="1900088" y="4113447"/>
        <a:ext cx="5037517" cy="16450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E9616-EEF1-4550-A4B7-AE7ECA09A2BE}">
      <dsp:nvSpPr>
        <dsp:cNvPr id="0" name=""/>
        <dsp:cNvSpPr/>
      </dsp:nvSpPr>
      <dsp:spPr>
        <a:xfrm>
          <a:off x="3160436" y="4411341"/>
          <a:ext cx="582212" cy="684982"/>
        </a:xfrm>
        <a:custGeom>
          <a:avLst/>
          <a:gdLst/>
          <a:ahLst/>
          <a:cxnLst/>
          <a:rect l="0" t="0" r="0" b="0"/>
          <a:pathLst>
            <a:path>
              <a:moveTo>
                <a:pt x="582212" y="0"/>
              </a:moveTo>
              <a:lnTo>
                <a:pt x="582212" y="359591"/>
              </a:lnTo>
              <a:lnTo>
                <a:pt x="0" y="359591"/>
              </a:lnTo>
              <a:lnTo>
                <a:pt x="0" y="684982"/>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8479" y="4749820"/>
        <a:ext cx="46125" cy="8025"/>
      </dsp:txXfrm>
    </dsp:sp>
    <dsp:sp modelId="{D98D9677-DC00-4096-8FCF-43FA1A43FE22}">
      <dsp:nvSpPr>
        <dsp:cNvPr id="0" name=""/>
        <dsp:cNvSpPr/>
      </dsp:nvSpPr>
      <dsp:spPr>
        <a:xfrm>
          <a:off x="1274094" y="23323"/>
          <a:ext cx="4937106" cy="4389818"/>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821" tIns="179307" rIns="170821" bIns="179307" numCol="1" spcCol="1270" anchor="t" anchorCtr="0">
          <a:noAutofit/>
        </a:bodyPr>
        <a:lstStyle/>
        <a:p>
          <a:pPr marL="0" lvl="0" indent="0" algn="l" defTabSz="889000">
            <a:lnSpc>
              <a:spcPct val="90000"/>
            </a:lnSpc>
            <a:spcBef>
              <a:spcPct val="0"/>
            </a:spcBef>
            <a:spcAft>
              <a:spcPct val="35000"/>
            </a:spcAft>
            <a:buNone/>
          </a:pPr>
          <a:r>
            <a:rPr lang="en-US" sz="2000" b="1" kern="1200"/>
            <a:t>Prefrontal Cortex directs </a:t>
          </a:r>
          <a:r>
            <a:rPr lang="en-US" sz="2400" b="1" i="0" kern="1200">
              <a:solidFill>
                <a:schemeClr val="tx1"/>
              </a:solidFill>
            </a:rPr>
            <a:t>“executive function”</a:t>
          </a:r>
          <a:r>
            <a:rPr lang="en-US" sz="2400" b="1" kern="1200"/>
            <a:t> </a:t>
          </a:r>
          <a:r>
            <a:rPr lang="en-US" sz="2000" b="1" kern="1200"/>
            <a:t>or the ability to get things done which involves:</a:t>
          </a:r>
        </a:p>
        <a:p>
          <a:pPr marL="171450" lvl="1" indent="-171450" algn="l" defTabSz="711200">
            <a:lnSpc>
              <a:spcPct val="90000"/>
            </a:lnSpc>
            <a:spcBef>
              <a:spcPct val="0"/>
            </a:spcBef>
            <a:spcAft>
              <a:spcPct val="15000"/>
            </a:spcAft>
            <a:buChar char="•"/>
          </a:pPr>
          <a:r>
            <a:rPr lang="en-US" sz="1600" b="1" kern="1200">
              <a:solidFill>
                <a:srgbClr val="0070C0"/>
              </a:solidFill>
            </a:rPr>
            <a:t>Planning</a:t>
          </a:r>
        </a:p>
        <a:p>
          <a:pPr marL="171450" lvl="1" indent="-171450" algn="l" defTabSz="711200">
            <a:lnSpc>
              <a:spcPct val="90000"/>
            </a:lnSpc>
            <a:spcBef>
              <a:spcPct val="0"/>
            </a:spcBef>
            <a:spcAft>
              <a:spcPct val="15000"/>
            </a:spcAft>
            <a:buChar char="•"/>
          </a:pPr>
          <a:r>
            <a:rPr lang="en-US" sz="1600" b="1" kern="1200">
              <a:solidFill>
                <a:srgbClr val="0070C0"/>
              </a:solidFill>
            </a:rPr>
            <a:t>Organizing</a:t>
          </a:r>
        </a:p>
        <a:p>
          <a:pPr marL="171450" lvl="1" indent="-171450" algn="l" defTabSz="711200">
            <a:lnSpc>
              <a:spcPct val="90000"/>
            </a:lnSpc>
            <a:spcBef>
              <a:spcPct val="0"/>
            </a:spcBef>
            <a:spcAft>
              <a:spcPct val="15000"/>
            </a:spcAft>
            <a:buChar char="•"/>
          </a:pPr>
          <a:r>
            <a:rPr lang="en-US" sz="1600" b="1" kern="1200">
              <a:solidFill>
                <a:srgbClr val="0070C0"/>
              </a:solidFill>
            </a:rPr>
            <a:t>Revising</a:t>
          </a:r>
        </a:p>
        <a:p>
          <a:pPr marL="171450" lvl="1" indent="-171450" algn="l" defTabSz="711200">
            <a:lnSpc>
              <a:spcPct val="90000"/>
            </a:lnSpc>
            <a:spcBef>
              <a:spcPct val="0"/>
            </a:spcBef>
            <a:spcAft>
              <a:spcPct val="15000"/>
            </a:spcAft>
            <a:buChar char="•"/>
          </a:pPr>
          <a:r>
            <a:rPr lang="en-US" sz="1600" b="1" kern="1200">
              <a:solidFill>
                <a:srgbClr val="0070C0"/>
              </a:solidFill>
            </a:rPr>
            <a:t>Strategizing</a:t>
          </a:r>
        </a:p>
        <a:p>
          <a:pPr marL="171450" lvl="1" indent="-171450" algn="l" defTabSz="711200">
            <a:lnSpc>
              <a:spcPct val="90000"/>
            </a:lnSpc>
            <a:spcBef>
              <a:spcPct val="0"/>
            </a:spcBef>
            <a:spcAft>
              <a:spcPct val="15000"/>
            </a:spcAft>
            <a:buChar char="•"/>
          </a:pPr>
          <a:r>
            <a:rPr lang="en-US" sz="1600" b="1" kern="1200">
              <a:solidFill>
                <a:srgbClr val="0070C0"/>
              </a:solidFill>
            </a:rPr>
            <a:t>Attending to details</a:t>
          </a:r>
        </a:p>
        <a:p>
          <a:pPr marL="171450" lvl="1" indent="-171450" algn="l" defTabSz="711200">
            <a:lnSpc>
              <a:spcPct val="90000"/>
            </a:lnSpc>
            <a:spcBef>
              <a:spcPct val="0"/>
            </a:spcBef>
            <a:spcAft>
              <a:spcPct val="15000"/>
            </a:spcAft>
            <a:buChar char="•"/>
          </a:pPr>
          <a:r>
            <a:rPr lang="en-US" sz="1600" b="1" kern="1200">
              <a:solidFill>
                <a:srgbClr val="0070C0"/>
              </a:solidFill>
            </a:rPr>
            <a:t>Managing time and space</a:t>
          </a:r>
        </a:p>
        <a:p>
          <a:pPr marL="171450" lvl="1" indent="-171450" algn="l" defTabSz="711200">
            <a:lnSpc>
              <a:spcPct val="90000"/>
            </a:lnSpc>
            <a:spcBef>
              <a:spcPct val="0"/>
            </a:spcBef>
            <a:spcAft>
              <a:spcPct val="15000"/>
            </a:spcAft>
            <a:buChar char="•"/>
          </a:pPr>
          <a:r>
            <a:rPr lang="en-US" sz="1600" b="1" kern="1200">
              <a:solidFill>
                <a:srgbClr val="0070C0"/>
              </a:solidFill>
            </a:rPr>
            <a:t>Inhibition of negative behaviors (putting on the brakes)</a:t>
          </a:r>
        </a:p>
      </dsp:txBody>
      <dsp:txXfrm>
        <a:off x="1274094" y="23323"/>
        <a:ext cx="4937106" cy="4389818"/>
      </dsp:txXfrm>
    </dsp:sp>
    <dsp:sp modelId="{253D3068-E914-4755-BFA3-3298F1874565}">
      <dsp:nvSpPr>
        <dsp:cNvPr id="0" name=""/>
        <dsp:cNvSpPr/>
      </dsp:nvSpPr>
      <dsp:spPr>
        <a:xfrm>
          <a:off x="872496" y="5128724"/>
          <a:ext cx="4575878" cy="758433"/>
        </a:xfrm>
        <a:prstGeom prst="rect">
          <a:avLst/>
        </a:prstGeom>
        <a:solidFill>
          <a:schemeClr val="accent2">
            <a:hueOff val="453165"/>
            <a:satOff val="-47993"/>
            <a:lumOff val="-1176"/>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821" tIns="179307" rIns="170821" bIns="179307"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Deficits in any one of these areas can have huge impact on the child. </a:t>
          </a:r>
        </a:p>
      </dsp:txBody>
      <dsp:txXfrm>
        <a:off x="872496" y="5128724"/>
        <a:ext cx="4575878" cy="7584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6DBBA-E593-448B-9A29-8B85C1F15DC3}">
      <dsp:nvSpPr>
        <dsp:cNvPr id="0" name=""/>
        <dsp:cNvSpPr/>
      </dsp:nvSpPr>
      <dsp:spPr>
        <a:xfrm>
          <a:off x="0" y="2185"/>
          <a:ext cx="6832212" cy="1107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410AE4-F12C-45E8-824D-3467F15C1A72}">
      <dsp:nvSpPr>
        <dsp:cNvPr id="0" name=""/>
        <dsp:cNvSpPr/>
      </dsp:nvSpPr>
      <dsp:spPr>
        <a:xfrm>
          <a:off x="335004" y="251362"/>
          <a:ext cx="609099" cy="60909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26F2B6-F0D2-48FE-B304-9B041A3B22FC}">
      <dsp:nvSpPr>
        <dsp:cNvPr id="0" name=""/>
        <dsp:cNvSpPr/>
      </dsp:nvSpPr>
      <dsp:spPr>
        <a:xfrm>
          <a:off x="1279109" y="2185"/>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100000"/>
            </a:lnSpc>
            <a:spcBef>
              <a:spcPct val="0"/>
            </a:spcBef>
            <a:spcAft>
              <a:spcPct val="35000"/>
            </a:spcAft>
            <a:buNone/>
          </a:pPr>
          <a:r>
            <a:rPr lang="en-US" sz="1400" b="1" kern="1200"/>
            <a:t>Exposure to video games and television in childhood leads to subsequent attention problems (Kardaras, 2016).</a:t>
          </a:r>
        </a:p>
      </dsp:txBody>
      <dsp:txXfrm>
        <a:off x="1279109" y="2185"/>
        <a:ext cx="5553102" cy="1107454"/>
      </dsp:txXfrm>
    </dsp:sp>
    <dsp:sp modelId="{BA1BD719-51BA-4E5C-8F97-8220A51DC18E}">
      <dsp:nvSpPr>
        <dsp:cNvPr id="0" name=""/>
        <dsp:cNvSpPr/>
      </dsp:nvSpPr>
      <dsp:spPr>
        <a:xfrm>
          <a:off x="0" y="1528013"/>
          <a:ext cx="6832212" cy="1107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EF3AEC-DF01-4F1B-817C-94F1E31BAD6E}">
      <dsp:nvSpPr>
        <dsp:cNvPr id="0" name=""/>
        <dsp:cNvSpPr/>
      </dsp:nvSpPr>
      <dsp:spPr>
        <a:xfrm>
          <a:off x="335004" y="1635680"/>
          <a:ext cx="609099" cy="60909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5494985-BF7F-4A69-9D59-970C6371D10D}">
      <dsp:nvSpPr>
        <dsp:cNvPr id="0" name=""/>
        <dsp:cNvSpPr/>
      </dsp:nvSpPr>
      <dsp:spPr>
        <a:xfrm>
          <a:off x="1279109" y="1386503"/>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100000"/>
            </a:lnSpc>
            <a:spcBef>
              <a:spcPct val="0"/>
            </a:spcBef>
            <a:spcAft>
              <a:spcPct val="35000"/>
            </a:spcAft>
            <a:buNone/>
          </a:pPr>
          <a:r>
            <a:rPr lang="en-US" sz="1400" b="1" kern="1200"/>
            <a:t>When you see something </a:t>
          </a:r>
          <a:r>
            <a:rPr lang="en-US" sz="1400" b="1" kern="1200">
              <a:solidFill>
                <a:srgbClr val="FF0000"/>
              </a:solidFill>
            </a:rPr>
            <a:t>exciting</a:t>
          </a:r>
          <a:r>
            <a:rPr lang="en-US" sz="1400" b="1" kern="1200"/>
            <a:t>, it is hard to downshift to something </a:t>
          </a:r>
          <a:r>
            <a:rPr lang="en-US" sz="1400" b="1" kern="1200">
              <a:solidFill>
                <a:srgbClr val="FF0000"/>
              </a:solidFill>
            </a:rPr>
            <a:t>less exciting</a:t>
          </a:r>
          <a:r>
            <a:rPr lang="en-US" sz="1400" b="1" kern="1200"/>
            <a:t>.</a:t>
          </a:r>
        </a:p>
      </dsp:txBody>
      <dsp:txXfrm>
        <a:off x="1279109" y="1386503"/>
        <a:ext cx="5553102" cy="1107454"/>
      </dsp:txXfrm>
    </dsp:sp>
    <dsp:sp modelId="{505711FA-4D18-40D6-9223-0BABBA628149}">
      <dsp:nvSpPr>
        <dsp:cNvPr id="0" name=""/>
        <dsp:cNvSpPr/>
      </dsp:nvSpPr>
      <dsp:spPr>
        <a:xfrm>
          <a:off x="0" y="2770821"/>
          <a:ext cx="6832212" cy="1107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F8EBFE-9C26-4BD9-8F47-E6CE05CA0701}">
      <dsp:nvSpPr>
        <dsp:cNvPr id="0" name=""/>
        <dsp:cNvSpPr/>
      </dsp:nvSpPr>
      <dsp:spPr>
        <a:xfrm>
          <a:off x="335004" y="3019998"/>
          <a:ext cx="609099" cy="60909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A175135-8AD2-4805-AB1D-894F7606D6D7}">
      <dsp:nvSpPr>
        <dsp:cNvPr id="0" name=""/>
        <dsp:cNvSpPr/>
      </dsp:nvSpPr>
      <dsp:spPr>
        <a:xfrm>
          <a:off x="1279109" y="2770821"/>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100000"/>
            </a:lnSpc>
            <a:spcBef>
              <a:spcPct val="0"/>
            </a:spcBef>
            <a:spcAft>
              <a:spcPct val="35000"/>
            </a:spcAft>
            <a:buNone/>
          </a:pPr>
          <a:r>
            <a:rPr lang="en-US" sz="1400" b="1" kern="1200"/>
            <a:t>The more TV a child watches between the ages of </a:t>
          </a:r>
          <a:r>
            <a:rPr lang="en-US" sz="1400" b="1" kern="1200">
              <a:solidFill>
                <a:srgbClr val="FF0000"/>
              </a:solidFill>
            </a:rPr>
            <a:t>one and three</a:t>
          </a:r>
          <a:r>
            <a:rPr lang="en-US" sz="1400" b="1" kern="1200"/>
            <a:t>, the more likely the child is to be diagnosed with ADHD by age </a:t>
          </a:r>
          <a:r>
            <a:rPr lang="en-US" sz="1400" b="1" kern="1200">
              <a:solidFill>
                <a:srgbClr val="FF0000"/>
              </a:solidFill>
            </a:rPr>
            <a:t>seven </a:t>
          </a:r>
          <a:r>
            <a:rPr lang="en-US" sz="1400" b="1" kern="1200"/>
            <a:t>(Kardaras, 2016).</a:t>
          </a:r>
        </a:p>
      </dsp:txBody>
      <dsp:txXfrm>
        <a:off x="1279109" y="2770821"/>
        <a:ext cx="5553102" cy="1107454"/>
      </dsp:txXfrm>
    </dsp:sp>
    <dsp:sp modelId="{515480AA-5561-49E0-95E7-84112403CB45}">
      <dsp:nvSpPr>
        <dsp:cNvPr id="0" name=""/>
        <dsp:cNvSpPr/>
      </dsp:nvSpPr>
      <dsp:spPr>
        <a:xfrm>
          <a:off x="0" y="4155139"/>
          <a:ext cx="6832212" cy="1107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D84DA3-459D-40F0-8BC3-FB9B5CC9B753}">
      <dsp:nvSpPr>
        <dsp:cNvPr id="0" name=""/>
        <dsp:cNvSpPr/>
      </dsp:nvSpPr>
      <dsp:spPr>
        <a:xfrm>
          <a:off x="335004" y="4404316"/>
          <a:ext cx="609099" cy="60909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F61E0CA-C50D-4F3C-8DD6-929376EA8917}">
      <dsp:nvSpPr>
        <dsp:cNvPr id="0" name=""/>
        <dsp:cNvSpPr/>
      </dsp:nvSpPr>
      <dsp:spPr>
        <a:xfrm>
          <a:off x="1279109" y="4155139"/>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100000"/>
            </a:lnSpc>
            <a:spcBef>
              <a:spcPct val="0"/>
            </a:spcBef>
            <a:spcAft>
              <a:spcPct val="35000"/>
            </a:spcAft>
            <a:buNone/>
          </a:pPr>
          <a:r>
            <a:rPr lang="en-US" sz="1400" b="1" kern="1200"/>
            <a:t>Symptoms of ADHD can be environmentally induced – Microsoft (2015) report: The average attention span has shortened from </a:t>
          </a:r>
          <a:r>
            <a:rPr lang="en-US" sz="1400" b="1" kern="1200">
              <a:solidFill>
                <a:srgbClr val="FF0000"/>
              </a:solidFill>
            </a:rPr>
            <a:t>12 to 8 </a:t>
          </a:r>
          <a:r>
            <a:rPr lang="en-US" sz="1400" b="1" kern="1200"/>
            <a:t>seconds in a decade (Turner, 2017). </a:t>
          </a:r>
        </a:p>
      </dsp:txBody>
      <dsp:txXfrm>
        <a:off x="1279109" y="4155139"/>
        <a:ext cx="5553102" cy="11074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C415E-9E0A-4988-86DE-D4A93AA12B43}">
      <dsp:nvSpPr>
        <dsp:cNvPr id="0" name=""/>
        <dsp:cNvSpPr/>
      </dsp:nvSpPr>
      <dsp:spPr>
        <a:xfrm>
          <a:off x="0" y="3964008"/>
          <a:ext cx="6832212" cy="1300770"/>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Dr. John </a:t>
          </a:r>
          <a:r>
            <a:rPr lang="en-US" sz="1400" b="1" kern="1200" err="1">
              <a:solidFill>
                <a:schemeClr val="tx1"/>
              </a:solidFill>
            </a:rPr>
            <a:t>Ratey</a:t>
          </a:r>
          <a:r>
            <a:rPr lang="en-US" sz="1400" b="1" kern="1200"/>
            <a:t>, Clinical Professor of Psychiatry at Harvard School of Medicine, coined the term, </a:t>
          </a:r>
          <a:r>
            <a:rPr lang="en-US" sz="1400" b="1" kern="1200">
              <a:solidFill>
                <a:schemeClr val="tx1"/>
              </a:solidFill>
            </a:rPr>
            <a:t>Acquired Attention Deficit Disorder.</a:t>
          </a:r>
          <a:r>
            <a:rPr lang="en-US" sz="1400" b="1" i="1" kern="1200">
              <a:solidFill>
                <a:schemeClr val="tx1"/>
              </a:solidFill>
            </a:rPr>
            <a:t> </a:t>
          </a:r>
          <a:endParaRPr lang="en-US" sz="1400" b="1" kern="1200">
            <a:solidFill>
              <a:schemeClr val="tx1"/>
            </a:solidFill>
          </a:endParaRPr>
        </a:p>
      </dsp:txBody>
      <dsp:txXfrm>
        <a:off x="0" y="3964008"/>
        <a:ext cx="6832212" cy="1300770"/>
      </dsp:txXfrm>
    </dsp:sp>
    <dsp:sp modelId="{1DC8E575-2A0E-412A-9D3D-6568B0E1A66D}">
      <dsp:nvSpPr>
        <dsp:cNvPr id="0" name=""/>
        <dsp:cNvSpPr/>
      </dsp:nvSpPr>
      <dsp:spPr>
        <a:xfrm rot="10800000">
          <a:off x="0" y="1982004"/>
          <a:ext cx="6832212" cy="2000585"/>
        </a:xfrm>
        <a:prstGeom prst="upArrowCallout">
          <a:avLst/>
        </a:prstGeom>
        <a:solidFill>
          <a:schemeClr val="accent2">
            <a:hueOff val="226582"/>
            <a:satOff val="-23996"/>
            <a:lumOff val="-588"/>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a:t>Follow-up studies on these kids up until age 40 showed that those children who were able to wait the distance, did better on multiple aspects of life (Palladino, 2015):</a:t>
          </a:r>
        </a:p>
      </dsp:txBody>
      <dsp:txXfrm rot="-10800000">
        <a:off x="0" y="1982004"/>
        <a:ext cx="6832212" cy="702205"/>
      </dsp:txXfrm>
    </dsp:sp>
    <dsp:sp modelId="{FA8F1F67-098E-4E4A-9BDF-5569FB8C7E89}">
      <dsp:nvSpPr>
        <dsp:cNvPr id="0" name=""/>
        <dsp:cNvSpPr/>
      </dsp:nvSpPr>
      <dsp:spPr>
        <a:xfrm>
          <a:off x="0" y="2684209"/>
          <a:ext cx="1708053" cy="598174"/>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b="1" kern="1200"/>
            <a:t>Higher Scholastic Aptitude Test (SAT) scores</a:t>
          </a:r>
        </a:p>
      </dsp:txBody>
      <dsp:txXfrm>
        <a:off x="0" y="2684209"/>
        <a:ext cx="1708053" cy="598174"/>
      </dsp:txXfrm>
    </dsp:sp>
    <dsp:sp modelId="{79AA0A53-D575-4999-A0B4-B367F00F5D77}">
      <dsp:nvSpPr>
        <dsp:cNvPr id="0" name=""/>
        <dsp:cNvSpPr/>
      </dsp:nvSpPr>
      <dsp:spPr>
        <a:xfrm>
          <a:off x="1708053" y="2684209"/>
          <a:ext cx="1708053" cy="598174"/>
        </a:xfrm>
        <a:prstGeom prst="rect">
          <a:avLst/>
        </a:prstGeom>
        <a:solidFill>
          <a:schemeClr val="accent2">
            <a:tint val="40000"/>
            <a:alpha val="90000"/>
            <a:hueOff val="309552"/>
            <a:satOff val="-13952"/>
            <a:lumOff val="-985"/>
            <a:alphaOff val="0"/>
          </a:schemeClr>
        </a:solidFill>
        <a:ln w="15875" cap="rnd" cmpd="sng" algn="ctr">
          <a:solidFill>
            <a:schemeClr val="accent2">
              <a:tint val="40000"/>
              <a:alpha val="90000"/>
              <a:hueOff val="309552"/>
              <a:satOff val="-13952"/>
              <a:lumOff val="-9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b="1" kern="1200"/>
            <a:t>More successful education</a:t>
          </a:r>
        </a:p>
      </dsp:txBody>
      <dsp:txXfrm>
        <a:off x="1708053" y="2684209"/>
        <a:ext cx="1708053" cy="598174"/>
      </dsp:txXfrm>
    </dsp:sp>
    <dsp:sp modelId="{64E345BD-4141-4356-A331-1BD56D8B5E01}">
      <dsp:nvSpPr>
        <dsp:cNvPr id="0" name=""/>
        <dsp:cNvSpPr/>
      </dsp:nvSpPr>
      <dsp:spPr>
        <a:xfrm>
          <a:off x="3416106" y="2684209"/>
          <a:ext cx="1708053" cy="598174"/>
        </a:xfrm>
        <a:prstGeom prst="rect">
          <a:avLst/>
        </a:prstGeom>
        <a:solidFill>
          <a:schemeClr val="accent2">
            <a:tint val="40000"/>
            <a:alpha val="90000"/>
            <a:hueOff val="619104"/>
            <a:satOff val="-27904"/>
            <a:lumOff val="-1969"/>
            <a:alphaOff val="0"/>
          </a:schemeClr>
        </a:solidFill>
        <a:ln w="15875" cap="rnd" cmpd="sng" algn="ctr">
          <a:solidFill>
            <a:schemeClr val="accent2">
              <a:tint val="40000"/>
              <a:alpha val="90000"/>
              <a:hueOff val="619104"/>
              <a:satOff val="-27904"/>
              <a:lumOff val="-19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b="1" kern="1200"/>
            <a:t>Better success at keeping friends</a:t>
          </a:r>
        </a:p>
      </dsp:txBody>
      <dsp:txXfrm>
        <a:off x="3416106" y="2684209"/>
        <a:ext cx="1708053" cy="598174"/>
      </dsp:txXfrm>
    </dsp:sp>
    <dsp:sp modelId="{D19641D3-B775-4C23-BF8D-E3A9236AE67F}">
      <dsp:nvSpPr>
        <dsp:cNvPr id="0" name=""/>
        <dsp:cNvSpPr/>
      </dsp:nvSpPr>
      <dsp:spPr>
        <a:xfrm>
          <a:off x="5124159" y="2684209"/>
          <a:ext cx="1708053" cy="598174"/>
        </a:xfrm>
        <a:prstGeom prst="rect">
          <a:avLst/>
        </a:prstGeom>
        <a:solidFill>
          <a:schemeClr val="accent2">
            <a:tint val="40000"/>
            <a:alpha val="90000"/>
            <a:hueOff val="928656"/>
            <a:satOff val="-41856"/>
            <a:lumOff val="-2954"/>
            <a:alphaOff val="0"/>
          </a:schemeClr>
        </a:solidFill>
        <a:ln w="15875" cap="rnd" cmpd="sng" algn="ctr">
          <a:solidFill>
            <a:schemeClr val="accent2">
              <a:tint val="40000"/>
              <a:alpha val="90000"/>
              <a:hueOff val="928656"/>
              <a:satOff val="-41856"/>
              <a:lumOff val="-29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b="1" kern="1200"/>
            <a:t>Greater financial success</a:t>
          </a:r>
        </a:p>
      </dsp:txBody>
      <dsp:txXfrm>
        <a:off x="5124159" y="2684209"/>
        <a:ext cx="1708053" cy="598174"/>
      </dsp:txXfrm>
    </dsp:sp>
    <dsp:sp modelId="{4D1E708B-42AB-43AD-A15C-9124FF0BF14C}">
      <dsp:nvSpPr>
        <dsp:cNvPr id="0" name=""/>
        <dsp:cNvSpPr/>
      </dsp:nvSpPr>
      <dsp:spPr>
        <a:xfrm rot="10800000">
          <a:off x="0" y="930"/>
          <a:ext cx="6832212" cy="2000585"/>
        </a:xfrm>
        <a:prstGeom prst="upArrowCallout">
          <a:avLst/>
        </a:prstGeom>
        <a:solidFill>
          <a:schemeClr val="accent2">
            <a:hueOff val="453165"/>
            <a:satOff val="-47993"/>
            <a:lumOff val="-1176"/>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Excessive media can degrade </a:t>
          </a:r>
          <a:r>
            <a:rPr lang="en-US" sz="1400" b="1" kern="1200" dirty="0">
              <a:solidFill>
                <a:schemeClr val="bg1"/>
              </a:solidFill>
            </a:rPr>
            <a:t>Focused or Voluntary Attention </a:t>
          </a:r>
          <a:r>
            <a:rPr lang="en-US" sz="1400" b="1" kern="1200" dirty="0">
              <a:solidFill>
                <a:schemeClr val="tx1"/>
              </a:solidFill>
            </a:rPr>
            <a:t>as shown in the</a:t>
          </a:r>
          <a:r>
            <a:rPr lang="en-US" sz="1400" b="1" kern="1200" dirty="0"/>
            <a:t> </a:t>
          </a:r>
          <a:r>
            <a:rPr lang="en-US" sz="1800" b="1" kern="1200" dirty="0">
              <a:solidFill>
                <a:srgbClr val="FF0000"/>
              </a:solidFill>
            </a:rPr>
            <a:t>Marshmallow Test </a:t>
          </a:r>
          <a:r>
            <a:rPr lang="en-US" sz="1400" b="1" kern="1200" dirty="0">
              <a:solidFill>
                <a:schemeClr val="tx1"/>
              </a:solidFill>
            </a:rPr>
            <a:t>(Mischell, 1972).</a:t>
          </a:r>
        </a:p>
      </dsp:txBody>
      <dsp:txXfrm rot="10800000">
        <a:off x="0" y="930"/>
        <a:ext cx="6832212" cy="12999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411DB-C4BE-46D9-89AD-8FD215325149}">
      <dsp:nvSpPr>
        <dsp:cNvPr id="0" name=""/>
        <dsp:cNvSpPr/>
      </dsp:nvSpPr>
      <dsp:spPr>
        <a:xfrm>
          <a:off x="910" y="149636"/>
          <a:ext cx="3549723" cy="2129834"/>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Dr. Catherine Steiner noted that many American children first encounter the digital world when they notice their parents are Missing-in-Action.</a:t>
          </a:r>
        </a:p>
      </dsp:txBody>
      <dsp:txXfrm>
        <a:off x="910" y="149636"/>
        <a:ext cx="3549723" cy="2129834"/>
      </dsp:txXfrm>
    </dsp:sp>
    <dsp:sp modelId="{C2DAAF2E-746A-443E-979C-DC25D9439682}">
      <dsp:nvSpPr>
        <dsp:cNvPr id="0" name=""/>
        <dsp:cNvSpPr/>
      </dsp:nvSpPr>
      <dsp:spPr>
        <a:xfrm>
          <a:off x="3905606" y="149636"/>
          <a:ext cx="3549723" cy="2129834"/>
        </a:xfrm>
        <a:prstGeom prst="rect">
          <a:avLst/>
        </a:prstGeom>
        <a:solidFill>
          <a:schemeClr val="accent5">
            <a:hueOff val="1602711"/>
            <a:satOff val="-3255"/>
            <a:lumOff val="20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Penny (7) complains, “I always keep asking her let’s play, let’s play and she’s always texting on her phone.”</a:t>
          </a:r>
        </a:p>
      </dsp:txBody>
      <dsp:txXfrm>
        <a:off x="3905606" y="149636"/>
        <a:ext cx="3549723" cy="2129834"/>
      </dsp:txXfrm>
    </dsp:sp>
    <dsp:sp modelId="{EA1576ED-E7E7-4187-AFDF-4206E550E72B}">
      <dsp:nvSpPr>
        <dsp:cNvPr id="0" name=""/>
        <dsp:cNvSpPr/>
      </dsp:nvSpPr>
      <dsp:spPr>
        <a:xfrm>
          <a:off x="910" y="2634443"/>
          <a:ext cx="3549723" cy="2129834"/>
        </a:xfrm>
        <a:prstGeom prst="rect">
          <a:avLst/>
        </a:prstGeom>
        <a:solidFill>
          <a:schemeClr val="accent5">
            <a:hueOff val="3205422"/>
            <a:satOff val="-6509"/>
            <a:lumOff val="418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Distracted parents produce distracted children because parents can’t focus to teach their kids the necessary attention patterns for success.</a:t>
          </a:r>
        </a:p>
      </dsp:txBody>
      <dsp:txXfrm>
        <a:off x="910" y="2634443"/>
        <a:ext cx="3549723" cy="2129834"/>
      </dsp:txXfrm>
    </dsp:sp>
    <dsp:sp modelId="{9FDE6623-D083-4494-8434-7B2129DDBFB1}">
      <dsp:nvSpPr>
        <dsp:cNvPr id="0" name=""/>
        <dsp:cNvSpPr/>
      </dsp:nvSpPr>
      <dsp:spPr>
        <a:xfrm>
          <a:off x="3905606" y="2634443"/>
          <a:ext cx="3549723" cy="2129834"/>
        </a:xfrm>
        <a:prstGeom prst="rect">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Caregivers who appear distracted or whose eyes wander a lot while their children play appear to negatively impact on infants’ burgeoning attention spans (Indiana University, 2016).</a:t>
          </a:r>
        </a:p>
      </dsp:txBody>
      <dsp:txXfrm>
        <a:off x="3905606" y="2634443"/>
        <a:ext cx="3549723" cy="21298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76732-BD0F-436F-947E-045E14F61DC9}">
      <dsp:nvSpPr>
        <dsp:cNvPr id="0" name=""/>
        <dsp:cNvSpPr/>
      </dsp:nvSpPr>
      <dsp:spPr>
        <a:xfrm>
          <a:off x="0" y="2"/>
          <a:ext cx="7145867" cy="3879219"/>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Gray (2015) noted the </a:t>
          </a:r>
          <a:r>
            <a:rPr lang="en-US" sz="1800" b="1" kern="1200">
              <a:solidFill>
                <a:schemeClr val="tx1"/>
              </a:solidFill>
            </a:rPr>
            <a:t>following trends in college students </a:t>
          </a:r>
          <a:r>
            <a:rPr lang="en-US" sz="1800" b="1" kern="1200"/>
            <a:t>which are, in part, thought to be a function of excessive media (Kersting, 2016):</a:t>
          </a:r>
        </a:p>
        <a:p>
          <a:pPr marL="0" lvl="0" indent="0" algn="l" defTabSz="800100">
            <a:lnSpc>
              <a:spcPct val="90000"/>
            </a:lnSpc>
            <a:spcBef>
              <a:spcPct val="0"/>
            </a:spcBef>
            <a:spcAft>
              <a:spcPct val="35000"/>
            </a:spcAft>
            <a:buNone/>
          </a:pPr>
          <a:endParaRPr lang="en-US" sz="1400" b="1" kern="1200"/>
        </a:p>
        <a:p>
          <a:pPr marL="114300" lvl="1" indent="-114300" algn="l" defTabSz="622300">
            <a:lnSpc>
              <a:spcPct val="90000"/>
            </a:lnSpc>
            <a:spcBef>
              <a:spcPct val="0"/>
            </a:spcBef>
            <a:spcAft>
              <a:spcPct val="15000"/>
            </a:spcAft>
            <a:buChar char="•"/>
          </a:pPr>
          <a:r>
            <a:rPr lang="en-US" sz="1400" b="1" kern="1200"/>
            <a:t>Students are </a:t>
          </a:r>
          <a:r>
            <a:rPr lang="en-US" sz="1400" b="1" kern="1200">
              <a:solidFill>
                <a:schemeClr val="tx1"/>
              </a:solidFill>
            </a:rPr>
            <a:t>needier</a:t>
          </a:r>
          <a:r>
            <a:rPr lang="en-US" sz="1400" b="1" kern="1200"/>
            <a:t> and </a:t>
          </a:r>
          <a:r>
            <a:rPr lang="en-US" sz="1400" b="1" kern="1200">
              <a:solidFill>
                <a:schemeClr val="tx1"/>
              </a:solidFill>
            </a:rPr>
            <a:t>less resilient</a:t>
          </a:r>
          <a:r>
            <a:rPr lang="en-US" sz="1400" b="1" kern="1200"/>
            <a:t>.</a:t>
          </a:r>
          <a:endParaRPr lang="en-US" sz="1400" kern="1200"/>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b="1" kern="1200"/>
            <a:t>Students are increasingly </a:t>
          </a:r>
          <a:r>
            <a:rPr lang="en-US" sz="1400" b="1" kern="1200">
              <a:solidFill>
                <a:schemeClr val="tx1"/>
              </a:solidFill>
            </a:rPr>
            <a:t>afraid to fail</a:t>
          </a:r>
          <a:r>
            <a:rPr lang="en-US" sz="1400" b="1" kern="1200"/>
            <a:t>, and they do not </a:t>
          </a:r>
          <a:r>
            <a:rPr lang="en-US" sz="1400" b="1" kern="1200">
              <a:solidFill>
                <a:schemeClr val="tx1"/>
              </a:solidFill>
            </a:rPr>
            <a:t>take risks. </a:t>
          </a:r>
          <a:r>
            <a:rPr lang="en-US" sz="1400" b="1" kern="1200"/>
            <a:t>Failure is perceived as catastrophic and totally unacceptable.</a:t>
          </a:r>
          <a:endParaRPr lang="en-US" sz="1400" kern="1200"/>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b="1" kern="1200"/>
            <a:t>Faculty, especially younger ones, feel </a:t>
          </a:r>
          <a:r>
            <a:rPr lang="en-US" sz="1400" b="1" kern="1200">
              <a:solidFill>
                <a:schemeClr val="tx1"/>
              </a:solidFill>
            </a:rPr>
            <a:t>extreme pressure </a:t>
          </a:r>
          <a:r>
            <a:rPr lang="en-US" sz="1400" b="1" kern="1200"/>
            <a:t>to give into student wishes in fear of getting low ratings from students. </a:t>
          </a:r>
          <a:endParaRPr lang="en-US" sz="1400" kern="1200"/>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b="1" kern="1200"/>
            <a:t>Students email faculty about increasingly trivial matters and become demanding about </a:t>
          </a:r>
          <a:r>
            <a:rPr lang="en-US" sz="1400" b="1" kern="1200">
              <a:solidFill>
                <a:schemeClr val="tx1"/>
              </a:solidFill>
            </a:rPr>
            <a:t>wanting prompt replies. </a:t>
          </a:r>
          <a:endParaRPr lang="en-US" sz="1400" kern="1200">
            <a:solidFill>
              <a:schemeClr val="tx1"/>
            </a:solidFill>
          </a:endParaRPr>
        </a:p>
      </dsp:txBody>
      <dsp:txXfrm>
        <a:off x="113618" y="113620"/>
        <a:ext cx="6918631" cy="365198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82B5-4C64-411E-A504-CD3AAA2899B9}">
      <dsp:nvSpPr>
        <dsp:cNvPr id="0" name=""/>
        <dsp:cNvSpPr/>
      </dsp:nvSpPr>
      <dsp:spPr>
        <a:xfrm>
          <a:off x="3208" y="0"/>
          <a:ext cx="4932389" cy="2961995"/>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622300">
            <a:lnSpc>
              <a:spcPct val="90000"/>
            </a:lnSpc>
            <a:spcBef>
              <a:spcPct val="0"/>
            </a:spcBef>
            <a:spcAft>
              <a:spcPct val="35000"/>
            </a:spcAft>
            <a:buNone/>
          </a:pPr>
          <a:r>
            <a:rPr lang="en-US" sz="1400" b="1" i="0" kern="1200"/>
            <a:t>Kersting (2016) points out that EQ is not something that we are born with and can only be learned by observing voices, body posture/language, and/or facial expressions. You must have direct </a:t>
          </a:r>
          <a:r>
            <a:rPr lang="en-US" sz="1400" b="1" i="0" kern="1200">
              <a:solidFill>
                <a:srgbClr val="0070C0"/>
              </a:solidFill>
            </a:rPr>
            <a:t>face-to-face 3D </a:t>
          </a:r>
          <a:r>
            <a:rPr lang="en-US" sz="1400" b="1" i="0" kern="1200"/>
            <a:t>interaction or connection with other people as opposed </a:t>
          </a:r>
          <a:r>
            <a:rPr lang="en-US" sz="1400" b="1" i="0" kern="1200">
              <a:solidFill>
                <a:schemeClr val="bg1"/>
              </a:solidFill>
            </a:rPr>
            <a:t>to</a:t>
          </a:r>
          <a:r>
            <a:rPr lang="en-US" sz="1400" b="1" i="0" kern="1200">
              <a:solidFill>
                <a:srgbClr val="0070C0"/>
              </a:solidFill>
            </a:rPr>
            <a:t> face-to-screen 2D </a:t>
          </a:r>
          <a:r>
            <a:rPr lang="en-US" sz="1400" b="1" i="0" kern="1200"/>
            <a:t>interaction.</a:t>
          </a:r>
        </a:p>
      </dsp:txBody>
      <dsp:txXfrm>
        <a:off x="3208" y="1184798"/>
        <a:ext cx="4932389" cy="1777197"/>
      </dsp:txXfrm>
    </dsp:sp>
    <dsp:sp modelId="{21A073F8-A4E4-4248-8AAC-BD219BF242CB}">
      <dsp:nvSpPr>
        <dsp:cNvPr id="0" name=""/>
        <dsp:cNvSpPr/>
      </dsp:nvSpPr>
      <dsp:spPr>
        <a:xfrm>
          <a:off x="320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01</a:t>
          </a:r>
        </a:p>
      </dsp:txBody>
      <dsp:txXfrm>
        <a:off x="3208" y="0"/>
        <a:ext cx="4932389" cy="1184798"/>
      </dsp:txXfrm>
    </dsp:sp>
    <dsp:sp modelId="{C5BEE65E-FEDC-4A26-9B53-DFAFB95C2B72}">
      <dsp:nvSpPr>
        <dsp:cNvPr id="0" name=""/>
        <dsp:cNvSpPr/>
      </dsp:nvSpPr>
      <dsp:spPr>
        <a:xfrm>
          <a:off x="5330188" y="0"/>
          <a:ext cx="4932389" cy="2961995"/>
        </a:xfrm>
        <a:prstGeom prst="rect">
          <a:avLst/>
        </a:prstGeom>
        <a:solidFill>
          <a:schemeClr val="accent2">
            <a:hueOff val="453165"/>
            <a:satOff val="-47993"/>
            <a:lumOff val="-1176"/>
            <a:alphaOff val="0"/>
          </a:schemeClr>
        </a:solidFill>
        <a:ln w="15875" cap="rnd" cmpd="sng" algn="ctr">
          <a:solidFill>
            <a:schemeClr val="accent2">
              <a:hueOff val="453165"/>
              <a:satOff val="-47993"/>
              <a:lumOff val="-117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711200">
            <a:lnSpc>
              <a:spcPct val="90000"/>
            </a:lnSpc>
            <a:spcBef>
              <a:spcPct val="0"/>
            </a:spcBef>
            <a:spcAft>
              <a:spcPct val="35000"/>
            </a:spcAft>
            <a:buNone/>
          </a:pPr>
          <a:r>
            <a:rPr lang="en-US" sz="1600" b="1" kern="1200"/>
            <a:t>Nass (2013) writes that this learning starts at </a:t>
          </a:r>
          <a:r>
            <a:rPr lang="en-US" sz="1600" b="1" kern="1200">
              <a:solidFill>
                <a:srgbClr val="0070C0"/>
              </a:solidFill>
            </a:rPr>
            <a:t>infancy</a:t>
          </a:r>
          <a:r>
            <a:rPr lang="en-US" sz="1600" b="1" kern="1200"/>
            <a:t> and that it is not an easy thing to acquire. It was much easier for previous generations to build a strong EQ because they had so much </a:t>
          </a:r>
          <a:r>
            <a:rPr lang="en-US" sz="1600" b="1" kern="1200">
              <a:solidFill>
                <a:srgbClr val="0070C0"/>
              </a:solidFill>
            </a:rPr>
            <a:t>more face-to-face interaction. </a:t>
          </a:r>
        </a:p>
      </dsp:txBody>
      <dsp:txXfrm>
        <a:off x="5330188" y="1184798"/>
        <a:ext cx="4932389" cy="1777197"/>
      </dsp:txXfrm>
    </dsp:sp>
    <dsp:sp modelId="{531B1741-EF0C-4FB3-A5EA-57C3C0130FB7}">
      <dsp:nvSpPr>
        <dsp:cNvPr id="0" name=""/>
        <dsp:cNvSpPr/>
      </dsp:nvSpPr>
      <dsp:spPr>
        <a:xfrm>
          <a:off x="533018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02</a:t>
          </a:r>
        </a:p>
      </dsp:txBody>
      <dsp:txXfrm>
        <a:off x="5330188" y="0"/>
        <a:ext cx="4932389" cy="118479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17572-4E7A-41EA-BF6D-9059DA472B05}">
      <dsp:nvSpPr>
        <dsp:cNvPr id="0" name=""/>
        <dsp:cNvSpPr/>
      </dsp:nvSpPr>
      <dsp:spPr>
        <a:xfrm>
          <a:off x="0" y="4869882"/>
          <a:ext cx="6832212" cy="1598029"/>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Positive gaming can also take the form of learning and/or training programs which can have “real world” impacts – for example:</a:t>
          </a:r>
        </a:p>
      </dsp:txBody>
      <dsp:txXfrm>
        <a:off x="0" y="4869882"/>
        <a:ext cx="6832212" cy="862935"/>
      </dsp:txXfrm>
    </dsp:sp>
    <dsp:sp modelId="{327ECCB0-160F-4CF4-B4D9-BA58B3A63BCA}">
      <dsp:nvSpPr>
        <dsp:cNvPr id="0" name=""/>
        <dsp:cNvSpPr/>
      </dsp:nvSpPr>
      <dsp:spPr>
        <a:xfrm>
          <a:off x="0" y="5699714"/>
          <a:ext cx="3416106" cy="735093"/>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0070C0"/>
              </a:solidFill>
            </a:rPr>
            <a:t>Jane McGonigial’s </a:t>
          </a:r>
          <a:r>
            <a:rPr lang="en-US" sz="1200" b="1" i="1" kern="1200">
              <a:solidFill>
                <a:srgbClr val="0070C0"/>
              </a:solidFill>
            </a:rPr>
            <a:t>World without Oil </a:t>
          </a:r>
          <a:r>
            <a:rPr lang="en-US" sz="1200" kern="1200"/>
            <a:t>– helped people become engaged in promoting real changes in people’s attitudes about possible oil crises</a:t>
          </a:r>
        </a:p>
      </dsp:txBody>
      <dsp:txXfrm>
        <a:off x="0" y="5699714"/>
        <a:ext cx="3416106" cy="735093"/>
      </dsp:txXfrm>
    </dsp:sp>
    <dsp:sp modelId="{671B20F7-7DA9-45C6-A6AC-79FEAAF1C64B}">
      <dsp:nvSpPr>
        <dsp:cNvPr id="0" name=""/>
        <dsp:cNvSpPr/>
      </dsp:nvSpPr>
      <dsp:spPr>
        <a:xfrm>
          <a:off x="3416106" y="5699714"/>
          <a:ext cx="3416106" cy="735093"/>
        </a:xfrm>
        <a:prstGeom prst="rect">
          <a:avLst/>
        </a:prstGeom>
        <a:solidFill>
          <a:schemeClr val="accent2">
            <a:tint val="40000"/>
            <a:alpha val="90000"/>
            <a:hueOff val="928656"/>
            <a:satOff val="-41856"/>
            <a:lumOff val="-2954"/>
            <a:alphaOff val="0"/>
          </a:schemeClr>
        </a:solidFill>
        <a:ln w="9525" cap="rnd" cmpd="sng" algn="ctr">
          <a:solidFill>
            <a:schemeClr val="accent2">
              <a:tint val="40000"/>
              <a:alpha val="90000"/>
              <a:hueOff val="928656"/>
              <a:satOff val="-41856"/>
              <a:lumOff val="-295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0070C0"/>
              </a:solidFill>
            </a:rPr>
            <a:t>The game </a:t>
          </a:r>
          <a:r>
            <a:rPr lang="en-US" sz="1200" b="1" i="1" kern="1200" err="1">
              <a:solidFill>
                <a:srgbClr val="0070C0"/>
              </a:solidFill>
            </a:rPr>
            <a:t>Foldit</a:t>
          </a:r>
          <a:r>
            <a:rPr lang="en-US" sz="1200" b="1" i="1" kern="1200">
              <a:solidFill>
                <a:srgbClr val="0070C0"/>
              </a:solidFill>
            </a:rPr>
            <a:t> </a:t>
          </a:r>
          <a:r>
            <a:rPr lang="en-US" sz="1200" b="1" kern="1200">
              <a:solidFill>
                <a:srgbClr val="0070C0"/>
              </a:solidFill>
            </a:rPr>
            <a:t>is a protein designing game </a:t>
          </a:r>
          <a:r>
            <a:rPr lang="en-US" sz="1200" kern="1200"/>
            <a:t>which has helped scientists solve problems related to HIV that had puzzled them for years.</a:t>
          </a:r>
        </a:p>
      </dsp:txBody>
      <dsp:txXfrm>
        <a:off x="3416106" y="5699714"/>
        <a:ext cx="3416106" cy="735093"/>
      </dsp:txXfrm>
    </dsp:sp>
    <dsp:sp modelId="{727F47B2-4AE0-4EAF-A680-C53B172DE08E}">
      <dsp:nvSpPr>
        <dsp:cNvPr id="0" name=""/>
        <dsp:cNvSpPr/>
      </dsp:nvSpPr>
      <dsp:spPr>
        <a:xfrm rot="10800000">
          <a:off x="0" y="2434941"/>
          <a:ext cx="6832212" cy="2457768"/>
        </a:xfrm>
        <a:prstGeom prst="upArrowCallout">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Players in MMORPG (Massively multiplayer online role-playing games) can develop </a:t>
          </a:r>
          <a:r>
            <a:rPr lang="en-US" sz="1600" b="1" kern="1200">
              <a:solidFill>
                <a:srgbClr val="0070C0"/>
              </a:solidFill>
            </a:rPr>
            <a:t>reputations</a:t>
          </a:r>
          <a:r>
            <a:rPr lang="en-US" sz="1600" kern="1200"/>
            <a:t> which allow them to build trust with players, which is oftentimes difficult for them to acquire in the “real world.”</a:t>
          </a:r>
        </a:p>
      </dsp:txBody>
      <dsp:txXfrm rot="10800000">
        <a:off x="0" y="2434941"/>
        <a:ext cx="6832212" cy="1596984"/>
      </dsp:txXfrm>
    </dsp:sp>
    <dsp:sp modelId="{E49B1397-EF2A-45DC-B28A-F03E4468A3FA}">
      <dsp:nvSpPr>
        <dsp:cNvPr id="0" name=""/>
        <dsp:cNvSpPr/>
      </dsp:nvSpPr>
      <dsp:spPr>
        <a:xfrm rot="10800000">
          <a:off x="0" y="1143"/>
          <a:ext cx="6832212" cy="2457768"/>
        </a:xfrm>
        <a:prstGeom prst="upArrowCallou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When video games go well, they can provide stimulating environment for </a:t>
          </a:r>
          <a:r>
            <a:rPr lang="en-US" sz="1600" b="1" kern="1200">
              <a:solidFill>
                <a:srgbClr val="0070C0"/>
              </a:solidFill>
            </a:rPr>
            <a:t>learning, triumph</a:t>
          </a:r>
          <a:r>
            <a:rPr lang="en-US" sz="1600" kern="1200">
              <a:solidFill>
                <a:srgbClr val="0070C0"/>
              </a:solidFill>
            </a:rPr>
            <a:t>, </a:t>
          </a:r>
          <a:r>
            <a:rPr lang="en-US" sz="1600" kern="1200"/>
            <a:t>and offer some </a:t>
          </a:r>
          <a:r>
            <a:rPr lang="en-US" sz="1600" b="1" kern="1200">
              <a:solidFill>
                <a:srgbClr val="0070C0"/>
              </a:solidFill>
            </a:rPr>
            <a:t>social bonding</a:t>
          </a:r>
          <a:r>
            <a:rPr lang="en-US" sz="1600" kern="1200"/>
            <a:t>.</a:t>
          </a:r>
        </a:p>
      </dsp:txBody>
      <dsp:txXfrm rot="10800000">
        <a:off x="0" y="1143"/>
        <a:ext cx="6832212" cy="159698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55BE6-F73A-4A8D-81E4-210AC88720AC}">
      <dsp:nvSpPr>
        <dsp:cNvPr id="0" name=""/>
        <dsp:cNvSpPr/>
      </dsp:nvSpPr>
      <dsp:spPr>
        <a:xfrm>
          <a:off x="0" y="0"/>
          <a:ext cx="7936567" cy="2232437"/>
        </a:xfrm>
        <a:prstGeom prst="round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Xbox and Nintendo Wii encourage and </a:t>
          </a:r>
          <a:r>
            <a:rPr lang="en-US" sz="2200" b="1" kern="1200">
              <a:solidFill>
                <a:schemeClr val="tx1"/>
              </a:solidFill>
            </a:rPr>
            <a:t>promote exercise </a:t>
          </a:r>
          <a:r>
            <a:rPr lang="en-US" sz="2200" kern="1200"/>
            <a:t>in certain programs.</a:t>
          </a:r>
        </a:p>
      </dsp:txBody>
      <dsp:txXfrm>
        <a:off x="108979" y="108979"/>
        <a:ext cx="7718609" cy="2014479"/>
      </dsp:txXfrm>
    </dsp:sp>
    <dsp:sp modelId="{CB3BF107-39E2-4571-9238-B074AC0DED71}">
      <dsp:nvSpPr>
        <dsp:cNvPr id="0" name=""/>
        <dsp:cNvSpPr/>
      </dsp:nvSpPr>
      <dsp:spPr>
        <a:xfrm>
          <a:off x="0" y="2640961"/>
          <a:ext cx="7936567" cy="3388879"/>
        </a:xfrm>
        <a:prstGeom prst="roundRect">
          <a:avLst/>
        </a:prstGeom>
        <a:gradFill rotWithShape="0">
          <a:gsLst>
            <a:gs pos="0">
              <a:schemeClr val="accent5">
                <a:hueOff val="2404066"/>
                <a:satOff val="-4882"/>
                <a:lumOff val="3137"/>
                <a:alphaOff val="0"/>
                <a:tint val="96000"/>
                <a:lumMod val="104000"/>
              </a:schemeClr>
            </a:gs>
            <a:gs pos="100000">
              <a:schemeClr val="accent5">
                <a:hueOff val="2404066"/>
                <a:satOff val="-4882"/>
                <a:lumOff val="313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Directing attention toward a virtual world can be a very good thing – even therapeutic.  For example, researchers at the University of Washington and Loyola University have found that </a:t>
          </a:r>
          <a:r>
            <a:rPr lang="en-US" sz="2200" b="1" kern="1200">
              <a:solidFill>
                <a:schemeClr val="tx1"/>
              </a:solidFill>
            </a:rPr>
            <a:t>burn patients </a:t>
          </a:r>
          <a:r>
            <a:rPr lang="en-US" sz="2200" kern="1200"/>
            <a:t>who played video games were oftentimes distracted from and </a:t>
          </a:r>
          <a:r>
            <a:rPr lang="en-US" sz="2200" b="1" kern="1200">
              <a:solidFill>
                <a:schemeClr val="tx1"/>
              </a:solidFill>
            </a:rPr>
            <a:t>experienced less pain </a:t>
          </a:r>
          <a:r>
            <a:rPr lang="en-US" sz="2200" kern="1200"/>
            <a:t>than when they were not distracted. In fact, MRI studies confirmed that being in a virtual world actually decreased the amount of pain-related activity in the brain. </a:t>
          </a:r>
        </a:p>
      </dsp:txBody>
      <dsp:txXfrm>
        <a:off x="165431" y="2806392"/>
        <a:ext cx="7605705" cy="3058017"/>
      </dsp:txXfrm>
    </dsp:sp>
    <dsp:sp modelId="{4F8F1F1F-E30B-4347-8091-AB8EC0B8B6BE}">
      <dsp:nvSpPr>
        <dsp:cNvPr id="0" name=""/>
        <dsp:cNvSpPr/>
      </dsp:nvSpPr>
      <dsp:spPr>
        <a:xfrm>
          <a:off x="0" y="6438365"/>
          <a:ext cx="7936567" cy="87297"/>
        </a:xfrm>
        <a:prstGeom prst="roundRect">
          <a:avLst/>
        </a:prstGeom>
        <a:gradFill rotWithShape="0">
          <a:gsLst>
            <a:gs pos="0">
              <a:schemeClr val="accent5">
                <a:hueOff val="4808133"/>
                <a:satOff val="-9764"/>
                <a:lumOff val="6275"/>
                <a:alphaOff val="0"/>
                <a:tint val="96000"/>
                <a:lumMod val="104000"/>
              </a:schemeClr>
            </a:gs>
            <a:gs pos="100000">
              <a:schemeClr val="accent5">
                <a:hueOff val="4808133"/>
                <a:satOff val="-9764"/>
                <a:lumOff val="627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4261" y="6442626"/>
        <a:ext cx="7928045" cy="7877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528FF-C74B-453C-986C-C3341DCED925}">
      <dsp:nvSpPr>
        <dsp:cNvPr id="0" name=""/>
        <dsp:cNvSpPr/>
      </dsp:nvSpPr>
      <dsp:spPr>
        <a:xfrm>
          <a:off x="0" y="113549"/>
          <a:ext cx="6832212" cy="185333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5C3C1F-879C-418C-9119-BFC3FF910196}">
      <dsp:nvSpPr>
        <dsp:cNvPr id="0" name=""/>
        <dsp:cNvSpPr/>
      </dsp:nvSpPr>
      <dsp:spPr>
        <a:xfrm>
          <a:off x="686136" y="366118"/>
          <a:ext cx="1247520" cy="1247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2B6813E-326A-4F71-AB4C-91109DF68DE8}">
      <dsp:nvSpPr>
        <dsp:cNvPr id="0" name=""/>
        <dsp:cNvSpPr/>
      </dsp:nvSpPr>
      <dsp:spPr>
        <a:xfrm>
          <a:off x="2619792" y="63212"/>
          <a:ext cx="4211199" cy="2268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53" tIns="240053" rIns="240053" bIns="240053" numCol="1" spcCol="1270" anchor="ctr" anchorCtr="0">
          <a:noAutofit/>
        </a:bodyPr>
        <a:lstStyle/>
        <a:p>
          <a:pPr marL="0" lvl="0" indent="0" algn="l" defTabSz="622300">
            <a:lnSpc>
              <a:spcPct val="90000"/>
            </a:lnSpc>
            <a:spcBef>
              <a:spcPct val="0"/>
            </a:spcBef>
            <a:spcAft>
              <a:spcPct val="35000"/>
            </a:spcAft>
            <a:buNone/>
          </a:pPr>
          <a:r>
            <a:rPr lang="en-US" sz="1400" b="1" kern="1200">
              <a:solidFill>
                <a:srgbClr val="0070C0"/>
              </a:solidFill>
            </a:rPr>
            <a:t>Surgeons</a:t>
          </a:r>
          <a:r>
            <a:rPr lang="en-US" sz="1400" b="1" kern="1200"/>
            <a:t> who play video games for at last three hours per week have been shown to make </a:t>
          </a:r>
          <a:r>
            <a:rPr lang="en-US" sz="1400" b="1" kern="1200">
              <a:solidFill>
                <a:srgbClr val="0070C0"/>
              </a:solidFill>
            </a:rPr>
            <a:t>fewer surgical errors </a:t>
          </a:r>
          <a:r>
            <a:rPr lang="en-US" sz="1400" b="1" kern="1200"/>
            <a:t>on more advanced surgeries and performed faster that the control group (</a:t>
          </a:r>
          <a:r>
            <a:rPr lang="en-US" sz="1400" b="1" kern="1200" err="1"/>
            <a:t>Dobnik</a:t>
          </a:r>
          <a:r>
            <a:rPr lang="en-US" sz="1400" b="1" kern="1200"/>
            <a:t>, 2004, cited in Zimbardo, 2016).</a:t>
          </a:r>
        </a:p>
      </dsp:txBody>
      <dsp:txXfrm>
        <a:off x="2619792" y="63212"/>
        <a:ext cx="4211199" cy="2268218"/>
      </dsp:txXfrm>
    </dsp:sp>
    <dsp:sp modelId="{CFCAB1BB-9CFF-4434-B3C2-A69A4F766B02}">
      <dsp:nvSpPr>
        <dsp:cNvPr id="0" name=""/>
        <dsp:cNvSpPr/>
      </dsp:nvSpPr>
      <dsp:spPr>
        <a:xfrm>
          <a:off x="0" y="2996560"/>
          <a:ext cx="6832212" cy="226821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60234-2BB2-41BF-A933-F60C2C87EA66}">
      <dsp:nvSpPr>
        <dsp:cNvPr id="0" name=""/>
        <dsp:cNvSpPr/>
      </dsp:nvSpPr>
      <dsp:spPr>
        <a:xfrm>
          <a:off x="686136" y="3236253"/>
          <a:ext cx="1247520" cy="1247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C5B0A6D-61B7-4F1D-86F9-BE6C824F62A9}">
      <dsp:nvSpPr>
        <dsp:cNvPr id="0" name=""/>
        <dsp:cNvSpPr/>
      </dsp:nvSpPr>
      <dsp:spPr>
        <a:xfrm>
          <a:off x="2619792" y="2933347"/>
          <a:ext cx="4211199" cy="2268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53" tIns="240053" rIns="240053" bIns="240053" numCol="1" spcCol="1270" anchor="ctr" anchorCtr="0">
          <a:noAutofit/>
        </a:bodyPr>
        <a:lstStyle/>
        <a:p>
          <a:pPr marL="0" lvl="0" indent="0" algn="l" defTabSz="622300">
            <a:lnSpc>
              <a:spcPct val="90000"/>
            </a:lnSpc>
            <a:spcBef>
              <a:spcPct val="0"/>
            </a:spcBef>
            <a:spcAft>
              <a:spcPct val="35000"/>
            </a:spcAft>
            <a:buNone/>
          </a:pPr>
          <a:r>
            <a:rPr lang="en-US" sz="1400" b="1" kern="1200" dirty="0"/>
            <a:t>Young men who play single-player video games in moderation (between once a month and most days a week but not every day) have been shown to </a:t>
          </a:r>
          <a:r>
            <a:rPr lang="en-US" sz="1400" b="1" kern="1200" dirty="0">
              <a:solidFill>
                <a:srgbClr val="0070C0"/>
              </a:solidFill>
            </a:rPr>
            <a:t>perform better in math, reading, science, and problem-solving</a:t>
          </a:r>
          <a:r>
            <a:rPr lang="en-US" sz="1400" b="1" kern="1200" dirty="0"/>
            <a:t> as compared to students who never or almost never play, but those who play collaborative online games do worse than those who don’t play at all (ABC of Gender Equality in Education, cited in Zimbardo, 2016). </a:t>
          </a:r>
        </a:p>
      </dsp:txBody>
      <dsp:txXfrm>
        <a:off x="2619792" y="2933347"/>
        <a:ext cx="4211199" cy="226821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D26B1-6936-41D0-94C1-4EEC29EEA870}">
      <dsp:nvSpPr>
        <dsp:cNvPr id="0" name=""/>
        <dsp:cNvSpPr/>
      </dsp:nvSpPr>
      <dsp:spPr>
        <a:xfrm>
          <a:off x="0" y="35573"/>
          <a:ext cx="7367540" cy="807745"/>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a:t>
          </a:r>
          <a:r>
            <a:rPr lang="en-US" sz="1900" b="1" kern="1200">
              <a:solidFill>
                <a:schemeClr val="tx1"/>
              </a:solidFill>
            </a:rPr>
            <a:t>Addiction is about </a:t>
          </a:r>
          <a:r>
            <a:rPr lang="en-US" sz="1900" b="1" kern="1200">
              <a:solidFill>
                <a:schemeClr val="bg1"/>
              </a:solidFill>
            </a:rPr>
            <a:t>bonding.</a:t>
          </a:r>
          <a:r>
            <a:rPr lang="en-US" sz="1900" b="1" kern="1200">
              <a:solidFill>
                <a:schemeClr val="tx1"/>
              </a:solidFill>
            </a:rPr>
            <a:t> </a:t>
          </a:r>
        </a:p>
      </dsp:txBody>
      <dsp:txXfrm>
        <a:off x="23658" y="59231"/>
        <a:ext cx="6401413" cy="760429"/>
      </dsp:txXfrm>
    </dsp:sp>
    <dsp:sp modelId="{AE46A15B-60E8-436D-A0D0-BBB8AFDC1286}">
      <dsp:nvSpPr>
        <dsp:cNvPr id="0" name=""/>
        <dsp:cNvSpPr/>
      </dsp:nvSpPr>
      <dsp:spPr>
        <a:xfrm>
          <a:off x="550173" y="919932"/>
          <a:ext cx="7367540" cy="807745"/>
        </a:xfrm>
        <a:prstGeom prst="roundRect">
          <a:avLst>
            <a:gd name="adj" fmla="val 10000"/>
          </a:avLst>
        </a:prstGeom>
        <a:gradFill rotWithShape="0">
          <a:gsLst>
            <a:gs pos="0">
              <a:schemeClr val="accent2">
                <a:hueOff val="113291"/>
                <a:satOff val="-11998"/>
                <a:lumOff val="-294"/>
                <a:alphaOff val="0"/>
                <a:tint val="96000"/>
                <a:lumMod val="104000"/>
              </a:schemeClr>
            </a:gs>
            <a:gs pos="100000">
              <a:schemeClr val="accent2">
                <a:hueOff val="113291"/>
                <a:satOff val="-11998"/>
                <a:lumOff val="-294"/>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If you can’t do it with people, you will do it with a </a:t>
          </a:r>
          <a:r>
            <a:rPr lang="en-US" sz="1900" b="1" kern="1200" dirty="0">
              <a:solidFill>
                <a:schemeClr val="bg1"/>
              </a:solidFill>
            </a:rPr>
            <a:t>substance.</a:t>
          </a:r>
        </a:p>
      </dsp:txBody>
      <dsp:txXfrm>
        <a:off x="573831" y="943590"/>
        <a:ext cx="6245016" cy="760429"/>
      </dsp:txXfrm>
    </dsp:sp>
    <dsp:sp modelId="{406A56E4-BC6C-44DE-87B9-93D009CAB60B}">
      <dsp:nvSpPr>
        <dsp:cNvPr id="0" name=""/>
        <dsp:cNvSpPr/>
      </dsp:nvSpPr>
      <dsp:spPr>
        <a:xfrm>
          <a:off x="1100346" y="1839864"/>
          <a:ext cx="7367540" cy="807745"/>
        </a:xfrm>
        <a:prstGeom prst="roundRect">
          <a:avLst>
            <a:gd name="adj" fmla="val 10000"/>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Now that might be </a:t>
          </a:r>
          <a:r>
            <a:rPr lang="en-US" sz="1900" b="1" kern="1200">
              <a:solidFill>
                <a:schemeClr val="bg1"/>
              </a:solidFill>
            </a:rPr>
            <a:t>gambling</a:t>
          </a:r>
          <a:r>
            <a:rPr lang="en-US" sz="1900" b="1" kern="1200">
              <a:solidFill>
                <a:schemeClr val="tx1"/>
              </a:solidFill>
            </a:rPr>
            <a:t>, that might be </a:t>
          </a:r>
          <a:r>
            <a:rPr lang="en-US" sz="1900" b="1" kern="1200">
              <a:solidFill>
                <a:schemeClr val="bg1"/>
              </a:solidFill>
            </a:rPr>
            <a:t>media</a:t>
          </a:r>
          <a:r>
            <a:rPr lang="en-US" sz="1900" b="1" kern="1200">
              <a:solidFill>
                <a:schemeClr val="tx1"/>
              </a:solidFill>
            </a:rPr>
            <a:t>, that might be </a:t>
          </a:r>
          <a:r>
            <a:rPr lang="en-US" sz="1900" b="1" kern="1200">
              <a:solidFill>
                <a:schemeClr val="bg1"/>
              </a:solidFill>
            </a:rPr>
            <a:t>cocaine</a:t>
          </a:r>
          <a:r>
            <a:rPr lang="en-US" sz="1900" b="1" kern="1200">
              <a:solidFill>
                <a:schemeClr val="tx1"/>
              </a:solidFill>
            </a:rPr>
            <a:t>, that might be </a:t>
          </a:r>
          <a:r>
            <a:rPr lang="en-US" sz="1900" b="1" kern="1200">
              <a:solidFill>
                <a:schemeClr val="bg1"/>
              </a:solidFill>
            </a:rPr>
            <a:t>cannabis</a:t>
          </a:r>
          <a:r>
            <a:rPr lang="en-US" sz="1900" b="1" kern="1200">
              <a:solidFill>
                <a:schemeClr val="tx1"/>
              </a:solidFill>
            </a:rPr>
            <a:t>.</a:t>
          </a:r>
        </a:p>
      </dsp:txBody>
      <dsp:txXfrm>
        <a:off x="1124004" y="1863522"/>
        <a:ext cx="6245016" cy="760429"/>
      </dsp:txXfrm>
    </dsp:sp>
    <dsp:sp modelId="{3753C467-DC3A-4611-8831-52FCCAADA131}">
      <dsp:nvSpPr>
        <dsp:cNvPr id="0" name=""/>
        <dsp:cNvSpPr/>
      </dsp:nvSpPr>
      <dsp:spPr>
        <a:xfrm>
          <a:off x="1650520" y="2759797"/>
          <a:ext cx="7367540" cy="807745"/>
        </a:xfrm>
        <a:prstGeom prst="roundRect">
          <a:avLst>
            <a:gd name="adj" fmla="val 10000"/>
          </a:avLst>
        </a:prstGeom>
        <a:gradFill rotWithShape="0">
          <a:gsLst>
            <a:gs pos="0">
              <a:schemeClr val="accent2">
                <a:hueOff val="339874"/>
                <a:satOff val="-35995"/>
                <a:lumOff val="-882"/>
                <a:alphaOff val="0"/>
                <a:tint val="96000"/>
                <a:lumMod val="104000"/>
              </a:schemeClr>
            </a:gs>
            <a:gs pos="100000">
              <a:schemeClr val="accent2">
                <a:hueOff val="339874"/>
                <a:satOff val="-35995"/>
                <a:lumOff val="-882"/>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You will bond to something because that is </a:t>
          </a:r>
          <a:r>
            <a:rPr lang="en-US" sz="1900" b="1" kern="1200">
              <a:solidFill>
                <a:schemeClr val="bg1"/>
              </a:solidFill>
            </a:rPr>
            <a:t>our nature. </a:t>
          </a:r>
        </a:p>
      </dsp:txBody>
      <dsp:txXfrm>
        <a:off x="1674178" y="2783455"/>
        <a:ext cx="6245016" cy="760429"/>
      </dsp:txXfrm>
    </dsp:sp>
    <dsp:sp modelId="{FC41048E-FD1B-4DE7-8A48-0D0F191F3072}">
      <dsp:nvSpPr>
        <dsp:cNvPr id="0" name=""/>
        <dsp:cNvSpPr/>
      </dsp:nvSpPr>
      <dsp:spPr>
        <a:xfrm>
          <a:off x="2032566" y="3679729"/>
          <a:ext cx="7367540" cy="807745"/>
        </a:xfrm>
        <a:prstGeom prst="roundRect">
          <a:avLst>
            <a:gd name="adj" fmla="val 10000"/>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That’s what we want as human beings.”</a:t>
          </a:r>
        </a:p>
      </dsp:txBody>
      <dsp:txXfrm>
        <a:off x="2056224" y="3703387"/>
        <a:ext cx="6245016" cy="760429"/>
      </dsp:txXfrm>
    </dsp:sp>
    <dsp:sp modelId="{E624ECC7-66FB-473D-AC7E-EF9FC9A0F978}">
      <dsp:nvSpPr>
        <dsp:cNvPr id="0" name=""/>
        <dsp:cNvSpPr/>
      </dsp:nvSpPr>
      <dsp:spPr>
        <a:xfrm>
          <a:off x="6842505" y="590102"/>
          <a:ext cx="525034" cy="525034"/>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960638" y="590102"/>
        <a:ext cx="288768" cy="395088"/>
      </dsp:txXfrm>
    </dsp:sp>
    <dsp:sp modelId="{177E841C-724C-4CF3-9138-66FD0DF36FA2}">
      <dsp:nvSpPr>
        <dsp:cNvPr id="0" name=""/>
        <dsp:cNvSpPr/>
      </dsp:nvSpPr>
      <dsp:spPr>
        <a:xfrm>
          <a:off x="7392679" y="1510035"/>
          <a:ext cx="525034" cy="525034"/>
        </a:xfrm>
        <a:prstGeom prst="downArrow">
          <a:avLst>
            <a:gd name="adj1" fmla="val 55000"/>
            <a:gd name="adj2" fmla="val 45000"/>
          </a:avLst>
        </a:prstGeom>
        <a:solidFill>
          <a:schemeClr val="accent2">
            <a:tint val="40000"/>
            <a:alpha val="90000"/>
            <a:hueOff val="309552"/>
            <a:satOff val="-13952"/>
            <a:lumOff val="-985"/>
            <a:alphaOff val="0"/>
          </a:schemeClr>
        </a:solidFill>
        <a:ln w="9525" cap="rnd" cmpd="sng" algn="ctr">
          <a:solidFill>
            <a:schemeClr val="accent2">
              <a:tint val="40000"/>
              <a:alpha val="90000"/>
              <a:hueOff val="309552"/>
              <a:satOff val="-13952"/>
              <a:lumOff val="-985"/>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510812" y="1510035"/>
        <a:ext cx="288768" cy="395088"/>
      </dsp:txXfrm>
    </dsp:sp>
    <dsp:sp modelId="{2099B780-4312-4C28-A308-4891F3A352F5}">
      <dsp:nvSpPr>
        <dsp:cNvPr id="0" name=""/>
        <dsp:cNvSpPr/>
      </dsp:nvSpPr>
      <dsp:spPr>
        <a:xfrm>
          <a:off x="7942852" y="2416505"/>
          <a:ext cx="525034" cy="525034"/>
        </a:xfrm>
        <a:prstGeom prst="downArrow">
          <a:avLst>
            <a:gd name="adj1" fmla="val 55000"/>
            <a:gd name="adj2" fmla="val 45000"/>
          </a:avLst>
        </a:prstGeom>
        <a:solidFill>
          <a:schemeClr val="accent2">
            <a:tint val="40000"/>
            <a:alpha val="90000"/>
            <a:hueOff val="619104"/>
            <a:satOff val="-27904"/>
            <a:lumOff val="-1969"/>
            <a:alphaOff val="0"/>
          </a:schemeClr>
        </a:solidFill>
        <a:ln w="9525" cap="rnd" cmpd="sng" algn="ctr">
          <a:solidFill>
            <a:schemeClr val="accent2">
              <a:tint val="40000"/>
              <a:alpha val="90000"/>
              <a:hueOff val="619104"/>
              <a:satOff val="-27904"/>
              <a:lumOff val="-1969"/>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060985" y="2416505"/>
        <a:ext cx="288768" cy="395088"/>
      </dsp:txXfrm>
    </dsp:sp>
    <dsp:sp modelId="{6CAA531C-2C84-4BE8-806D-16CA099CA9D0}">
      <dsp:nvSpPr>
        <dsp:cNvPr id="0" name=""/>
        <dsp:cNvSpPr/>
      </dsp:nvSpPr>
      <dsp:spPr>
        <a:xfrm>
          <a:off x="8493025" y="3345412"/>
          <a:ext cx="525034" cy="525034"/>
        </a:xfrm>
        <a:prstGeom prst="downArrow">
          <a:avLst>
            <a:gd name="adj1" fmla="val 55000"/>
            <a:gd name="adj2" fmla="val 45000"/>
          </a:avLst>
        </a:prstGeom>
        <a:solidFill>
          <a:schemeClr val="accent2">
            <a:tint val="40000"/>
            <a:alpha val="90000"/>
            <a:hueOff val="928656"/>
            <a:satOff val="-41856"/>
            <a:lumOff val="-2954"/>
            <a:alphaOff val="0"/>
          </a:schemeClr>
        </a:solidFill>
        <a:ln w="9525" cap="rnd" cmpd="sng" algn="ctr">
          <a:solidFill>
            <a:schemeClr val="accent2">
              <a:tint val="40000"/>
              <a:alpha val="90000"/>
              <a:hueOff val="928656"/>
              <a:satOff val="-41856"/>
              <a:lumOff val="-2954"/>
              <a:alphaOff val="0"/>
            </a:schemeClr>
          </a:solidFill>
          <a:prstDash val="solid"/>
        </a:ln>
        <a:effectLst>
          <a:outerShdw blurRad="38100" dist="25400" dir="5400000" rotWithShape="0">
            <a:srgbClr val="000000">
              <a:alpha val="25000"/>
            </a:srgbClr>
          </a:outerShdw>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611158" y="3345412"/>
        <a:ext cx="288768" cy="3950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DF7D5-16AA-4A95-80A2-82FFA2C3F417}">
      <dsp:nvSpPr>
        <dsp:cNvPr id="0" name=""/>
        <dsp:cNvSpPr/>
      </dsp:nvSpPr>
      <dsp:spPr>
        <a:xfrm>
          <a:off x="0" y="2846"/>
          <a:ext cx="7128900" cy="144259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4A0C94-26E2-49A9-833E-CDC5D272101B}">
      <dsp:nvSpPr>
        <dsp:cNvPr id="0" name=""/>
        <dsp:cNvSpPr/>
      </dsp:nvSpPr>
      <dsp:spPr>
        <a:xfrm>
          <a:off x="436383" y="327429"/>
          <a:ext cx="793424" cy="793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C09F1D8-84F0-4C33-9C41-4207FD101E19}">
      <dsp:nvSpPr>
        <dsp:cNvPr id="0" name=""/>
        <dsp:cNvSpPr/>
      </dsp:nvSpPr>
      <dsp:spPr>
        <a:xfrm>
          <a:off x="1666192" y="2846"/>
          <a:ext cx="5462707" cy="144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74" tIns="152674" rIns="152674" bIns="152674" numCol="1" spcCol="1270" anchor="ctr" anchorCtr="0">
          <a:noAutofit/>
        </a:bodyPr>
        <a:lstStyle/>
        <a:p>
          <a:pPr marL="0" lvl="0" indent="0" algn="l" defTabSz="711200">
            <a:lnSpc>
              <a:spcPct val="90000"/>
            </a:lnSpc>
            <a:spcBef>
              <a:spcPct val="0"/>
            </a:spcBef>
            <a:spcAft>
              <a:spcPct val="35000"/>
            </a:spcAft>
            <a:buNone/>
          </a:pPr>
          <a:r>
            <a:rPr lang="en-US" sz="1600" b="1" kern="1200" dirty="0"/>
            <a:t>46 percent of adults say they couldn’t bear/fear to be without their smartphones (</a:t>
          </a:r>
          <a:r>
            <a:rPr lang="en-US" sz="1600" b="1" kern="1200" dirty="0">
              <a:solidFill>
                <a:schemeClr val="tx1"/>
              </a:solidFill>
            </a:rPr>
            <a:t>Nomophobia</a:t>
          </a:r>
          <a:r>
            <a:rPr lang="en-US" sz="1600" b="1" kern="1200" dirty="0"/>
            <a:t>) - some would rather suffer physical injury (Rosenberg and Feder, </a:t>
          </a:r>
          <a:r>
            <a:rPr lang="en-US" sz="1600" b="1" i="1" kern="1200" dirty="0"/>
            <a:t>Behavioral Addictions).</a:t>
          </a:r>
          <a:endParaRPr lang="en-US" sz="1600" b="1" kern="1200" dirty="0"/>
        </a:p>
      </dsp:txBody>
      <dsp:txXfrm>
        <a:off x="1666192" y="2846"/>
        <a:ext cx="5462707" cy="1442590"/>
      </dsp:txXfrm>
    </dsp:sp>
    <dsp:sp modelId="{AC838496-EE3F-4C2D-AB5E-B7DC5CE5A1C5}">
      <dsp:nvSpPr>
        <dsp:cNvPr id="0" name=""/>
        <dsp:cNvSpPr/>
      </dsp:nvSpPr>
      <dsp:spPr>
        <a:xfrm>
          <a:off x="0" y="1806084"/>
          <a:ext cx="7128900" cy="14425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058630-F855-40AC-B00E-398DDFB35D49}">
      <dsp:nvSpPr>
        <dsp:cNvPr id="0" name=""/>
        <dsp:cNvSpPr/>
      </dsp:nvSpPr>
      <dsp:spPr>
        <a:xfrm>
          <a:off x="436383" y="2130667"/>
          <a:ext cx="793424" cy="793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C4BD9C-A48D-4819-BF07-E3301F3CEDD4}">
      <dsp:nvSpPr>
        <dsp:cNvPr id="0" name=""/>
        <dsp:cNvSpPr/>
      </dsp:nvSpPr>
      <dsp:spPr>
        <a:xfrm>
          <a:off x="1666192" y="1806084"/>
          <a:ext cx="5462707" cy="144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74" tIns="152674" rIns="152674" bIns="152674"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In 2008 adults spent on average of </a:t>
          </a:r>
          <a:r>
            <a:rPr lang="en-US" sz="1600" b="1" kern="1200" dirty="0">
              <a:solidFill>
                <a:srgbClr val="FFFF00"/>
              </a:solidFill>
            </a:rPr>
            <a:t>18 minutes </a:t>
          </a:r>
          <a:r>
            <a:rPr lang="en-US" sz="1600" b="1" kern="1200" dirty="0">
              <a:solidFill>
                <a:schemeClr val="tx1"/>
              </a:solidFill>
            </a:rPr>
            <a:t>on their phones and in 2015 that rose to </a:t>
          </a:r>
          <a:r>
            <a:rPr lang="en-US" sz="1600" b="1" kern="1200" dirty="0">
              <a:solidFill>
                <a:srgbClr val="FFFF00"/>
              </a:solidFill>
            </a:rPr>
            <a:t>2 hours and 48 </a:t>
          </a:r>
          <a:r>
            <a:rPr lang="en-US" sz="1600" b="1" kern="1200" dirty="0">
              <a:solidFill>
                <a:schemeClr val="tx1"/>
              </a:solidFill>
            </a:rPr>
            <a:t>minutes (Rosenberg and Feder, </a:t>
          </a:r>
          <a:r>
            <a:rPr lang="en-US" sz="1600" b="1" i="1" kern="1200" dirty="0">
              <a:solidFill>
                <a:schemeClr val="tx1"/>
              </a:solidFill>
            </a:rPr>
            <a:t>Behavioral Addictions).</a:t>
          </a:r>
          <a:endParaRPr lang="en-US" sz="1600" b="1" kern="1200" dirty="0">
            <a:solidFill>
              <a:schemeClr val="tx1"/>
            </a:solidFill>
          </a:endParaRPr>
        </a:p>
      </dsp:txBody>
      <dsp:txXfrm>
        <a:off x="1666192" y="1806084"/>
        <a:ext cx="5462707" cy="1442590"/>
      </dsp:txXfrm>
    </dsp:sp>
    <dsp:sp modelId="{8A15EDD7-9BD1-409E-BFB3-AF1EECF8B67B}">
      <dsp:nvSpPr>
        <dsp:cNvPr id="0" name=""/>
        <dsp:cNvSpPr/>
      </dsp:nvSpPr>
      <dsp:spPr>
        <a:xfrm>
          <a:off x="0" y="3609323"/>
          <a:ext cx="7128900" cy="144259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9E5C7A-1719-4B11-87BC-35550CC82D93}">
      <dsp:nvSpPr>
        <dsp:cNvPr id="0" name=""/>
        <dsp:cNvSpPr/>
      </dsp:nvSpPr>
      <dsp:spPr>
        <a:xfrm>
          <a:off x="436383" y="3933906"/>
          <a:ext cx="793424" cy="7934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EB4A819-2CF8-40BB-8428-5D422A6F7834}">
      <dsp:nvSpPr>
        <dsp:cNvPr id="0" name=""/>
        <dsp:cNvSpPr/>
      </dsp:nvSpPr>
      <dsp:spPr>
        <a:xfrm>
          <a:off x="1666192" y="3609323"/>
          <a:ext cx="5462707" cy="144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74" tIns="152674" rIns="152674" bIns="152674"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FFFF00"/>
              </a:solidFill>
            </a:rPr>
            <a:t>Up to </a:t>
          </a:r>
          <a:r>
            <a:rPr lang="en-US" sz="1600" b="1" kern="1200" dirty="0">
              <a:solidFill>
                <a:schemeClr val="tx1"/>
              </a:solidFill>
            </a:rPr>
            <a:t>59%</a:t>
          </a:r>
          <a:r>
            <a:rPr lang="en-US" sz="1600" b="1" kern="1200" dirty="0">
              <a:solidFill>
                <a:srgbClr val="FFFF00"/>
              </a:solidFill>
            </a:rPr>
            <a:t> of adults say they are dependent on social media and they report that this reliance makes them </a:t>
          </a:r>
          <a:r>
            <a:rPr lang="en-US" sz="1600" b="1" kern="1200" dirty="0">
              <a:solidFill>
                <a:schemeClr val="tx1"/>
              </a:solidFill>
            </a:rPr>
            <a:t>unhappy</a:t>
          </a:r>
          <a:r>
            <a:rPr lang="en-US" sz="1600" b="1" kern="1200" dirty="0">
              <a:solidFill>
                <a:srgbClr val="FFFF00"/>
              </a:solidFill>
            </a:rPr>
            <a:t> (Rosenberg and Feder, </a:t>
          </a:r>
          <a:r>
            <a:rPr lang="en-US" sz="1600" b="1" i="1" kern="1200" dirty="0">
              <a:solidFill>
                <a:srgbClr val="FFFF00"/>
              </a:solidFill>
            </a:rPr>
            <a:t>Behavioral Addictions).</a:t>
          </a:r>
          <a:endParaRPr lang="en-US" sz="1600" b="1" kern="1200" dirty="0">
            <a:solidFill>
              <a:srgbClr val="FFFF00"/>
            </a:solidFill>
          </a:endParaRPr>
        </a:p>
      </dsp:txBody>
      <dsp:txXfrm>
        <a:off x="1666192" y="3609323"/>
        <a:ext cx="5462707" cy="1442590"/>
      </dsp:txXfrm>
    </dsp:sp>
    <dsp:sp modelId="{10C2E999-8B41-4B4F-8A15-62251AF6E95A}">
      <dsp:nvSpPr>
        <dsp:cNvPr id="0" name=""/>
        <dsp:cNvSpPr/>
      </dsp:nvSpPr>
      <dsp:spPr>
        <a:xfrm>
          <a:off x="0" y="5415408"/>
          <a:ext cx="7128900" cy="144259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95817C-DADC-42B8-8147-B670180D51AC}">
      <dsp:nvSpPr>
        <dsp:cNvPr id="0" name=""/>
        <dsp:cNvSpPr/>
      </dsp:nvSpPr>
      <dsp:spPr>
        <a:xfrm>
          <a:off x="436383" y="5737144"/>
          <a:ext cx="793424" cy="7934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AFF02EA-6D09-4F7E-8F5B-D1ADF8F2A874}">
      <dsp:nvSpPr>
        <dsp:cNvPr id="0" name=""/>
        <dsp:cNvSpPr/>
      </dsp:nvSpPr>
      <dsp:spPr>
        <a:xfrm>
          <a:off x="1666192" y="5412561"/>
          <a:ext cx="5462707" cy="144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74" tIns="152674" rIns="152674" bIns="152674"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FF0000"/>
              </a:solidFill>
            </a:rPr>
            <a:t>There were an estimated </a:t>
          </a:r>
          <a:r>
            <a:rPr lang="en-US" sz="1600" b="1" kern="1200" dirty="0">
              <a:solidFill>
                <a:schemeClr val="tx1"/>
              </a:solidFill>
            </a:rPr>
            <a:t>280 million smartphone addicts in 2015</a:t>
          </a:r>
          <a:r>
            <a:rPr lang="en-US" sz="1600" b="1" kern="1200" dirty="0">
              <a:solidFill>
                <a:srgbClr val="FF0000"/>
              </a:solidFill>
            </a:rPr>
            <a:t>, which would make the fourth largest country in the world after China, India, and the United States (Rosenberg and Feder, </a:t>
          </a:r>
          <a:r>
            <a:rPr lang="en-US" sz="1600" b="1" i="1" kern="1200" dirty="0">
              <a:solidFill>
                <a:srgbClr val="FF0000"/>
              </a:solidFill>
            </a:rPr>
            <a:t>Behavioral Addictions).</a:t>
          </a:r>
          <a:endParaRPr lang="en-US" sz="1600" b="1" kern="1200" dirty="0">
            <a:solidFill>
              <a:srgbClr val="FF0000"/>
            </a:solidFill>
          </a:endParaRPr>
        </a:p>
      </dsp:txBody>
      <dsp:txXfrm>
        <a:off x="1666192" y="5412561"/>
        <a:ext cx="5462707" cy="14425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B8B07-7C18-490D-BAC1-FABA4EAB83BD}">
      <dsp:nvSpPr>
        <dsp:cNvPr id="0" name=""/>
        <dsp:cNvSpPr/>
      </dsp:nvSpPr>
      <dsp:spPr>
        <a:xfrm>
          <a:off x="2598622" y="798863"/>
          <a:ext cx="565912" cy="91440"/>
        </a:xfrm>
        <a:custGeom>
          <a:avLst/>
          <a:gdLst/>
          <a:ahLst/>
          <a:cxnLst/>
          <a:rect l="0" t="0" r="0" b="0"/>
          <a:pathLst>
            <a:path>
              <a:moveTo>
                <a:pt x="0" y="45720"/>
              </a:moveTo>
              <a:lnTo>
                <a:pt x="565912"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866666" y="841601"/>
        <a:ext cx="29825" cy="5965"/>
      </dsp:txXfrm>
    </dsp:sp>
    <dsp:sp modelId="{583CCE5C-263D-4D4A-BF33-11C932EFEC48}">
      <dsp:nvSpPr>
        <dsp:cNvPr id="0" name=""/>
        <dsp:cNvSpPr/>
      </dsp:nvSpPr>
      <dsp:spPr>
        <a:xfrm>
          <a:off x="6889" y="66523"/>
          <a:ext cx="2593533" cy="1556119"/>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85" tIns="133398" rIns="127085" bIns="133398" numCol="1" spcCol="1270" anchor="ctr" anchorCtr="0">
          <a:noAutofit/>
        </a:bodyPr>
        <a:lstStyle/>
        <a:p>
          <a:pPr marL="0" lvl="0" indent="0" algn="ctr" defTabSz="800100">
            <a:lnSpc>
              <a:spcPct val="90000"/>
            </a:lnSpc>
            <a:spcBef>
              <a:spcPct val="0"/>
            </a:spcBef>
            <a:spcAft>
              <a:spcPct val="35000"/>
            </a:spcAft>
            <a:buNone/>
          </a:pPr>
          <a:r>
            <a:rPr lang="en-US" sz="1800" kern="1200" dirty="0"/>
            <a:t>“</a:t>
          </a:r>
          <a:r>
            <a:rPr lang="en-US" sz="1800" b="1" kern="1200" dirty="0"/>
            <a:t>Addiction is about </a:t>
          </a:r>
          <a:r>
            <a:rPr lang="en-US" sz="1800" b="1" kern="1200" dirty="0">
              <a:solidFill>
                <a:schemeClr val="bg1"/>
              </a:solidFill>
            </a:rPr>
            <a:t>bonding. </a:t>
          </a:r>
        </a:p>
      </dsp:txBody>
      <dsp:txXfrm>
        <a:off x="6889" y="66523"/>
        <a:ext cx="2593533" cy="1556119"/>
      </dsp:txXfrm>
    </dsp:sp>
    <dsp:sp modelId="{029F54D8-D46F-4962-AB05-A949E62D1902}">
      <dsp:nvSpPr>
        <dsp:cNvPr id="0" name=""/>
        <dsp:cNvSpPr/>
      </dsp:nvSpPr>
      <dsp:spPr>
        <a:xfrm>
          <a:off x="5788668" y="796482"/>
          <a:ext cx="572802" cy="91440"/>
        </a:xfrm>
        <a:custGeom>
          <a:avLst/>
          <a:gdLst/>
          <a:ahLst/>
          <a:cxnLst/>
          <a:rect l="0" t="0" r="0" b="0"/>
          <a:pathLst>
            <a:path>
              <a:moveTo>
                <a:pt x="0" y="48100"/>
              </a:moveTo>
              <a:lnTo>
                <a:pt x="303501" y="48100"/>
              </a:lnTo>
              <a:lnTo>
                <a:pt x="303501" y="45720"/>
              </a:lnTo>
              <a:lnTo>
                <a:pt x="572802"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059984" y="839220"/>
        <a:ext cx="30170" cy="5965"/>
      </dsp:txXfrm>
    </dsp:sp>
    <dsp:sp modelId="{84E83EE9-F4D1-45CE-846E-E63982F6C9F0}">
      <dsp:nvSpPr>
        <dsp:cNvPr id="0" name=""/>
        <dsp:cNvSpPr/>
      </dsp:nvSpPr>
      <dsp:spPr>
        <a:xfrm>
          <a:off x="3196935" y="66523"/>
          <a:ext cx="2593533" cy="1556119"/>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85" tIns="133398" rIns="127085" bIns="133398" numCol="1" spcCol="1270" anchor="ctr" anchorCtr="0">
          <a:noAutofit/>
        </a:bodyPr>
        <a:lstStyle/>
        <a:p>
          <a:pPr marL="0" lvl="0" indent="0" algn="ctr" defTabSz="800100">
            <a:lnSpc>
              <a:spcPct val="90000"/>
            </a:lnSpc>
            <a:spcBef>
              <a:spcPct val="0"/>
            </a:spcBef>
            <a:spcAft>
              <a:spcPct val="35000"/>
            </a:spcAft>
            <a:buNone/>
          </a:pPr>
          <a:r>
            <a:rPr lang="en-US" sz="1800" b="1" kern="1200" dirty="0"/>
            <a:t>If you can’t do it with people, you will do it with a </a:t>
          </a:r>
          <a:r>
            <a:rPr lang="en-US" sz="1800" b="1" kern="1200" dirty="0">
              <a:solidFill>
                <a:schemeClr val="bg1"/>
              </a:solidFill>
            </a:rPr>
            <a:t>substance.</a:t>
          </a:r>
        </a:p>
      </dsp:txBody>
      <dsp:txXfrm>
        <a:off x="3196935" y="66523"/>
        <a:ext cx="2593533" cy="1556119"/>
      </dsp:txXfrm>
    </dsp:sp>
    <dsp:sp modelId="{76F10150-2BD5-447B-AC0A-644CC23C1686}">
      <dsp:nvSpPr>
        <dsp:cNvPr id="0" name=""/>
        <dsp:cNvSpPr/>
      </dsp:nvSpPr>
      <dsp:spPr>
        <a:xfrm>
          <a:off x="1303656" y="1618462"/>
          <a:ext cx="6386981" cy="568293"/>
        </a:xfrm>
        <a:custGeom>
          <a:avLst/>
          <a:gdLst/>
          <a:ahLst/>
          <a:cxnLst/>
          <a:rect l="0" t="0" r="0" b="0"/>
          <a:pathLst>
            <a:path>
              <a:moveTo>
                <a:pt x="6386981" y="0"/>
              </a:moveTo>
              <a:lnTo>
                <a:pt x="6386981" y="301246"/>
              </a:lnTo>
              <a:lnTo>
                <a:pt x="0" y="301246"/>
              </a:lnTo>
              <a:lnTo>
                <a:pt x="0" y="568293"/>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336771" y="1899627"/>
        <a:ext cx="320749" cy="5965"/>
      </dsp:txXfrm>
    </dsp:sp>
    <dsp:sp modelId="{27E9CCEE-A6E3-4705-B17D-6538DDB9DEBE}">
      <dsp:nvSpPr>
        <dsp:cNvPr id="0" name=""/>
        <dsp:cNvSpPr/>
      </dsp:nvSpPr>
      <dsp:spPr>
        <a:xfrm>
          <a:off x="6393870" y="64142"/>
          <a:ext cx="2593533" cy="1556119"/>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85" tIns="133398" rIns="127085" bIns="133398" numCol="1" spcCol="1270" anchor="ctr" anchorCtr="0">
          <a:noAutofit/>
        </a:bodyPr>
        <a:lstStyle/>
        <a:p>
          <a:pPr marL="0" lvl="0" indent="0" algn="ctr" defTabSz="800100">
            <a:lnSpc>
              <a:spcPct val="90000"/>
            </a:lnSpc>
            <a:spcBef>
              <a:spcPct val="0"/>
            </a:spcBef>
            <a:spcAft>
              <a:spcPct val="35000"/>
            </a:spcAft>
            <a:buNone/>
          </a:pPr>
          <a:r>
            <a:rPr lang="en-US" sz="1800" b="1" kern="1200" dirty="0"/>
            <a:t>Now that might be </a:t>
          </a:r>
          <a:r>
            <a:rPr lang="en-US" sz="1800" b="1" kern="1200" dirty="0">
              <a:solidFill>
                <a:schemeClr val="bg1"/>
              </a:solidFill>
            </a:rPr>
            <a:t>gambling, </a:t>
          </a:r>
          <a:r>
            <a:rPr lang="en-US" sz="1800" b="1" kern="1200" dirty="0"/>
            <a:t>that might be media, that might be </a:t>
          </a:r>
          <a:r>
            <a:rPr lang="en-US" sz="1800" b="1" kern="1200" dirty="0">
              <a:solidFill>
                <a:schemeClr val="bg1"/>
              </a:solidFill>
            </a:rPr>
            <a:t>cocaine,</a:t>
          </a:r>
          <a:r>
            <a:rPr lang="en-US" sz="1800" b="1" kern="1200" dirty="0"/>
            <a:t> that might be </a:t>
          </a:r>
          <a:r>
            <a:rPr lang="en-US" sz="1800" b="1" kern="1200" dirty="0">
              <a:solidFill>
                <a:schemeClr val="bg1"/>
              </a:solidFill>
            </a:rPr>
            <a:t>cannabis.</a:t>
          </a:r>
        </a:p>
      </dsp:txBody>
      <dsp:txXfrm>
        <a:off x="6393870" y="64142"/>
        <a:ext cx="2593533" cy="1556119"/>
      </dsp:txXfrm>
    </dsp:sp>
    <dsp:sp modelId="{5C6B578B-4F86-4333-93F2-7E30099D290C}">
      <dsp:nvSpPr>
        <dsp:cNvPr id="0" name=""/>
        <dsp:cNvSpPr/>
      </dsp:nvSpPr>
      <dsp:spPr>
        <a:xfrm>
          <a:off x="2598622" y="2951496"/>
          <a:ext cx="565912" cy="91440"/>
        </a:xfrm>
        <a:custGeom>
          <a:avLst/>
          <a:gdLst/>
          <a:ahLst/>
          <a:cxnLst/>
          <a:rect l="0" t="0" r="0" b="0"/>
          <a:pathLst>
            <a:path>
              <a:moveTo>
                <a:pt x="0" y="45720"/>
              </a:moveTo>
              <a:lnTo>
                <a:pt x="565912"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866666" y="2994233"/>
        <a:ext cx="29825" cy="5965"/>
      </dsp:txXfrm>
    </dsp:sp>
    <dsp:sp modelId="{493A24C0-46AE-4F77-B937-6BAB1D1AC30C}">
      <dsp:nvSpPr>
        <dsp:cNvPr id="0" name=""/>
        <dsp:cNvSpPr/>
      </dsp:nvSpPr>
      <dsp:spPr>
        <a:xfrm>
          <a:off x="6889" y="2219156"/>
          <a:ext cx="2593533" cy="1556119"/>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85" tIns="133398" rIns="127085" bIns="133398" numCol="1" spcCol="1270" anchor="ctr" anchorCtr="0">
          <a:noAutofit/>
        </a:bodyPr>
        <a:lstStyle/>
        <a:p>
          <a:pPr marL="0" lvl="0" indent="0" algn="ctr" defTabSz="800100">
            <a:lnSpc>
              <a:spcPct val="90000"/>
            </a:lnSpc>
            <a:spcBef>
              <a:spcPct val="0"/>
            </a:spcBef>
            <a:spcAft>
              <a:spcPct val="35000"/>
            </a:spcAft>
            <a:buNone/>
          </a:pPr>
          <a:r>
            <a:rPr lang="en-US" sz="1800" b="1" kern="1200" dirty="0"/>
            <a:t>You will bond to something because that is our </a:t>
          </a:r>
          <a:r>
            <a:rPr lang="en-US" sz="1800" b="1" kern="1200" dirty="0">
              <a:solidFill>
                <a:schemeClr val="bg1"/>
              </a:solidFill>
            </a:rPr>
            <a:t>nature.</a:t>
          </a:r>
          <a:r>
            <a:rPr lang="en-US" sz="1800" b="1" kern="1200" dirty="0"/>
            <a:t> </a:t>
          </a:r>
        </a:p>
      </dsp:txBody>
      <dsp:txXfrm>
        <a:off x="6889" y="2219156"/>
        <a:ext cx="2593533" cy="1556119"/>
      </dsp:txXfrm>
    </dsp:sp>
    <dsp:sp modelId="{0F79A589-EBC4-4C39-9BB4-28CA80F8F92C}">
      <dsp:nvSpPr>
        <dsp:cNvPr id="0" name=""/>
        <dsp:cNvSpPr/>
      </dsp:nvSpPr>
      <dsp:spPr>
        <a:xfrm>
          <a:off x="3196935" y="2219156"/>
          <a:ext cx="2593533" cy="1556119"/>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85" tIns="133398" rIns="127085" bIns="133398" numCol="1" spcCol="1270" anchor="ctr" anchorCtr="0">
          <a:noAutofit/>
        </a:bodyPr>
        <a:lstStyle/>
        <a:p>
          <a:pPr marL="0" lvl="0" indent="0" algn="ctr" defTabSz="800100">
            <a:lnSpc>
              <a:spcPct val="90000"/>
            </a:lnSpc>
            <a:spcBef>
              <a:spcPct val="0"/>
            </a:spcBef>
            <a:spcAft>
              <a:spcPct val="35000"/>
            </a:spcAft>
            <a:buNone/>
          </a:pPr>
          <a:r>
            <a:rPr lang="en-US" sz="1800" b="1" kern="1200" dirty="0"/>
            <a:t>That’s what we want as </a:t>
          </a:r>
          <a:r>
            <a:rPr lang="en-US" sz="1800" b="1" kern="1200" dirty="0">
              <a:solidFill>
                <a:schemeClr val="bg1"/>
              </a:solidFill>
            </a:rPr>
            <a:t>human beings.”</a:t>
          </a:r>
        </a:p>
      </dsp:txBody>
      <dsp:txXfrm>
        <a:off x="3196935" y="2219156"/>
        <a:ext cx="2593533" cy="1556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BF3F4-D012-4C70-869A-A3FE9C847466}">
      <dsp:nvSpPr>
        <dsp:cNvPr id="0" name=""/>
        <dsp:cNvSpPr/>
      </dsp:nvSpPr>
      <dsp:spPr>
        <a:xfrm>
          <a:off x="2633" y="155305"/>
          <a:ext cx="2088869" cy="1253321"/>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Time spent texting</a:t>
          </a:r>
        </a:p>
      </dsp:txBody>
      <dsp:txXfrm>
        <a:off x="2633" y="155305"/>
        <a:ext cx="2088869" cy="1253321"/>
      </dsp:txXfrm>
    </dsp:sp>
    <dsp:sp modelId="{8AB24527-8D0C-4AB7-A51B-5D02393DF0DA}">
      <dsp:nvSpPr>
        <dsp:cNvPr id="0" name=""/>
        <dsp:cNvSpPr/>
      </dsp:nvSpPr>
      <dsp:spPr>
        <a:xfrm>
          <a:off x="2300389" y="155305"/>
          <a:ext cx="2088869" cy="1253321"/>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Video chatting</a:t>
          </a:r>
        </a:p>
      </dsp:txBody>
      <dsp:txXfrm>
        <a:off x="2300389" y="155305"/>
        <a:ext cx="2088869" cy="1253321"/>
      </dsp:txXfrm>
    </dsp:sp>
    <dsp:sp modelId="{76BB3295-348F-438B-AFD2-F62C1FEAB04B}">
      <dsp:nvSpPr>
        <dsp:cNvPr id="0" name=""/>
        <dsp:cNvSpPr/>
      </dsp:nvSpPr>
      <dsp:spPr>
        <a:xfrm>
          <a:off x="4598145" y="155305"/>
          <a:ext cx="2088869" cy="1253321"/>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Surfing the Internet</a:t>
          </a:r>
        </a:p>
      </dsp:txBody>
      <dsp:txXfrm>
        <a:off x="4598145" y="155305"/>
        <a:ext cx="2088869" cy="1253321"/>
      </dsp:txXfrm>
    </dsp:sp>
    <dsp:sp modelId="{5F63998F-1CE9-453F-83C0-1659CBDBC5D0}">
      <dsp:nvSpPr>
        <dsp:cNvPr id="0" name=""/>
        <dsp:cNvSpPr/>
      </dsp:nvSpPr>
      <dsp:spPr>
        <a:xfrm>
          <a:off x="6895901" y="155305"/>
          <a:ext cx="2088869" cy="1253321"/>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Gaming</a:t>
          </a:r>
        </a:p>
      </dsp:txBody>
      <dsp:txXfrm>
        <a:off x="6895901" y="155305"/>
        <a:ext cx="2088869" cy="1253321"/>
      </dsp:txXfrm>
    </dsp:sp>
    <dsp:sp modelId="{73D304EB-D706-4383-8B1B-92D4A132801E}">
      <dsp:nvSpPr>
        <dsp:cNvPr id="0" name=""/>
        <dsp:cNvSpPr/>
      </dsp:nvSpPr>
      <dsp:spPr>
        <a:xfrm>
          <a:off x="2633" y="1617513"/>
          <a:ext cx="2088869" cy="1253321"/>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Emailing</a:t>
          </a:r>
        </a:p>
      </dsp:txBody>
      <dsp:txXfrm>
        <a:off x="2633" y="1617513"/>
        <a:ext cx="2088869" cy="1253321"/>
      </dsp:txXfrm>
    </dsp:sp>
    <dsp:sp modelId="{EB8CDBC3-258A-4A49-AF9C-F7512D8145D5}">
      <dsp:nvSpPr>
        <dsp:cNvPr id="0" name=""/>
        <dsp:cNvSpPr/>
      </dsp:nvSpPr>
      <dsp:spPr>
        <a:xfrm>
          <a:off x="2300389" y="1617513"/>
          <a:ext cx="2088869" cy="1253321"/>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Engaging in social media</a:t>
          </a:r>
        </a:p>
      </dsp:txBody>
      <dsp:txXfrm>
        <a:off x="2300389" y="1617513"/>
        <a:ext cx="2088869" cy="1253321"/>
      </dsp:txXfrm>
    </dsp:sp>
    <dsp:sp modelId="{79403DFB-DA8C-43F7-82B3-21E203B1261E}">
      <dsp:nvSpPr>
        <dsp:cNvPr id="0" name=""/>
        <dsp:cNvSpPr/>
      </dsp:nvSpPr>
      <dsp:spPr>
        <a:xfrm>
          <a:off x="4598145" y="1617513"/>
          <a:ext cx="2088869" cy="1253321"/>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Using apps</a:t>
          </a:r>
        </a:p>
      </dsp:txBody>
      <dsp:txXfrm>
        <a:off x="4598145" y="1617513"/>
        <a:ext cx="2088869" cy="1253321"/>
      </dsp:txXfrm>
    </dsp:sp>
    <dsp:sp modelId="{D8502F27-E06E-426D-BD5C-B5252CBC43BD}">
      <dsp:nvSpPr>
        <dsp:cNvPr id="0" name=""/>
        <dsp:cNvSpPr/>
      </dsp:nvSpPr>
      <dsp:spPr>
        <a:xfrm>
          <a:off x="6895901" y="1617513"/>
          <a:ext cx="2088869" cy="1253321"/>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Shopping online</a:t>
          </a:r>
        </a:p>
      </dsp:txBody>
      <dsp:txXfrm>
        <a:off x="6895901" y="1617513"/>
        <a:ext cx="2088869" cy="1253321"/>
      </dsp:txXfrm>
    </dsp:sp>
    <dsp:sp modelId="{764A2F70-A18F-42F1-81F2-3A2D1957F273}">
      <dsp:nvSpPr>
        <dsp:cNvPr id="0" name=""/>
        <dsp:cNvSpPr/>
      </dsp:nvSpPr>
      <dsp:spPr>
        <a:xfrm>
          <a:off x="1151511" y="3079722"/>
          <a:ext cx="2088869" cy="1253321"/>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Writing and word processing</a:t>
          </a:r>
        </a:p>
      </dsp:txBody>
      <dsp:txXfrm>
        <a:off x="1151511" y="3079722"/>
        <a:ext cx="2088869" cy="1253321"/>
      </dsp:txXfrm>
    </dsp:sp>
    <dsp:sp modelId="{DDB55A9E-D129-4E0B-9857-CD543873DF6A}">
      <dsp:nvSpPr>
        <dsp:cNvPr id="0" name=""/>
        <dsp:cNvSpPr/>
      </dsp:nvSpPr>
      <dsp:spPr>
        <a:xfrm>
          <a:off x="3449267" y="3079722"/>
          <a:ext cx="2088869" cy="1253321"/>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Reading from an electronic device such a tablet or Kindle</a:t>
          </a:r>
        </a:p>
      </dsp:txBody>
      <dsp:txXfrm>
        <a:off x="3449267" y="3079722"/>
        <a:ext cx="2088869" cy="1253321"/>
      </dsp:txXfrm>
    </dsp:sp>
    <dsp:sp modelId="{E22C4F01-3984-4305-97DB-A8EF25F0BF77}">
      <dsp:nvSpPr>
        <dsp:cNvPr id="0" name=""/>
        <dsp:cNvSpPr/>
      </dsp:nvSpPr>
      <dsp:spPr>
        <a:xfrm>
          <a:off x="5747023" y="3079722"/>
          <a:ext cx="2088869" cy="1253321"/>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Scrolling through pictures on a phone</a:t>
          </a:r>
        </a:p>
      </dsp:txBody>
      <dsp:txXfrm>
        <a:off x="5747023" y="3079722"/>
        <a:ext cx="2088869" cy="12533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6CA4B-4EEF-4163-BFED-5D1760665D7F}">
      <dsp:nvSpPr>
        <dsp:cNvPr id="0" name=""/>
        <dsp:cNvSpPr/>
      </dsp:nvSpPr>
      <dsp:spPr>
        <a:xfrm>
          <a:off x="1632321" y="137912"/>
          <a:ext cx="1944000" cy="1944000"/>
        </a:xfrm>
        <a:prstGeom prst="rect">
          <a:avLst/>
        </a:prstGeom>
        <a:blipFill rotWithShape="1">
          <a:blip xmlns:r="http://schemas.openxmlformats.org/officeDocument/2006/relationships" r:embed="rId1"/>
          <a:srcRect/>
          <a:stretch>
            <a:fillRect l="-25000" r="-25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7CB2F914-2233-4EDE-B017-B1501B76CDEE}">
      <dsp:nvSpPr>
        <dsp:cNvPr id="0" name=""/>
        <dsp:cNvSpPr/>
      </dsp:nvSpPr>
      <dsp:spPr>
        <a:xfrm>
          <a:off x="434892" y="2525087"/>
          <a:ext cx="43200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b="1" kern="1200"/>
            <a:t>Interactive screen-time:</a:t>
          </a:r>
          <a:r>
            <a:rPr lang="en-US" sz="1700" kern="1200"/>
            <a:t> Screen activity whereby the user regularly interfaces with an electronic device whether it is a touch screen, keyboard, console, motion sensor, etc. </a:t>
          </a:r>
        </a:p>
      </dsp:txBody>
      <dsp:txXfrm>
        <a:off x="434892" y="2525087"/>
        <a:ext cx="4320000" cy="1192500"/>
      </dsp:txXfrm>
    </dsp:sp>
    <dsp:sp modelId="{474C9950-E280-4620-8CD4-6170DA81EE5A}">
      <dsp:nvSpPr>
        <dsp:cNvPr id="0" name=""/>
        <dsp:cNvSpPr/>
      </dsp:nvSpPr>
      <dsp:spPr>
        <a:xfrm>
          <a:off x="6698893" y="219288"/>
          <a:ext cx="1944000" cy="1944000"/>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82F44D8B-70DB-4A76-A0C5-A9332F53BC22}">
      <dsp:nvSpPr>
        <dsp:cNvPr id="0" name=""/>
        <dsp:cNvSpPr/>
      </dsp:nvSpPr>
      <dsp:spPr>
        <a:xfrm>
          <a:off x="5510893" y="2525087"/>
          <a:ext cx="43200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b="1" kern="1200"/>
            <a:t>Passive screen-time: </a:t>
          </a:r>
          <a:r>
            <a:rPr lang="en-US" sz="1700" kern="1200"/>
            <a:t>Activities such as watching programs on a TV across the room</a:t>
          </a:r>
        </a:p>
      </dsp:txBody>
      <dsp:txXfrm>
        <a:off x="5510893" y="2525087"/>
        <a:ext cx="4320000" cy="1192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AD6FB-649D-4631-9DD6-884388939122}">
      <dsp:nvSpPr>
        <dsp:cNvPr id="0" name=""/>
        <dsp:cNvSpPr/>
      </dsp:nvSpPr>
      <dsp:spPr>
        <a:xfrm>
          <a:off x="0" y="4333060"/>
          <a:ext cx="10160037" cy="1023292"/>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2012 Study of 2,000 Elementary and Middle School kids: Sleep problems occurred with just </a:t>
          </a:r>
          <a:r>
            <a:rPr lang="en-US" sz="1800" b="1" kern="1200" dirty="0">
              <a:solidFill>
                <a:schemeClr val="tx1"/>
              </a:solidFill>
            </a:rPr>
            <a:t>30 minutes of interactive </a:t>
          </a:r>
          <a:r>
            <a:rPr lang="en-US" sz="1800" b="1" kern="1200" dirty="0"/>
            <a:t>versus </a:t>
          </a:r>
          <a:r>
            <a:rPr lang="en-US" sz="1800" b="1" kern="1200" dirty="0">
              <a:solidFill>
                <a:schemeClr val="tx1"/>
              </a:solidFill>
            </a:rPr>
            <a:t>2 hours of passive screen time </a:t>
          </a:r>
          <a:r>
            <a:rPr lang="en-US" sz="1800" b="1" kern="1200" dirty="0"/>
            <a:t>(Dunckley,2015).</a:t>
          </a:r>
        </a:p>
      </dsp:txBody>
      <dsp:txXfrm>
        <a:off x="0" y="4333060"/>
        <a:ext cx="10160037" cy="1023292"/>
      </dsp:txXfrm>
    </dsp:sp>
    <dsp:sp modelId="{5EE1031E-7174-4501-8061-F172D28B882E}">
      <dsp:nvSpPr>
        <dsp:cNvPr id="0" name=""/>
        <dsp:cNvSpPr/>
      </dsp:nvSpPr>
      <dsp:spPr>
        <a:xfrm rot="10800000">
          <a:off x="0" y="2141478"/>
          <a:ext cx="10160037" cy="2191587"/>
        </a:xfrm>
        <a:prstGeom prst="upArrowCallou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Research indicates that </a:t>
          </a:r>
          <a:r>
            <a:rPr lang="en-US" sz="1800" b="1" kern="1200" dirty="0">
              <a:solidFill>
                <a:schemeClr val="tx1"/>
              </a:solidFill>
            </a:rPr>
            <a:t>interactive screen-time </a:t>
          </a:r>
          <a:r>
            <a:rPr lang="en-US" sz="1800" b="1" kern="1200" dirty="0"/>
            <a:t>is more problematic than </a:t>
          </a:r>
          <a:r>
            <a:rPr lang="en-US" sz="1800" b="1" kern="1200" dirty="0">
              <a:solidFill>
                <a:schemeClr val="tx1"/>
              </a:solidFill>
            </a:rPr>
            <a:t>passive screen-time,</a:t>
          </a:r>
          <a:r>
            <a:rPr lang="en-US" sz="1800" b="1" kern="1200" dirty="0"/>
            <a:t> (Dunckley, 2015).</a:t>
          </a:r>
        </a:p>
      </dsp:txBody>
      <dsp:txXfrm rot="10800000">
        <a:off x="0" y="2141478"/>
        <a:ext cx="10160037" cy="1424027"/>
      </dsp:txXfrm>
    </dsp:sp>
    <dsp:sp modelId="{39D5633B-CABA-4D39-8972-3519A5FE3470}">
      <dsp:nvSpPr>
        <dsp:cNvPr id="0" name=""/>
        <dsp:cNvSpPr/>
      </dsp:nvSpPr>
      <dsp:spPr>
        <a:xfrm rot="10800000">
          <a:off x="0" y="0"/>
          <a:ext cx="10160037" cy="2217129"/>
        </a:xfrm>
        <a:prstGeom prst="upArrowCallou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Research indicates that both forms of screen-time are connected with health problems and developmental issues such as obesity, depression, sleep problems, attentional problems, slower reading development, and decreased creativity, etc.</a:t>
          </a:r>
        </a:p>
      </dsp:txBody>
      <dsp:txXfrm rot="10800000">
        <a:off x="0" y="0"/>
        <a:ext cx="10160037" cy="14406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485D5-F281-4B87-B7B2-064C3C1818AA}">
      <dsp:nvSpPr>
        <dsp:cNvPr id="0" name=""/>
        <dsp:cNvSpPr/>
      </dsp:nvSpPr>
      <dsp:spPr>
        <a:xfrm>
          <a:off x="3208" y="0"/>
          <a:ext cx="4932389" cy="2961995"/>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022350">
            <a:lnSpc>
              <a:spcPct val="90000"/>
            </a:lnSpc>
            <a:spcBef>
              <a:spcPct val="0"/>
            </a:spcBef>
            <a:spcAft>
              <a:spcPct val="35000"/>
            </a:spcAft>
            <a:buNone/>
          </a:pPr>
          <a:r>
            <a:rPr lang="en-US" sz="2300" kern="1200"/>
            <a:t>Increased dopamine activity (wanting/seeking it more) – </a:t>
          </a:r>
        </a:p>
        <a:p>
          <a:pPr marL="0" lvl="0" indent="0" algn="l" defTabSz="1022350">
            <a:lnSpc>
              <a:spcPct val="90000"/>
            </a:lnSpc>
            <a:spcBef>
              <a:spcPct val="0"/>
            </a:spcBef>
            <a:spcAft>
              <a:spcPct val="35000"/>
            </a:spcAft>
            <a:buNone/>
          </a:pPr>
          <a:r>
            <a:rPr lang="en-US" sz="2300" b="1" kern="1200">
              <a:solidFill>
                <a:srgbClr val="0070C0"/>
              </a:solidFill>
            </a:rPr>
            <a:t>sensitization</a:t>
          </a:r>
          <a:r>
            <a:rPr lang="en-US" sz="2300" kern="1200">
              <a:solidFill>
                <a:srgbClr val="FF0000"/>
              </a:solidFill>
            </a:rPr>
            <a:t> </a:t>
          </a:r>
          <a:r>
            <a:rPr lang="en-US" sz="2300" kern="1200"/>
            <a:t>via </a:t>
          </a:r>
          <a:r>
            <a:rPr lang="en-US" sz="2300" b="1" kern="1200">
              <a:solidFill>
                <a:srgbClr val="FF0000"/>
              </a:solidFill>
            </a:rPr>
            <a:t>DeltaFosB</a:t>
          </a:r>
        </a:p>
      </dsp:txBody>
      <dsp:txXfrm>
        <a:off x="3208" y="1184798"/>
        <a:ext cx="4932389" cy="1777197"/>
      </dsp:txXfrm>
    </dsp:sp>
    <dsp:sp modelId="{27B6CFD9-AA4D-4AF1-9734-51E0D3C4EDFB}">
      <dsp:nvSpPr>
        <dsp:cNvPr id="0" name=""/>
        <dsp:cNvSpPr/>
      </dsp:nvSpPr>
      <dsp:spPr>
        <a:xfrm>
          <a:off x="320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01</a:t>
          </a:r>
        </a:p>
      </dsp:txBody>
      <dsp:txXfrm>
        <a:off x="3208" y="0"/>
        <a:ext cx="4932389" cy="1184798"/>
      </dsp:txXfrm>
    </dsp:sp>
    <dsp:sp modelId="{DE588B9F-081A-4C14-B9A9-DE00876F2FCD}">
      <dsp:nvSpPr>
        <dsp:cNvPr id="0" name=""/>
        <dsp:cNvSpPr/>
      </dsp:nvSpPr>
      <dsp:spPr>
        <a:xfrm>
          <a:off x="5333394" y="0"/>
          <a:ext cx="4932389" cy="2961995"/>
        </a:xfrm>
        <a:prstGeom prst="rect">
          <a:avLst/>
        </a:prstGeom>
        <a:solidFill>
          <a:schemeClr val="accent2">
            <a:hueOff val="453165"/>
            <a:satOff val="-47993"/>
            <a:lumOff val="-1176"/>
            <a:alphaOff val="0"/>
          </a:schemeClr>
        </a:solidFill>
        <a:ln w="15875" cap="rnd" cmpd="sng" algn="ctr">
          <a:solidFill>
            <a:schemeClr val="accent2">
              <a:hueOff val="453165"/>
              <a:satOff val="-47993"/>
              <a:lumOff val="-117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022350">
            <a:lnSpc>
              <a:spcPct val="90000"/>
            </a:lnSpc>
            <a:spcBef>
              <a:spcPct val="0"/>
            </a:spcBef>
            <a:spcAft>
              <a:spcPct val="35000"/>
            </a:spcAft>
            <a:buNone/>
          </a:pPr>
          <a:r>
            <a:rPr lang="en-US" sz="2300" kern="1200"/>
            <a:t>Decreased dopamine and opioid activity (liking it/enjoying it less) – </a:t>
          </a:r>
          <a:r>
            <a:rPr lang="en-US" sz="2300" b="1" i="0" kern="1200">
              <a:solidFill>
                <a:srgbClr val="0070C0"/>
              </a:solidFill>
            </a:rPr>
            <a:t>desensitization</a:t>
          </a:r>
          <a:r>
            <a:rPr lang="en-US" sz="2300" kern="1200"/>
            <a:t> via </a:t>
          </a:r>
          <a:r>
            <a:rPr lang="en-US" sz="2300" b="1" kern="1200">
              <a:solidFill>
                <a:srgbClr val="FF0000"/>
              </a:solidFill>
            </a:rPr>
            <a:t>CREB </a:t>
          </a:r>
          <a:r>
            <a:rPr lang="en-US" sz="2300" b="1" kern="1200"/>
            <a:t> </a:t>
          </a:r>
        </a:p>
      </dsp:txBody>
      <dsp:txXfrm>
        <a:off x="5333394" y="1184798"/>
        <a:ext cx="4932389" cy="1777197"/>
      </dsp:txXfrm>
    </dsp:sp>
    <dsp:sp modelId="{F6B9BD5E-5694-4859-B103-A44BFECD4663}">
      <dsp:nvSpPr>
        <dsp:cNvPr id="0" name=""/>
        <dsp:cNvSpPr/>
      </dsp:nvSpPr>
      <dsp:spPr>
        <a:xfrm>
          <a:off x="533018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02</a:t>
          </a:r>
        </a:p>
      </dsp:txBody>
      <dsp:txXfrm>
        <a:off x="5330188" y="0"/>
        <a:ext cx="4932389" cy="11847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A7F36-3045-4466-A535-FD293F77F816}">
      <dsp:nvSpPr>
        <dsp:cNvPr id="0" name=""/>
        <dsp:cNvSpPr/>
      </dsp:nvSpPr>
      <dsp:spPr>
        <a:xfrm>
          <a:off x="0" y="144854"/>
          <a:ext cx="3235465" cy="70206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a:t>Chocolate – 50% increase</a:t>
          </a:r>
        </a:p>
      </dsp:txBody>
      <dsp:txXfrm>
        <a:off x="34272" y="179126"/>
        <a:ext cx="3166921" cy="633519"/>
      </dsp:txXfrm>
    </dsp:sp>
    <dsp:sp modelId="{DA79C053-81BF-4CCE-B8A4-7228A4437427}">
      <dsp:nvSpPr>
        <dsp:cNvPr id="0" name=""/>
        <dsp:cNvSpPr/>
      </dsp:nvSpPr>
      <dsp:spPr>
        <a:xfrm>
          <a:off x="0" y="756878"/>
          <a:ext cx="3235465" cy="70206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a:t>Sex – 100% increase</a:t>
          </a:r>
        </a:p>
      </dsp:txBody>
      <dsp:txXfrm>
        <a:off x="34272" y="791150"/>
        <a:ext cx="3166921" cy="633519"/>
      </dsp:txXfrm>
    </dsp:sp>
    <dsp:sp modelId="{8B58B886-A18C-4870-A5B8-93AA5B932AF8}">
      <dsp:nvSpPr>
        <dsp:cNvPr id="0" name=""/>
        <dsp:cNvSpPr/>
      </dsp:nvSpPr>
      <dsp:spPr>
        <a:xfrm>
          <a:off x="0" y="1456456"/>
          <a:ext cx="3235465" cy="70206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a:t>Snorting cocaine – 350%</a:t>
          </a:r>
        </a:p>
      </dsp:txBody>
      <dsp:txXfrm>
        <a:off x="34272" y="1490728"/>
        <a:ext cx="3166921" cy="633519"/>
      </dsp:txXfrm>
    </dsp:sp>
    <dsp:sp modelId="{FD69A393-7025-4820-BF50-07EA608EBD85}">
      <dsp:nvSpPr>
        <dsp:cNvPr id="0" name=""/>
        <dsp:cNvSpPr/>
      </dsp:nvSpPr>
      <dsp:spPr>
        <a:xfrm>
          <a:off x="0" y="2122567"/>
          <a:ext cx="3235465" cy="70206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a:t>Crystal meth – 1,200%</a:t>
          </a:r>
        </a:p>
      </dsp:txBody>
      <dsp:txXfrm>
        <a:off x="34272" y="2156839"/>
        <a:ext cx="3166921" cy="633519"/>
      </dsp:txXfrm>
    </dsp:sp>
    <dsp:sp modelId="{AACF42F5-B398-4563-A66D-9FBCBD1F2CE4}">
      <dsp:nvSpPr>
        <dsp:cNvPr id="0" name=""/>
        <dsp:cNvSpPr/>
      </dsp:nvSpPr>
      <dsp:spPr>
        <a:xfrm>
          <a:off x="0" y="2823521"/>
          <a:ext cx="3235465" cy="70206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a:t>Video gaming – 100% </a:t>
          </a:r>
        </a:p>
      </dsp:txBody>
      <dsp:txXfrm>
        <a:off x="34272" y="2857793"/>
        <a:ext cx="3166921" cy="6335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C5E42-5854-4A47-BD98-6B232D6A08BB}">
      <dsp:nvSpPr>
        <dsp:cNvPr id="0" name=""/>
        <dsp:cNvSpPr/>
      </dsp:nvSpPr>
      <dsp:spPr>
        <a:xfrm>
          <a:off x="0" y="2185"/>
          <a:ext cx="6832212" cy="1107454"/>
        </a:xfrm>
        <a:prstGeom prst="roundRect">
          <a:avLst>
            <a:gd name="adj" fmla="val 10000"/>
          </a:avLst>
        </a:prstGeom>
        <a:solidFill>
          <a:schemeClr val="accent2">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AB40AE28-0815-4B3E-9597-B7583CC964A3}">
      <dsp:nvSpPr>
        <dsp:cNvPr id="0" name=""/>
        <dsp:cNvSpPr/>
      </dsp:nvSpPr>
      <dsp:spPr>
        <a:xfrm>
          <a:off x="335004" y="251362"/>
          <a:ext cx="609099" cy="60909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68C3B596-50E0-4E67-B805-413998155097}">
      <dsp:nvSpPr>
        <dsp:cNvPr id="0" name=""/>
        <dsp:cNvSpPr/>
      </dsp:nvSpPr>
      <dsp:spPr>
        <a:xfrm>
          <a:off x="1279109" y="2185"/>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66750">
            <a:lnSpc>
              <a:spcPct val="90000"/>
            </a:lnSpc>
            <a:spcBef>
              <a:spcPct val="0"/>
            </a:spcBef>
            <a:spcAft>
              <a:spcPct val="35000"/>
            </a:spcAft>
            <a:buNone/>
          </a:pPr>
          <a:r>
            <a:rPr lang="en-US" sz="1500" b="1" kern="1200"/>
            <a:t>Excessive media can desynchronize the </a:t>
          </a:r>
          <a:r>
            <a:rPr lang="en-US" sz="1500" b="1" kern="1200">
              <a:solidFill>
                <a:schemeClr val="tx1"/>
              </a:solidFill>
            </a:rPr>
            <a:t>body clock </a:t>
          </a:r>
          <a:r>
            <a:rPr lang="en-US" sz="1500" b="1" kern="1200"/>
            <a:t>and other important biological rhythms (Dunckley, 2015).</a:t>
          </a:r>
        </a:p>
      </dsp:txBody>
      <dsp:txXfrm>
        <a:off x="1279109" y="2185"/>
        <a:ext cx="5553102" cy="1107454"/>
      </dsp:txXfrm>
    </dsp:sp>
    <dsp:sp modelId="{C9E130C2-B099-47CD-A1F5-6C09250EB63E}">
      <dsp:nvSpPr>
        <dsp:cNvPr id="0" name=""/>
        <dsp:cNvSpPr/>
      </dsp:nvSpPr>
      <dsp:spPr>
        <a:xfrm>
          <a:off x="0" y="1403912"/>
          <a:ext cx="6832212" cy="1107454"/>
        </a:xfrm>
        <a:prstGeom prst="roundRect">
          <a:avLst>
            <a:gd name="adj" fmla="val 10000"/>
          </a:avLst>
        </a:prstGeom>
        <a:solidFill>
          <a:schemeClr val="accent3">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FED9DA37-11D0-4977-AA84-F5824793DD05}">
      <dsp:nvSpPr>
        <dsp:cNvPr id="0" name=""/>
        <dsp:cNvSpPr/>
      </dsp:nvSpPr>
      <dsp:spPr>
        <a:xfrm>
          <a:off x="335004" y="1635680"/>
          <a:ext cx="609099" cy="60909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0D75913D-35D5-41F3-8D95-50D31E0FBED3}">
      <dsp:nvSpPr>
        <dsp:cNvPr id="0" name=""/>
        <dsp:cNvSpPr/>
      </dsp:nvSpPr>
      <dsp:spPr>
        <a:xfrm>
          <a:off x="1279109" y="1386503"/>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66750">
            <a:lnSpc>
              <a:spcPct val="90000"/>
            </a:lnSpc>
            <a:spcBef>
              <a:spcPct val="0"/>
            </a:spcBef>
            <a:spcAft>
              <a:spcPct val="35000"/>
            </a:spcAft>
            <a:buNone/>
          </a:pPr>
          <a:r>
            <a:rPr lang="en-US" sz="1500" b="1" kern="1200"/>
            <a:t>Can affect </a:t>
          </a:r>
          <a:r>
            <a:rPr lang="en-US" sz="1500" b="1" kern="1200">
              <a:solidFill>
                <a:schemeClr val="tx1"/>
              </a:solidFill>
            </a:rPr>
            <a:t>normal eye movements </a:t>
          </a:r>
          <a:r>
            <a:rPr lang="en-US" sz="1500" b="1" kern="1200"/>
            <a:t>to include those used for changes in depth perception which influences visual and vestibular development (Dunckley, 2015).</a:t>
          </a:r>
        </a:p>
      </dsp:txBody>
      <dsp:txXfrm>
        <a:off x="1279109" y="1386503"/>
        <a:ext cx="5553102" cy="1107454"/>
      </dsp:txXfrm>
    </dsp:sp>
    <dsp:sp modelId="{5FEAB9D3-6F8F-48DB-B50F-A82555074C14}">
      <dsp:nvSpPr>
        <dsp:cNvPr id="0" name=""/>
        <dsp:cNvSpPr/>
      </dsp:nvSpPr>
      <dsp:spPr>
        <a:xfrm>
          <a:off x="0" y="2866760"/>
          <a:ext cx="6832212" cy="1107454"/>
        </a:xfrm>
        <a:prstGeom prst="roundRect">
          <a:avLst>
            <a:gd name="adj" fmla="val 10000"/>
          </a:avLst>
        </a:prstGeom>
        <a:solidFill>
          <a:schemeClr val="accent4">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D671472D-083E-4A5E-BD23-B7D39D006AB5}">
      <dsp:nvSpPr>
        <dsp:cNvPr id="0" name=""/>
        <dsp:cNvSpPr/>
      </dsp:nvSpPr>
      <dsp:spPr>
        <a:xfrm>
          <a:off x="335004" y="3019998"/>
          <a:ext cx="609099" cy="60909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E1CBD7D4-CD35-4691-A7AA-A3324E03F389}">
      <dsp:nvSpPr>
        <dsp:cNvPr id="0" name=""/>
        <dsp:cNvSpPr/>
      </dsp:nvSpPr>
      <dsp:spPr>
        <a:xfrm>
          <a:off x="1279109" y="2770821"/>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bg1"/>
              </a:solidFill>
            </a:rPr>
            <a:t>Can cause </a:t>
          </a:r>
          <a:r>
            <a:rPr lang="en-US" sz="1500" b="1" kern="1200">
              <a:solidFill>
                <a:schemeClr val="tx1"/>
              </a:solidFill>
            </a:rPr>
            <a:t>Computer Vision Syndrome </a:t>
          </a:r>
          <a:r>
            <a:rPr lang="en-US" sz="1500" b="1" kern="1200"/>
            <a:t>-  resulting in blurred vision, headaches, and dry, irritated eyes (Dunckley, 2015).</a:t>
          </a:r>
        </a:p>
      </dsp:txBody>
      <dsp:txXfrm>
        <a:off x="1279109" y="2770821"/>
        <a:ext cx="5553102" cy="1107454"/>
      </dsp:txXfrm>
    </dsp:sp>
    <dsp:sp modelId="{8A11924D-2710-4190-8C3A-99CE64B5D218}">
      <dsp:nvSpPr>
        <dsp:cNvPr id="0" name=""/>
        <dsp:cNvSpPr/>
      </dsp:nvSpPr>
      <dsp:spPr>
        <a:xfrm>
          <a:off x="0" y="4155139"/>
          <a:ext cx="6832212" cy="1107454"/>
        </a:xfrm>
        <a:prstGeom prst="roundRect">
          <a:avLst>
            <a:gd name="adj" fmla="val 10000"/>
          </a:avLst>
        </a:prstGeom>
        <a:solidFill>
          <a:schemeClr val="accent5">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E468C513-7D0A-4E80-AC00-98080AD14115}">
      <dsp:nvSpPr>
        <dsp:cNvPr id="0" name=""/>
        <dsp:cNvSpPr/>
      </dsp:nvSpPr>
      <dsp:spPr>
        <a:xfrm>
          <a:off x="335004" y="4404316"/>
          <a:ext cx="609099" cy="60909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B8BDA773-CBF8-4F02-BE0A-B10CDB7B97D1}">
      <dsp:nvSpPr>
        <dsp:cNvPr id="0" name=""/>
        <dsp:cNvSpPr/>
      </dsp:nvSpPr>
      <dsp:spPr>
        <a:xfrm>
          <a:off x="1279109" y="4155139"/>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66750">
            <a:lnSpc>
              <a:spcPct val="90000"/>
            </a:lnSpc>
            <a:spcBef>
              <a:spcPct val="0"/>
            </a:spcBef>
            <a:spcAft>
              <a:spcPct val="35000"/>
            </a:spcAft>
            <a:buNone/>
          </a:pPr>
          <a:r>
            <a:rPr lang="en-US" sz="1500" b="1" kern="1200"/>
            <a:t>Implicated in actual </a:t>
          </a:r>
          <a:r>
            <a:rPr lang="en-US" sz="1500" b="1" kern="1200">
              <a:solidFill>
                <a:schemeClr val="tx1"/>
              </a:solidFill>
            </a:rPr>
            <a:t>damage to the retina </a:t>
          </a:r>
          <a:r>
            <a:rPr lang="en-US" sz="1500" b="1" kern="1200"/>
            <a:t>in some laboratory and animal studies, specifically blue and intense light (Dunckley, 2015).</a:t>
          </a:r>
        </a:p>
      </dsp:txBody>
      <dsp:txXfrm>
        <a:off x="1279109" y="4155139"/>
        <a:ext cx="5553102" cy="11074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4FD7C-8575-4563-88C4-12BDA26D07BA}">
      <dsp:nvSpPr>
        <dsp:cNvPr id="0" name=""/>
        <dsp:cNvSpPr/>
      </dsp:nvSpPr>
      <dsp:spPr>
        <a:xfrm>
          <a:off x="917322" y="0"/>
          <a:ext cx="4997567" cy="147802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Excessive Media can hijack the </a:t>
          </a:r>
          <a:r>
            <a:rPr lang="en-US" sz="1600" b="1" kern="1200">
              <a:solidFill>
                <a:srgbClr val="FFFF00"/>
              </a:solidFill>
            </a:rPr>
            <a:t>“orienting response” </a:t>
          </a:r>
          <a:r>
            <a:rPr lang="en-US" sz="1600" kern="1200"/>
            <a:t>which helps us assess a threat before we determine to </a:t>
          </a:r>
          <a:r>
            <a:rPr lang="en-US" sz="1600" b="1" kern="1200">
              <a:solidFill>
                <a:srgbClr val="FFFF00"/>
              </a:solidFill>
            </a:rPr>
            <a:t>fight, flee, or freeze </a:t>
          </a:r>
          <a:r>
            <a:rPr lang="en-US" sz="1600" kern="1200"/>
            <a:t>by creating chemical, electrical, and mechanical shifts that end up raising arousal levels (Dunckley, 2015).</a:t>
          </a:r>
        </a:p>
      </dsp:txBody>
      <dsp:txXfrm>
        <a:off x="960612" y="43290"/>
        <a:ext cx="4910987" cy="1391443"/>
      </dsp:txXfrm>
    </dsp:sp>
    <dsp:sp modelId="{0D82E7C1-6059-470B-A086-E2DAA3454159}">
      <dsp:nvSpPr>
        <dsp:cNvPr id="0" name=""/>
        <dsp:cNvSpPr/>
      </dsp:nvSpPr>
      <dsp:spPr>
        <a:xfrm rot="5400000">
          <a:off x="3138976" y="1514974"/>
          <a:ext cx="554258" cy="6651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a:t>01</a:t>
          </a:r>
        </a:p>
      </dsp:txBody>
      <dsp:txXfrm rot="-5400000">
        <a:off x="3216573" y="1570400"/>
        <a:ext cx="399066" cy="387981"/>
      </dsp:txXfrm>
    </dsp:sp>
    <dsp:sp modelId="{944E1287-49F7-494E-90C9-83B9C872A11F}">
      <dsp:nvSpPr>
        <dsp:cNvPr id="0" name=""/>
        <dsp:cNvSpPr/>
      </dsp:nvSpPr>
      <dsp:spPr>
        <a:xfrm>
          <a:off x="917322" y="2217035"/>
          <a:ext cx="4997567" cy="147802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a:solidFill>
                <a:schemeClr val="bg1"/>
              </a:solidFill>
            </a:rPr>
            <a:t>Stimulation by excessive media can damage </a:t>
          </a:r>
          <a:r>
            <a:rPr lang="en-US" sz="1600" b="1" kern="1200">
              <a:solidFill>
                <a:srgbClr val="FFFF00"/>
              </a:solidFill>
            </a:rPr>
            <a:t>myelin </a:t>
          </a:r>
          <a:r>
            <a:rPr lang="en-US" sz="1600" kern="1200"/>
            <a:t>in neuropathways, most specifically the </a:t>
          </a:r>
          <a:r>
            <a:rPr lang="en-US" sz="1600" b="1" kern="1200">
              <a:solidFill>
                <a:srgbClr val="FFFF00"/>
              </a:solidFill>
            </a:rPr>
            <a:t>oligodendrocytes</a:t>
          </a:r>
          <a:r>
            <a:rPr lang="en-US" sz="1600" kern="1200"/>
            <a:t>, the brain cells that produce cholesterol for proper myelination. (Kardaras, 2016).</a:t>
          </a:r>
        </a:p>
      </dsp:txBody>
      <dsp:txXfrm>
        <a:off x="960612" y="2260325"/>
        <a:ext cx="4910987" cy="1391443"/>
      </dsp:txXfrm>
    </dsp:sp>
    <dsp:sp modelId="{0F966D45-2443-4468-9B5B-71208CEE0EC0}">
      <dsp:nvSpPr>
        <dsp:cNvPr id="0" name=""/>
        <dsp:cNvSpPr/>
      </dsp:nvSpPr>
      <dsp:spPr>
        <a:xfrm rot="5400000">
          <a:off x="3138976" y="3732009"/>
          <a:ext cx="554258" cy="6651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a:t>02</a:t>
          </a:r>
        </a:p>
      </dsp:txBody>
      <dsp:txXfrm rot="-5400000">
        <a:off x="3216573" y="3787435"/>
        <a:ext cx="399066" cy="387981"/>
      </dsp:txXfrm>
    </dsp:sp>
    <dsp:sp modelId="{AA7A3FCD-1B12-4678-876E-3C14E1DCB43B}">
      <dsp:nvSpPr>
        <dsp:cNvPr id="0" name=""/>
        <dsp:cNvSpPr/>
      </dsp:nvSpPr>
      <dsp:spPr>
        <a:xfrm>
          <a:off x="917322" y="4434071"/>
          <a:ext cx="4997567" cy="147802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When myelin is destroyed by overstimulation during key developmental periods, problems such as our ability to </a:t>
          </a:r>
          <a:r>
            <a:rPr lang="en-US" sz="1600" b="1" kern="1200">
              <a:solidFill>
                <a:srgbClr val="FFFF00"/>
              </a:solidFill>
            </a:rPr>
            <a:t>focus</a:t>
          </a:r>
          <a:r>
            <a:rPr lang="en-US" sz="1600" kern="1200">
              <a:solidFill>
                <a:srgbClr val="FFFF00"/>
              </a:solidFill>
            </a:rPr>
            <a:t>, </a:t>
          </a:r>
          <a:r>
            <a:rPr lang="en-US" sz="1600" b="1" kern="1200">
              <a:solidFill>
                <a:srgbClr val="FFFF00"/>
              </a:solidFill>
            </a:rPr>
            <a:t>feel empathy</a:t>
          </a:r>
          <a:r>
            <a:rPr lang="en-US" sz="1600" kern="1200"/>
            <a:t>, and/or </a:t>
          </a:r>
          <a:r>
            <a:rPr lang="en-US" sz="1600" b="1" kern="1200">
              <a:solidFill>
                <a:srgbClr val="FFFF00"/>
              </a:solidFill>
            </a:rPr>
            <a:t>discern reality </a:t>
          </a:r>
          <a:r>
            <a:rPr lang="en-US" sz="1600" kern="1200"/>
            <a:t>can all be negatively affected (Kardaras, 2016).</a:t>
          </a:r>
        </a:p>
      </dsp:txBody>
      <dsp:txXfrm>
        <a:off x="960612" y="4477361"/>
        <a:ext cx="4910987" cy="13914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E704B4B-DBA2-44BA-8923-7F83DABA5B89}" type="datetimeFigureOut">
              <a:rPr lang="en-US" smtClean="0"/>
              <a:t>12/17/2023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0D82D63-7A75-4244-B6BD-8C1D500DC11A}" type="slidenum">
              <a:rPr lang="en-US" smtClean="0"/>
              <a:t>‹#›</a:t>
            </a:fld>
            <a:endParaRPr lang="en-US"/>
          </a:p>
        </p:txBody>
      </p:sp>
    </p:spTree>
    <p:extLst>
      <p:ext uri="{BB962C8B-B14F-4D97-AF65-F5344CB8AC3E}">
        <p14:creationId xmlns:p14="http://schemas.microsoft.com/office/powerpoint/2010/main" val="155476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82D63-7A75-4244-B6BD-8C1D500DC11A}" type="slidenum">
              <a:rPr lang="en-US" smtClean="0"/>
              <a:t>4</a:t>
            </a:fld>
            <a:endParaRPr lang="en-US"/>
          </a:p>
        </p:txBody>
      </p:sp>
    </p:spTree>
    <p:extLst>
      <p:ext uri="{BB962C8B-B14F-4D97-AF65-F5344CB8AC3E}">
        <p14:creationId xmlns:p14="http://schemas.microsoft.com/office/powerpoint/2010/main" val="2493706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24</a:t>
            </a:fld>
            <a:endParaRPr lang="en-US"/>
          </a:p>
        </p:txBody>
      </p:sp>
    </p:spTree>
    <p:extLst>
      <p:ext uri="{BB962C8B-B14F-4D97-AF65-F5344CB8AC3E}">
        <p14:creationId xmlns:p14="http://schemas.microsoft.com/office/powerpoint/2010/main" val="88483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82D63-7A75-4244-B6BD-8C1D500DC11A}" type="slidenum">
              <a:rPr lang="en-US" smtClean="0"/>
              <a:t>69</a:t>
            </a:fld>
            <a:endParaRPr lang="en-US"/>
          </a:p>
        </p:txBody>
      </p:sp>
    </p:spTree>
    <p:extLst>
      <p:ext uri="{BB962C8B-B14F-4D97-AF65-F5344CB8AC3E}">
        <p14:creationId xmlns:p14="http://schemas.microsoft.com/office/powerpoint/2010/main" val="3555545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306254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060665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51181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4884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23527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18594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302349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71768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25314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11533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77451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D1B3E3-9353-464D-A11F-1D5C816B42F6}" type="datetimeFigureOut">
              <a:rPr lang="en-US" smtClean="0"/>
              <a:t>12/17/2023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02672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D1B3E3-9353-464D-A11F-1D5C816B42F6}" type="datetimeFigureOut">
              <a:rPr lang="en-US" smtClean="0"/>
              <a:t>12/17/2023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4990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1B3E3-9353-464D-A11F-1D5C816B42F6}" type="datetimeFigureOut">
              <a:rPr lang="en-US" smtClean="0"/>
              <a:t>12/17/2023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510001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737572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567397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2D1B3E3-9353-464D-A11F-1D5C816B42F6}" type="datetimeFigureOut">
              <a:rPr lang="en-US" smtClean="0"/>
              <a:t>12/17/2023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A1CA815-BECE-469A-BF49-0A6457C36839}" type="slidenum">
              <a:rPr lang="en-US" smtClean="0"/>
              <a:t>‹#›</a:t>
            </a:fld>
            <a:endParaRPr lang="en-US"/>
          </a:p>
        </p:txBody>
      </p:sp>
    </p:spTree>
    <p:extLst>
      <p:ext uri="{BB962C8B-B14F-4D97-AF65-F5344CB8AC3E}">
        <p14:creationId xmlns:p14="http://schemas.microsoft.com/office/powerpoint/2010/main" val="383942750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Olfactory_tubercle" TargetMode="External"/><Relationship Id="rId3" Type="http://schemas.openxmlformats.org/officeDocument/2006/relationships/image" Target="../media/image39.jpeg"/><Relationship Id="rId7" Type="http://schemas.openxmlformats.org/officeDocument/2006/relationships/hyperlink" Target="https://en.wikipedia.org/wiki/Nucleus_accumben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n.wikipedia.org/wiki/Ventral_striatum" TargetMode="External"/><Relationship Id="rId5" Type="http://schemas.openxmlformats.org/officeDocument/2006/relationships/hyperlink" Target="https://en.wikipedia.org/wiki/Ventral_tegmental_area" TargetMode="External"/><Relationship Id="rId10" Type="http://schemas.openxmlformats.org/officeDocument/2006/relationships/hyperlink" Target="https://en.wikipedia.org/wiki/Brain_stimulation_reward" TargetMode="External"/><Relationship Id="rId4" Type="http://schemas.openxmlformats.org/officeDocument/2006/relationships/hyperlink" Target="https://en.wikipedia.org/wiki/Dopamine" TargetMode="External"/><Relationship Id="rId9" Type="http://schemas.openxmlformats.org/officeDocument/2006/relationships/hyperlink" Target="https://en.wikipedia.org/wiki/Medial_forebrain_bundle"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8.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60.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61.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6.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75.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77.jpeg"/><Relationship Id="rId7" Type="http://schemas.openxmlformats.org/officeDocument/2006/relationships/diagramColors" Target="../diagrams/colors13.xm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1.xml"/><Relationship Id="rId7" Type="http://schemas.openxmlformats.org/officeDocument/2006/relationships/image" Target="../media/image10.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svg"/></Relationships>
</file>

<file path=ppt/slides/_rels/slide6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diagramLayout" Target="../diagrams/layout15.xml"/><Relationship Id="rId7" Type="http://schemas.openxmlformats.org/officeDocument/2006/relationships/image" Target="../media/image98.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06.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07.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7.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12" Type="http://schemas.openxmlformats.org/officeDocument/2006/relationships/image" Target="../media/image115.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www.jkp.com/catalogue/book/9781785927126"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http://www.drdunckley.com/" TargetMode="External"/><Relationship Id="rId3" Type="http://schemas.openxmlformats.org/officeDocument/2006/relationships/hyperlink" Target="http://www.familysafemedia.com/" TargetMode="External"/><Relationship Id="rId7" Type="http://schemas.openxmlformats.org/officeDocument/2006/relationships/hyperlink" Target="https://meetcircle.com/" TargetMode="External"/><Relationship Id="rId2" Type="http://schemas.openxmlformats.org/officeDocument/2006/relationships/hyperlink" Target="http://www.commonsensemedia.com/" TargetMode="External"/><Relationship Id="rId1" Type="http://schemas.openxmlformats.org/officeDocument/2006/relationships/slideLayout" Target="../slideLayouts/slideLayout2.xml"/><Relationship Id="rId6" Type="http://schemas.openxmlformats.org/officeDocument/2006/relationships/hyperlink" Target="http://www.kidsbehavioralnerology.com/" TargetMode="External"/><Relationship Id="rId5" Type="http://schemas.openxmlformats.org/officeDocument/2006/relationships/hyperlink" Target="http://www.timetimer.com/" TargetMode="External"/><Relationship Id="rId10" Type="http://schemas.openxmlformats.org/officeDocument/2006/relationships/image" Target="../media/image131.jpeg"/><Relationship Id="rId4" Type="http://schemas.openxmlformats.org/officeDocument/2006/relationships/hyperlink" Target="http://www.getscreen.com/" TargetMode="External"/><Relationship Id="rId9" Type="http://schemas.openxmlformats.org/officeDocument/2006/relationships/hyperlink" Target="http://www.resetyourchildsbrain.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realbattle.org/" TargetMode="External"/><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hyperlink" Target="https://www.olganon.org/home"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65" name="Rectangle 114">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16">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531EFD6-FBAB-4DF8-B023-4C1DBC8B162F}"/>
              </a:ext>
            </a:extLst>
          </p:cNvPr>
          <p:cNvSpPr>
            <a:spLocks noGrp="1"/>
          </p:cNvSpPr>
          <p:nvPr>
            <p:ph type="ctrTitle"/>
          </p:nvPr>
        </p:nvSpPr>
        <p:spPr>
          <a:xfrm>
            <a:off x="540279" y="931178"/>
            <a:ext cx="3778870" cy="3531765"/>
          </a:xfrm>
        </p:spPr>
        <p:txBody>
          <a:bodyPr>
            <a:normAutofit/>
          </a:bodyPr>
          <a:lstStyle/>
          <a:p>
            <a:r>
              <a:rPr lang="en-US" sz="4000" b="1" dirty="0">
                <a:solidFill>
                  <a:srgbClr val="FEFFFF"/>
                </a:solidFill>
              </a:rPr>
              <a:t>Media Addiction and the Search for Meaning</a:t>
            </a:r>
          </a:p>
        </p:txBody>
      </p:sp>
      <p:sp>
        <p:nvSpPr>
          <p:cNvPr id="167"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03063559-622C-40C3-97FB-A142C35AA9B4}"/>
              </a:ext>
            </a:extLst>
          </p:cNvPr>
          <p:cNvSpPr>
            <a:spLocks noGrp="1"/>
          </p:cNvSpPr>
          <p:nvPr>
            <p:ph type="subTitle" idx="1"/>
          </p:nvPr>
        </p:nvSpPr>
        <p:spPr>
          <a:xfrm>
            <a:off x="540279" y="5189400"/>
            <a:ext cx="3778870" cy="544260"/>
          </a:xfrm>
        </p:spPr>
        <p:txBody>
          <a:bodyPr anchor="ctr">
            <a:noAutofit/>
          </a:bodyPr>
          <a:lstStyle/>
          <a:p>
            <a:pPr>
              <a:lnSpc>
                <a:spcPct val="90000"/>
              </a:lnSpc>
            </a:pPr>
            <a:r>
              <a:rPr lang="en-US" sz="1400">
                <a:solidFill>
                  <a:srgbClr val="FEFFFF"/>
                </a:solidFill>
              </a:rPr>
              <a:t>Jeffrey E. Hansen, Ph.D.</a:t>
            </a:r>
          </a:p>
          <a:p>
            <a:pPr>
              <a:lnSpc>
                <a:spcPct val="90000"/>
              </a:lnSpc>
            </a:pPr>
            <a:r>
              <a:rPr lang="en-US" sz="1400">
                <a:solidFill>
                  <a:srgbClr val="FEFFFF"/>
                </a:solidFill>
              </a:rPr>
              <a:t>Madigan Army Medical Center</a:t>
            </a:r>
          </a:p>
        </p:txBody>
      </p:sp>
      <p:pic>
        <p:nvPicPr>
          <p:cNvPr id="45" name="Picture 44" descr="http://giraffesocialmedia.co.uk/wp-content/uploads/2013/10/impact-of-social-media1.jpg">
            <a:extLst>
              <a:ext uri="{FF2B5EF4-FFF2-40B4-BE49-F238E27FC236}">
                <a16:creationId xmlns:a16="http://schemas.microsoft.com/office/drawing/2014/main" id="{1F440A93-ECD4-44D4-B069-8C8D4D47398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4022" y="967416"/>
            <a:ext cx="6556330" cy="5250503"/>
          </a:xfrm>
          <a:prstGeom prst="rect">
            <a:avLst/>
          </a:prstGeom>
          <a:noFill/>
        </p:spPr>
      </p:pic>
      <p:sp>
        <p:nvSpPr>
          <p:cNvPr id="4" name="TextBox 3"/>
          <p:cNvSpPr txBox="1"/>
          <p:nvPr/>
        </p:nvSpPr>
        <p:spPr>
          <a:xfrm>
            <a:off x="5951586" y="5886212"/>
            <a:ext cx="5461202" cy="954107"/>
          </a:xfrm>
          <a:prstGeom prst="rect">
            <a:avLst/>
          </a:prstGeom>
          <a:noFill/>
        </p:spPr>
        <p:txBody>
          <a:bodyPr wrap="square" rtlCol="0">
            <a:spAutoFit/>
          </a:bodyPr>
          <a:lstStyle/>
          <a:p>
            <a:pPr marR="0" lvl="0" algn="ctr">
              <a:spcBef>
                <a:spcPts val="0"/>
              </a:spcBef>
              <a:spcAft>
                <a:spcPts val="0"/>
              </a:spcAft>
              <a:tabLst>
                <a:tab pos="457200" algn="l"/>
              </a:tabLst>
            </a:pPr>
            <a:r>
              <a:rPr lang="en-US" sz="1400">
                <a:latin typeface="Times New Roman" panose="02020603050405020304" pitchFamily="18" charset="0"/>
                <a:ea typeface="Times New Roman" panose="02020603050405020304" pitchFamily="18" charset="0"/>
              </a:rPr>
              <a:t>“The views expressed are those of the author and do not reflect the official policy of the Department of the Army, the Department of Defense or the U.S. Government.”</a:t>
            </a:r>
          </a:p>
          <a:p>
            <a:pPr algn="ctr"/>
            <a:r>
              <a:rPr lang="en-US" sz="1400">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696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8CBC8AC-6581-48E6-B0C0-B397B890DDF4}"/>
              </a:ext>
            </a:extLst>
          </p:cNvPr>
          <p:cNvSpPr>
            <a:spLocks noGrp="1"/>
          </p:cNvSpPr>
          <p:nvPr>
            <p:ph type="title"/>
          </p:nvPr>
        </p:nvSpPr>
        <p:spPr>
          <a:xfrm>
            <a:off x="541867" y="787400"/>
            <a:ext cx="7145866" cy="778933"/>
          </a:xfrm>
        </p:spPr>
        <p:txBody>
          <a:bodyPr anchor="ctr">
            <a:normAutofit/>
          </a:bodyPr>
          <a:lstStyle/>
          <a:p>
            <a:r>
              <a:rPr lang="en-US" sz="3200" b="1" dirty="0">
                <a:solidFill>
                  <a:srgbClr val="FEFFFF"/>
                </a:solidFill>
              </a:rPr>
              <a:t>Current Trends - continued</a:t>
            </a:r>
          </a:p>
        </p:txBody>
      </p:sp>
      <p:sp>
        <p:nvSpPr>
          <p:cNvPr id="3" name="Content Placeholder 2">
            <a:extLst>
              <a:ext uri="{FF2B5EF4-FFF2-40B4-BE49-F238E27FC236}">
                <a16:creationId xmlns:a16="http://schemas.microsoft.com/office/drawing/2014/main" id="{FDF9C870-7284-45C5-A347-03E8E2F92F36}"/>
              </a:ext>
            </a:extLst>
          </p:cNvPr>
          <p:cNvSpPr>
            <a:spLocks noGrp="1"/>
          </p:cNvSpPr>
          <p:nvPr>
            <p:ph idx="1"/>
          </p:nvPr>
        </p:nvSpPr>
        <p:spPr>
          <a:xfrm>
            <a:off x="541866" y="2040388"/>
            <a:ext cx="7145867" cy="4553359"/>
          </a:xfrm>
        </p:spPr>
        <p:txBody>
          <a:bodyPr>
            <a:normAutofit/>
          </a:bodyPr>
          <a:lstStyle/>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Childhood psychosocial and neurodevelopmental issues have increased in lock step with the insidious growth of electronic screen exposure in daily life. Children 2 to 6 spend 2 to 4 hours per day screen-bound – during a period of their lives when sufficient healthy play is critical to normal development (Rideout et al., 2004).</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Computer training in early education – including preschool – has become commonplace, despite a lack of empirical support for its efficacy (Facing the Screen Dilemma: Young Children, Technology and Early Education, 2012).</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According to a long-term study by the Kaiser Family Foundation in 2010, children 8 to 18 spend on average 7½ hours per day on some form of screens – a 20% rise from just 5 years earlier (Rideout et al., 2010).</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8-10-year-old children spend nearly 8 hours per day on media and older children spend more than 11 hours (AAP, 2013).</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71% of children have a TV or Internet device in their room (AAP, 2013).</a:t>
            </a:r>
          </a:p>
          <a:p>
            <a:pPr marL="0" lvl="0" indent="0">
              <a:lnSpc>
                <a:spcPct val="90000"/>
              </a:lnSpc>
              <a:spcBef>
                <a:spcPts val="0"/>
              </a:spcBef>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Teens receive and send on average 3,705 texts per month or about 6 per hour (Rosen, 2012).</a:t>
            </a:r>
          </a:p>
          <a:p>
            <a:pPr>
              <a:lnSpc>
                <a:spcPct val="90000"/>
              </a:lnSpc>
            </a:pPr>
            <a:endParaRPr lang="en-US" sz="1300">
              <a:solidFill>
                <a:srgbClr val="FEFFFF"/>
              </a:solidFill>
            </a:endParaRPr>
          </a:p>
        </p:txBody>
      </p:sp>
      <p:pic>
        <p:nvPicPr>
          <p:cNvPr id="2050" name="Picture 2" descr="Image result for picture showing trends">
            <a:extLst>
              <a:ext uri="{FF2B5EF4-FFF2-40B4-BE49-F238E27FC236}">
                <a16:creationId xmlns:a16="http://schemas.microsoft.com/office/drawing/2014/main" id="{1505C351-9F6A-449B-895D-6AE3093D33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986" b="6776"/>
          <a:stretch/>
        </p:blipFill>
        <p:spPr bwMode="auto">
          <a:xfrm>
            <a:off x="8729514" y="2032000"/>
            <a:ext cx="3157686" cy="360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410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778CB-9A56-40B1-9B13-4BD0CF14B60B}"/>
              </a:ext>
            </a:extLst>
          </p:cNvPr>
          <p:cNvSpPr>
            <a:spLocks noGrp="1"/>
          </p:cNvSpPr>
          <p:nvPr>
            <p:ph type="title"/>
          </p:nvPr>
        </p:nvSpPr>
        <p:spPr>
          <a:xfrm>
            <a:off x="970844" y="1151467"/>
            <a:ext cx="3088236" cy="4978970"/>
          </a:xfrm>
        </p:spPr>
        <p:txBody>
          <a:bodyPr>
            <a:normAutofit/>
          </a:bodyPr>
          <a:lstStyle/>
          <a:p>
            <a:r>
              <a:rPr lang="en-US" b="1" dirty="0">
                <a:solidFill>
                  <a:srgbClr val="FF0000"/>
                </a:solidFill>
              </a:rPr>
              <a:t>Current Trends – continued</a:t>
            </a:r>
            <a:br>
              <a:rPr lang="en-US" b="1" dirty="0">
                <a:solidFill>
                  <a:srgbClr val="FF0000"/>
                </a:solidFill>
              </a:rPr>
            </a:br>
            <a:br>
              <a:rPr lang="en-US" b="1" dirty="0">
                <a:solidFill>
                  <a:srgbClr val="FF0000"/>
                </a:solidFill>
              </a:rPr>
            </a:br>
            <a:r>
              <a:rPr lang="en-US" sz="2000" b="1" dirty="0">
                <a:solidFill>
                  <a:schemeClr val="bg1"/>
                </a:solidFill>
              </a:rPr>
              <a:t>And what about we adults in the room?</a:t>
            </a:r>
            <a:br>
              <a:rPr lang="en-US" sz="2000" b="1" dirty="0">
                <a:solidFill>
                  <a:schemeClr val="bg1"/>
                </a:solidFill>
              </a:rPr>
            </a:br>
            <a:br>
              <a:rPr lang="en-US" sz="2000" b="1" dirty="0">
                <a:solidFill>
                  <a:schemeClr val="bg1"/>
                </a:solidFill>
              </a:rPr>
            </a:br>
            <a:br>
              <a:rPr lang="en-US" sz="2000" b="1" dirty="0">
                <a:solidFill>
                  <a:schemeClr val="bg1"/>
                </a:solidFill>
              </a:rPr>
            </a:br>
            <a:br>
              <a:rPr lang="en-US" sz="2000" b="1" dirty="0">
                <a:solidFill>
                  <a:schemeClr val="bg1"/>
                </a:solidFill>
              </a:rPr>
            </a:br>
            <a:br>
              <a:rPr lang="en-US" sz="2000" b="1" dirty="0">
                <a:solidFill>
                  <a:schemeClr val="bg1"/>
                </a:solidFill>
              </a:rPr>
            </a:br>
            <a:br>
              <a:rPr lang="en-US" sz="2000" b="1" dirty="0">
                <a:solidFill>
                  <a:schemeClr val="bg1"/>
                </a:solidFill>
              </a:rPr>
            </a:br>
            <a:r>
              <a:rPr lang="en-US" sz="1000" b="1" dirty="0">
                <a:solidFill>
                  <a:schemeClr val="bg1"/>
                </a:solidFill>
              </a:rPr>
              <a:t>Cited in Adam Alder, </a:t>
            </a:r>
            <a:r>
              <a:rPr lang="en-US" sz="1000" b="1" i="1" dirty="0">
                <a:solidFill>
                  <a:schemeClr val="bg1"/>
                </a:solidFill>
              </a:rPr>
              <a:t>Irresistible (2018)</a:t>
            </a:r>
            <a:endParaRPr lang="en-US" sz="1000" dirty="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C8E23D3-197D-42A4-8E67-1113B7A2D7E1}"/>
              </a:ext>
            </a:extLst>
          </p:cNvPr>
          <p:cNvGraphicFramePr>
            <a:graphicFrameLocks noGrp="1"/>
          </p:cNvGraphicFramePr>
          <p:nvPr>
            <p:ph idx="1"/>
            <p:extLst>
              <p:ext uri="{D42A27DB-BD31-4B8C-83A1-F6EECF244321}">
                <p14:modId xmlns:p14="http://schemas.microsoft.com/office/powerpoint/2010/main" val="4264673487"/>
              </p:ext>
            </p:extLst>
          </p:nvPr>
        </p:nvGraphicFramePr>
        <p:xfrm>
          <a:off x="4713144" y="0"/>
          <a:ext cx="71289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8399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5" name="Group 3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4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4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4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4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4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4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4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4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9" name="Rectangle 4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3" name="Rectangle 52">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8113797-004C-4F19-8E99-155936E7920C}"/>
              </a:ext>
            </a:extLst>
          </p:cNvPr>
          <p:cNvSpPr>
            <a:spLocks noGrp="1"/>
          </p:cNvSpPr>
          <p:nvPr>
            <p:ph type="title"/>
          </p:nvPr>
        </p:nvSpPr>
        <p:spPr>
          <a:xfrm>
            <a:off x="252953" y="645181"/>
            <a:ext cx="3778870" cy="3943250"/>
          </a:xfrm>
        </p:spPr>
        <p:txBody>
          <a:bodyPr vert="horz" lIns="91440" tIns="45720" rIns="91440" bIns="45720" rtlCol="0" anchor="b">
            <a:normAutofit/>
          </a:bodyPr>
          <a:lstStyle/>
          <a:p>
            <a:r>
              <a:rPr lang="en-US" sz="4000" b="1">
                <a:solidFill>
                  <a:srgbClr val="FEFFFF"/>
                </a:solidFill>
              </a:rPr>
              <a:t>Sadly, many kids these days would go left I think:</a:t>
            </a:r>
          </a:p>
        </p:txBody>
      </p:sp>
      <p:sp>
        <p:nvSpPr>
          <p:cNvPr id="57"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Content Placeholder 8">
            <a:extLst>
              <a:ext uri="{FF2B5EF4-FFF2-40B4-BE49-F238E27FC236}">
                <a16:creationId xmlns:a16="http://schemas.microsoft.com/office/drawing/2014/main" id="{6AC02196-2F03-4EA9-8C85-3DFF20C5DCC8}"/>
              </a:ext>
            </a:extLst>
          </p:cNvPr>
          <p:cNvSpPr>
            <a:spLocks noGrp="1"/>
          </p:cNvSpPr>
          <p:nvPr>
            <p:ph idx="1"/>
          </p:nvPr>
        </p:nvSpPr>
        <p:spPr>
          <a:xfrm>
            <a:off x="540279" y="5189400"/>
            <a:ext cx="3778870" cy="544260"/>
          </a:xfrm>
        </p:spPr>
        <p:txBody>
          <a:bodyPr vert="horz" lIns="91440" tIns="45720" rIns="91440" bIns="45720" rtlCol="0" anchor="ctr">
            <a:normAutofit/>
          </a:bodyPr>
          <a:lstStyle/>
          <a:p>
            <a:pPr marL="0" indent="0">
              <a:buNone/>
            </a:pPr>
            <a:r>
              <a:rPr lang="en-US" sz="1600">
                <a:solidFill>
                  <a:srgbClr val="FEFFFF"/>
                </a:solidFill>
              </a:rPr>
              <a:t>  </a:t>
            </a:r>
          </a:p>
        </p:txBody>
      </p:sp>
      <p:pic>
        <p:nvPicPr>
          <p:cNvPr id="7" name="Picture 2" descr="Related image">
            <a:extLst>
              <a:ext uri="{FF2B5EF4-FFF2-40B4-BE49-F238E27FC236}">
                <a16:creationId xmlns:a16="http://schemas.microsoft.com/office/drawing/2014/main" id="{4519D882-4998-4B0E-83E2-562BDC34E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673" y="391886"/>
            <a:ext cx="6304150" cy="613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724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F0EB019-D709-4673-B856-24B85B99E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B0866DA9-5D88-42EA-A7A5-72245E5F8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9" name="Freeform 5">
            <a:extLst>
              <a:ext uri="{FF2B5EF4-FFF2-40B4-BE49-F238E27FC236}">
                <a16:creationId xmlns:a16="http://schemas.microsoft.com/office/drawing/2014/main" id="{2F1EAD63-88F7-4C03-9CFF-FD14BEFB6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A0847B4-2C42-45FD-BC5F-3FFE60299FB3}"/>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Electronic Screen Syndrome (ESS) - as Defined by Dr. Dunckley (2015):</a:t>
            </a:r>
          </a:p>
        </p:txBody>
      </p:sp>
      <p:sp>
        <p:nvSpPr>
          <p:cNvPr id="18" name="Content Placeholder 2">
            <a:extLst>
              <a:ext uri="{FF2B5EF4-FFF2-40B4-BE49-F238E27FC236}">
                <a16:creationId xmlns:a16="http://schemas.microsoft.com/office/drawing/2014/main" id="{919FC99C-9B73-467F-B0F7-E8CD330783E1}"/>
              </a:ext>
            </a:extLst>
          </p:cNvPr>
          <p:cNvSpPr>
            <a:spLocks noGrp="1"/>
          </p:cNvSpPr>
          <p:nvPr>
            <p:ph idx="1"/>
          </p:nvPr>
        </p:nvSpPr>
        <p:spPr>
          <a:xfrm>
            <a:off x="541866" y="2032000"/>
            <a:ext cx="7145867" cy="3879222"/>
          </a:xfrm>
        </p:spPr>
        <p:txBody>
          <a:bodyPr>
            <a:normAutofit/>
          </a:bodyPr>
          <a:lstStyle/>
          <a:p>
            <a:r>
              <a:rPr lang="en-US">
                <a:solidFill>
                  <a:srgbClr val="FEFFFF"/>
                </a:solidFill>
              </a:rPr>
              <a:t>A disorder of dysregulation caused by exposure to screens</a:t>
            </a:r>
          </a:p>
          <a:p>
            <a:r>
              <a:rPr lang="en-US">
                <a:solidFill>
                  <a:srgbClr val="FEFFFF"/>
                </a:solidFill>
              </a:rPr>
              <a:t>Hyperarousal (fight or flight)</a:t>
            </a:r>
          </a:p>
          <a:p>
            <a:r>
              <a:rPr lang="en-US">
                <a:solidFill>
                  <a:srgbClr val="FEFFFF"/>
                </a:solidFill>
              </a:rPr>
              <a:t>Mood dysregulation</a:t>
            </a:r>
          </a:p>
          <a:p>
            <a:r>
              <a:rPr lang="en-US">
                <a:solidFill>
                  <a:srgbClr val="FEFFFF"/>
                </a:solidFill>
              </a:rPr>
              <a:t>Dysregulation of various biological systems</a:t>
            </a:r>
          </a:p>
          <a:p>
            <a:r>
              <a:rPr lang="en-US">
                <a:solidFill>
                  <a:srgbClr val="FEFFFF"/>
                </a:solidFill>
              </a:rPr>
              <a:t>Sometimes immediate and obvious - sometimes more subtle</a:t>
            </a:r>
          </a:p>
          <a:p>
            <a:r>
              <a:rPr lang="en-US">
                <a:solidFill>
                  <a:srgbClr val="FEFFFF"/>
                </a:solidFill>
              </a:rPr>
              <a:t>Can cause various chemical, hormonal, and sleep disturbances in the same way that powerful stimulants can</a:t>
            </a:r>
          </a:p>
          <a:p>
            <a:r>
              <a:rPr lang="en-US">
                <a:solidFill>
                  <a:srgbClr val="FEFFFF"/>
                </a:solidFill>
              </a:rPr>
              <a:t>Can impact the central nervous system long after the offending device has been removed</a:t>
            </a:r>
          </a:p>
          <a:p>
            <a:endParaRPr lang="en-US">
              <a:solidFill>
                <a:srgbClr val="FEFFFF"/>
              </a:solidFill>
            </a:endParaRPr>
          </a:p>
        </p:txBody>
      </p:sp>
      <p:pic>
        <p:nvPicPr>
          <p:cNvPr id="22" name="Graphic 21" descr="Brain in head">
            <a:extLst>
              <a:ext uri="{FF2B5EF4-FFF2-40B4-BE49-F238E27FC236}">
                <a16:creationId xmlns:a16="http://schemas.microsoft.com/office/drawing/2014/main" id="{5AB20272-16C1-4902-AEED-AFF4236D4C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85364" y="2370160"/>
            <a:ext cx="1857315" cy="1857315"/>
          </a:xfrm>
          <a:prstGeom prst="rect">
            <a:avLst/>
          </a:prstGeom>
        </p:spPr>
      </p:pic>
      <p:pic>
        <p:nvPicPr>
          <p:cNvPr id="3074" name="Picture 2" descr="Image result for picture of kids wired to screens">
            <a:extLst>
              <a:ext uri="{FF2B5EF4-FFF2-40B4-BE49-F238E27FC236}">
                <a16:creationId xmlns:a16="http://schemas.microsoft.com/office/drawing/2014/main" id="{3D4D7FB7-6CEE-4E2B-A7DC-4BE170DFD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2208" y="2353206"/>
            <a:ext cx="3547872" cy="26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277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D8DF9C3-DB5C-43EB-9E22-A1CFD9ADDCA7}"/>
              </a:ext>
            </a:extLst>
          </p:cNvPr>
          <p:cNvSpPr>
            <a:spLocks noGrp="1"/>
          </p:cNvSpPr>
          <p:nvPr>
            <p:ph type="title"/>
          </p:nvPr>
        </p:nvSpPr>
        <p:spPr>
          <a:xfrm>
            <a:off x="541867" y="787400"/>
            <a:ext cx="7145866" cy="778933"/>
          </a:xfrm>
        </p:spPr>
        <p:txBody>
          <a:bodyPr anchor="ctr">
            <a:normAutofit/>
          </a:bodyPr>
          <a:lstStyle/>
          <a:p>
            <a:pPr marL="0" marR="0">
              <a:lnSpc>
                <a:spcPct val="90000"/>
              </a:lnSpc>
              <a:spcBef>
                <a:spcPts val="0"/>
              </a:spcBef>
              <a:spcAft>
                <a:spcPts val="0"/>
              </a:spcAft>
            </a:pPr>
            <a:r>
              <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rPr>
              <a:t>Warning Signs of ESS:</a:t>
            </a:r>
            <a:br>
              <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2500" b="1">
              <a:solidFill>
                <a:srgbClr val="FEFFFF"/>
              </a:solidFill>
            </a:endParaRPr>
          </a:p>
        </p:txBody>
      </p:sp>
      <p:sp>
        <p:nvSpPr>
          <p:cNvPr id="52" name="Content Placeholder 2">
            <a:extLst>
              <a:ext uri="{FF2B5EF4-FFF2-40B4-BE49-F238E27FC236}">
                <a16:creationId xmlns:a16="http://schemas.microsoft.com/office/drawing/2014/main" id="{93F16683-4951-4B43-BE29-DBD5B050F0D0}"/>
              </a:ext>
              <a:ext uri="{C183D7F6-B498-43B3-948B-1728B52AA6E4}">
                <adec:decorative xmlns:adec="http://schemas.microsoft.com/office/drawing/2017/decorative" val="1"/>
              </a:ext>
            </a:extLst>
          </p:cNvPr>
          <p:cNvSpPr>
            <a:spLocks noGrp="1"/>
          </p:cNvSpPr>
          <p:nvPr>
            <p:ph idx="1"/>
          </p:nvPr>
        </p:nvSpPr>
        <p:spPr>
          <a:xfrm>
            <a:off x="541866" y="2032000"/>
            <a:ext cx="7145867" cy="3879222"/>
          </a:xfrm>
        </p:spPr>
        <p:txBody>
          <a:bodyPr>
            <a:normAutofit/>
          </a:bodyPr>
          <a:lstStyle/>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Is revved up all the time</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Has meltdowns over minor frustrations</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Has full-blown rages which can lead to aggression and destruction of property</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Becomes irritable when asked to stop playing video games or to get off the computer</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Pupils are dilated after using electronics</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Hard time making eye contact after screen-time or in general</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Attracted to screens – like a moth to a flame</a:t>
            </a:r>
          </a:p>
          <a:p>
            <a:pPr>
              <a:lnSpc>
                <a:spcPct val="90000"/>
              </a:lnSpc>
            </a:pPr>
            <a:endParaRPr lang="en-US">
              <a:solidFill>
                <a:srgbClr val="FEFFFF"/>
              </a:solidFill>
            </a:endParaRPr>
          </a:p>
        </p:txBody>
      </p:sp>
      <p:pic>
        <p:nvPicPr>
          <p:cNvPr id="9218" name="Picture 2" descr="Image result for images of warning signs">
            <a:extLst>
              <a:ext uri="{FF2B5EF4-FFF2-40B4-BE49-F238E27FC236}">
                <a16:creationId xmlns:a16="http://schemas.microsoft.com/office/drawing/2014/main" id="{A2CE630F-E257-4EAC-A729-5C56444F2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57" y="2964424"/>
            <a:ext cx="3001931" cy="199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68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5A9A36E-7A9F-41F9-812A-CCBDD02EACAE}"/>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rPr>
              <a:t>Warning Signs of ESS -  continued</a:t>
            </a:r>
            <a:br>
              <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2500" b="1">
              <a:solidFill>
                <a:srgbClr val="FEFFFF"/>
              </a:solidFill>
            </a:endParaRPr>
          </a:p>
        </p:txBody>
      </p:sp>
      <p:sp>
        <p:nvSpPr>
          <p:cNvPr id="3" name="Content Placeholder 2">
            <a:extLst>
              <a:ext uri="{FF2B5EF4-FFF2-40B4-BE49-F238E27FC236}">
                <a16:creationId xmlns:a16="http://schemas.microsoft.com/office/drawing/2014/main" id="{A20515EE-7B98-426F-AD3A-8DA53EC1BE9D}"/>
              </a:ext>
            </a:extLst>
          </p:cNvPr>
          <p:cNvSpPr>
            <a:spLocks noGrp="1"/>
          </p:cNvSpPr>
          <p:nvPr>
            <p:ph idx="1"/>
          </p:nvPr>
        </p:nvSpPr>
        <p:spPr>
          <a:xfrm>
            <a:off x="541866" y="2032000"/>
            <a:ext cx="7145867" cy="3879222"/>
          </a:xfrm>
        </p:spPr>
        <p:txBody>
          <a:bodyPr>
            <a:normAutofit/>
          </a:bodyPr>
          <a:lstStyle/>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Less happy than normal or a loss of interest in otherwise pleasurable activities (anhedonia)</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Difficulty making or keeping friends</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Narrowed range of interests, or that these interests mostly revolve around screens</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Thirst for knowledge and natural curiosity have dampened</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Grades have fallen and/or is not working up to potential</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Teachers, pediatricians, or therapists have suggested ADHD, bipolar disorder, depression, an anxiety disorder, or possibly even psychosis, and there is no family history of the disorder</a:t>
            </a:r>
          </a:p>
          <a:p>
            <a:pPr>
              <a:lnSpc>
                <a:spcPct val="90000"/>
              </a:lnSpc>
            </a:pPr>
            <a:endParaRPr lang="en-US">
              <a:solidFill>
                <a:srgbClr val="FEFFFF"/>
              </a:solidFill>
            </a:endParaRPr>
          </a:p>
        </p:txBody>
      </p:sp>
      <p:pic>
        <p:nvPicPr>
          <p:cNvPr id="8194" name="Picture 2" descr="Image result for images of warning signs">
            <a:extLst>
              <a:ext uri="{FF2B5EF4-FFF2-40B4-BE49-F238E27FC236}">
                <a16:creationId xmlns:a16="http://schemas.microsoft.com/office/drawing/2014/main" id="{BF08D14D-1DD4-4596-AC87-AE0F8E106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57" y="2964424"/>
            <a:ext cx="3001931" cy="199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82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10336C3-5FA5-454B-8D0B-84193997CE0D}"/>
              </a:ext>
            </a:extLst>
          </p:cNvPr>
          <p:cNvSpPr>
            <a:spLocks noGrp="1"/>
          </p:cNvSpPr>
          <p:nvPr>
            <p:ph type="title"/>
          </p:nvPr>
        </p:nvSpPr>
        <p:spPr>
          <a:xfrm>
            <a:off x="541867" y="787400"/>
            <a:ext cx="7145866" cy="778933"/>
          </a:xfrm>
        </p:spPr>
        <p:txBody>
          <a:bodyPr anchor="ctr">
            <a:normAutofit/>
          </a:bodyPr>
          <a:lstStyle/>
          <a:p>
            <a:r>
              <a:rPr lang="en-US" sz="3200" b="1">
                <a:solidFill>
                  <a:srgbClr val="FEFFFF"/>
                </a:solidFill>
                <a:latin typeface="Calibri" panose="020F0502020204030204" pitchFamily="34" charset="0"/>
                <a:ea typeface="Calibri" panose="020F0502020204030204" pitchFamily="34" charset="0"/>
                <a:cs typeface="Times New Roman" panose="02020603050405020304" pitchFamily="18" charset="0"/>
              </a:rPr>
              <a:t>Warning Signs of ESS -  continued</a:t>
            </a:r>
            <a:endParaRPr lang="en-US" sz="3200" b="1">
              <a:solidFill>
                <a:srgbClr val="FEFFFF"/>
              </a:solidFill>
            </a:endParaRPr>
          </a:p>
        </p:txBody>
      </p:sp>
      <p:sp>
        <p:nvSpPr>
          <p:cNvPr id="3" name="Content Placeholder 2">
            <a:extLst>
              <a:ext uri="{FF2B5EF4-FFF2-40B4-BE49-F238E27FC236}">
                <a16:creationId xmlns:a16="http://schemas.microsoft.com/office/drawing/2014/main" id="{1F38E83B-6F70-4835-B638-871ACF967428}"/>
              </a:ext>
            </a:extLst>
          </p:cNvPr>
          <p:cNvSpPr>
            <a:spLocks noGrp="1"/>
          </p:cNvSpPr>
          <p:nvPr>
            <p:ph idx="1"/>
          </p:nvPr>
        </p:nvSpPr>
        <p:spPr>
          <a:xfrm>
            <a:off x="541866" y="2032000"/>
            <a:ext cx="7145867" cy="3879222"/>
          </a:xfrm>
        </p:spPr>
        <p:txBody>
          <a:bodyPr>
            <a:normAutofit/>
          </a:bodyPr>
          <a:lstStyle/>
          <a:p>
            <a:pPr lvl="0">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Multiple practitioners have given differing or conflicting diagnoses</a:t>
            </a:r>
          </a:p>
          <a:p>
            <a:pPr lvl="0">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Preexisting conditions such as autism spectrum disorder or ADHD appear to be getting worse</a:t>
            </a:r>
          </a:p>
          <a:p>
            <a:pPr lvl="0">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Is “wired and tired,” like being exhausted but can’t sleep, or sleeps but doesn’t feel rested</a:t>
            </a:r>
          </a:p>
          <a:p>
            <a:pPr lvl="0">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Seems lazy and unmotivated and has poor attention to detail</a:t>
            </a:r>
          </a:p>
          <a:p>
            <a:pPr lvl="0">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Seems stressed, despite no evident stressors</a:t>
            </a:r>
          </a:p>
          <a:p>
            <a:pPr lvl="0">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Receiving services at school but they don’t seem to be helping</a:t>
            </a:r>
          </a:p>
          <a:p>
            <a:endParaRPr lang="en-US">
              <a:solidFill>
                <a:srgbClr val="FEFFFF"/>
              </a:solidFill>
            </a:endParaRPr>
          </a:p>
        </p:txBody>
      </p:sp>
      <p:pic>
        <p:nvPicPr>
          <p:cNvPr id="10242" name="Picture 2" descr="Image result for images of warning signs">
            <a:extLst>
              <a:ext uri="{FF2B5EF4-FFF2-40B4-BE49-F238E27FC236}">
                <a16:creationId xmlns:a16="http://schemas.microsoft.com/office/drawing/2014/main" id="{F62415E1-B788-4523-8992-3A1638618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57" y="2964424"/>
            <a:ext cx="3001931" cy="199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104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F758F86-D623-44B2-8D1B-D451AFC50B78}"/>
              </a:ext>
            </a:extLst>
          </p:cNvPr>
          <p:cNvSpPr>
            <a:spLocks noGrp="1"/>
          </p:cNvSpPr>
          <p:nvPr>
            <p:ph type="title"/>
          </p:nvPr>
        </p:nvSpPr>
        <p:spPr>
          <a:xfrm>
            <a:off x="541867" y="787400"/>
            <a:ext cx="7145866" cy="778933"/>
          </a:xfrm>
        </p:spPr>
        <p:txBody>
          <a:bodyPr anchor="ctr">
            <a:normAutofit/>
          </a:bodyPr>
          <a:lstStyle/>
          <a:p>
            <a:r>
              <a:rPr lang="en-US" sz="3200" b="1">
                <a:solidFill>
                  <a:srgbClr val="FEFFFF"/>
                </a:solidFill>
              </a:rPr>
              <a:t>Screen-time Devices:</a:t>
            </a:r>
          </a:p>
        </p:txBody>
      </p:sp>
      <p:sp>
        <p:nvSpPr>
          <p:cNvPr id="19" name="Content Placeholder 2">
            <a:extLst>
              <a:ext uri="{FF2B5EF4-FFF2-40B4-BE49-F238E27FC236}">
                <a16:creationId xmlns:a16="http://schemas.microsoft.com/office/drawing/2014/main" id="{B6A27E7B-25B4-4455-8B0F-E43CBD4CB965}"/>
              </a:ext>
            </a:extLst>
          </p:cNvPr>
          <p:cNvSpPr>
            <a:spLocks noGrp="1"/>
          </p:cNvSpPr>
          <p:nvPr>
            <p:ph idx="1"/>
          </p:nvPr>
        </p:nvSpPr>
        <p:spPr>
          <a:xfrm>
            <a:off x="541866" y="2032000"/>
            <a:ext cx="7145867" cy="3879222"/>
          </a:xfrm>
        </p:spPr>
        <p:txBody>
          <a:bodyPr>
            <a:normAutofit fontScale="92500" lnSpcReduction="10000"/>
          </a:bodyPr>
          <a:lstStyle/>
          <a:p>
            <a:pPr marL="0">
              <a:lnSpc>
                <a:spcPct val="90000"/>
              </a:lnSpc>
              <a:spcBef>
                <a:spcPts val="0"/>
              </a:spcBef>
            </a:pPr>
            <a:r>
              <a:rPr lang="en-US" sz="2000">
                <a:solidFill>
                  <a:srgbClr val="FFFF00"/>
                </a:solidFill>
                <a:latin typeface="Calibri" panose="020F0502020204030204" pitchFamily="34" charset="0"/>
                <a:ea typeface="Calibri" panose="020F0502020204030204" pitchFamily="34" charset="0"/>
                <a:cs typeface="Times New Roman" panose="02020603050405020304" pitchFamily="18" charset="0"/>
              </a:rPr>
              <a:t>Screen-time</a:t>
            </a:r>
            <a:r>
              <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rPr>
              <a:t> refers to any and all time spent in front of any device that involves a screen to include:</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Desktop computers</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Laptops</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Tablets</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Smartphones</a:t>
            </a:r>
          </a:p>
          <a:p>
            <a:pPr marL="0" lvl="0" indent="0">
              <a:lnSpc>
                <a:spcPct val="90000"/>
              </a:lnSpc>
              <a:spcBef>
                <a:spcPts val="0"/>
              </a:spcBef>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Televisions</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Video games</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Digital cameras</a:t>
            </a:r>
          </a:p>
          <a:p>
            <a:pPr lvl="0">
              <a:lnSpc>
                <a:spcPct val="90000"/>
              </a:lnSpc>
              <a:spcBef>
                <a:spcPts val="0"/>
              </a:spcBef>
              <a:buFont typeface="Symbol" panose="05050102010706020507" pitchFamily="18"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E-readers</a:t>
            </a:r>
          </a:p>
          <a:p>
            <a:pPr>
              <a:lnSpc>
                <a:spcPct val="90000"/>
              </a:lnSpc>
            </a:pPr>
            <a:endParaRPr lang="en-US">
              <a:solidFill>
                <a:srgbClr val="FEFFFF"/>
              </a:solidFill>
            </a:endParaRPr>
          </a:p>
        </p:txBody>
      </p:sp>
      <p:pic>
        <p:nvPicPr>
          <p:cNvPr id="7170" name="Picture 2" descr="Image result for pictures of addiction media devices">
            <a:extLst>
              <a:ext uri="{FF2B5EF4-FFF2-40B4-BE49-F238E27FC236}">
                <a16:creationId xmlns:a16="http://schemas.microsoft.com/office/drawing/2014/main" id="{AA4D75E3-E1AD-4F9E-95C8-16DB683FB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5062" y="2503503"/>
            <a:ext cx="3301015" cy="2610035"/>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Laptop">
            <a:extLst>
              <a:ext uri="{FF2B5EF4-FFF2-40B4-BE49-F238E27FC236}">
                <a16:creationId xmlns:a16="http://schemas.microsoft.com/office/drawing/2014/main" id="{FDEE4976-5AA2-43E0-9CB5-063ADE4DD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44275" y="2955630"/>
            <a:ext cx="3001931" cy="3411408"/>
          </a:xfrm>
          <a:prstGeom prst="rect">
            <a:avLst/>
          </a:prstGeom>
        </p:spPr>
      </p:pic>
    </p:spTree>
    <p:extLst>
      <p:ext uri="{BB962C8B-B14F-4D97-AF65-F5344CB8AC3E}">
        <p14:creationId xmlns:p14="http://schemas.microsoft.com/office/powerpoint/2010/main" val="105049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4" name="Rectangle 102">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48C84-CCFA-44A3-B2EA-E8DB5001488A}"/>
              </a:ext>
            </a:extLst>
          </p:cNvPr>
          <p:cNvSpPr>
            <a:spLocks noGrp="1"/>
          </p:cNvSpPr>
          <p:nvPr>
            <p:ph type="title"/>
          </p:nvPr>
        </p:nvSpPr>
        <p:spPr>
          <a:xfrm>
            <a:off x="1794897" y="581227"/>
            <a:ext cx="9712998" cy="1280890"/>
          </a:xfrm>
        </p:spPr>
        <p:txBody>
          <a:bodyPr>
            <a:normAutofit/>
          </a:bodyPr>
          <a:lstStyle/>
          <a:p>
            <a:r>
              <a:rPr lang="en-US" sz="4000" b="1"/>
              <a:t>Screen-time Activities:</a:t>
            </a:r>
          </a:p>
        </p:txBody>
      </p:sp>
      <p:sp>
        <p:nvSpPr>
          <p:cNvPr id="105" name="Rectangle 104">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7"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98" name="Content Placeholder 2">
            <a:extLst>
              <a:ext uri="{FF2B5EF4-FFF2-40B4-BE49-F238E27FC236}">
                <a16:creationId xmlns:a16="http://schemas.microsoft.com/office/drawing/2014/main" id="{9AA7D85D-518D-4DAB-9D31-E51846A50450}"/>
              </a:ext>
            </a:extLst>
          </p:cNvPr>
          <p:cNvGraphicFramePr>
            <a:graphicFrameLocks noGrp="1"/>
          </p:cNvGraphicFramePr>
          <p:nvPr>
            <p:ph idx="1"/>
            <p:extLst>
              <p:ext uri="{D42A27DB-BD31-4B8C-83A1-F6EECF244321}">
                <p14:modId xmlns:p14="http://schemas.microsoft.com/office/powerpoint/2010/main" val="2625823953"/>
              </p:ext>
            </p:extLst>
          </p:nvPr>
        </p:nvGraphicFramePr>
        <p:xfrm>
          <a:off x="1794897" y="1862117"/>
          <a:ext cx="8987404" cy="4488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4193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97F5356-C31D-4E10-9605-DD7E0B176D4D}"/>
              </a:ext>
            </a:extLst>
          </p:cNvPr>
          <p:cNvSpPr>
            <a:spLocks noGrp="1"/>
          </p:cNvSpPr>
          <p:nvPr>
            <p:ph type="title"/>
          </p:nvPr>
        </p:nvSpPr>
        <p:spPr>
          <a:xfrm>
            <a:off x="1786264" y="581227"/>
            <a:ext cx="9383408" cy="1280890"/>
          </a:xfrm>
        </p:spPr>
        <p:txBody>
          <a:bodyPr>
            <a:normAutofit/>
          </a:bodyPr>
          <a:lstStyle/>
          <a:p>
            <a:pPr marL="0" marR="0">
              <a:spcBef>
                <a:spcPts val="0"/>
              </a:spcBef>
              <a:spcAft>
                <a:spcPts val="0"/>
              </a:spcAft>
            </a:pPr>
            <a:r>
              <a:rPr lang="en-US" b="1">
                <a:solidFill>
                  <a:schemeClr val="bg1"/>
                </a:solidFill>
                <a:latin typeface="Calibri" panose="020F0502020204030204" pitchFamily="34" charset="0"/>
                <a:ea typeface="Calibri" panose="020F0502020204030204" pitchFamily="34" charset="0"/>
                <a:cs typeface="Times New Roman" panose="02020603050405020304" pitchFamily="18" charset="0"/>
              </a:rPr>
              <a:t>Interactive versus Passive Screen-Time:</a:t>
            </a:r>
            <a:br>
              <a:rPr lang="en-US" b="1">
                <a:solidFill>
                  <a:schemeClr val="bg1"/>
                </a:solidFill>
                <a:latin typeface="Calibri" panose="020F0502020204030204" pitchFamily="34" charset="0"/>
                <a:ea typeface="Calibri" panose="020F0502020204030204" pitchFamily="34" charset="0"/>
                <a:cs typeface="Times New Roman" panose="02020603050405020304" pitchFamily="18" charset="0"/>
              </a:rPr>
            </a:br>
            <a:endParaRPr lang="en-US" b="1">
              <a:solidFill>
                <a:schemeClr val="bg1"/>
              </a:solidFill>
            </a:endParaRPr>
          </a:p>
        </p:txBody>
      </p:sp>
      <p:sp>
        <p:nvSpPr>
          <p:cNvPr id="14"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3B30DED6-6E51-401C-836A-B51AB8673D41}"/>
              </a:ext>
            </a:extLst>
          </p:cNvPr>
          <p:cNvGraphicFramePr>
            <a:graphicFrameLocks noGrp="1"/>
          </p:cNvGraphicFramePr>
          <p:nvPr>
            <p:ph idx="1"/>
            <p:extLst>
              <p:ext uri="{D42A27DB-BD31-4B8C-83A1-F6EECF244321}">
                <p14:modId xmlns:p14="http://schemas.microsoft.com/office/powerpoint/2010/main" val="2178842903"/>
              </p:ext>
            </p:extLst>
          </p:nvPr>
        </p:nvGraphicFramePr>
        <p:xfrm>
          <a:off x="961012" y="2619376"/>
          <a:ext cx="10265786" cy="3744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Image result for picture of kid watching tv">
            <a:extLst>
              <a:ext uri="{FF2B5EF4-FFF2-40B4-BE49-F238E27FC236}">
                <a16:creationId xmlns:a16="http://schemas.microsoft.com/office/drawing/2014/main" id="{E9302799-77F0-42E8-A9D3-0C8E3E9189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2058" y="276710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39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3EC6-02B3-4A1B-81EF-0F27827A01B6}"/>
              </a:ext>
            </a:extLst>
          </p:cNvPr>
          <p:cNvSpPr>
            <a:spLocks noGrp="1"/>
          </p:cNvSpPr>
          <p:nvPr>
            <p:ph type="title"/>
          </p:nvPr>
        </p:nvSpPr>
        <p:spPr>
          <a:xfrm>
            <a:off x="2592925" y="0"/>
            <a:ext cx="7876955" cy="669829"/>
          </a:xfrm>
        </p:spPr>
        <p:txBody>
          <a:bodyPr>
            <a:normAutofit/>
          </a:bodyPr>
          <a:lstStyle/>
          <a:p>
            <a:r>
              <a:rPr lang="en-US">
                <a:latin typeface="Arial Rounded MT Bold" panose="020F0704030504030204" pitchFamily="34" charset="0"/>
              </a:rPr>
              <a:t>An Addiction Hits Close to Home</a:t>
            </a:r>
          </a:p>
        </p:txBody>
      </p:sp>
      <p:pic>
        <p:nvPicPr>
          <p:cNvPr id="1026" name="Picture 2" descr="Image result for motorcycle pics of waffles">
            <a:extLst>
              <a:ext uri="{FF2B5EF4-FFF2-40B4-BE49-F238E27FC236}">
                <a16:creationId xmlns:a16="http://schemas.microsoft.com/office/drawing/2014/main" id="{3903ED73-3D50-42FE-9739-48797FF167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7440" y="1060704"/>
            <a:ext cx="8577071" cy="54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32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479530-AB5E-4739-A53F-C06D4441E74F}"/>
              </a:ext>
              <a:ext uri="{C183D7F6-B498-43B3-948B-1728B52AA6E4}">
                <adec:decorative xmlns:adec="http://schemas.microsoft.com/office/drawing/2017/decorative" val="1"/>
              </a:ext>
            </a:extLst>
          </p:cNvPr>
          <p:cNvSpPr>
            <a:spLocks noGrp="1"/>
          </p:cNvSpPr>
          <p:nvPr>
            <p:ph type="title"/>
          </p:nvPr>
        </p:nvSpPr>
        <p:spPr>
          <a:xfrm>
            <a:off x="1584338" y="214489"/>
            <a:ext cx="10370595" cy="1690511"/>
          </a:xfrm>
        </p:spPr>
        <p:txBody>
          <a:bodyPr>
            <a:normAutofit/>
          </a:bodyPr>
          <a:lstStyle/>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    Effects of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Interactive</a:t>
            </a:r>
            <a:r>
              <a:rPr lang="en-US" b="1" dirty="0">
                <a:latin typeface="Calibri" panose="020F0502020204030204" pitchFamily="34" charset="0"/>
                <a:ea typeface="Calibri" panose="020F0502020204030204" pitchFamily="34" charset="0"/>
                <a:cs typeface="Times New Roman" panose="02020603050405020304" pitchFamily="18" charset="0"/>
              </a:rPr>
              <a:t> versus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Passive</a:t>
            </a:r>
            <a:r>
              <a:rPr lang="en-US" b="1" dirty="0">
                <a:latin typeface="Calibri" panose="020F0502020204030204" pitchFamily="34" charset="0"/>
                <a:ea typeface="Calibri" panose="020F0502020204030204" pitchFamily="34" charset="0"/>
                <a:cs typeface="Times New Roman" panose="02020603050405020304" pitchFamily="18" charset="0"/>
              </a:rPr>
              <a:t> Screen-time</a:t>
            </a:r>
            <a:br>
              <a:rPr lang="en-US" b="1" dirty="0">
                <a:latin typeface="Calibri" panose="020F0502020204030204" pitchFamily="34" charset="0"/>
                <a:ea typeface="Calibri" panose="020F0502020204030204" pitchFamily="34" charset="0"/>
                <a:cs typeface="Times New Roman" panose="02020603050405020304" pitchFamily="18" charset="0"/>
              </a:rPr>
            </a:br>
            <a:endParaRPr lang="en-US" b="1" dirty="0"/>
          </a:p>
        </p:txBody>
      </p:sp>
      <p:sp>
        <p:nvSpPr>
          <p:cNvPr id="115" name="Rectangle 114">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7"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95" name="Content Placeholder 2">
            <a:extLst>
              <a:ext uri="{FF2B5EF4-FFF2-40B4-BE49-F238E27FC236}">
                <a16:creationId xmlns:a16="http://schemas.microsoft.com/office/drawing/2014/main" id="{1C9334B1-A44E-4988-A2A1-0178ED5E9366}"/>
              </a:ext>
            </a:extLst>
          </p:cNvPr>
          <p:cNvGraphicFramePr>
            <a:graphicFrameLocks noGrp="1"/>
          </p:cNvGraphicFramePr>
          <p:nvPr>
            <p:ph idx="1"/>
            <p:extLst>
              <p:ext uri="{D42A27DB-BD31-4B8C-83A1-F6EECF244321}">
                <p14:modId xmlns:p14="http://schemas.microsoft.com/office/powerpoint/2010/main" val="1701307509"/>
              </p:ext>
            </p:extLst>
          </p:nvPr>
        </p:nvGraphicFramePr>
        <p:xfrm>
          <a:off x="1794896" y="1467557"/>
          <a:ext cx="10160037" cy="5390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015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30"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3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03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33"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34"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5"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036" name="Rectangle 102">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4">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FA14E1F-24DA-4DC5-AF78-FC0018DDA42E}"/>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b="1">
                <a:solidFill>
                  <a:srgbClr val="FEFFFF"/>
                </a:solidFill>
              </a:rPr>
              <a:t>Part Two:</a:t>
            </a:r>
            <a:br>
              <a:rPr lang="en-US" sz="4000" b="1">
                <a:solidFill>
                  <a:srgbClr val="FEFFFF"/>
                </a:solidFill>
              </a:rPr>
            </a:br>
            <a:br>
              <a:rPr lang="en-US" sz="4000">
                <a:solidFill>
                  <a:srgbClr val="FEFFFF"/>
                </a:solidFill>
              </a:rPr>
            </a:br>
            <a:r>
              <a:rPr lang="en-US" sz="4000">
                <a:solidFill>
                  <a:srgbClr val="FEFFFF"/>
                </a:solidFill>
              </a:rPr>
              <a:t>How the Brain Gets Hooked on Media</a:t>
            </a:r>
            <a:br>
              <a:rPr lang="en-US" sz="4000">
                <a:solidFill>
                  <a:srgbClr val="FEFFFF"/>
                </a:solidFill>
              </a:rPr>
            </a:br>
            <a:endParaRPr lang="en-US" sz="4000">
              <a:solidFill>
                <a:srgbClr val="FEFFFF"/>
              </a:solidFill>
            </a:endParaRPr>
          </a:p>
        </p:txBody>
      </p:sp>
      <p:sp>
        <p:nvSpPr>
          <p:cNvPr id="1038"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2E9F1EFF-5023-4BD5-B69C-8A43D7C80F55}"/>
              </a:ext>
            </a:extLst>
          </p:cNvPr>
          <p:cNvSpPr>
            <a:spLocks noGrp="1"/>
          </p:cNvSpPr>
          <p:nvPr>
            <p:ph idx="1"/>
          </p:nvPr>
        </p:nvSpPr>
        <p:spPr>
          <a:xfrm>
            <a:off x="540279" y="5189400"/>
            <a:ext cx="3778870" cy="544260"/>
          </a:xfrm>
        </p:spPr>
        <p:txBody>
          <a:bodyPr vert="horz" lIns="91440" tIns="45720" rIns="91440" bIns="45720" rtlCol="0" anchor="ctr">
            <a:noAutofit/>
          </a:bodyPr>
          <a:lstStyle/>
          <a:p>
            <a:pPr marL="0" indent="0">
              <a:buNone/>
            </a:pPr>
            <a:r>
              <a:rPr lang="en-US" sz="1900">
                <a:solidFill>
                  <a:srgbClr val="FEFFFF"/>
                </a:solidFill>
              </a:rPr>
              <a:t>Dopamine - guilty as charged</a:t>
            </a:r>
          </a:p>
        </p:txBody>
      </p:sp>
      <p:pic>
        <p:nvPicPr>
          <p:cNvPr id="1026" name="Picture 2" descr="Image result for cartoons of being arrested">
            <a:extLst>
              <a:ext uri="{FF2B5EF4-FFF2-40B4-BE49-F238E27FC236}">
                <a16:creationId xmlns:a16="http://schemas.microsoft.com/office/drawing/2014/main" id="{1F95C917-5A29-42A1-8233-D7235F0D0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 t="-5543" r="-390" b="14147"/>
          <a:stretch/>
        </p:blipFill>
        <p:spPr bwMode="auto">
          <a:xfrm>
            <a:off x="5723533" y="967417"/>
            <a:ext cx="6138500" cy="48052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FDE145-8F75-4FA0-BFF0-13B9C14328DD}"/>
              </a:ext>
            </a:extLst>
          </p:cNvPr>
          <p:cNvSpPr txBox="1"/>
          <p:nvPr/>
        </p:nvSpPr>
        <p:spPr>
          <a:xfrm>
            <a:off x="8338657" y="3021730"/>
            <a:ext cx="537067" cy="338554"/>
          </a:xfrm>
          <a:prstGeom prst="rect">
            <a:avLst/>
          </a:prstGeom>
          <a:noFill/>
        </p:spPr>
        <p:txBody>
          <a:bodyPr wrap="square" rtlCol="0">
            <a:spAutoFit/>
          </a:bodyPr>
          <a:lstStyle/>
          <a:p>
            <a:r>
              <a:rPr lang="en-US" sz="1600" b="1">
                <a:solidFill>
                  <a:srgbClr val="C00000"/>
                </a:solidFill>
              </a:rPr>
              <a:t>DA</a:t>
            </a:r>
          </a:p>
        </p:txBody>
      </p:sp>
    </p:spTree>
    <p:extLst>
      <p:ext uri="{BB962C8B-B14F-4D97-AF65-F5344CB8AC3E}">
        <p14:creationId xmlns:p14="http://schemas.microsoft.com/office/powerpoint/2010/main" val="368893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4"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E086FB-4AC2-466D-BA4D-831814D15546}"/>
              </a:ext>
            </a:extLst>
          </p:cNvPr>
          <p:cNvSpPr>
            <a:spLocks noGrp="1"/>
          </p:cNvSpPr>
          <p:nvPr>
            <p:ph type="title"/>
          </p:nvPr>
        </p:nvSpPr>
        <p:spPr>
          <a:xfrm>
            <a:off x="541867" y="787400"/>
            <a:ext cx="7145866" cy="778933"/>
          </a:xfrm>
        </p:spPr>
        <p:txBody>
          <a:bodyPr anchor="ctr">
            <a:noAutofit/>
          </a:bodyPr>
          <a:lstStyle/>
          <a:p>
            <a:pPr marL="0" marR="0">
              <a:lnSpc>
                <a:spcPct val="90000"/>
              </a:lnSpc>
              <a:spcBef>
                <a:spcPts val="0"/>
              </a:spcBef>
              <a:spcAft>
                <a:spcPts val="0"/>
              </a:spcAft>
            </a:pPr>
            <a:r>
              <a:rPr lang="en-US" sz="2800" b="1">
                <a:solidFill>
                  <a:srgbClr val="FEFFFF"/>
                </a:solidFill>
                <a:latin typeface="Calibri" panose="020F0502020204030204" pitchFamily="34" charset="0"/>
                <a:ea typeface="Calibri" panose="020F0502020204030204" pitchFamily="34" charset="0"/>
                <a:cs typeface="Times New Roman" panose="02020603050405020304" pitchFamily="18" charset="0"/>
              </a:rPr>
              <a:t>How the Brain Gets Hooked on Digital Drugs</a:t>
            </a:r>
            <a:br>
              <a:rPr lang="en-US" sz="2800">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2800">
              <a:solidFill>
                <a:srgbClr val="FEFFFF"/>
              </a:solidFill>
            </a:endParaRPr>
          </a:p>
        </p:txBody>
      </p:sp>
      <p:sp>
        <p:nvSpPr>
          <p:cNvPr id="3" name="Content Placeholder 2">
            <a:extLst>
              <a:ext uri="{FF2B5EF4-FFF2-40B4-BE49-F238E27FC236}">
                <a16:creationId xmlns:a16="http://schemas.microsoft.com/office/drawing/2014/main" id="{11900991-16FB-4F38-BC19-97D67FCE34D7}"/>
              </a:ext>
            </a:extLst>
          </p:cNvPr>
          <p:cNvSpPr>
            <a:spLocks noGrp="1"/>
          </p:cNvSpPr>
          <p:nvPr>
            <p:ph idx="1"/>
          </p:nvPr>
        </p:nvSpPr>
        <p:spPr>
          <a:xfrm>
            <a:off x="541866" y="2032000"/>
            <a:ext cx="7145867" cy="3879222"/>
          </a:xfrm>
        </p:spPr>
        <p:txBody>
          <a:bodyPr>
            <a:normAutofit/>
          </a:bodyPr>
          <a:lstStyle/>
          <a:p>
            <a:pPr marL="0" indent="0">
              <a:lnSpc>
                <a:spcPct val="90000"/>
              </a:lnSpc>
              <a:buNone/>
            </a:pPr>
            <a:endPar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As Kardaras(2016) stated in his book</a:t>
            </a:r>
            <a:r>
              <a:rPr lang="en-US" sz="1700" i="1">
                <a:solidFill>
                  <a:srgbClr val="FEFFFF"/>
                </a:solidFill>
                <a:latin typeface="Calibri" panose="020F0502020204030204" pitchFamily="34" charset="0"/>
                <a:ea typeface="Calibri" panose="020F0502020204030204" pitchFamily="34" charset="0"/>
                <a:cs typeface="Times New Roman" panose="02020603050405020304" pitchFamily="18" charset="0"/>
              </a:rPr>
              <a:t>, Glow Kids</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 in order to fully understand addiction, we need to understand the </a:t>
            </a: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brain’s reward system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and the impact of dopamine on that reward pathway. </a:t>
            </a:r>
          </a:p>
          <a:p>
            <a:pPr>
              <a:lnSpc>
                <a:spcPct val="90000"/>
              </a:lnSpc>
            </a:pPr>
            <a:endParaRPr lang="en-US" sz="1700">
              <a:solidFill>
                <a:srgbClr val="FEFFFF"/>
              </a:solidFill>
              <a:latin typeface="Calibri" panose="020F0502020204030204" pitchFamily="34" charset="0"/>
              <a:cs typeface="Times New Roman" panose="02020603050405020304" pitchFamily="18" charset="0"/>
            </a:endParaRPr>
          </a:p>
          <a:p>
            <a:pPr>
              <a:lnSpc>
                <a:spcPct val="90000"/>
              </a:lnSpc>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how much </a:t>
            </a: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170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is activated by a substance or behavior is correlated directly with the </a:t>
            </a: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addictive potential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of that substance or behavior. </a:t>
            </a:r>
            <a:endParaRPr lang="en-US" sz="1700">
              <a:solidFill>
                <a:srgbClr val="FEFFFF"/>
              </a:solidFill>
              <a:latin typeface="Calibri" panose="020F0502020204030204" pitchFamily="34" charset="0"/>
              <a:cs typeface="Times New Roman" panose="02020603050405020304" pitchFamily="18" charset="0"/>
            </a:endParaRPr>
          </a:p>
          <a:p>
            <a:pPr marL="0" indent="0">
              <a:lnSpc>
                <a:spcPct val="90000"/>
              </a:lnSpc>
              <a:buNone/>
            </a:pPr>
            <a:endParaRPr lang="en-US" sz="1700">
              <a:solidFill>
                <a:srgbClr val="FEFFFF"/>
              </a:solidFill>
              <a:latin typeface="Calibri" panose="020F0502020204030204" pitchFamily="34" charset="0"/>
              <a:cs typeface="Times New Roman" panose="02020603050405020304" pitchFamily="18" charset="0"/>
            </a:endParaRPr>
          </a:p>
          <a:p>
            <a:pPr>
              <a:lnSpc>
                <a:spcPct val="90000"/>
              </a:lnSpc>
            </a:pPr>
            <a:r>
              <a:rPr lang="en-US" sz="1700" b="1">
                <a:solidFill>
                  <a:srgbClr val="FEFFFF"/>
                </a:solidFill>
                <a:latin typeface="Calibri" panose="020F0502020204030204" pitchFamily="34" charset="0"/>
                <a:ea typeface="Calibri" panose="020F0502020204030204" pitchFamily="34" charset="0"/>
                <a:cs typeface="Times New Roman" panose="02020603050405020304" pitchFamily="18" charset="0"/>
              </a:rPr>
              <a:t>Dopamine,</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 as many of us know, is the </a:t>
            </a: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“feel-good”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neurotransmitter that is the most critical and important part of the addiction process. Dopamine was discovered in 1958 by </a:t>
            </a: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Arvid Carlsson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Niles-Ake Hillarp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at the National Heart Institute of Sweden.</a:t>
            </a:r>
            <a:endParaRPr lang="en-US" sz="1700">
              <a:solidFill>
                <a:srgbClr val="FEFFFF"/>
              </a:solidFill>
            </a:endParaRPr>
          </a:p>
        </p:txBody>
      </p:sp>
      <p:pic>
        <p:nvPicPr>
          <p:cNvPr id="1034" name="Picture 10" descr="Image result for images of dopamine">
            <a:extLst>
              <a:ext uri="{FF2B5EF4-FFF2-40B4-BE49-F238E27FC236}">
                <a16:creationId xmlns:a16="http://schemas.microsoft.com/office/drawing/2014/main" id="{0A338858-AC05-4FF2-9D3C-A90F381AB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6959" y="2032000"/>
            <a:ext cx="2734126"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F71-0C71-4AFC-9D7E-F324BD449755}"/>
              </a:ext>
            </a:extLst>
          </p:cNvPr>
          <p:cNvSpPr>
            <a:spLocks noGrp="1"/>
          </p:cNvSpPr>
          <p:nvPr>
            <p:ph type="title"/>
          </p:nvPr>
        </p:nvSpPr>
        <p:spPr>
          <a:xfrm>
            <a:off x="2269723" y="712347"/>
            <a:ext cx="8911687" cy="1280890"/>
          </a:xfrm>
        </p:spPr>
        <p:txBody>
          <a:bodyPr/>
          <a:lstStyle/>
          <a:p>
            <a:r>
              <a:rPr lang="en-US" b="1"/>
              <a:t>Functions of Dopamine</a:t>
            </a:r>
          </a:p>
        </p:txBody>
      </p:sp>
      <p:sp>
        <p:nvSpPr>
          <p:cNvPr id="3" name="Content Placeholder 2">
            <a:extLst>
              <a:ext uri="{FF2B5EF4-FFF2-40B4-BE49-F238E27FC236}">
                <a16:creationId xmlns:a16="http://schemas.microsoft.com/office/drawing/2014/main" id="{797E2A49-FD51-42CF-8B5B-2367712F6E6D}"/>
              </a:ext>
              <a:ext uri="{C183D7F6-B498-43B3-948B-1728B52AA6E4}">
                <adec:decorative xmlns:adec="http://schemas.microsoft.com/office/drawing/2017/decorative" val="1"/>
              </a:ext>
            </a:extLst>
          </p:cNvPr>
          <p:cNvSpPr>
            <a:spLocks noGrp="1"/>
          </p:cNvSpPr>
          <p:nvPr>
            <p:ph idx="1"/>
          </p:nvPr>
        </p:nvSpPr>
        <p:spPr>
          <a:xfrm>
            <a:off x="2269723" y="2133599"/>
            <a:ext cx="8885169" cy="4367800"/>
          </a:xfrm>
        </p:spPr>
        <p:txBody>
          <a:bodyPr/>
          <a:lstStyle/>
          <a:p>
            <a:pPr marL="0">
              <a:spcBef>
                <a:spcPts val="0"/>
              </a:spcBef>
            </a:pPr>
            <a:r>
              <a:rPr lang="en-US" sz="2000">
                <a:latin typeface="Calibri" panose="020F0502020204030204" pitchFamily="34" charset="0"/>
                <a:ea typeface="Calibri" panose="020F0502020204030204" pitchFamily="34" charset="0"/>
                <a:cs typeface="Times New Roman" panose="02020603050405020304" pitchFamily="18" charset="0"/>
              </a:rPr>
              <a:t>Dr. Susan Weinschenk (2009) noted that </a:t>
            </a:r>
            <a:r>
              <a:rPr lang="en-US" sz="2000" b="1">
                <a:solidFill>
                  <a:srgbClr val="FF0000"/>
                </a:solidFill>
                <a:latin typeface="Calibri" panose="020F0502020204030204" pitchFamily="34" charset="0"/>
                <a:ea typeface="Calibri" panose="020F0502020204030204" pitchFamily="34" charset="0"/>
                <a:cs typeface="Times New Roman" panose="02020603050405020304" pitchFamily="18" charset="0"/>
              </a:rPr>
              <a:t>dopamine</a:t>
            </a:r>
            <a:r>
              <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000">
                <a:latin typeface="Calibri" panose="020F0502020204030204" pitchFamily="34" charset="0"/>
                <a:ea typeface="Calibri" panose="020F0502020204030204" pitchFamily="34" charset="0"/>
                <a:cs typeface="Times New Roman" panose="02020603050405020304" pitchFamily="18" charset="0"/>
              </a:rPr>
              <a:t>is created in various parts of the brain and is critical in several brain functions to include:</a:t>
            </a:r>
          </a:p>
          <a:p>
            <a:pPr marL="0">
              <a:spcBef>
                <a:spcPts val="0"/>
              </a:spcBef>
            </a:pPr>
            <a:endParaRPr lang="en-US">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Thinking</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Moving</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Sleeping</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Mood</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Attention</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Motivation</a:t>
            </a:r>
          </a:p>
          <a:p>
            <a:pPr lvl="0">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Seeking and reward</a:t>
            </a:r>
          </a:p>
          <a:p>
            <a:pPr marL="0" lvl="0" indent="0">
              <a:spcBef>
                <a:spcPts val="0"/>
              </a:spcBef>
              <a:buNone/>
            </a:pPr>
            <a:endParaRPr lang="en-US">
              <a:latin typeface="Calibri" panose="020F0502020204030204" pitchFamily="34" charset="0"/>
              <a:cs typeface="Times New Roman" panose="02020603050405020304" pitchFamily="18" charset="0"/>
            </a:endParaRPr>
          </a:p>
          <a:p>
            <a:pPr marL="0" lvl="0" indent="0">
              <a:spcBef>
                <a:spcPts val="0"/>
              </a:spcBef>
              <a:buNone/>
            </a:pPr>
            <a:r>
              <a:rPr lang="en-US">
                <a:latin typeface="Calibri" panose="020F0502020204030204" pitchFamily="34" charset="0"/>
                <a:cs typeface="Times New Roman" panose="02020603050405020304" pitchFamily="18" charset="0"/>
              </a:rPr>
              <a:t>                                                                                             </a:t>
            </a:r>
            <a:r>
              <a:rPr lang="en-US" sz="1400" b="1">
                <a:solidFill>
                  <a:srgbClr val="FF0000"/>
                </a:solidFill>
                <a:latin typeface="Calibri" panose="020F0502020204030204" pitchFamily="34" charset="0"/>
                <a:cs typeface="Times New Roman" panose="02020603050405020304" pitchFamily="18" charset="0"/>
              </a:rPr>
              <a:t>Inspired to watch because of Dopamine</a:t>
            </a:r>
            <a:r>
              <a:rPr lang="en-US" sz="1400">
                <a:solidFill>
                  <a:srgbClr val="FF0000"/>
                </a:solidFill>
              </a:rPr>
              <a:t> </a:t>
            </a:r>
            <a:r>
              <a:rPr lang="en-US" sz="1400"/>
              <a:t>                                                                     </a:t>
            </a:r>
          </a:p>
        </p:txBody>
      </p:sp>
      <p:pic>
        <p:nvPicPr>
          <p:cNvPr id="2054" name="Picture 6" descr="Image result for images of dopamine">
            <a:extLst>
              <a:ext uri="{FF2B5EF4-FFF2-40B4-BE49-F238E27FC236}">
                <a16:creationId xmlns:a16="http://schemas.microsoft.com/office/drawing/2014/main" id="{23FA93C0-9796-4BC4-97AC-647EDFA16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472" y="3187817"/>
            <a:ext cx="3749878" cy="218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3C97-9AC4-4B03-BAE2-6001D05281BF}"/>
              </a:ext>
            </a:extLst>
          </p:cNvPr>
          <p:cNvSpPr>
            <a:spLocks noGrp="1"/>
          </p:cNvSpPr>
          <p:nvPr>
            <p:ph type="title"/>
          </p:nvPr>
        </p:nvSpPr>
        <p:spPr>
          <a:xfrm>
            <a:off x="2045369" y="216568"/>
            <a:ext cx="9459244" cy="1278480"/>
          </a:xfrm>
        </p:spPr>
        <p:txBody>
          <a:bodyPr/>
          <a:lstStyle/>
          <a:p>
            <a:r>
              <a:rPr lang="en-US" b="1" dirty="0"/>
              <a:t>Dopamine Reward Pathway</a:t>
            </a:r>
          </a:p>
        </p:txBody>
      </p:sp>
      <p:sp>
        <p:nvSpPr>
          <p:cNvPr id="3" name="Content Placeholder 2">
            <a:extLst>
              <a:ext uri="{FF2B5EF4-FFF2-40B4-BE49-F238E27FC236}">
                <a16:creationId xmlns:a16="http://schemas.microsoft.com/office/drawing/2014/main" id="{6B33081E-13AC-42A2-825F-5CCDF20428D6}"/>
              </a:ext>
            </a:extLst>
          </p:cNvPr>
          <p:cNvSpPr>
            <a:spLocks noGrp="1"/>
          </p:cNvSpPr>
          <p:nvPr>
            <p:ph idx="1"/>
          </p:nvPr>
        </p:nvSpPr>
        <p:spPr/>
        <p:txBody>
          <a:bodyPr/>
          <a:lstStyle/>
          <a:p>
            <a:pPr marL="0" indent="0">
              <a:buNone/>
            </a:pPr>
            <a:r>
              <a:rPr lang="en-US" dirty="0"/>
              <a:t> </a:t>
            </a:r>
          </a:p>
        </p:txBody>
      </p:sp>
      <p:pic>
        <p:nvPicPr>
          <p:cNvPr id="4" name="Picture 3" descr="C:\Users\jeffrey.e.hansen\Desktop\reward pathway.jpg">
            <a:extLst>
              <a:ext uri="{FF2B5EF4-FFF2-40B4-BE49-F238E27FC236}">
                <a16:creationId xmlns:a16="http://schemas.microsoft.com/office/drawing/2014/main" id="{4A9A6A1F-F023-46C2-88DB-EF9A92E98C56}"/>
              </a:ext>
            </a:extLst>
          </p:cNvPr>
          <p:cNvPicPr/>
          <p:nvPr/>
        </p:nvPicPr>
        <p:blipFill rotWithShape="1">
          <a:blip r:embed="rId3" cstate="print">
            <a:extLst>
              <a:ext uri="{28A0092B-C50C-407E-A947-70E740481C1C}">
                <a14:useLocalDpi xmlns:a14="http://schemas.microsoft.com/office/drawing/2010/main" val="0"/>
              </a:ext>
            </a:extLst>
          </a:blip>
          <a:srcRect l="-2933" t="9329" r="3276" b="9019"/>
          <a:stretch/>
        </p:blipFill>
        <p:spPr bwMode="auto">
          <a:xfrm>
            <a:off x="2286000" y="1405054"/>
            <a:ext cx="8273143" cy="4248615"/>
          </a:xfrm>
          <a:prstGeom prst="rect">
            <a:avLst/>
          </a:prstGeom>
          <a:noFill/>
          <a:ln>
            <a:noFill/>
          </a:ln>
        </p:spPr>
      </p:pic>
      <p:sp>
        <p:nvSpPr>
          <p:cNvPr id="5" name="Rectangle 4">
            <a:extLst>
              <a:ext uri="{FF2B5EF4-FFF2-40B4-BE49-F238E27FC236}">
                <a16:creationId xmlns:a16="http://schemas.microsoft.com/office/drawing/2014/main" id="{A928A48E-30DA-4B05-B452-F864102DECA3}"/>
              </a:ext>
            </a:extLst>
          </p:cNvPr>
          <p:cNvSpPr/>
          <p:nvPr/>
        </p:nvSpPr>
        <p:spPr>
          <a:xfrm>
            <a:off x="1137423" y="2413338"/>
            <a:ext cx="10861289" cy="4339650"/>
          </a:xfrm>
          <a:prstGeom prst="rect">
            <a:avLst/>
          </a:prstGeom>
        </p:spPr>
        <p:txBody>
          <a:bodyPr wrap="square">
            <a:spAutoFit/>
          </a:bodyPr>
          <a:lstStyle/>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latin typeface="Arial" panose="020B0604020202020204" pitchFamily="34" charset="0"/>
            </a:endParaRPr>
          </a:p>
          <a:p>
            <a:r>
              <a:rPr lang="en-US" sz="1400" dirty="0">
                <a:latin typeface="Arial" panose="020B0604020202020204" pitchFamily="34" charset="0"/>
              </a:rPr>
              <a:t>The mesolimbic pathway is a collection of dopaminergic(i.e., </a:t>
            </a:r>
            <a:r>
              <a:rPr lang="en-US" sz="1400" dirty="0">
                <a:latin typeface="Arial" panose="020B0604020202020204" pitchFamily="34" charset="0"/>
                <a:hlinkClick r:id="rId4" tooltip="Dopamine">
                  <a:extLst>
                    <a:ext uri="{A12FA001-AC4F-418D-AE19-62706E023703}">
                      <ahyp:hlinkClr xmlns:ahyp="http://schemas.microsoft.com/office/drawing/2018/hyperlinkcolor" val="tx"/>
                    </a:ext>
                  </a:extLst>
                </a:hlinkClick>
              </a:rPr>
              <a:t>dopamine</a:t>
            </a:r>
            <a:r>
              <a:rPr lang="en-US" sz="1400" dirty="0">
                <a:latin typeface="Arial" panose="020B0604020202020204" pitchFamily="34" charset="0"/>
              </a:rPr>
              <a:t>-releasing) neurons that project from the </a:t>
            </a:r>
            <a:r>
              <a:rPr lang="en-US" sz="1400" dirty="0">
                <a:latin typeface="Arial" panose="020B0604020202020204" pitchFamily="34" charset="0"/>
                <a:hlinkClick r:id="rId5" tooltip="Ventral tegmental area">
                  <a:extLst>
                    <a:ext uri="{A12FA001-AC4F-418D-AE19-62706E023703}">
                      <ahyp:hlinkClr xmlns:ahyp="http://schemas.microsoft.com/office/drawing/2018/hyperlinkcolor" val="tx"/>
                    </a:ext>
                  </a:extLst>
                </a:hlinkClick>
              </a:rPr>
              <a:t>ventral tegmental area</a:t>
            </a:r>
            <a:r>
              <a:rPr lang="en-US" sz="1400" dirty="0">
                <a:latin typeface="Arial" panose="020B0604020202020204" pitchFamily="34" charset="0"/>
              </a:rPr>
              <a:t> (VTA) to the </a:t>
            </a:r>
            <a:r>
              <a:rPr lang="en-US" sz="1400" dirty="0">
                <a:latin typeface="Arial" panose="020B0604020202020204" pitchFamily="34" charset="0"/>
                <a:hlinkClick r:id="rId6" tooltip="Ventral striatum">
                  <a:extLst>
                    <a:ext uri="{A12FA001-AC4F-418D-AE19-62706E023703}">
                      <ahyp:hlinkClr xmlns:ahyp="http://schemas.microsoft.com/office/drawing/2018/hyperlinkcolor" val="tx"/>
                    </a:ext>
                  </a:extLst>
                </a:hlinkClick>
              </a:rPr>
              <a:t>ventral striatum</a:t>
            </a:r>
            <a:r>
              <a:rPr lang="en-US" sz="1400" dirty="0">
                <a:latin typeface="Arial" panose="020B0604020202020204" pitchFamily="34" charset="0"/>
              </a:rPr>
              <a:t>, which includes the </a:t>
            </a:r>
            <a:r>
              <a:rPr lang="en-US" sz="1400" dirty="0">
                <a:latin typeface="Arial" panose="020B0604020202020204" pitchFamily="34" charset="0"/>
                <a:hlinkClick r:id="rId7" tooltip="Nucleus accumbens">
                  <a:extLst>
                    <a:ext uri="{A12FA001-AC4F-418D-AE19-62706E023703}">
                      <ahyp:hlinkClr xmlns:ahyp="http://schemas.microsoft.com/office/drawing/2018/hyperlinkcolor" val="tx"/>
                    </a:ext>
                  </a:extLst>
                </a:hlinkClick>
              </a:rPr>
              <a:t>nucleus accumbens</a:t>
            </a:r>
            <a:r>
              <a:rPr lang="en-US" sz="1400" dirty="0">
                <a:latin typeface="Arial" panose="020B0604020202020204" pitchFamily="34" charset="0"/>
              </a:rPr>
              <a:t> (</a:t>
            </a:r>
            <a:r>
              <a:rPr lang="en-US" sz="1400" dirty="0" err="1">
                <a:latin typeface="Arial" panose="020B0604020202020204" pitchFamily="34" charset="0"/>
              </a:rPr>
              <a:t>NAcc</a:t>
            </a:r>
            <a:r>
              <a:rPr lang="en-US" sz="1400" dirty="0">
                <a:latin typeface="Arial" panose="020B0604020202020204" pitchFamily="34" charset="0"/>
              </a:rPr>
              <a:t>) and </a:t>
            </a:r>
            <a:r>
              <a:rPr lang="en-US" sz="1400" dirty="0">
                <a:latin typeface="Arial" panose="020B0604020202020204" pitchFamily="34" charset="0"/>
                <a:hlinkClick r:id="rId8" tooltip="Olfactory tubercle">
                  <a:extLst>
                    <a:ext uri="{A12FA001-AC4F-418D-AE19-62706E023703}">
                      <ahyp:hlinkClr xmlns:ahyp="http://schemas.microsoft.com/office/drawing/2018/hyperlinkcolor" val="tx"/>
                    </a:ext>
                  </a:extLst>
                </a:hlinkClick>
              </a:rPr>
              <a:t>olfactory tubercle</a:t>
            </a:r>
            <a:r>
              <a:rPr lang="en-US" sz="1400" dirty="0">
                <a:latin typeface="Arial" panose="020B0604020202020204" pitchFamily="34" charset="0"/>
              </a:rPr>
              <a:t>. It is one of the component pathways of the </a:t>
            </a:r>
            <a:r>
              <a:rPr lang="en-US" sz="1400" dirty="0">
                <a:latin typeface="Arial" panose="020B0604020202020204" pitchFamily="34" charset="0"/>
                <a:hlinkClick r:id="rId9" tooltip="Medial forebrain bundle">
                  <a:extLst>
                    <a:ext uri="{A12FA001-AC4F-418D-AE19-62706E023703}">
                      <ahyp:hlinkClr xmlns:ahyp="http://schemas.microsoft.com/office/drawing/2018/hyperlinkcolor" val="tx"/>
                    </a:ext>
                  </a:extLst>
                </a:hlinkClick>
              </a:rPr>
              <a:t>medial forebrain bundle</a:t>
            </a:r>
            <a:r>
              <a:rPr lang="en-US" sz="1400" dirty="0">
                <a:latin typeface="Arial" panose="020B0604020202020204" pitchFamily="34" charset="0"/>
              </a:rPr>
              <a:t>, which is a set of neural pathways that mediate </a:t>
            </a:r>
            <a:r>
              <a:rPr lang="en-US" sz="1400" u="sng" dirty="0">
                <a:latin typeface="Arial" panose="020B0604020202020204" pitchFamily="34" charset="0"/>
                <a:hlinkClick r:id="rId10">
                  <a:extLst>
                    <a:ext uri="{A12FA001-AC4F-418D-AE19-62706E023703}">
                      <ahyp:hlinkClr xmlns:ahyp="http://schemas.microsoft.com/office/drawing/2018/hyperlinkcolor" val="tx"/>
                    </a:ext>
                  </a:extLst>
                </a:hlinkClick>
              </a:rPr>
              <a:t>brain stimulation reward</a:t>
            </a:r>
            <a:r>
              <a:rPr lang="en-US" sz="1400" dirty="0">
                <a:latin typeface="Arial" panose="020B0604020202020204" pitchFamily="34" charset="0"/>
              </a:rPr>
              <a:t>.</a:t>
            </a:r>
            <a:endParaRPr lang="en-US" sz="1400" dirty="0"/>
          </a:p>
        </p:txBody>
      </p:sp>
    </p:spTree>
    <p:extLst>
      <p:ext uri="{BB962C8B-B14F-4D97-AF65-F5344CB8AC3E}">
        <p14:creationId xmlns:p14="http://schemas.microsoft.com/office/powerpoint/2010/main" val="1509019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6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6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6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6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6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6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6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6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6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7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7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7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272A2B04-7169-4DBF-8171-F600CF64170E}"/>
              </a:ext>
            </a:extLst>
          </p:cNvPr>
          <p:cNvSpPr>
            <a:spLocks noGrp="1"/>
          </p:cNvSpPr>
          <p:nvPr>
            <p:ph type="title"/>
          </p:nvPr>
        </p:nvSpPr>
        <p:spPr>
          <a:xfrm>
            <a:off x="1026124" y="545667"/>
            <a:ext cx="3068182" cy="4671240"/>
          </a:xfrm>
        </p:spPr>
        <p:txBody>
          <a:bodyPr anchor="ctr">
            <a:normAutofit/>
          </a:bodyPr>
          <a:lstStyle/>
          <a:p>
            <a:pPr algn="r"/>
            <a:r>
              <a:rPr lang="en-US" b="1"/>
              <a:t>More on Dopamine</a:t>
            </a:r>
            <a:br>
              <a:rPr lang="en-US" b="1"/>
            </a:br>
            <a:endParaRPr lang="en-US" b="1"/>
          </a:p>
        </p:txBody>
      </p:sp>
      <p:sp>
        <p:nvSpPr>
          <p:cNvPr id="7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76" name="Rectangle 7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8772D1C1-67F6-4820-BFD8-72E71238F755}"/>
              </a:ext>
            </a:extLst>
          </p:cNvPr>
          <p:cNvSpPr>
            <a:spLocks noGrp="1"/>
          </p:cNvSpPr>
          <p:nvPr>
            <p:ph idx="1"/>
          </p:nvPr>
        </p:nvSpPr>
        <p:spPr>
          <a:xfrm>
            <a:off x="5287854" y="818606"/>
            <a:ext cx="6219103" cy="5415780"/>
          </a:xfrm>
        </p:spPr>
        <p:txBody>
          <a:bodyPr anchor="ctr">
            <a:normAutofit lnSpcReduction="10000"/>
          </a:bodyPr>
          <a:lstStyle/>
          <a:p>
            <a:pPr>
              <a:lnSpc>
                <a:spcPct val="90000"/>
              </a:lnSpc>
            </a:pPr>
            <a:r>
              <a:rPr lang="en-US">
                <a:latin typeface="Calibri" panose="020F0502020204030204" pitchFamily="34" charset="0"/>
                <a:ea typeface="Calibri" panose="020F0502020204030204" pitchFamily="34" charset="0"/>
                <a:cs typeface="Times New Roman" panose="02020603050405020304" pitchFamily="18" charset="0"/>
              </a:rPr>
              <a:t>When an individual performs an action that is satisfying to a need or fulfills a desire, dopamine is released into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a:t>
            </a:r>
            <a:r>
              <a:rPr lang="en-US">
                <a:latin typeface="Calibri" panose="020F0502020204030204" pitchFamily="34" charset="0"/>
                <a:ea typeface="Calibri" panose="020F0502020204030204" pitchFamily="34" charset="0"/>
                <a:cs typeface="Times New Roman" panose="02020603050405020304" pitchFamily="18" charset="0"/>
              </a:rPr>
              <a:t>, a cluster of nerve cells beneath the cerebral hemispheres that are specifically associated with reward and pleasure. This is also known as the brain’s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“pleasure center.” </a:t>
            </a:r>
          </a:p>
          <a:p>
            <a:pPr>
              <a:lnSpc>
                <a:spcPct val="90000"/>
              </a:lnSpc>
            </a:pPr>
            <a:endParaRPr lang="en-US">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Natural dopaminergic activities</a:t>
            </a:r>
            <a:r>
              <a:rPr lang="en-US">
                <a:latin typeface="Calibri" panose="020F0502020204030204" pitchFamily="34" charset="0"/>
                <a:ea typeface="Calibri" panose="020F0502020204030204" pitchFamily="34" charset="0"/>
                <a:cs typeface="Times New Roman" panose="02020603050405020304" pitchFamily="18" charset="0"/>
              </a:rPr>
              <a:t>, such as eating and sex, usually come after effort and delay and serve a survival function.</a:t>
            </a:r>
          </a:p>
          <a:p>
            <a:pPr>
              <a:lnSpc>
                <a:spcPct val="90000"/>
              </a:lnSpc>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latin typeface="Calibri" panose="020F0502020204030204" pitchFamily="34" charset="0"/>
                <a:ea typeface="Calibri" panose="020F0502020204030204" pitchFamily="34" charset="0"/>
                <a:cs typeface="Times New Roman" panose="02020603050405020304" pitchFamily="18" charset="0"/>
              </a:rPr>
              <a:t>These are called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“natural rewards” </a:t>
            </a:r>
            <a:r>
              <a:rPr lang="en-US">
                <a:latin typeface="Calibri" panose="020F0502020204030204" pitchFamily="34" charset="0"/>
                <a:ea typeface="Calibri" panose="020F0502020204030204" pitchFamily="34" charset="0"/>
                <a:cs typeface="Times New Roman" panose="02020603050405020304" pitchFamily="18" charset="0"/>
              </a:rPr>
              <a:t>as contrasted with addictive chemicals/behaviors (which can highjack the same circuity). </a:t>
            </a:r>
          </a:p>
          <a:p>
            <a:pPr>
              <a:lnSpc>
                <a:spcPct val="90000"/>
              </a:lnSpc>
              <a:spcBef>
                <a:spcPts val="0"/>
              </a:spcBef>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a:latin typeface="Calibri" panose="020F0502020204030204" pitchFamily="34" charset="0"/>
                <a:ea typeface="Calibri" panose="020F0502020204030204" pitchFamily="34" charset="0"/>
                <a:cs typeface="Times New Roman" panose="02020603050405020304" pitchFamily="18" charset="0"/>
              </a:rPr>
              <a:t>Addictive drugs and behaviors, such as gambling and video gaming, actually offer a</a:t>
            </a:r>
            <a:r>
              <a:rPr lang="en-US" i="1">
                <a:latin typeface="Calibri" panose="020F0502020204030204" pitchFamily="34" charset="0"/>
                <a:ea typeface="Calibri" panose="020F0502020204030204" pitchFamily="34" charset="0"/>
                <a:cs typeface="Times New Roman" panose="02020603050405020304" pitchFamily="18" charset="0"/>
              </a:rPr>
              <a:t>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short-circuit</a:t>
            </a:r>
            <a:r>
              <a:rPr lang="en-US">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a:latin typeface="Calibri" panose="020F0502020204030204" pitchFamily="34" charset="0"/>
                <a:ea typeface="Calibri" panose="020F0502020204030204" pitchFamily="34" charset="0"/>
                <a:cs typeface="Times New Roman" panose="02020603050405020304" pitchFamily="18" charset="0"/>
              </a:rPr>
              <a:t>to this process which only ends up flooding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 </a:t>
            </a:r>
            <a:r>
              <a:rPr lang="en-US">
                <a:latin typeface="Calibri" panose="020F0502020204030204" pitchFamily="34" charset="0"/>
                <a:ea typeface="Calibri" panose="020F0502020204030204" pitchFamily="34" charset="0"/>
                <a:cs typeface="Times New Roman" panose="02020603050405020304" pitchFamily="18" charset="0"/>
              </a:rPr>
              <a:t>with dopamine and does not serve any biological function.  </a:t>
            </a:r>
          </a:p>
          <a:p>
            <a:pPr>
              <a:lnSpc>
                <a:spcPct val="90000"/>
              </a:lnSpc>
            </a:pPr>
            <a:endParaRPr lang="en-US"/>
          </a:p>
        </p:txBody>
      </p:sp>
      <p:pic>
        <p:nvPicPr>
          <p:cNvPr id="5124" name="Picture 4" descr="Image result for picture of dopamine">
            <a:extLst>
              <a:ext uri="{FF2B5EF4-FFF2-40B4-BE49-F238E27FC236}">
                <a16:creationId xmlns:a16="http://schemas.microsoft.com/office/drawing/2014/main" id="{61CE750E-B595-4D31-AAC2-11C9F4EDA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402" y="4025024"/>
            <a:ext cx="2333625"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654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2" name="Rectangle 134">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136">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204"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205"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40"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206"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42"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43"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44"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45"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146"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147"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148"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149"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8710586C-822E-44FF-8847-9DCC8003273F}"/>
              </a:ext>
            </a:extLst>
          </p:cNvPr>
          <p:cNvSpPr>
            <a:spLocks noGrp="1"/>
          </p:cNvSpPr>
          <p:nvPr>
            <p:ph type="title"/>
          </p:nvPr>
        </p:nvSpPr>
        <p:spPr>
          <a:xfrm>
            <a:off x="1217056" y="424543"/>
            <a:ext cx="3068182" cy="5340077"/>
          </a:xfrm>
        </p:spPr>
        <p:txBody>
          <a:bodyPr anchor="ctr">
            <a:normAutofit/>
          </a:bodyPr>
          <a:lstStyle/>
          <a:p>
            <a:pPr algn="r"/>
            <a:r>
              <a:rPr lang="en-US"/>
              <a:t>Dopamine vs Endogenous Opioids</a:t>
            </a:r>
          </a:p>
        </p:txBody>
      </p:sp>
      <p:sp>
        <p:nvSpPr>
          <p:cNvPr id="207"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208" name="Rectangle 152">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2AEA3E-4E6A-4CB0-9F65-8330471830E0}"/>
              </a:ext>
            </a:extLst>
          </p:cNvPr>
          <p:cNvSpPr>
            <a:spLocks noGrp="1"/>
          </p:cNvSpPr>
          <p:nvPr>
            <p:ph idx="1"/>
          </p:nvPr>
        </p:nvSpPr>
        <p:spPr>
          <a:xfrm>
            <a:off x="5285509" y="424543"/>
            <a:ext cx="6219103" cy="5897979"/>
          </a:xfrm>
        </p:spPr>
        <p:txBody>
          <a:bodyPr anchor="ctr">
            <a:normAutofit/>
          </a:bodyPr>
          <a:lstStyle/>
          <a:p>
            <a:pPr>
              <a:lnSpc>
                <a:spcPct val="90000"/>
              </a:lnSpc>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600">
                <a:latin typeface="Calibri" panose="020F0502020204030204" pitchFamily="34" charset="0"/>
                <a:ea typeface="Calibri" panose="020F0502020204030204" pitchFamily="34" charset="0"/>
                <a:cs typeface="Times New Roman" panose="02020603050405020304" pitchFamily="18" charset="0"/>
              </a:rPr>
              <a:t>Although </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1600">
                <a:latin typeface="Calibri" panose="020F0502020204030204" pitchFamily="34" charset="0"/>
                <a:ea typeface="Calibri" panose="020F0502020204030204" pitchFamily="34" charset="0"/>
                <a:cs typeface="Times New Roman" panose="02020603050405020304" pitchFamily="18" charset="0"/>
              </a:rPr>
              <a:t>has been referred to as</a:t>
            </a:r>
            <a:r>
              <a:rPr lang="en-US" sz="1600">
                <a:solidFill>
                  <a:schemeClr val="tx1"/>
                </a:solidFill>
                <a:latin typeface="Calibri" panose="020F0502020204030204" pitchFamily="34" charset="0"/>
                <a:ea typeface="Calibri" panose="020F0502020204030204" pitchFamily="34" charset="0"/>
                <a:cs typeface="Times New Roman" panose="02020603050405020304" pitchFamily="18" charset="0"/>
              </a:rPr>
              <a:t> the </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“pleasure molecule,”</a:t>
            </a:r>
            <a:r>
              <a:rPr lang="en-US" sz="1600" b="1">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600">
                <a:latin typeface="Calibri" panose="020F0502020204030204" pitchFamily="34" charset="0"/>
                <a:ea typeface="Calibri" panose="020F0502020204030204" pitchFamily="34" charset="0"/>
                <a:cs typeface="Times New Roman" panose="02020603050405020304" pitchFamily="18" charset="0"/>
              </a:rPr>
              <a:t>it is in actuality more about seeking and searching for pleasure, rather than pleasure itself. Dopamine is more involved in drive and motivation to seek. </a:t>
            </a:r>
          </a:p>
          <a:p>
            <a:pPr>
              <a:lnSpc>
                <a:spcPct val="90000"/>
              </a:lnSpc>
            </a:pPr>
            <a:endParaRPr lang="en-US" sz="16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600">
                <a:latin typeface="Calibri" panose="020F0502020204030204" pitchFamily="34" charset="0"/>
                <a:ea typeface="Calibri" panose="020F0502020204030204" pitchFamily="34" charset="0"/>
                <a:cs typeface="Times New Roman" panose="02020603050405020304" pitchFamily="18" charset="0"/>
              </a:rPr>
              <a:t>The “final reward” or what we experience as feelings of pleasure, Wilson (2014) writes, involve the release of </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endogenous opioids</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sz="16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600">
                <a:latin typeface="Calibri" panose="020F0502020204030204" pitchFamily="34" charset="0"/>
                <a:ea typeface="Calibri" panose="020F0502020204030204" pitchFamily="34" charset="0"/>
                <a:cs typeface="Times New Roman" panose="02020603050405020304" pitchFamily="18" charset="0"/>
              </a:rPr>
              <a:t>You can think of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1600">
                <a:latin typeface="Calibri" panose="020F0502020204030204" pitchFamily="34" charset="0"/>
                <a:ea typeface="Calibri" panose="020F0502020204030204" pitchFamily="34" charset="0"/>
                <a:cs typeface="Times New Roman" panose="02020603050405020304" pitchFamily="18" charset="0"/>
              </a:rPr>
              <a:t> as </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“wanting” </a:t>
            </a:r>
            <a:r>
              <a:rPr lang="en-US" sz="1600">
                <a:latin typeface="Calibri" panose="020F0502020204030204" pitchFamily="34" charset="0"/>
                <a:ea typeface="Calibri" panose="020F0502020204030204" pitchFamily="34" charset="0"/>
                <a:cs typeface="Times New Roman" panose="02020603050405020304" pitchFamily="18" charset="0"/>
              </a:rPr>
              <a:t>and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opioids </a:t>
            </a:r>
            <a:r>
              <a:rPr lang="en-US" sz="1600">
                <a:latin typeface="Calibri" panose="020F0502020204030204" pitchFamily="34" charset="0"/>
                <a:ea typeface="Calibri" panose="020F0502020204030204" pitchFamily="34" charset="0"/>
                <a:cs typeface="Times New Roman" panose="02020603050405020304" pitchFamily="18" charset="0"/>
              </a:rPr>
              <a:t>as </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“liking.”</a:t>
            </a:r>
          </a:p>
          <a:p>
            <a:pPr>
              <a:lnSpc>
                <a:spcPct val="90000"/>
              </a:lnSpc>
            </a:pPr>
            <a:endParaRPr lang="en-US" sz="1600" b="1">
              <a:latin typeface="Calibri" panose="020F0502020204030204" pitchFamily="34" charset="0"/>
              <a:cs typeface="Times New Roman" panose="02020603050405020304" pitchFamily="18" charset="0"/>
            </a:endParaRPr>
          </a:p>
          <a:p>
            <a:pPr>
              <a:lnSpc>
                <a:spcPct val="90000"/>
              </a:lnSpc>
            </a:pPr>
            <a:r>
              <a:rPr lang="en-US" sz="1600">
                <a:latin typeface="Calibri" panose="020F0502020204030204" pitchFamily="34" charset="0"/>
                <a:ea typeface="Calibri" panose="020F0502020204030204" pitchFamily="34" charset="0"/>
                <a:cs typeface="Times New Roman" panose="02020603050405020304" pitchFamily="18" charset="0"/>
              </a:rPr>
              <a:t>As psychologist Dr. Weinschenk explains, “Dopamine causes us to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want, desire, seek out and, search</a:t>
            </a:r>
            <a:r>
              <a:rPr lang="en-US" sz="1600">
                <a:latin typeface="Calibri" panose="020F0502020204030204" pitchFamily="34" charset="0"/>
                <a:ea typeface="Calibri" panose="020F0502020204030204" pitchFamily="34" charset="0"/>
                <a:cs typeface="Times New Roman" panose="02020603050405020304" pitchFamily="18" charset="0"/>
              </a:rPr>
              <a:t>; however, the dopamine system is stronger than the opioid system and we hence seek more than we are as satisfied…” (Weinschenk, 2009).</a:t>
            </a:r>
          </a:p>
          <a:p>
            <a:pPr>
              <a:lnSpc>
                <a:spcPct val="90000"/>
              </a:lnSpc>
            </a:pPr>
            <a:endParaRPr lang="en-US" sz="160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1600">
                <a:latin typeface="Calibri" panose="020F0502020204030204" pitchFamily="34" charset="0"/>
                <a:ea typeface="Calibri" panose="020F0502020204030204" pitchFamily="34" charset="0"/>
                <a:cs typeface="Times New Roman" panose="02020603050405020304" pitchFamily="18" charset="0"/>
              </a:rPr>
              <a:t>“Addicts want it more but gradually like it less. Addiction might be</a:t>
            </a:r>
          </a:p>
          <a:p>
            <a:pPr marL="0" indent="0">
              <a:lnSpc>
                <a:spcPct val="90000"/>
              </a:lnSpc>
              <a:spcBef>
                <a:spcPts val="0"/>
              </a:spcBef>
              <a:buNone/>
            </a:pPr>
            <a:r>
              <a:rPr lang="en-US" sz="1600">
                <a:latin typeface="Calibri" panose="020F0502020204030204" pitchFamily="34" charset="0"/>
                <a:ea typeface="Calibri" panose="020F0502020204030204" pitchFamily="34" charset="0"/>
                <a:cs typeface="Times New Roman" panose="02020603050405020304" pitchFamily="18" charset="0"/>
              </a:rPr>
              <a:t>         thought of as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1600" i="1">
                <a:solidFill>
                  <a:srgbClr val="FFFF00"/>
                </a:solidFill>
                <a:latin typeface="Calibri" panose="020F0502020204030204" pitchFamily="34" charset="0"/>
                <a:ea typeface="Calibri" panose="020F0502020204030204" pitchFamily="34" charset="0"/>
                <a:cs typeface="Times New Roman" panose="02020603050405020304" pitchFamily="18" charset="0"/>
              </a:rPr>
              <a:t>wanting gone amok.</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1600">
                <a:latin typeface="Calibri" panose="020F0502020204030204" pitchFamily="34" charset="0"/>
                <a:ea typeface="Calibri" panose="020F0502020204030204" pitchFamily="34" charset="0"/>
                <a:cs typeface="Times New Roman" panose="02020603050405020304" pitchFamily="18" charset="0"/>
              </a:rPr>
              <a:t>(Wilson, 2014).</a:t>
            </a:r>
          </a:p>
          <a:p>
            <a:pPr>
              <a:lnSpc>
                <a:spcPct val="90000"/>
              </a:lnSpc>
            </a:pPr>
            <a:endParaRPr lang="en-US" sz="160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a:latin typeface="Calibri" panose="020F0502020204030204" pitchFamily="34" charset="0"/>
              <a:cs typeface="Times New Roman" panose="02020603050405020304" pitchFamily="18" charset="0"/>
            </a:endParaRPr>
          </a:p>
        </p:txBody>
      </p:sp>
      <p:pic>
        <p:nvPicPr>
          <p:cNvPr id="4098" name="Picture 2" descr="Image result for picture of endogenous opioids">
            <a:extLst>
              <a:ext uri="{FF2B5EF4-FFF2-40B4-BE49-F238E27FC236}">
                <a16:creationId xmlns:a16="http://schemas.microsoft.com/office/drawing/2014/main" id="{C709A3CF-D074-447F-9D5D-524E51918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601" y="4824443"/>
            <a:ext cx="184785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027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9A83-447A-4F33-A38E-BC3FACE16B8E}"/>
              </a:ext>
            </a:extLst>
          </p:cNvPr>
          <p:cNvSpPr>
            <a:spLocks noGrp="1"/>
          </p:cNvSpPr>
          <p:nvPr>
            <p:ph type="title"/>
          </p:nvPr>
        </p:nvSpPr>
        <p:spPr>
          <a:xfrm>
            <a:off x="2592925" y="624110"/>
            <a:ext cx="8911687" cy="1280890"/>
          </a:xfrm>
        </p:spPr>
        <p:txBody>
          <a:bodyPr/>
          <a:lstStyle/>
          <a:p>
            <a:r>
              <a:rPr lang="en-US" b="1" dirty="0">
                <a:latin typeface="Algerian" panose="04020705040A02060702" pitchFamily="82" charset="0"/>
              </a:rPr>
              <a:t>Bought and </a:t>
            </a:r>
            <a:r>
              <a:rPr lang="en-US" b="1" dirty="0">
                <a:solidFill>
                  <a:schemeClr val="tx1"/>
                </a:solidFill>
                <a:latin typeface="Algerian" panose="04020705040A02060702" pitchFamily="82" charset="0"/>
              </a:rPr>
              <a:t>liking</a:t>
            </a:r>
            <a:r>
              <a:rPr lang="en-US" b="1" dirty="0">
                <a:latin typeface="Algerian" panose="04020705040A02060702" pitchFamily="82" charset="0"/>
              </a:rPr>
              <a:t> the </a:t>
            </a:r>
            <a:r>
              <a:rPr lang="en-US" b="1" dirty="0">
                <a:solidFill>
                  <a:srgbClr val="FF0000"/>
                </a:solidFill>
                <a:latin typeface="Algerian" panose="04020705040A02060702" pitchFamily="82" charset="0"/>
              </a:rPr>
              <a:t>BMW</a:t>
            </a:r>
            <a:r>
              <a:rPr lang="en-US" b="1" dirty="0">
                <a:latin typeface="Algerian" panose="04020705040A02060702" pitchFamily="82" charset="0"/>
              </a:rPr>
              <a:t> but still </a:t>
            </a:r>
            <a:r>
              <a:rPr lang="en-US" b="1" dirty="0">
                <a:solidFill>
                  <a:srgbClr val="00B050"/>
                </a:solidFill>
                <a:latin typeface="Algerian" panose="04020705040A02060702" pitchFamily="82" charset="0"/>
              </a:rPr>
              <a:t>Wanting</a:t>
            </a:r>
            <a:r>
              <a:rPr lang="en-US" b="1" dirty="0">
                <a:latin typeface="Algerian" panose="04020705040A02060702" pitchFamily="82" charset="0"/>
              </a:rPr>
              <a:t> the </a:t>
            </a:r>
            <a:r>
              <a:rPr lang="en-US" b="1" dirty="0">
                <a:solidFill>
                  <a:srgbClr val="FF0000"/>
                </a:solidFill>
                <a:latin typeface="Algerian" panose="04020705040A02060702" pitchFamily="82" charset="0"/>
              </a:rPr>
              <a:t>Ducati</a:t>
            </a:r>
            <a:r>
              <a:rPr lang="en-US" b="1" dirty="0">
                <a:latin typeface="Algerian" panose="04020705040A02060702" pitchFamily="82" charset="0"/>
              </a:rPr>
              <a:t> </a:t>
            </a:r>
            <a:r>
              <a:rPr lang="en-US" b="1" dirty="0" err="1">
                <a:latin typeface="Algerian" panose="04020705040A02060702" pitchFamily="82" charset="0"/>
              </a:rPr>
              <a:t>Diavel</a:t>
            </a:r>
            <a:endParaRPr lang="en-US" b="1" dirty="0">
              <a:latin typeface="Algerian" panose="04020705040A02060702" pitchFamily="82" charset="0"/>
            </a:endParaRPr>
          </a:p>
        </p:txBody>
      </p:sp>
      <p:pic>
        <p:nvPicPr>
          <p:cNvPr id="4" name="Content Placeholder 3">
            <a:extLst>
              <a:ext uri="{FF2B5EF4-FFF2-40B4-BE49-F238E27FC236}">
                <a16:creationId xmlns:a16="http://schemas.microsoft.com/office/drawing/2014/main" id="{24A489F8-2273-4ECB-B459-626CA565A2F7}"/>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5206"/>
          <a:stretch/>
        </p:blipFill>
        <p:spPr bwMode="auto">
          <a:xfrm>
            <a:off x="983848" y="2858947"/>
            <a:ext cx="6064920" cy="2796169"/>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7E71A4F-CDFC-45C0-B634-815A4118B2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80166" y="2858947"/>
            <a:ext cx="4124446" cy="2796169"/>
          </a:xfrm>
          <a:prstGeom prst="rect">
            <a:avLst/>
          </a:prstGeom>
          <a:noFill/>
          <a:ln>
            <a:noFill/>
          </a:ln>
        </p:spPr>
      </p:pic>
    </p:spTree>
    <p:extLst>
      <p:ext uri="{BB962C8B-B14F-4D97-AF65-F5344CB8AC3E}">
        <p14:creationId xmlns:p14="http://schemas.microsoft.com/office/powerpoint/2010/main" val="353189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056"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B500420-7EB1-4840-BDCC-486D248066B1}"/>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Dopamine and DeltaFosB “Keep doing it!”</a:t>
            </a:r>
          </a:p>
        </p:txBody>
      </p:sp>
      <p:sp>
        <p:nvSpPr>
          <p:cNvPr id="3" name="Content Placeholder 2">
            <a:extLst>
              <a:ext uri="{FF2B5EF4-FFF2-40B4-BE49-F238E27FC236}">
                <a16:creationId xmlns:a16="http://schemas.microsoft.com/office/drawing/2014/main" id="{560F8DFE-5669-4C58-A63F-A50FBA46B0B9}"/>
              </a:ext>
            </a:extLst>
          </p:cNvPr>
          <p:cNvSpPr>
            <a:spLocks noGrp="1"/>
          </p:cNvSpPr>
          <p:nvPr>
            <p:ph idx="1"/>
          </p:nvPr>
        </p:nvSpPr>
        <p:spPr>
          <a:xfrm>
            <a:off x="541866" y="2032000"/>
            <a:ext cx="7145867" cy="3879222"/>
          </a:xfrm>
        </p:spPr>
        <p:txBody>
          <a:bodyPr>
            <a:normAutofit/>
          </a:bodyPr>
          <a:lstStyle/>
          <a:p>
            <a:pPr>
              <a:lnSpc>
                <a:spcPct val="90000"/>
              </a:lnSpc>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Highly salient activities, in this case addiction, lead to the accumulation</a:t>
            </a:r>
            <a:r>
              <a:rPr lang="en-US" sz="1500">
                <a:solidFill>
                  <a:schemeClr val="bg1"/>
                </a:solidFill>
                <a:latin typeface="Calibri" panose="020F0502020204030204" pitchFamily="34" charset="0"/>
                <a:ea typeface="Calibri" panose="020F0502020204030204" pitchFamily="34" charset="0"/>
                <a:cs typeface="Times New Roman" panose="02020603050405020304" pitchFamily="18" charset="0"/>
              </a:rPr>
              <a:t> of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a protein that activates the genes involved with addiction. The molecular changes it potentiates are almost identical for both sexual conditioning and chronic drug use. Specifically, DeltaFosB rewires the brain to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crave IT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whatever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IT</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is. </a:t>
            </a:r>
          </a:p>
          <a:p>
            <a:pPr marL="0" indent="0">
              <a:lnSpc>
                <a:spcPct val="90000"/>
              </a:lnSpc>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In a sense,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150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is like the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foreman</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on a construction site barking orders and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is the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worker</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on the site.  </a:t>
            </a:r>
            <a:r>
              <a:rPr lang="en-US" sz="1500">
                <a:solidFill>
                  <a:schemeClr val="bg1"/>
                </a:solidFill>
                <a:latin typeface="Calibri" panose="020F0502020204030204" pitchFamily="34" charset="0"/>
                <a:ea typeface="Calibri" panose="020F0502020204030204" pitchFamily="34" charset="0"/>
                <a:cs typeface="Times New Roman" panose="02020603050405020304" pitchFamily="18" charset="0"/>
              </a:rPr>
              <a:t>Dopamine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is yelling, “This activity is really important, and you should do it again and again.” </a:t>
            </a:r>
          </a:p>
          <a:p>
            <a:pPr>
              <a:lnSpc>
                <a:spcPct val="90000"/>
              </a:lnSpc>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DeltaFosB</a:t>
            </a:r>
            <a:r>
              <a:rPr lang="en-US" sz="1500" i="1">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is responsible for ensuring that you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remember and repeat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the activity. </a:t>
            </a:r>
          </a:p>
          <a:p>
            <a:pPr marL="0" indent="0">
              <a:lnSpc>
                <a:spcPct val="90000"/>
              </a:lnSpc>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This repeated process produces what is called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sensitization</a:t>
            </a:r>
            <a:r>
              <a:rPr lang="en-US" sz="150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which is based on the</a:t>
            </a:r>
          </a:p>
          <a:p>
            <a:pPr marL="0" indent="0">
              <a:lnSpc>
                <a:spcPct val="90000"/>
              </a:lnSpc>
              <a:spcBef>
                <a:spcPts val="0"/>
              </a:spcBef>
              <a:buNone/>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principle,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“Nerve cells that fire together wire together”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as noted by Canadian </a:t>
            </a:r>
          </a:p>
          <a:p>
            <a:pPr marL="0" indent="0">
              <a:lnSpc>
                <a:spcPct val="90000"/>
              </a:lnSpc>
              <a:spcBef>
                <a:spcPts val="0"/>
              </a:spcBef>
              <a:buNone/>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researcher Donald Hebb in 1949. Repeated activity strengthens</a:t>
            </a:r>
          </a:p>
          <a:p>
            <a:pPr marL="0" indent="0">
              <a:lnSpc>
                <a:spcPct val="90000"/>
              </a:lnSpc>
              <a:spcBef>
                <a:spcPts val="0"/>
              </a:spcBef>
              <a:buNone/>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cell connections. </a:t>
            </a:r>
          </a:p>
          <a:p>
            <a:pPr>
              <a:lnSpc>
                <a:spcPct val="90000"/>
              </a:lnSpc>
            </a:pPr>
            <a:endParaRPr lang="en-US" sz="1500">
              <a:solidFill>
                <a:srgbClr val="FEFFFF"/>
              </a:solidFill>
              <a:latin typeface="Calibri" panose="020F0502020204030204" pitchFamily="34" charset="0"/>
              <a:cs typeface="Times New Roman" panose="02020603050405020304" pitchFamily="18" charset="0"/>
            </a:endParaRPr>
          </a:p>
        </p:txBody>
      </p:sp>
      <p:pic>
        <p:nvPicPr>
          <p:cNvPr id="2050" name="Picture 2" descr="Image result for cartoon of go signs">
            <a:extLst>
              <a:ext uri="{FF2B5EF4-FFF2-40B4-BE49-F238E27FC236}">
                <a16:creationId xmlns:a16="http://schemas.microsoft.com/office/drawing/2014/main" id="{3373D7AF-E8B3-4CF3-9574-0D08C8A13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465" y="1925267"/>
            <a:ext cx="3001931" cy="300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93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127"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32"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17E609A-1120-4E93-933E-D7F62B42BFE3}"/>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Dopamine and CREB – “Slow it Down, Silver!”</a:t>
            </a:r>
          </a:p>
        </p:txBody>
      </p:sp>
      <p:sp>
        <p:nvSpPr>
          <p:cNvPr id="3" name="Content Placeholder 2">
            <a:extLst>
              <a:ext uri="{FF2B5EF4-FFF2-40B4-BE49-F238E27FC236}">
                <a16:creationId xmlns:a16="http://schemas.microsoft.com/office/drawing/2014/main" id="{61CF7EDF-CC67-40D2-B11F-E537FA2AC85B}"/>
              </a:ext>
            </a:extLst>
          </p:cNvPr>
          <p:cNvSpPr>
            <a:spLocks noGrp="1"/>
          </p:cNvSpPr>
          <p:nvPr>
            <p:ph idx="1"/>
          </p:nvPr>
        </p:nvSpPr>
        <p:spPr>
          <a:xfrm>
            <a:off x="541866" y="2058894"/>
            <a:ext cx="7145867" cy="3879222"/>
          </a:xfrm>
        </p:spPr>
        <p:txBody>
          <a:bodyPr>
            <a:normAutofit fontScale="92500" lnSpcReduction="10000"/>
          </a:bodyPr>
          <a:lstStyle/>
          <a:p>
            <a:pPr>
              <a:lnSpc>
                <a:spcPct val="90000"/>
              </a:lnSpc>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As the brain recognizes that it needs a rest, it will kick out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CREB</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in an effort to slow things down (Wilson, 2014). </a:t>
            </a:r>
          </a:p>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In essence,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acts like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gas pedal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CREB</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functions as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brakes</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CREB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inhibits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dopamine and endogenous opioids in an effort to take the joy out of the binging/addictive behavior or substance so that you can give it a rest.</a:t>
            </a:r>
          </a:p>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This numbed pleasure response that is induced by CREB is often identified</a:t>
            </a:r>
          </a:p>
          <a:p>
            <a:pPr marL="0" indent="0">
              <a:lnSpc>
                <a:spcPct val="90000"/>
              </a:lnSpc>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as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desensitization</a:t>
            </a:r>
            <a:r>
              <a:rPr lang="en-US" b="1">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which leads to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tolerance</a:t>
            </a:r>
            <a:r>
              <a:rPr lang="en-US" b="1">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the need of increasingly </a:t>
            </a:r>
          </a:p>
          <a:p>
            <a:pPr marL="0" indent="0">
              <a:lnSpc>
                <a:spcPct val="90000"/>
              </a:lnSpc>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higher doses to achieve the same effect. Tolerance is a key factor in </a:t>
            </a:r>
          </a:p>
          <a:p>
            <a:pPr marL="0" indent="0">
              <a:lnSpc>
                <a:spcPct val="90000"/>
              </a:lnSpc>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addiction.</a:t>
            </a:r>
          </a:p>
          <a:p>
            <a:pPr>
              <a:lnSpc>
                <a:spcPct val="90000"/>
              </a:lnSpc>
            </a:pPr>
            <a:endParaRPr lang="en-US" sz="1500">
              <a:solidFill>
                <a:srgbClr val="FEFFFF"/>
              </a:solidFill>
              <a:latin typeface="Calibri" panose="020F0502020204030204" pitchFamily="34" charset="0"/>
              <a:cs typeface="Times New Roman" panose="02020603050405020304" pitchFamily="18" charset="0"/>
            </a:endParaRPr>
          </a:p>
        </p:txBody>
      </p:sp>
      <p:pic>
        <p:nvPicPr>
          <p:cNvPr id="5122" name="Picture 2" descr="Image result for cartoon of slamming on the brakes">
            <a:extLst>
              <a:ext uri="{FF2B5EF4-FFF2-40B4-BE49-F238E27FC236}">
                <a16:creationId xmlns:a16="http://schemas.microsoft.com/office/drawing/2014/main" id="{1239B9FB-F2D2-46FC-9D73-1C89FF051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57" y="2928491"/>
            <a:ext cx="3001931" cy="206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02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2C431E2-C6A8-49D2-8A77-4301027A1A7E}"/>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a:solidFill>
                  <a:srgbClr val="FEFFFF"/>
                </a:solidFill>
              </a:rPr>
              <a:t>I began pondering: What has been going on with kids in the past 10 years or so?</a:t>
            </a:r>
          </a:p>
        </p:txBody>
      </p:sp>
      <p:sp>
        <p:nvSpPr>
          <p:cNvPr id="3" name="Content Placeholder 2">
            <a:extLst>
              <a:ext uri="{FF2B5EF4-FFF2-40B4-BE49-F238E27FC236}">
                <a16:creationId xmlns:a16="http://schemas.microsoft.com/office/drawing/2014/main" id="{33D58C42-3463-4D18-8FF1-CF0140599309}"/>
              </a:ext>
            </a:extLst>
          </p:cNvPr>
          <p:cNvSpPr>
            <a:spLocks noGrp="1"/>
          </p:cNvSpPr>
          <p:nvPr>
            <p:ph idx="1"/>
          </p:nvPr>
        </p:nvSpPr>
        <p:spPr>
          <a:xfrm>
            <a:off x="541866" y="2032000"/>
            <a:ext cx="7145867" cy="3879222"/>
          </a:xfrm>
        </p:spPr>
        <p:txBody>
          <a:bodyPr>
            <a:normAutofit fontScale="92500" lnSpcReduction="20000"/>
          </a:bodyPr>
          <a:lstStyle/>
          <a:p>
            <a:r>
              <a:rPr lang="en-US">
                <a:solidFill>
                  <a:srgbClr val="FEFFFF"/>
                </a:solidFill>
              </a:rPr>
              <a:t>An alarming increase in aggression</a:t>
            </a:r>
          </a:p>
          <a:p>
            <a:endParaRPr lang="en-US">
              <a:solidFill>
                <a:srgbClr val="FEFFFF"/>
              </a:solidFill>
            </a:endParaRPr>
          </a:p>
          <a:p>
            <a:r>
              <a:rPr lang="en-US">
                <a:solidFill>
                  <a:srgbClr val="FEFFFF"/>
                </a:solidFill>
              </a:rPr>
              <a:t>Increased destruction of property</a:t>
            </a:r>
          </a:p>
          <a:p>
            <a:endParaRPr lang="en-US">
              <a:solidFill>
                <a:srgbClr val="FEFFFF"/>
              </a:solidFill>
            </a:endParaRPr>
          </a:p>
          <a:p>
            <a:r>
              <a:rPr lang="en-US">
                <a:solidFill>
                  <a:srgbClr val="FEFFFF"/>
                </a:solidFill>
              </a:rPr>
              <a:t>Increased negative mood and irritability</a:t>
            </a:r>
          </a:p>
          <a:p>
            <a:endParaRPr lang="en-US">
              <a:solidFill>
                <a:srgbClr val="FEFFFF"/>
              </a:solidFill>
            </a:endParaRPr>
          </a:p>
          <a:p>
            <a:r>
              <a:rPr lang="en-US">
                <a:solidFill>
                  <a:srgbClr val="FEFFFF"/>
                </a:solidFill>
              </a:rPr>
              <a:t>Increased self-harm and suicidality</a:t>
            </a:r>
          </a:p>
          <a:p>
            <a:endParaRPr lang="en-US">
              <a:solidFill>
                <a:srgbClr val="FEFFFF"/>
              </a:solidFill>
            </a:endParaRPr>
          </a:p>
          <a:p>
            <a:r>
              <a:rPr lang="en-US">
                <a:solidFill>
                  <a:srgbClr val="FEFFFF"/>
                </a:solidFill>
              </a:rPr>
              <a:t>Decreased coping skills and resiliency</a:t>
            </a:r>
          </a:p>
          <a:p>
            <a:endParaRPr lang="en-US">
              <a:solidFill>
                <a:srgbClr val="FEFFFF"/>
              </a:solidFill>
            </a:endParaRPr>
          </a:p>
          <a:p>
            <a:r>
              <a:rPr lang="en-US">
                <a:solidFill>
                  <a:srgbClr val="FEFFFF"/>
                </a:solidFill>
              </a:rPr>
              <a:t>Poorer social skills</a:t>
            </a:r>
          </a:p>
          <a:p>
            <a:endParaRPr lang="en-US">
              <a:solidFill>
                <a:srgbClr val="FEFFFF"/>
              </a:solidFill>
            </a:endParaRPr>
          </a:p>
          <a:p>
            <a:pPr marL="0" indent="0">
              <a:buNone/>
            </a:pPr>
            <a:endParaRPr lang="en-US">
              <a:solidFill>
                <a:srgbClr val="FEFFFF"/>
              </a:solidFill>
            </a:endParaRPr>
          </a:p>
          <a:p>
            <a:endParaRPr lang="en-US">
              <a:solidFill>
                <a:srgbClr val="FEFFFF"/>
              </a:solidFill>
            </a:endParaRPr>
          </a:p>
          <a:p>
            <a:endParaRPr lang="en-US">
              <a:solidFill>
                <a:srgbClr val="FEFFFF"/>
              </a:solidFill>
            </a:endParaRPr>
          </a:p>
        </p:txBody>
      </p:sp>
      <p:pic>
        <p:nvPicPr>
          <p:cNvPr id="1026" name="Picture 2" descr="Image result for picture of pondering">
            <a:extLst>
              <a:ext uri="{FF2B5EF4-FFF2-40B4-BE49-F238E27FC236}">
                <a16:creationId xmlns:a16="http://schemas.microsoft.com/office/drawing/2014/main" id="{288C3D32-9495-490E-A232-EEA844F84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57" y="2337202"/>
            <a:ext cx="3001931" cy="325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627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b="1"/>
              <a:t>Dopanergic Downregulation at the Synaptic Level</a:t>
            </a:r>
            <a:endParaRPr lang="en-US" b="1"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2578" y="2811689"/>
            <a:ext cx="2904932" cy="2844043"/>
          </a:xfrm>
          <a:prstGeom prst="rect">
            <a:avLst/>
          </a:prstGeom>
          <a:noFill/>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61539" t="36336" r="14262" b="39611"/>
          <a:stretch/>
        </p:blipFill>
        <p:spPr bwMode="auto">
          <a:xfrm>
            <a:off x="5621867" y="2731911"/>
            <a:ext cx="2731911" cy="2923821"/>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61539" t="62175" r="14262" b="13583"/>
          <a:stretch/>
        </p:blipFill>
        <p:spPr bwMode="auto">
          <a:xfrm>
            <a:off x="8471649" y="2811689"/>
            <a:ext cx="2731911" cy="2844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45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A5287FC-4723-44DF-9B49-3958D7558B63}"/>
              </a:ext>
            </a:extLst>
          </p:cNvPr>
          <p:cNvSpPr>
            <a:spLocks noGrp="1"/>
          </p:cNvSpPr>
          <p:nvPr>
            <p:ph type="title"/>
          </p:nvPr>
        </p:nvSpPr>
        <p:spPr>
          <a:xfrm>
            <a:off x="1843391" y="624109"/>
            <a:ext cx="9383408" cy="1682585"/>
          </a:xfrm>
        </p:spPr>
        <p:txBody>
          <a:bodyPr>
            <a:noAutofit/>
          </a:bodyPr>
          <a:lstStyle/>
          <a:p>
            <a:pPr lvl="0" indent="-342900">
              <a:lnSpc>
                <a:spcPct val="90000"/>
              </a:lnSpc>
              <a:spcBef>
                <a:spcPts val="0"/>
              </a:spcBef>
            </a:pPr>
            <a:r>
              <a:rPr lang="en-US" sz="4400" b="1">
                <a:solidFill>
                  <a:schemeClr val="bg1"/>
                </a:solidFill>
                <a:latin typeface="Calibri" panose="020F0502020204030204" pitchFamily="34" charset="0"/>
                <a:ea typeface="Calibri" panose="020F0502020204030204" pitchFamily="34" charset="0"/>
                <a:cs typeface="Times New Roman" panose="02020603050405020304" pitchFamily="18" charset="0"/>
              </a:rPr>
              <a:t>So, we see that chronic overstimulation can lead to two opposite effects:</a:t>
            </a:r>
            <a:br>
              <a:rPr lang="en-US" sz="4400" b="1">
                <a:solidFill>
                  <a:schemeClr val="bg1"/>
                </a:solidFill>
                <a:latin typeface="Calibri" panose="020F0502020204030204" pitchFamily="34" charset="0"/>
                <a:ea typeface="Calibri" panose="020F0502020204030204" pitchFamily="34" charset="0"/>
                <a:cs typeface="Times New Roman" panose="02020603050405020304" pitchFamily="18" charset="0"/>
              </a:rPr>
            </a:br>
            <a:endParaRPr lang="en-US" sz="4400" b="1">
              <a:solidFill>
                <a:schemeClr val="bg1"/>
              </a:solidFill>
            </a:endParaRPr>
          </a:p>
        </p:txBody>
      </p:sp>
      <p:sp>
        <p:nvSpPr>
          <p:cNvPr id="18"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19" name="Content Placeholder 2">
            <a:extLst>
              <a:ext uri="{FF2B5EF4-FFF2-40B4-BE49-F238E27FC236}">
                <a16:creationId xmlns:a16="http://schemas.microsoft.com/office/drawing/2014/main" id="{F24E3115-8CD9-46A6-99D3-D4BA1586FAE9}"/>
              </a:ext>
            </a:extLst>
          </p:cNvPr>
          <p:cNvGraphicFramePr>
            <a:graphicFrameLocks noGrp="1"/>
          </p:cNvGraphicFramePr>
          <p:nvPr>
            <p:ph idx="1"/>
            <p:extLst>
              <p:ext uri="{D42A27DB-BD31-4B8C-83A1-F6EECF244321}">
                <p14:modId xmlns:p14="http://schemas.microsoft.com/office/powerpoint/2010/main" val="3967042135"/>
              </p:ext>
            </p:extLst>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6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ED2DB-1E7E-4355-B76B-95CF4A900F4D}"/>
              </a:ext>
            </a:extLst>
          </p:cNvPr>
          <p:cNvSpPr>
            <a:spLocks noGrp="1"/>
          </p:cNvSpPr>
          <p:nvPr>
            <p:ph type="title"/>
          </p:nvPr>
        </p:nvSpPr>
        <p:spPr>
          <a:xfrm>
            <a:off x="1098034" y="2516777"/>
            <a:ext cx="2829531" cy="2917371"/>
          </a:xfrm>
        </p:spPr>
        <p:txBody>
          <a:bodyPr>
            <a:normAutofit/>
          </a:bodyPr>
          <a:lstStyle/>
          <a:p>
            <a:r>
              <a:rPr lang="en-US" sz="4000" b="1">
                <a:solidFill>
                  <a:schemeClr val="bg1"/>
                </a:solidFill>
              </a:rPr>
              <a:t>The Three C’s of Addiction</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FB3196-5A83-4376-8C1E-ED4F790DA2E2}"/>
              </a:ext>
            </a:extLst>
          </p:cNvPr>
          <p:cNvSpPr>
            <a:spLocks noGrp="1"/>
          </p:cNvSpPr>
          <p:nvPr>
            <p:ph idx="1"/>
          </p:nvPr>
        </p:nvSpPr>
        <p:spPr>
          <a:xfrm>
            <a:off x="4706578" y="589722"/>
            <a:ext cx="6798033" cy="5321500"/>
          </a:xfrm>
        </p:spPr>
        <p:txBody>
          <a:bodyPr anchor="ctr">
            <a:normAutofit/>
          </a:bodyPr>
          <a:lstStyle/>
          <a:p>
            <a:pPr marL="0">
              <a:spcBef>
                <a:spcPts val="0"/>
              </a:spcBef>
            </a:pPr>
            <a:r>
              <a:rPr lang="en-US">
                <a:latin typeface="Calibri" panose="020F0502020204030204" pitchFamily="34" charset="0"/>
                <a:ea typeface="Calibri" panose="020F0502020204030204" pitchFamily="34" charset="0"/>
                <a:cs typeface="Times New Roman" panose="02020603050405020304" pitchFamily="18" charset="0"/>
              </a:rPr>
              <a:t>Wilson (2014) notes that all addictions, regardless of their differences, result in an established set of </a:t>
            </a:r>
            <a:r>
              <a:rPr lang="en-US" b="1">
                <a:solidFill>
                  <a:srgbClr val="FF0000"/>
                </a:solidFill>
                <a:latin typeface="Calibri" panose="020F0502020204030204" pitchFamily="34" charset="0"/>
                <a:ea typeface="Calibri" panose="020F0502020204030204" pitchFamily="34" charset="0"/>
                <a:cs typeface="Times New Roman" panose="02020603050405020304" pitchFamily="18" charset="0"/>
              </a:rPr>
              <a:t>“core brain changes” </a:t>
            </a:r>
            <a:r>
              <a:rPr lang="en-US">
                <a:latin typeface="Calibri" panose="020F0502020204030204" pitchFamily="34" charset="0"/>
                <a:ea typeface="Calibri" panose="020F0502020204030204" pitchFamily="34" charset="0"/>
                <a:cs typeface="Times New Roman" panose="02020603050405020304" pitchFamily="18" charset="0"/>
              </a:rPr>
              <a:t>which, in turn, present as recognized signs, symptoms, and behaviors such as those listed in the </a:t>
            </a:r>
            <a:r>
              <a:rPr lang="en-US" b="1">
                <a:solidFill>
                  <a:srgbClr val="FF0000"/>
                </a:solidFill>
                <a:latin typeface="Calibri" panose="020F0502020204030204" pitchFamily="34" charset="0"/>
                <a:ea typeface="Calibri" panose="020F0502020204030204" pitchFamily="34" charset="0"/>
                <a:cs typeface="Times New Roman" panose="02020603050405020304" pitchFamily="18" charset="0"/>
              </a:rPr>
              <a:t>Three C’s:</a:t>
            </a:r>
          </a:p>
          <a:p>
            <a:pPr marL="0">
              <a:spcBef>
                <a:spcPts val="0"/>
              </a:spcBef>
            </a:pPr>
            <a:endParaRPr lang="en-US">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b="1" i="1" u="sng">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b="1" i="1">
                <a:latin typeface="Calibri" panose="020F0502020204030204" pitchFamily="34" charset="0"/>
                <a:ea typeface="Calibri" panose="020F0502020204030204" pitchFamily="34" charset="0"/>
                <a:cs typeface="Times New Roman" panose="02020603050405020304" pitchFamily="18" charset="0"/>
              </a:rPr>
              <a:t>raving and Preoccupation</a:t>
            </a:r>
            <a:r>
              <a:rPr lang="en-US" b="1">
                <a:latin typeface="Calibri" panose="020F0502020204030204" pitchFamily="34" charset="0"/>
                <a:ea typeface="Calibri" panose="020F0502020204030204" pitchFamily="34" charset="0"/>
                <a:cs typeface="Times New Roman" panose="02020603050405020304" pitchFamily="18" charset="0"/>
              </a:rPr>
              <a:t> </a:t>
            </a:r>
            <a:r>
              <a:rPr lang="en-US">
                <a:latin typeface="Calibri" panose="020F0502020204030204" pitchFamily="34" charset="0"/>
                <a:ea typeface="Calibri" panose="020F0502020204030204" pitchFamily="34" charset="0"/>
                <a:cs typeface="Times New Roman" panose="02020603050405020304" pitchFamily="18" charset="0"/>
              </a:rPr>
              <a:t>with obtaining, engaging in or recovering from the use of the substance or behaviors in question.</a:t>
            </a:r>
          </a:p>
          <a:p>
            <a:pPr lvl="0">
              <a:spcBef>
                <a:spcPts val="0"/>
              </a:spcBef>
              <a:buFont typeface="+mj-lt"/>
              <a:buAutoNum type="arabicPeriod"/>
            </a:pPr>
            <a:endParaRPr lang="en-US">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b="1" i="1">
                <a:latin typeface="Calibri" panose="020F0502020204030204" pitchFamily="34" charset="0"/>
                <a:ea typeface="Calibri" panose="020F0502020204030204" pitchFamily="34" charset="0"/>
                <a:cs typeface="Times New Roman" panose="02020603050405020304" pitchFamily="18" charset="0"/>
              </a:rPr>
              <a:t>Loss of </a:t>
            </a:r>
            <a:r>
              <a:rPr lang="en-US" b="1" i="1" u="sng">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b="1" i="1">
                <a:latin typeface="Calibri" panose="020F0502020204030204" pitchFamily="34" charset="0"/>
                <a:ea typeface="Calibri" panose="020F0502020204030204" pitchFamily="34" charset="0"/>
                <a:cs typeface="Times New Roman" panose="02020603050405020304" pitchFamily="18" charset="0"/>
              </a:rPr>
              <a:t>ontrol </a:t>
            </a:r>
            <a:r>
              <a:rPr lang="en-US">
                <a:latin typeface="Calibri" panose="020F0502020204030204" pitchFamily="34" charset="0"/>
                <a:ea typeface="Calibri" panose="020F0502020204030204" pitchFamily="34" charset="0"/>
                <a:cs typeface="Times New Roman" panose="02020603050405020304" pitchFamily="18" charset="0"/>
              </a:rPr>
              <a:t>in using the substance or of engaging in the behavior and noted by increasing frequency or duration, larger amounts or intensity, and/or increasing the risk and behavior in an effort to obtain the desired effect.</a:t>
            </a:r>
          </a:p>
          <a:p>
            <a:pPr lvl="0">
              <a:spcBef>
                <a:spcPts val="0"/>
              </a:spcBef>
              <a:buFont typeface="+mj-lt"/>
              <a:buAutoNum type="arabicPeriod"/>
            </a:pPr>
            <a:endParaRPr lang="en-US">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b="1" i="1">
                <a:latin typeface="Calibri" panose="020F0502020204030204" pitchFamily="34" charset="0"/>
                <a:ea typeface="Calibri" panose="020F0502020204030204" pitchFamily="34" charset="0"/>
                <a:cs typeface="Times New Roman" panose="02020603050405020304" pitchFamily="18" charset="0"/>
              </a:rPr>
              <a:t>Negative </a:t>
            </a:r>
            <a:r>
              <a:rPr lang="en-US" b="1" i="1" u="sng">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b="1" i="1">
                <a:latin typeface="Calibri" panose="020F0502020204030204" pitchFamily="34" charset="0"/>
                <a:ea typeface="Calibri" panose="020F0502020204030204" pitchFamily="34" charset="0"/>
                <a:cs typeface="Times New Roman" panose="02020603050405020304" pitchFamily="18" charset="0"/>
              </a:rPr>
              <a:t>onsequences </a:t>
            </a:r>
            <a:r>
              <a:rPr lang="en-US">
                <a:latin typeface="Calibri" panose="020F0502020204030204" pitchFamily="34" charset="0"/>
                <a:ea typeface="Calibri" panose="020F0502020204030204" pitchFamily="34" charset="0"/>
                <a:cs typeface="Times New Roman" panose="02020603050405020304" pitchFamily="18" charset="0"/>
              </a:rPr>
              <a:t>in physical, social, occupational, financial, or psychological areas. </a:t>
            </a:r>
          </a:p>
          <a:p>
            <a:pPr marL="0" indent="0">
              <a:spcBef>
                <a:spcPts val="0"/>
              </a:spcBef>
              <a:buNone/>
            </a:pP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77981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1" name="Rectangle 54">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6696E2-7470-49F3-9C50-E854BA04DC7B}"/>
              </a:ext>
            </a:extLst>
          </p:cNvPr>
          <p:cNvSpPr>
            <a:spLocks noGrp="1"/>
          </p:cNvSpPr>
          <p:nvPr>
            <p:ph type="title"/>
          </p:nvPr>
        </p:nvSpPr>
        <p:spPr>
          <a:xfrm>
            <a:off x="1794897" y="624110"/>
            <a:ext cx="9712998" cy="1280890"/>
          </a:xfrm>
        </p:spPr>
        <p:txBody>
          <a:bodyPr>
            <a:normAutofit/>
          </a:bodyPr>
          <a:lstStyle/>
          <a:p>
            <a:r>
              <a:rPr lang="en-US" sz="3300" b="1"/>
              <a:t>Factoids about Dopamine Increases (Koepp et al., 1998; </a:t>
            </a:r>
            <a:r>
              <a:rPr lang="en-US" sz="3300" b="1" err="1"/>
              <a:t>Guangbheng</a:t>
            </a:r>
            <a:r>
              <a:rPr lang="en-US" sz="3300" b="1"/>
              <a:t> et al., 2012)</a:t>
            </a:r>
          </a:p>
        </p:txBody>
      </p:sp>
      <p:sp>
        <p:nvSpPr>
          <p:cNvPr id="62" name="Rectangle 56">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41" name="Content Placeholder 5">
            <a:extLst>
              <a:ext uri="{FF2B5EF4-FFF2-40B4-BE49-F238E27FC236}">
                <a16:creationId xmlns:a16="http://schemas.microsoft.com/office/drawing/2014/main" id="{91D84975-90E3-473C-8F9B-32AB3792A9C7}"/>
              </a:ext>
            </a:extLst>
          </p:cNvPr>
          <p:cNvGraphicFramePr>
            <a:graphicFrameLocks noGrp="1"/>
          </p:cNvGraphicFramePr>
          <p:nvPr>
            <p:ph idx="1"/>
            <p:extLst>
              <p:ext uri="{D42A27DB-BD31-4B8C-83A1-F6EECF244321}">
                <p14:modId xmlns:p14="http://schemas.microsoft.com/office/powerpoint/2010/main" val="3456805443"/>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Image result for picture of social media addiction">
            <a:extLst>
              <a:ext uri="{FF2B5EF4-FFF2-40B4-BE49-F238E27FC236}">
                <a16:creationId xmlns:a16="http://schemas.microsoft.com/office/drawing/2014/main" id="{B1A19CCC-4210-4580-BC89-A45BEAA759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4709" y="2386149"/>
            <a:ext cx="3912994" cy="333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0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085"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89111E0-DA3B-4E2A-A3BA-FE24A5C96EA2}"/>
              </a:ext>
            </a:extLst>
          </p:cNvPr>
          <p:cNvSpPr>
            <a:spLocks noGrp="1"/>
          </p:cNvSpPr>
          <p:nvPr>
            <p:ph type="title"/>
          </p:nvPr>
        </p:nvSpPr>
        <p:spPr>
          <a:xfrm>
            <a:off x="716038" y="830715"/>
            <a:ext cx="7145866" cy="691776"/>
          </a:xfrm>
        </p:spPr>
        <p:txBody>
          <a:bodyPr anchor="ctr">
            <a:normAutofit fontScale="90000"/>
          </a:bodyPr>
          <a:lstStyle/>
          <a:p>
            <a:pPr>
              <a:lnSpc>
                <a:spcPct val="90000"/>
              </a:lnSpc>
            </a:pPr>
            <a:r>
              <a:rPr lang="en-US" sz="4400" b="1">
                <a:solidFill>
                  <a:srgbClr val="FEFFFF"/>
                </a:solidFill>
              </a:rPr>
              <a:t>Part Three:</a:t>
            </a:r>
            <a:br>
              <a:rPr lang="en-US" sz="4400" b="1">
                <a:solidFill>
                  <a:srgbClr val="FEFFFF"/>
                </a:solidFill>
              </a:rPr>
            </a:br>
            <a:r>
              <a:rPr lang="en-US" sz="2400">
                <a:solidFill>
                  <a:srgbClr val="FEFFFF"/>
                </a:solidFill>
              </a:rPr>
              <a:t>The impact of Media on Your Child’s Brain, Body, and Behavior</a:t>
            </a:r>
          </a:p>
        </p:txBody>
      </p:sp>
      <p:sp>
        <p:nvSpPr>
          <p:cNvPr id="3" name="Content Placeholder 2">
            <a:extLst>
              <a:ext uri="{FF2B5EF4-FFF2-40B4-BE49-F238E27FC236}">
                <a16:creationId xmlns:a16="http://schemas.microsoft.com/office/drawing/2014/main" id="{6F1777BA-90FC-43C4-9F6F-FC10082408D9}"/>
              </a:ext>
            </a:extLst>
          </p:cNvPr>
          <p:cNvSpPr>
            <a:spLocks noGrp="1"/>
          </p:cNvSpPr>
          <p:nvPr>
            <p:ph idx="1"/>
          </p:nvPr>
        </p:nvSpPr>
        <p:spPr>
          <a:xfrm>
            <a:off x="541866" y="2491530"/>
            <a:ext cx="7145867" cy="3419692"/>
          </a:xfrm>
        </p:spPr>
        <p:txBody>
          <a:bodyPr>
            <a:normAutofit/>
          </a:bodyPr>
          <a:lstStyle/>
          <a:p>
            <a:pPr marL="0" indent="0" algn="ctr">
              <a:spcBef>
                <a:spcPts val="0"/>
              </a:spcBef>
              <a:buNone/>
            </a:pPr>
            <a:r>
              <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rPr>
              <a:t>“I like to play indoors better, </a:t>
            </a:r>
          </a:p>
          <a:p>
            <a:pPr marL="0" indent="0" algn="ctr">
              <a:spcBef>
                <a:spcPts val="0"/>
              </a:spcBef>
              <a:buNone/>
            </a:pPr>
            <a:r>
              <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rPr>
              <a:t>‘</a:t>
            </a:r>
            <a:r>
              <a:rPr lang="en-US" sz="2000" err="1">
                <a:solidFill>
                  <a:srgbClr val="FEFFFF"/>
                </a:solidFill>
                <a:latin typeface="Calibri" panose="020F0502020204030204" pitchFamily="34" charset="0"/>
                <a:ea typeface="Calibri" panose="020F0502020204030204" pitchFamily="34" charset="0"/>
                <a:cs typeface="Times New Roman" panose="02020603050405020304" pitchFamily="18" charset="0"/>
              </a:rPr>
              <a:t>cuz</a:t>
            </a:r>
            <a:r>
              <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rPr>
              <a:t> that’s where all the electrical outlets are.”</a:t>
            </a:r>
          </a:p>
          <a:p>
            <a:pPr marL="0" indent="0" algn="ctr">
              <a:spcBef>
                <a:spcPts val="0"/>
              </a:spcBef>
              <a:buNone/>
            </a:pPr>
            <a:endPar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gn="ctr">
              <a:spcBef>
                <a:spcPts val="0"/>
              </a:spcBef>
              <a:buNone/>
            </a:pPr>
            <a:r>
              <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rPr>
              <a:t>--Paul, fourth grader in San Diego</a:t>
            </a:r>
          </a:p>
          <a:p>
            <a:endParaRPr lang="en-US">
              <a:solidFill>
                <a:srgbClr val="FEFFFF"/>
              </a:solidFill>
            </a:endParaRPr>
          </a:p>
        </p:txBody>
      </p:sp>
      <p:pic>
        <p:nvPicPr>
          <p:cNvPr id="3074" name="Picture 2" descr="Image result for picture of social media addiction">
            <a:extLst>
              <a:ext uri="{FF2B5EF4-FFF2-40B4-BE49-F238E27FC236}">
                <a16:creationId xmlns:a16="http://schemas.microsoft.com/office/drawing/2014/main" id="{2F4DADB4-DC99-4A5B-B4CE-F4458C46B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108" y="2760617"/>
            <a:ext cx="3370217" cy="2525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picture of overloaded brain">
            <a:extLst>
              <a:ext uri="{FF2B5EF4-FFF2-40B4-BE49-F238E27FC236}">
                <a16:creationId xmlns:a16="http://schemas.microsoft.com/office/drawing/2014/main" id="{1516518B-1249-4C25-BF8B-103D6D6C1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083" y="4009938"/>
            <a:ext cx="4035104" cy="261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857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3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3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3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4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4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4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4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4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6" name="Group 4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4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4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4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5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5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5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5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5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5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5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5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5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60" name="Rectangle 5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64" name="Rectangle 63">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66" name="Rectangle 65">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Rectangle 67">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1DFF6E1-05B0-4BBF-9C80-7E7238B95AD0}"/>
              </a:ext>
            </a:extLst>
          </p:cNvPr>
          <p:cNvSpPr>
            <a:spLocks noGrp="1"/>
          </p:cNvSpPr>
          <p:nvPr>
            <p:ph type="title"/>
          </p:nvPr>
        </p:nvSpPr>
        <p:spPr>
          <a:xfrm>
            <a:off x="540279" y="73152"/>
            <a:ext cx="3778870" cy="4837515"/>
          </a:xfrm>
        </p:spPr>
        <p:txBody>
          <a:bodyPr vert="horz" lIns="91440" tIns="45720" rIns="91440" bIns="45720" rtlCol="0" anchor="b">
            <a:normAutofit/>
          </a:bodyPr>
          <a:lstStyle/>
          <a:p>
            <a:r>
              <a:rPr lang="en-US" sz="4000" b="1">
                <a:solidFill>
                  <a:srgbClr val="FEFFFF"/>
                </a:solidFill>
              </a:rPr>
              <a:t>MRI of “Gaming Brain”</a:t>
            </a:r>
          </a:p>
        </p:txBody>
      </p:sp>
      <p:pic>
        <p:nvPicPr>
          <p:cNvPr id="27" name="Content Placeholder 12">
            <a:extLst>
              <a:ext uri="{FF2B5EF4-FFF2-40B4-BE49-F238E27FC236}">
                <a16:creationId xmlns:a16="http://schemas.microsoft.com/office/drawing/2014/main" id="{1914D498-58B1-42D1-8856-CE14E4F6C123}"/>
              </a:ext>
            </a:extLst>
          </p:cNvPr>
          <p:cNvPicPr>
            <a:picLocks noChangeAspect="1"/>
          </p:cNvPicPr>
          <p:nvPr/>
        </p:nvPicPr>
        <p:blipFill rotWithShape="1">
          <a:blip r:embed="rId2">
            <a:extLst>
              <a:ext uri="{28A0092B-C50C-407E-A947-70E740481C1C}">
                <a14:useLocalDpi xmlns:a14="http://schemas.microsoft.com/office/drawing/2010/main" val="0"/>
              </a:ext>
            </a:extLst>
          </a:blip>
          <a:srcRect l="12621" r="12295" b="13989"/>
          <a:stretch/>
        </p:blipFill>
        <p:spPr>
          <a:xfrm>
            <a:off x="4577048" y="73152"/>
            <a:ext cx="8738357" cy="6858000"/>
          </a:xfrm>
          <a:prstGeom prst="rect">
            <a:avLst/>
          </a:prstGeom>
        </p:spPr>
      </p:pic>
      <p:sp>
        <p:nvSpPr>
          <p:cNvPr id="70"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Content Placeholder 17">
            <a:extLst>
              <a:ext uri="{FF2B5EF4-FFF2-40B4-BE49-F238E27FC236}">
                <a16:creationId xmlns:a16="http://schemas.microsoft.com/office/drawing/2014/main" id="{D4AC71DE-26B8-43EE-83CD-EFEDF44F3269}"/>
              </a:ext>
            </a:extLst>
          </p:cNvPr>
          <p:cNvSpPr>
            <a:spLocks noGrp="1"/>
          </p:cNvSpPr>
          <p:nvPr>
            <p:ph idx="1"/>
          </p:nvPr>
        </p:nvSpPr>
        <p:spPr>
          <a:xfrm>
            <a:off x="540279" y="5189400"/>
            <a:ext cx="3778870" cy="544260"/>
          </a:xfrm>
        </p:spPr>
        <p:txBody>
          <a:bodyPr vert="horz" lIns="91440" tIns="45720" rIns="91440" bIns="45720" rtlCol="0" anchor="ctr">
            <a:normAutofit/>
          </a:bodyPr>
          <a:lstStyle/>
          <a:p>
            <a:pPr marL="0" indent="0">
              <a:lnSpc>
                <a:spcPct val="90000"/>
              </a:lnSpc>
              <a:buNone/>
            </a:pPr>
            <a:r>
              <a:rPr lang="en-US" sz="1600" b="1">
                <a:solidFill>
                  <a:srgbClr val="FEFFFF"/>
                </a:solidFill>
              </a:rPr>
              <a:t>Cerebral Blood Flow Activity of a brain after gaming.</a:t>
            </a:r>
          </a:p>
        </p:txBody>
      </p:sp>
      <p:sp>
        <p:nvSpPr>
          <p:cNvPr id="7" name="Rectangle 6">
            <a:extLst>
              <a:ext uri="{FF2B5EF4-FFF2-40B4-BE49-F238E27FC236}">
                <a16:creationId xmlns:a16="http://schemas.microsoft.com/office/drawing/2014/main" id="{0361D0B1-F92C-4ADC-A783-F8005CCB8305}"/>
              </a:ext>
            </a:extLst>
          </p:cNvPr>
          <p:cNvSpPr/>
          <p:nvPr/>
        </p:nvSpPr>
        <p:spPr>
          <a:xfrm>
            <a:off x="27224" y="501544"/>
            <a:ext cx="4523564" cy="1477328"/>
          </a:xfrm>
          <a:prstGeom prst="rect">
            <a:avLst/>
          </a:prstGeom>
        </p:spPr>
        <p:txBody>
          <a:bodyPr wrap="square">
            <a:spAutoFit/>
          </a:bodyPr>
          <a:lstStyle/>
          <a:p>
            <a:r>
              <a:rPr lang="en-US">
                <a:solidFill>
                  <a:schemeClr val="bg1"/>
                </a:solidFill>
                <a:latin typeface="Calibri" panose="020F0502020204030204" pitchFamily="34" charset="0"/>
                <a:ea typeface="Calibri" panose="020F0502020204030204" pitchFamily="34" charset="0"/>
                <a:cs typeface="Times New Roman" panose="02020603050405020304" pitchFamily="18" charset="0"/>
              </a:rPr>
              <a:t>This slide displays areas of brain activity after showing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video game addicts </a:t>
            </a:r>
            <a:r>
              <a:rPr lang="en-US">
                <a:solidFill>
                  <a:schemeClr val="bg1"/>
                </a:solidFill>
                <a:latin typeface="Calibri" panose="020F0502020204030204" pitchFamily="34" charset="0"/>
                <a:ea typeface="Calibri" panose="020F0502020204030204" pitchFamily="34" charset="0"/>
                <a:cs typeface="Times New Roman" panose="02020603050405020304" pitchFamily="18" charset="0"/>
              </a:rPr>
              <a:t>triggers consisting of video game footage. The areas of activation occur in similar patterns in brains of people addicted to drugs and gambling</a:t>
            </a:r>
            <a:r>
              <a:rPr lang="en-US">
                <a:latin typeface="Calibri" panose="020F0502020204030204" pitchFamily="34" charset="0"/>
                <a:ea typeface="Calibri" panose="020F0502020204030204" pitchFamily="34" charset="0"/>
                <a:cs typeface="Times New Roman" panose="02020603050405020304" pitchFamily="18" charset="0"/>
              </a:rPr>
              <a: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0096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3D3D68-2FFB-4D25-A8E2-7BAE8CC9995D}"/>
              </a:ext>
            </a:extLst>
          </p:cNvPr>
          <p:cNvSpPr>
            <a:spLocks noGrp="1"/>
          </p:cNvSpPr>
          <p:nvPr>
            <p:ph type="title"/>
          </p:nvPr>
        </p:nvSpPr>
        <p:spPr>
          <a:xfrm>
            <a:off x="1259893" y="3109802"/>
            <a:ext cx="2454052" cy="3029344"/>
          </a:xfrm>
        </p:spPr>
        <p:txBody>
          <a:bodyPr>
            <a:normAutofit/>
          </a:bodyPr>
          <a:lstStyle/>
          <a:p>
            <a:r>
              <a:rPr lang="en-US" sz="3200">
                <a:solidFill>
                  <a:schemeClr val="bg1"/>
                </a:solidFill>
              </a:rPr>
              <a:t>Impact of Excessive Media on Eyes</a:t>
            </a: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853CF07-6C78-4F1B-9774-317A9FADADFC}"/>
              </a:ext>
            </a:extLst>
          </p:cNvPr>
          <p:cNvGraphicFramePr>
            <a:graphicFrameLocks noGrp="1"/>
          </p:cNvGraphicFramePr>
          <p:nvPr>
            <p:ph idx="1"/>
            <p:extLst>
              <p:ext uri="{D42A27DB-BD31-4B8C-83A1-F6EECF244321}">
                <p14:modId xmlns:p14="http://schemas.microsoft.com/office/powerpoint/2010/main" val="2543018432"/>
              </p:ext>
            </p:extLst>
          </p:nvPr>
        </p:nvGraphicFramePr>
        <p:xfrm>
          <a:off x="4713144" y="626183"/>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lose-up Portrait of Human Eye">
            <a:extLst>
              <a:ext uri="{FF2B5EF4-FFF2-40B4-BE49-F238E27FC236}">
                <a16:creationId xmlns:a16="http://schemas.microsoft.com/office/drawing/2014/main" id="{1F8AFC05-45A4-439C-95C1-E8F9874575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61554"/>
            <a:ext cx="3444042" cy="233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092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65F8A9-9499-4A44-BDAD-F706130FD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38132C2D-AFE4-478D-A86B-81059C205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5BFD52-DD96-4666-8D77-C636870FD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92813" y="3101093"/>
            <a:ext cx="2454052" cy="3029344"/>
          </a:xfrm>
        </p:spPr>
        <p:txBody>
          <a:bodyPr>
            <a:normAutofit/>
          </a:bodyPr>
          <a:lstStyle/>
          <a:p>
            <a:br>
              <a:rPr lang="en-US" sz="3200">
                <a:solidFill>
                  <a:schemeClr val="bg1"/>
                </a:solidFill>
              </a:rPr>
            </a:br>
            <a:r>
              <a:rPr lang="en-US" sz="3200">
                <a:solidFill>
                  <a:schemeClr val="bg1"/>
                </a:solidFill>
              </a:rPr>
              <a:t>Impact of Excessive Media on the Brain</a:t>
            </a:r>
          </a:p>
        </p:txBody>
      </p:sp>
      <p:sp>
        <p:nvSpPr>
          <p:cNvPr id="25" name="Freeform: Shape 24">
            <a:extLst>
              <a:ext uri="{FF2B5EF4-FFF2-40B4-BE49-F238E27FC236}">
                <a16:creationId xmlns:a16="http://schemas.microsoft.com/office/drawing/2014/main" id="{1941746C-2C12-4564-8342-A3055D836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A1DA2B25-3E1F-4B27-AEA2-5561F19B7612}"/>
              </a:ext>
            </a:extLst>
          </p:cNvPr>
          <p:cNvGraphicFramePr>
            <a:graphicFrameLocks noGrp="1"/>
          </p:cNvGraphicFramePr>
          <p:nvPr>
            <p:ph idx="1"/>
            <p:extLst>
              <p:ext uri="{D42A27DB-BD31-4B8C-83A1-F6EECF244321}">
                <p14:modId xmlns:p14="http://schemas.microsoft.com/office/powerpoint/2010/main" val="1770380449"/>
              </p:ext>
            </p:extLst>
          </p:nvPr>
        </p:nvGraphicFramePr>
        <p:xfrm>
          <a:off x="616444" y="340659"/>
          <a:ext cx="6832212" cy="5912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Image result for funny image of the brain">
            <a:extLst>
              <a:ext uri="{FF2B5EF4-FFF2-40B4-BE49-F238E27FC236}">
                <a16:creationId xmlns:a16="http://schemas.microsoft.com/office/drawing/2014/main" id="{6FBDE6FA-5572-4790-8756-75BF6C33A1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9863" y="340659"/>
            <a:ext cx="3147001" cy="268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454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pPr>
              <a:lnSpc>
                <a:spcPct val="90000"/>
              </a:lnSpc>
            </a:pPr>
            <a:r>
              <a:rPr lang="en-US" sz="2700" b="1">
                <a:solidFill>
                  <a:srgbClr val="FEFFFF"/>
                </a:solidFill>
              </a:rPr>
              <a:t>Impact of Excessive Media on the Body</a:t>
            </a:r>
          </a:p>
        </p:txBody>
      </p:sp>
      <p:sp>
        <p:nvSpPr>
          <p:cNvPr id="3" name="Content Placeholder 2"/>
          <p:cNvSpPr>
            <a:spLocks noGrp="1"/>
          </p:cNvSpPr>
          <p:nvPr>
            <p:ph idx="1"/>
          </p:nvPr>
        </p:nvSpPr>
        <p:spPr>
          <a:xfrm>
            <a:off x="541866" y="2032000"/>
            <a:ext cx="7145867" cy="3879222"/>
          </a:xfrm>
        </p:spPr>
        <p:txBody>
          <a:bodyPr>
            <a:normAutofit/>
          </a:bodyPr>
          <a:lstStyle/>
          <a:p>
            <a:pPr>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Excessive media can trigger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Metabolic Syndrome</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Metabolic syndrome is a combination of the following (Dunckley, 2015):</a:t>
            </a:r>
          </a:p>
          <a:p>
            <a:pPr marL="400050" lvl="1" indent="0">
              <a:lnSpc>
                <a:spcPct val="90000"/>
              </a:lnSpc>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 blood pressure</a:t>
            </a: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Midsection weight gain (spare tire)</a:t>
            </a: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Abnormal cholesterol levels</a:t>
            </a: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 fasting blood sugar</a:t>
            </a:r>
          </a:p>
          <a:p>
            <a:pPr marL="400050" lvl="1">
              <a:lnSpc>
                <a:spcPct val="90000"/>
              </a:lnSpc>
              <a:spcBef>
                <a:spcPts val="0"/>
              </a:spcBef>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Metabolic Syndrome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a serious condition and, if left unchecked,  can  </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promote:</a:t>
            </a:r>
          </a:p>
          <a:p>
            <a:pPr marL="0" indent="0">
              <a:lnSpc>
                <a:spcPct val="90000"/>
              </a:lnSpc>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Diabetes</a:t>
            </a: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Heart disease</a:t>
            </a:r>
          </a:p>
          <a:p>
            <a:pPr lvl="1">
              <a:lnSpc>
                <a:spcPct val="90000"/>
              </a:lnSpc>
              <a:spcBef>
                <a:spcPts val="0"/>
              </a:spcBef>
              <a:buFont typeface="Symbol" panose="05050102010706020507" pitchFamily="18"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Stroke</a:t>
            </a:r>
          </a:p>
          <a:p>
            <a:pPr marL="0" indent="0">
              <a:lnSpc>
                <a:spcPct val="90000"/>
              </a:lnSpc>
              <a:buNone/>
            </a:pPr>
            <a:endParaRPr lang="en-US" dirty="0">
              <a:solidFill>
                <a:srgbClr val="FEFFFF"/>
              </a:solidFill>
              <a:latin typeface="Calibri" panose="020F0502020204030204" pitchFamily="34" charset="0"/>
              <a:cs typeface="Times New Roman" panose="02020603050405020304" pitchFamily="18" charset="0"/>
            </a:endParaRPr>
          </a:p>
        </p:txBody>
      </p:sp>
      <p:pic>
        <p:nvPicPr>
          <p:cNvPr id="4100" name="Picture 4" descr="Image result for funny image of the body">
            <a:extLst>
              <a:ext uri="{FF2B5EF4-FFF2-40B4-BE49-F238E27FC236}">
                <a16:creationId xmlns:a16="http://schemas.microsoft.com/office/drawing/2014/main" id="{A3A59FF4-BA6A-4537-B587-7CA170D990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1" t="9170" r="-1651" b="-5030"/>
          <a:stretch/>
        </p:blipFill>
        <p:spPr bwMode="auto">
          <a:xfrm>
            <a:off x="8342810" y="2152999"/>
            <a:ext cx="3849189" cy="313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7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242910-D3FA-4AE9-B8BF-82786D7474BF}"/>
              </a:ext>
            </a:extLst>
          </p:cNvPr>
          <p:cNvSpPr>
            <a:spLocks noGrp="1"/>
          </p:cNvSpPr>
          <p:nvPr>
            <p:ph type="title"/>
          </p:nvPr>
        </p:nvSpPr>
        <p:spPr>
          <a:xfrm>
            <a:off x="1259893" y="2432304"/>
            <a:ext cx="2454052" cy="3698133"/>
          </a:xfrm>
        </p:spPr>
        <p:txBody>
          <a:bodyPr>
            <a:normAutofit/>
          </a:bodyPr>
          <a:lstStyle/>
          <a:p>
            <a:r>
              <a:rPr lang="en-US" sz="3200" b="1">
                <a:solidFill>
                  <a:schemeClr val="bg1"/>
                </a:solidFill>
              </a:rPr>
              <a:t>In the words of Dr. Andrew Doan:</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907472-FB54-447F-89B8-727B10AB9B81}"/>
              </a:ext>
            </a:extLst>
          </p:cNvPr>
          <p:cNvSpPr>
            <a:spLocks noGrp="1"/>
          </p:cNvSpPr>
          <p:nvPr>
            <p:ph idx="1"/>
          </p:nvPr>
        </p:nvSpPr>
        <p:spPr>
          <a:xfrm>
            <a:off x="4706578" y="589722"/>
            <a:ext cx="6798033" cy="5838510"/>
          </a:xfrm>
        </p:spPr>
        <p:txBody>
          <a:bodyPr anchor="ctr">
            <a:normAutofit/>
          </a:bodyPr>
          <a:lstStyle/>
          <a:p>
            <a:pPr marL="0">
              <a:spcBef>
                <a:spcPts val="0"/>
              </a:spcBef>
            </a:pPr>
            <a:r>
              <a:rPr lang="en-US" i="1">
                <a:latin typeface="Calibri" panose="020F0502020204030204" pitchFamily="34" charset="0"/>
                <a:ea typeface="Calibri" panose="020F0502020204030204" pitchFamily="34" charset="0"/>
                <a:cs typeface="Times New Roman" panose="02020603050405020304" pitchFamily="18" charset="0"/>
              </a:rPr>
              <a:t>“I had pain from my clicking finger all the way up to my forearm. And my </a:t>
            </a:r>
            <a:r>
              <a:rPr lang="en-US" i="1">
                <a:solidFill>
                  <a:srgbClr val="FF0000"/>
                </a:solidFill>
                <a:latin typeface="Calibri" panose="020F0502020204030204" pitchFamily="34" charset="0"/>
                <a:ea typeface="Calibri" panose="020F0502020204030204" pitchFamily="34" charset="0"/>
                <a:cs typeface="Times New Roman" panose="02020603050405020304" pitchFamily="18" charset="0"/>
              </a:rPr>
              <a:t>cortisol levels </a:t>
            </a:r>
            <a:r>
              <a:rPr lang="en-US" i="1">
                <a:latin typeface="Calibri" panose="020F0502020204030204" pitchFamily="34" charset="0"/>
                <a:ea typeface="Calibri" panose="020F0502020204030204" pitchFamily="34" charset="0"/>
                <a:cs typeface="Times New Roman" panose="02020603050405020304" pitchFamily="18" charset="0"/>
              </a:rPr>
              <a:t>were shot - through my </a:t>
            </a:r>
            <a:r>
              <a:rPr lang="en-US" i="1">
                <a:solidFill>
                  <a:srgbClr val="FF0000"/>
                </a:solidFill>
                <a:latin typeface="Calibri" panose="020F0502020204030204" pitchFamily="34" charset="0"/>
                <a:ea typeface="Calibri" panose="020F0502020204030204" pitchFamily="34" charset="0"/>
                <a:cs typeface="Times New Roman" panose="02020603050405020304" pitchFamily="18" charset="0"/>
              </a:rPr>
              <a:t>hypothalamic-adrenal-pituitary axis (HPA)</a:t>
            </a:r>
            <a:r>
              <a:rPr lang="en-US" i="1">
                <a:latin typeface="Calibri" panose="020F0502020204030204" pitchFamily="34" charset="0"/>
                <a:ea typeface="Calibri" panose="020F0502020204030204" pitchFamily="34" charset="0"/>
                <a:cs typeface="Times New Roman" panose="02020603050405020304" pitchFamily="18" charset="0"/>
              </a:rPr>
              <a:t>, so I was getting </a:t>
            </a:r>
            <a:r>
              <a:rPr lang="en-US" i="1">
                <a:solidFill>
                  <a:srgbClr val="FF0000"/>
                </a:solidFill>
                <a:latin typeface="Calibri" panose="020F0502020204030204" pitchFamily="34" charset="0"/>
                <a:ea typeface="Calibri" panose="020F0502020204030204" pitchFamily="34" charset="0"/>
                <a:cs typeface="Times New Roman" panose="02020603050405020304" pitchFamily="18" charset="0"/>
              </a:rPr>
              <a:t>fat</a:t>
            </a:r>
            <a:r>
              <a:rPr lang="en-US" i="1">
                <a:latin typeface="Calibri" panose="020F0502020204030204" pitchFamily="34" charset="0"/>
                <a:ea typeface="Calibri" panose="020F0502020204030204" pitchFamily="34" charset="0"/>
                <a:cs typeface="Times New Roman" panose="02020603050405020304" pitchFamily="18" charset="0"/>
              </a:rPr>
              <a:t> because I had all of this </a:t>
            </a:r>
            <a:r>
              <a:rPr lang="en-US" i="1">
                <a:solidFill>
                  <a:srgbClr val="FF0000"/>
                </a:solidFill>
                <a:latin typeface="Calibri" panose="020F0502020204030204" pitchFamily="34" charset="0"/>
                <a:ea typeface="Calibri" panose="020F0502020204030204" pitchFamily="34" charset="0"/>
                <a:cs typeface="Times New Roman" panose="02020603050405020304" pitchFamily="18" charset="0"/>
              </a:rPr>
              <a:t>cortisol </a:t>
            </a:r>
            <a:r>
              <a:rPr lang="en-US" i="1">
                <a:latin typeface="Calibri" panose="020F0502020204030204" pitchFamily="34" charset="0"/>
                <a:ea typeface="Calibri" panose="020F0502020204030204" pitchFamily="34" charset="0"/>
                <a:cs typeface="Times New Roman" panose="02020603050405020304" pitchFamily="18" charset="0"/>
              </a:rPr>
              <a:t>floating around. I didn’t exercise, so I was retaining more body fat. And then finally my HPA axis was all dysregulated so I was more prone to </a:t>
            </a:r>
            <a:r>
              <a:rPr lang="en-US" i="1">
                <a:solidFill>
                  <a:srgbClr val="FF0000"/>
                </a:solidFill>
                <a:latin typeface="Calibri" panose="020F0502020204030204" pitchFamily="34" charset="0"/>
                <a:ea typeface="Calibri" panose="020F0502020204030204" pitchFamily="34" charset="0"/>
                <a:cs typeface="Times New Roman" panose="02020603050405020304" pitchFamily="18" charset="0"/>
              </a:rPr>
              <a:t>infection</a:t>
            </a:r>
            <a:r>
              <a:rPr lang="en-US" i="1">
                <a:latin typeface="Calibri" panose="020F0502020204030204" pitchFamily="34" charset="0"/>
                <a:ea typeface="Calibri" panose="020F0502020204030204" pitchFamily="34" charset="0"/>
                <a:cs typeface="Times New Roman" panose="02020603050405020304" pitchFamily="18" charset="0"/>
              </a:rPr>
              <a:t> - I had pimples all over my face, I had stretch marks beginning. And then, finally, I got an infection in my armpit!</a:t>
            </a:r>
            <a:endParaRPr lang="en-US">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i="1">
                <a:latin typeface="Calibri" panose="020F0502020204030204" pitchFamily="34" charset="0"/>
                <a:ea typeface="Calibri" panose="020F0502020204030204" pitchFamily="34" charset="0"/>
                <a:cs typeface="Times New Roman" panose="02020603050405020304" pitchFamily="18" charset="0"/>
              </a:rPr>
              <a:t>So, in addition to the </a:t>
            </a:r>
            <a:r>
              <a:rPr lang="en-US" i="1">
                <a:solidFill>
                  <a:srgbClr val="FF0000"/>
                </a:solidFill>
                <a:latin typeface="Calibri" panose="020F0502020204030204" pitchFamily="34" charset="0"/>
                <a:ea typeface="Calibri" panose="020F0502020204030204" pitchFamily="34" charset="0"/>
                <a:cs typeface="Times New Roman" panose="02020603050405020304" pitchFamily="18" charset="0"/>
              </a:rPr>
              <a:t>carpel tunnel</a:t>
            </a:r>
            <a:r>
              <a:rPr lang="en-US" i="1">
                <a:latin typeface="Calibri" panose="020F0502020204030204" pitchFamily="34" charset="0"/>
                <a:ea typeface="Calibri" panose="020F0502020204030204" pitchFamily="34" charset="0"/>
                <a:cs typeface="Times New Roman" panose="02020603050405020304" pitchFamily="18" charset="0"/>
              </a:rPr>
              <a:t>, I had this armpit infection that was streaking down my arm. And on top of that, because my </a:t>
            </a:r>
            <a:r>
              <a:rPr lang="en-US" i="1">
                <a:solidFill>
                  <a:srgbClr val="FF0000"/>
                </a:solidFill>
                <a:latin typeface="Calibri" panose="020F0502020204030204" pitchFamily="34" charset="0"/>
                <a:ea typeface="Calibri" panose="020F0502020204030204" pitchFamily="34" charset="0"/>
                <a:cs typeface="Times New Roman" panose="02020603050405020304" pitchFamily="18" charset="0"/>
              </a:rPr>
              <a:t>blood pressure </a:t>
            </a:r>
            <a:r>
              <a:rPr lang="en-US" i="1">
                <a:latin typeface="Calibri" panose="020F0502020204030204" pitchFamily="34" charset="0"/>
                <a:ea typeface="Calibri" panose="020F0502020204030204" pitchFamily="34" charset="0"/>
                <a:cs typeface="Times New Roman" panose="02020603050405020304" pitchFamily="18" charset="0"/>
              </a:rPr>
              <a:t>was going up because of the gaming adrenaline rush - my blood pressure was high, my </a:t>
            </a:r>
            <a:r>
              <a:rPr lang="en-US" i="1">
                <a:solidFill>
                  <a:srgbClr val="FF0000"/>
                </a:solidFill>
                <a:latin typeface="Calibri" panose="020F0502020204030204" pitchFamily="34" charset="0"/>
                <a:ea typeface="Calibri" panose="020F0502020204030204" pitchFamily="34" charset="0"/>
                <a:cs typeface="Times New Roman" panose="02020603050405020304" pitchFamily="18" charset="0"/>
              </a:rPr>
              <a:t>cholesterol</a:t>
            </a:r>
            <a:r>
              <a:rPr lang="en-US" i="1">
                <a:latin typeface="Calibri" panose="020F0502020204030204" pitchFamily="34" charset="0"/>
                <a:ea typeface="Calibri" panose="020F0502020204030204" pitchFamily="34" charset="0"/>
                <a:cs typeface="Times New Roman" panose="02020603050405020304" pitchFamily="18" charset="0"/>
              </a:rPr>
              <a:t> was high. And because my blood pressure was high, and I was sitting all of the time, I had hemorrhoids the size of walnuts. - I mean, literally! I was a young man - I was pissed off. Why do I have hemorrhoids like some pregnant women do? We’re talking about bloody, painful hemorrhoids…So I’m convinced that if people are addicted to this thing, </a:t>
            </a:r>
            <a:r>
              <a:rPr lang="en-US" b="1" i="1">
                <a:solidFill>
                  <a:srgbClr val="FF0000"/>
                </a:solidFill>
                <a:latin typeface="Calibri" panose="020F0502020204030204" pitchFamily="34" charset="0"/>
                <a:ea typeface="Calibri" panose="020F0502020204030204" pitchFamily="34" charset="0"/>
                <a:cs typeface="Times New Roman" panose="02020603050405020304" pitchFamily="18" charset="0"/>
              </a:rPr>
              <a:t>it’s going to ruin their lives</a:t>
            </a:r>
            <a:r>
              <a:rPr lang="en-US" i="1">
                <a:latin typeface="Calibri" panose="020F0502020204030204" pitchFamily="34" charset="0"/>
                <a:ea typeface="Calibri" panose="020F0502020204030204" pitchFamily="34" charset="0"/>
                <a:cs typeface="Times New Roman" panose="02020603050405020304" pitchFamily="18" charset="0"/>
              </a:rPr>
              <a:t>. It almost ruined mine - and it almost ruined my son and almost destroyed his confidence and his opportunities” </a:t>
            </a:r>
            <a:r>
              <a:rPr lang="en-US">
                <a:latin typeface="Calibri" panose="020F0502020204030204" pitchFamily="34" charset="0"/>
                <a:ea typeface="Calibri" panose="020F0502020204030204" pitchFamily="34" charset="0"/>
                <a:cs typeface="Times New Roman" panose="02020603050405020304" pitchFamily="18" charset="0"/>
              </a:rPr>
              <a:t>(Kardaras, 2016).</a:t>
            </a:r>
          </a:p>
          <a:p>
            <a:endParaRPr lang="en-US"/>
          </a:p>
        </p:txBody>
      </p:sp>
    </p:spTree>
    <p:extLst>
      <p:ext uri="{BB962C8B-B14F-4D97-AF65-F5344CB8AC3E}">
        <p14:creationId xmlns:p14="http://schemas.microsoft.com/office/powerpoint/2010/main" val="605699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7" name="Rectangle 16">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B8AC3D3-F4DB-4DC7-A43F-BA7507A12E84}"/>
              </a:ext>
            </a:extLst>
          </p:cNvPr>
          <p:cNvSpPr>
            <a:spLocks noGrp="1"/>
          </p:cNvSpPr>
          <p:nvPr>
            <p:ph type="title"/>
          </p:nvPr>
        </p:nvSpPr>
        <p:spPr>
          <a:xfrm>
            <a:off x="1843391" y="624110"/>
            <a:ext cx="9383408" cy="1280890"/>
          </a:xfrm>
        </p:spPr>
        <p:txBody>
          <a:bodyPr>
            <a:normAutofit/>
          </a:bodyPr>
          <a:lstStyle/>
          <a:p>
            <a:r>
              <a:rPr lang="en-US" b="1">
                <a:solidFill>
                  <a:schemeClr val="bg1"/>
                </a:solidFill>
              </a:rPr>
              <a:t>My Favorite Authors Deserve Credit:</a:t>
            </a:r>
          </a:p>
        </p:txBody>
      </p:sp>
      <p:sp>
        <p:nvSpPr>
          <p:cNvPr id="48"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9" name="Content Placeholder 2">
            <a:extLst>
              <a:ext uri="{FF2B5EF4-FFF2-40B4-BE49-F238E27FC236}">
                <a16:creationId xmlns:a16="http://schemas.microsoft.com/office/drawing/2014/main" id="{7B598F23-28D1-4D13-BB88-2B6F04249934}"/>
              </a:ext>
            </a:extLst>
          </p:cNvPr>
          <p:cNvSpPr>
            <a:spLocks noGrp="1"/>
          </p:cNvSpPr>
          <p:nvPr>
            <p:ph idx="1"/>
          </p:nvPr>
        </p:nvSpPr>
        <p:spPr>
          <a:xfrm>
            <a:off x="1306286" y="2447109"/>
            <a:ext cx="9920514" cy="4580707"/>
          </a:xfrm>
        </p:spPr>
        <p:txBody>
          <a:bodyPr>
            <a:normAutofit fontScale="92500" lnSpcReduction="20000"/>
          </a:bodyPr>
          <a:lstStyle/>
          <a:p>
            <a:pPr marL="0" lvl="0" indent="0">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Symbol" panose="05050102010706020507" pitchFamily="18" charset="2"/>
              <a:buChar char=""/>
            </a:pPr>
            <a:r>
              <a:rPr lang="en-US" dirty="0">
                <a:solidFill>
                  <a:srgbClr val="FF0000"/>
                </a:solidFill>
                <a:latin typeface="Calibri" panose="020F0502020204030204" pitchFamily="34" charset="0"/>
              </a:rPr>
              <a:t>Cash, Hilarie and  McDaniel, K. </a:t>
            </a:r>
            <a:r>
              <a:rPr lang="en-US" dirty="0">
                <a:solidFill>
                  <a:schemeClr val="tx1"/>
                </a:solidFill>
                <a:latin typeface="Calibri" panose="020F0502020204030204" pitchFamily="34" charset="0"/>
              </a:rPr>
              <a:t>(2008).  </a:t>
            </a:r>
            <a:r>
              <a:rPr lang="en-US" i="1" dirty="0">
                <a:solidFill>
                  <a:schemeClr val="tx1"/>
                </a:solidFill>
                <a:latin typeface="Calibri" panose="020F0502020204030204" pitchFamily="34" charset="0"/>
              </a:rPr>
              <a:t>Video Games and Your Kids: How Parents Stay in Control.  </a:t>
            </a:r>
            <a:r>
              <a:rPr lang="en-US" dirty="0">
                <a:solidFill>
                  <a:schemeClr val="tx1"/>
                </a:solidFill>
                <a:latin typeface="Calibri" panose="020F0502020204030204" pitchFamily="34" charset="0"/>
              </a:rPr>
              <a:t>Issues Press</a:t>
            </a:r>
            <a:endParaRPr lang="en-US" i="1" dirty="0">
              <a:solidFill>
                <a:schemeClr val="tx1"/>
              </a:solidFill>
              <a:latin typeface="Calibri" panose="020F0502020204030204" pitchFamily="34" charset="0"/>
            </a:endParaRPr>
          </a:p>
          <a:p>
            <a:pPr marL="0" lvl="0" indent="0">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Dunckley, V. </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2015). </a:t>
            </a:r>
            <a:r>
              <a:rPr lang="en-US" i="1" dirty="0">
                <a:solidFill>
                  <a:schemeClr val="tx1"/>
                </a:solidFill>
                <a:latin typeface="Calibri" panose="020F0502020204030204" pitchFamily="34" charset="0"/>
                <a:ea typeface="Calibri" panose="020F0502020204030204" pitchFamily="34" charset="0"/>
                <a:cs typeface="Times New Roman" panose="02020603050405020304" pitchFamily="18" charset="0"/>
              </a:rPr>
              <a:t>Reset your Child’s Brain.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Novato, CA: New World Library.</a:t>
            </a:r>
          </a:p>
          <a:p>
            <a:pPr marL="0" lvl="0" indent="0">
              <a:spcBef>
                <a:spcPts val="0"/>
              </a:spcBef>
              <a:buNone/>
            </a:pP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Hari, J. </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2018). </a:t>
            </a:r>
            <a:r>
              <a:rPr lang="en-US" i="1" dirty="0">
                <a:solidFill>
                  <a:schemeClr val="tx1"/>
                </a:solidFill>
                <a:latin typeface="Calibri" panose="020F0502020204030204" pitchFamily="34" charset="0"/>
                <a:ea typeface="Calibri" panose="020F0502020204030204" pitchFamily="34" charset="0"/>
                <a:cs typeface="Times New Roman" panose="02020603050405020304" pitchFamily="18" charset="0"/>
              </a:rPr>
              <a:t>Lost Connections: Uncovering the Real Causes of Depression – And the Unexpected Solutions.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Berryville, VA: Berryville Graphics, Inc.</a:t>
            </a:r>
          </a:p>
          <a:p>
            <a:pPr lvl="0">
              <a:spcBef>
                <a:spcPts val="0"/>
              </a:spcBef>
              <a:buFont typeface="Symbol" panose="05050102010706020507" pitchFamily="18" charset="2"/>
              <a:buChar char=""/>
            </a:pP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Kardaras, N.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(2016). </a:t>
            </a:r>
            <a:r>
              <a:rPr lang="en-US" i="1" dirty="0">
                <a:solidFill>
                  <a:schemeClr val="tx1"/>
                </a:solidFill>
                <a:latin typeface="Calibri" panose="020F0502020204030204" pitchFamily="34" charset="0"/>
                <a:ea typeface="Calibri" panose="020F0502020204030204" pitchFamily="34" charset="0"/>
                <a:cs typeface="Times New Roman" panose="02020603050405020304" pitchFamily="18" charset="0"/>
              </a:rPr>
              <a:t>Glow Kids</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New York, NY: St. Martin’s Press.</a:t>
            </a:r>
          </a:p>
          <a:p>
            <a:pPr lvl="0">
              <a:spcBef>
                <a:spcPts val="0"/>
              </a:spcBef>
              <a:buFont typeface="Symbol" panose="05050102010706020507" pitchFamily="18" charset="2"/>
              <a:buChar char=""/>
            </a:pP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Kersting, T.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(2016). </a:t>
            </a:r>
            <a:r>
              <a:rPr lang="en-US" i="1" dirty="0">
                <a:solidFill>
                  <a:schemeClr val="tx1"/>
                </a:solidFill>
                <a:latin typeface="Calibri" panose="020F0502020204030204" pitchFamily="34" charset="0"/>
                <a:ea typeface="Calibri" panose="020F0502020204030204" pitchFamily="34" charset="0"/>
                <a:cs typeface="Times New Roman" panose="02020603050405020304" pitchFamily="18" charset="0"/>
              </a:rPr>
              <a:t>Disconnected: How to Reconnect our Digitally Distracted Kids</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Independent Publishing Platform.</a:t>
            </a:r>
          </a:p>
          <a:p>
            <a:pPr lvl="0">
              <a:spcBef>
                <a:spcPts val="0"/>
              </a:spcBef>
              <a:buFont typeface="Symbol" panose="05050102010706020507" pitchFamily="18" charset="2"/>
              <a:buChar char=""/>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Palladino, L.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(2015). </a:t>
            </a:r>
            <a:r>
              <a:rPr lang="en-US" i="1" dirty="0">
                <a:solidFill>
                  <a:schemeClr val="tx1"/>
                </a:solidFill>
                <a:latin typeface="Calibri" panose="020F0502020204030204" pitchFamily="34" charset="0"/>
                <a:ea typeface="Calibri" panose="020F0502020204030204" pitchFamily="34" charset="0"/>
                <a:cs typeface="Times New Roman" panose="02020603050405020304" pitchFamily="18" charset="0"/>
              </a:rPr>
              <a:t>Parenting in the Age of Attention-Snatchers: A step-by-step Guide to Balancing Your Child’s Use of Technology.</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Boston, MA: Shambhala.</a:t>
            </a:r>
          </a:p>
          <a:p>
            <a:pPr lvl="0">
              <a:spcBef>
                <a:spcPts val="0"/>
              </a:spcBef>
              <a:buFont typeface="Symbol" panose="05050102010706020507" pitchFamily="18" charset="2"/>
              <a:buChar char=""/>
            </a:pP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Turner, A.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(2017). </a:t>
            </a:r>
            <a:r>
              <a:rPr lang="en-US" i="1" dirty="0">
                <a:solidFill>
                  <a:schemeClr val="tx1"/>
                </a:solidFill>
                <a:latin typeface="Calibri" panose="020F0502020204030204" pitchFamily="34" charset="0"/>
                <a:ea typeface="Calibri" panose="020F0502020204030204" pitchFamily="34" charset="0"/>
                <a:cs typeface="Times New Roman" panose="02020603050405020304" pitchFamily="18" charset="0"/>
              </a:rPr>
              <a:t>Breaking the Feedback Loop: How I Liberated myself from Internet Addiction and you can too</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Lexington, KY: Phanarian II. </a:t>
            </a:r>
          </a:p>
          <a:p>
            <a:pPr lvl="0">
              <a:spcBef>
                <a:spcPts val="0"/>
              </a:spcBef>
              <a:buFont typeface="Symbol" panose="05050102010706020507" pitchFamily="18" charset="2"/>
              <a:buChar char=""/>
            </a:pP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10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Wilson, G.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(2014). </a:t>
            </a:r>
            <a:r>
              <a:rPr lang="en-US" i="1" dirty="0">
                <a:solidFill>
                  <a:schemeClr val="tx1"/>
                </a:solidFill>
                <a:latin typeface="Calibri" panose="020F0502020204030204" pitchFamily="34" charset="0"/>
                <a:ea typeface="Calibri" panose="020F0502020204030204" pitchFamily="34" charset="0"/>
                <a:cs typeface="Times New Roman" panose="02020603050405020304" pitchFamily="18" charset="0"/>
              </a:rPr>
              <a:t>Your Brain on Porn</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UK: Commonwealth Publishing.</a:t>
            </a:r>
          </a:p>
          <a:p>
            <a:endParaRPr lang="en-US" dirty="0"/>
          </a:p>
        </p:txBody>
      </p:sp>
    </p:spTree>
    <p:extLst>
      <p:ext uri="{BB962C8B-B14F-4D97-AF65-F5344CB8AC3E}">
        <p14:creationId xmlns:p14="http://schemas.microsoft.com/office/powerpoint/2010/main" val="117983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p:cNvSpPr>
            <a:spLocks noGrp="1"/>
          </p:cNvSpPr>
          <p:nvPr>
            <p:ph type="title"/>
          </p:nvPr>
        </p:nvSpPr>
        <p:spPr>
          <a:xfrm>
            <a:off x="541867" y="787400"/>
            <a:ext cx="7145866" cy="778933"/>
          </a:xfrm>
        </p:spPr>
        <p:txBody>
          <a:bodyPr anchor="ctr">
            <a:normAutofit/>
          </a:bodyPr>
          <a:lstStyle/>
          <a:p>
            <a:pPr>
              <a:lnSpc>
                <a:spcPct val="90000"/>
              </a:lnSpc>
            </a:pPr>
            <a:r>
              <a:rPr lang="en-US" sz="2700" b="1">
                <a:solidFill>
                  <a:srgbClr val="FEFFFF"/>
                </a:solidFill>
              </a:rPr>
              <a:t>Impact of Excessive Media on Arousal</a:t>
            </a:r>
          </a:p>
        </p:txBody>
      </p:sp>
      <p:sp>
        <p:nvSpPr>
          <p:cNvPr id="3" name="Content Placeholder 2"/>
          <p:cNvSpPr>
            <a:spLocks noGrp="1"/>
          </p:cNvSpPr>
          <p:nvPr>
            <p:ph idx="1"/>
          </p:nvPr>
        </p:nvSpPr>
        <p:spPr>
          <a:xfrm>
            <a:off x="541866" y="2032000"/>
            <a:ext cx="7145867" cy="3879222"/>
          </a:xfrm>
        </p:spPr>
        <p:txBody>
          <a:bodyPr>
            <a:normAutofit lnSpcReduction="10000"/>
          </a:bodyPr>
          <a:lstStyle/>
          <a:p>
            <a:r>
              <a:rPr lang="en-US" dirty="0">
                <a:solidFill>
                  <a:srgbClr val="FEFFFF"/>
                </a:solidFill>
                <a:latin typeface="Calibri" panose="020F0502020204030204" pitchFamily="34" charset="0"/>
                <a:cs typeface="Times New Roman" panose="02020603050405020304" pitchFamily="18" charset="0"/>
              </a:rPr>
              <a:t>Excessive media consumption sends unnatural and overstimulating messages via the </a:t>
            </a:r>
            <a:r>
              <a:rPr lang="en-US" dirty="0">
                <a:solidFill>
                  <a:srgbClr val="FFFF00"/>
                </a:solidFill>
                <a:latin typeface="Calibri" panose="020F0502020204030204" pitchFamily="34" charset="0"/>
                <a:cs typeface="Times New Roman" panose="02020603050405020304" pitchFamily="18" charset="0"/>
              </a:rPr>
              <a:t>eyes, brain, and body </a:t>
            </a:r>
            <a:r>
              <a:rPr lang="en-US" dirty="0">
                <a:solidFill>
                  <a:srgbClr val="FEFFFF"/>
                </a:solidFill>
                <a:latin typeface="Calibri" panose="020F0502020204030204" pitchFamily="34" charset="0"/>
                <a:cs typeface="Times New Roman" panose="02020603050405020304" pitchFamily="18" charset="0"/>
              </a:rPr>
              <a:t>to the nervous system which in turn trigger:</a:t>
            </a:r>
          </a:p>
          <a:p>
            <a:endParaRPr lang="en-US" dirty="0">
              <a:solidFill>
                <a:srgbClr val="FEFFFF"/>
              </a:solidFill>
              <a:latin typeface="Calibri" panose="020F0502020204030204" pitchFamily="34" charset="0"/>
              <a:cs typeface="Times New Roman" panose="02020603050405020304" pitchFamily="18" charset="0"/>
            </a:endParaRPr>
          </a:p>
          <a:p>
            <a:pPr marL="0" indent="0">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Fight, freeze, or flee response </a:t>
            </a:r>
          </a:p>
          <a:p>
            <a:pPr marL="0" indent="0">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solidFill>
                  <a:srgbClr val="FEFFFF"/>
                </a:solidFill>
                <a:latin typeface="Calibri" panose="020F0502020204030204" pitchFamily="34" charset="0"/>
                <a:cs typeface="Times New Roman" panose="02020603050405020304" pitchFamily="18" charset="0"/>
              </a:rPr>
              <a:t>                       - </a:t>
            </a:r>
            <a:r>
              <a:rPr lang="en-US" dirty="0">
                <a:solidFill>
                  <a:srgbClr val="FFFF00"/>
                </a:solidFill>
                <a:latin typeface="Calibri" panose="020F0502020204030204" pitchFamily="34" charset="0"/>
                <a:cs typeface="Times New Roman" panose="02020603050405020304" pitchFamily="18" charset="0"/>
              </a:rPr>
              <a:t>Electronic Screen Syndrome</a:t>
            </a:r>
          </a:p>
          <a:p>
            <a:pPr marL="0" indent="0">
              <a:buNone/>
            </a:pPr>
            <a:endParaRPr lang="en-US" dirty="0">
              <a:solidFill>
                <a:srgbClr val="FEFFFF"/>
              </a:solidFill>
              <a:latin typeface="Calibri" panose="020F0502020204030204" pitchFamily="34" charset="0"/>
              <a:cs typeface="Times New Roman" panose="02020603050405020304" pitchFamily="18" charset="0"/>
            </a:endParaRPr>
          </a:p>
          <a:p>
            <a:pPr marL="0" indent="0">
              <a:buNone/>
            </a:pPr>
            <a:r>
              <a:rPr lang="en-US" dirty="0">
                <a:solidFill>
                  <a:srgbClr val="FEFFFF"/>
                </a:solidFill>
                <a:latin typeface="Calibri" panose="020F0502020204030204" pitchFamily="34" charset="0"/>
                <a:cs typeface="Times New Roman" panose="02020603050405020304" pitchFamily="18" charset="0"/>
              </a:rPr>
              <a:t>                        -</a:t>
            </a:r>
            <a:r>
              <a:rPr lang="en-US" dirty="0">
                <a:solidFill>
                  <a:srgbClr val="FFFF00"/>
                </a:solidFill>
                <a:latin typeface="Calibri" panose="020F0502020204030204" pitchFamily="34" charset="0"/>
                <a:cs typeface="Times New Roman" panose="02020603050405020304" pitchFamily="18" charset="0"/>
              </a:rPr>
              <a:t>Poorer ability to manage and handle stress</a:t>
            </a:r>
          </a:p>
          <a:p>
            <a:pPr marL="0" indent="0">
              <a:buNone/>
            </a:pPr>
            <a:endParaRPr lang="en-US" dirty="0">
              <a:solidFill>
                <a:srgbClr val="FFFF00"/>
              </a:solidFill>
              <a:latin typeface="Calibri" panose="020F0502020204030204" pitchFamily="34" charset="0"/>
              <a:cs typeface="Times New Roman" panose="02020603050405020304" pitchFamily="18" charset="0"/>
            </a:endParaRPr>
          </a:p>
          <a:p>
            <a:pPr marL="0" indent="0">
              <a:buNone/>
            </a:pPr>
            <a:r>
              <a:rPr lang="en-US" dirty="0">
                <a:solidFill>
                  <a:srgbClr val="FEFFFF"/>
                </a:solidFill>
                <a:latin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3057" y="2908324"/>
            <a:ext cx="3001931" cy="2109847"/>
          </a:xfrm>
          <a:prstGeom prst="rect">
            <a:avLst/>
          </a:prstGeom>
        </p:spPr>
      </p:pic>
      <p:pic>
        <p:nvPicPr>
          <p:cNvPr id="8" name="Picture 7">
            <a:extLst>
              <a:ext uri="{FF2B5EF4-FFF2-40B4-BE49-F238E27FC236}">
                <a16:creationId xmlns:a16="http://schemas.microsoft.com/office/drawing/2014/main" id="{4C4E9559-BB0D-4EF5-827F-D816DD1CE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8203" y="2353206"/>
            <a:ext cx="3169328" cy="2660217"/>
          </a:xfrm>
          <a:prstGeom prst="rect">
            <a:avLst/>
          </a:prstGeom>
        </p:spPr>
      </p:pic>
      <p:pic>
        <p:nvPicPr>
          <p:cNvPr id="9" name="Picture 8" descr="Image result for picture of hyperarousal"/>
          <p:cNvPicPr/>
          <p:nvPr/>
        </p:nvPicPr>
        <p:blipFill>
          <a:blip r:embed="rId3">
            <a:extLst>
              <a:ext uri="{28A0092B-C50C-407E-A947-70E740481C1C}">
                <a14:useLocalDpi xmlns:a14="http://schemas.microsoft.com/office/drawing/2010/main" val="0"/>
              </a:ext>
            </a:extLst>
          </a:blip>
          <a:srcRect/>
          <a:stretch>
            <a:fillRect/>
          </a:stretch>
        </p:blipFill>
        <p:spPr bwMode="auto">
          <a:xfrm>
            <a:off x="6334124" y="5205427"/>
            <a:ext cx="1895475" cy="1647825"/>
          </a:xfrm>
          <a:prstGeom prst="rect">
            <a:avLst/>
          </a:prstGeom>
          <a:noFill/>
          <a:ln>
            <a:noFill/>
          </a:ln>
        </p:spPr>
      </p:pic>
    </p:spTree>
    <p:extLst>
      <p:ext uri="{BB962C8B-B14F-4D97-AF65-F5344CB8AC3E}">
        <p14:creationId xmlns:p14="http://schemas.microsoft.com/office/powerpoint/2010/main" val="1171827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pPr>
              <a:lnSpc>
                <a:spcPct val="90000"/>
              </a:lnSpc>
            </a:pPr>
            <a:r>
              <a:rPr lang="en-US" sz="2700" b="1">
                <a:solidFill>
                  <a:srgbClr val="FEFFFF"/>
                </a:solidFill>
              </a:rPr>
              <a:t>Impact of Excessive Media on Arousal</a:t>
            </a:r>
          </a:p>
        </p:txBody>
      </p:sp>
      <p:sp>
        <p:nvSpPr>
          <p:cNvPr id="3" name="Content Placeholder 2"/>
          <p:cNvSpPr>
            <a:spLocks noGrp="1"/>
          </p:cNvSpPr>
          <p:nvPr>
            <p:ph idx="1"/>
          </p:nvPr>
        </p:nvSpPr>
        <p:spPr>
          <a:xfrm>
            <a:off x="541866" y="2032000"/>
            <a:ext cx="7145867" cy="3879222"/>
          </a:xfrm>
        </p:spPr>
        <p:txBody>
          <a:bodyPr>
            <a:normAutofit lnSpcReduction="10000"/>
          </a:bodyPr>
          <a:lstStyle/>
          <a:p>
            <a:r>
              <a:rPr lang="en-US" dirty="0">
                <a:solidFill>
                  <a:srgbClr val="FEFFFF"/>
                </a:solidFill>
                <a:latin typeface="Calibri" panose="020F0502020204030204" pitchFamily="34" charset="0"/>
                <a:cs typeface="Times New Roman" panose="02020603050405020304" pitchFamily="18" charset="0"/>
              </a:rPr>
              <a:t>Excessive media consumption sends unnatural and overstimulating messages via the </a:t>
            </a:r>
            <a:r>
              <a:rPr lang="en-US" dirty="0">
                <a:solidFill>
                  <a:srgbClr val="FFFF00"/>
                </a:solidFill>
                <a:latin typeface="Calibri" panose="020F0502020204030204" pitchFamily="34" charset="0"/>
                <a:cs typeface="Times New Roman" panose="02020603050405020304" pitchFamily="18" charset="0"/>
              </a:rPr>
              <a:t>eyes, brain, and body </a:t>
            </a:r>
            <a:r>
              <a:rPr lang="en-US" dirty="0">
                <a:solidFill>
                  <a:srgbClr val="FEFFFF"/>
                </a:solidFill>
                <a:latin typeface="Calibri" panose="020F0502020204030204" pitchFamily="34" charset="0"/>
                <a:cs typeface="Times New Roman" panose="02020603050405020304" pitchFamily="18" charset="0"/>
              </a:rPr>
              <a:t>to the nervous system which in turn trigger:</a:t>
            </a:r>
          </a:p>
          <a:p>
            <a:endParaRPr lang="en-US" dirty="0">
              <a:solidFill>
                <a:srgbClr val="FEFFFF"/>
              </a:solidFill>
              <a:latin typeface="Calibri" panose="020F0502020204030204" pitchFamily="34" charset="0"/>
              <a:cs typeface="Times New Roman" panose="02020603050405020304" pitchFamily="18" charset="0"/>
            </a:endParaRPr>
          </a:p>
          <a:p>
            <a:pPr marL="0" indent="0">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Fight, freeze, or flee response </a:t>
            </a:r>
          </a:p>
          <a:p>
            <a:pPr marL="0" indent="0">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solidFill>
                  <a:srgbClr val="FEFFFF"/>
                </a:solidFill>
                <a:latin typeface="Calibri" panose="020F0502020204030204" pitchFamily="34" charset="0"/>
                <a:cs typeface="Times New Roman" panose="02020603050405020304" pitchFamily="18" charset="0"/>
              </a:rPr>
              <a:t>                       - </a:t>
            </a:r>
            <a:r>
              <a:rPr lang="en-US" dirty="0">
                <a:solidFill>
                  <a:srgbClr val="FFFF00"/>
                </a:solidFill>
                <a:latin typeface="Calibri" panose="020F0502020204030204" pitchFamily="34" charset="0"/>
                <a:cs typeface="Times New Roman" panose="02020603050405020304" pitchFamily="18" charset="0"/>
              </a:rPr>
              <a:t>Electronic Screen Syndrome</a:t>
            </a:r>
          </a:p>
          <a:p>
            <a:pPr marL="0" indent="0">
              <a:buNone/>
            </a:pPr>
            <a:endParaRPr lang="en-US" dirty="0">
              <a:solidFill>
                <a:srgbClr val="FEFFFF"/>
              </a:solidFill>
              <a:latin typeface="Calibri" panose="020F0502020204030204" pitchFamily="34" charset="0"/>
              <a:cs typeface="Times New Roman" panose="02020603050405020304" pitchFamily="18" charset="0"/>
            </a:endParaRPr>
          </a:p>
          <a:p>
            <a:pPr marL="0" indent="0">
              <a:buNone/>
            </a:pPr>
            <a:r>
              <a:rPr lang="en-US" dirty="0">
                <a:solidFill>
                  <a:srgbClr val="FEFFFF"/>
                </a:solidFill>
                <a:latin typeface="Calibri" panose="020F0502020204030204" pitchFamily="34" charset="0"/>
                <a:cs typeface="Times New Roman" panose="02020603050405020304" pitchFamily="18" charset="0"/>
              </a:rPr>
              <a:t>                        -</a:t>
            </a:r>
            <a:r>
              <a:rPr lang="en-US" dirty="0">
                <a:solidFill>
                  <a:srgbClr val="FFFF00"/>
                </a:solidFill>
                <a:latin typeface="Calibri" panose="020F0502020204030204" pitchFamily="34" charset="0"/>
                <a:cs typeface="Times New Roman" panose="02020603050405020304" pitchFamily="18" charset="0"/>
              </a:rPr>
              <a:t>Poorer ability to manage and handle stress</a:t>
            </a:r>
          </a:p>
          <a:p>
            <a:pPr marL="0" indent="0">
              <a:buNone/>
            </a:pPr>
            <a:endParaRPr lang="en-US" dirty="0">
              <a:solidFill>
                <a:srgbClr val="FFFF00"/>
              </a:solidFill>
              <a:latin typeface="Calibri" panose="020F0502020204030204" pitchFamily="34" charset="0"/>
              <a:cs typeface="Times New Roman" panose="02020603050405020304" pitchFamily="18" charset="0"/>
            </a:endParaRPr>
          </a:p>
          <a:p>
            <a:pPr marL="0" indent="0">
              <a:buNone/>
            </a:pPr>
            <a:r>
              <a:rPr lang="en-US" dirty="0">
                <a:solidFill>
                  <a:srgbClr val="FEFFFF"/>
                </a:solidFill>
                <a:latin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3057" y="2908324"/>
            <a:ext cx="3001931" cy="2109847"/>
          </a:xfrm>
          <a:prstGeom prst="rect">
            <a:avLst/>
          </a:prstGeom>
        </p:spPr>
      </p:pic>
      <p:pic>
        <p:nvPicPr>
          <p:cNvPr id="8" name="Picture 7">
            <a:extLst>
              <a:ext uri="{FF2B5EF4-FFF2-40B4-BE49-F238E27FC236}">
                <a16:creationId xmlns:a16="http://schemas.microsoft.com/office/drawing/2014/main" id="{4C4E9559-BB0D-4EF5-827F-D816DD1CE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8203" y="2353206"/>
            <a:ext cx="3169328" cy="2660217"/>
          </a:xfrm>
          <a:prstGeom prst="rect">
            <a:avLst/>
          </a:prstGeom>
        </p:spPr>
      </p:pic>
      <p:pic>
        <p:nvPicPr>
          <p:cNvPr id="9" name="Picture 8" descr="Image result for picture of hyperarousal"/>
          <p:cNvPicPr/>
          <p:nvPr/>
        </p:nvPicPr>
        <p:blipFill>
          <a:blip r:embed="rId3">
            <a:extLst>
              <a:ext uri="{28A0092B-C50C-407E-A947-70E740481C1C}">
                <a14:useLocalDpi xmlns:a14="http://schemas.microsoft.com/office/drawing/2010/main" val="0"/>
              </a:ext>
            </a:extLst>
          </a:blip>
          <a:srcRect/>
          <a:stretch>
            <a:fillRect/>
          </a:stretch>
        </p:blipFill>
        <p:spPr bwMode="auto">
          <a:xfrm>
            <a:off x="6334124" y="5205427"/>
            <a:ext cx="1895475" cy="1647825"/>
          </a:xfrm>
          <a:prstGeom prst="rect">
            <a:avLst/>
          </a:prstGeom>
          <a:noFill/>
          <a:ln>
            <a:noFill/>
          </a:ln>
        </p:spPr>
      </p:pic>
    </p:spTree>
    <p:extLst>
      <p:ext uri="{BB962C8B-B14F-4D97-AF65-F5344CB8AC3E}">
        <p14:creationId xmlns:p14="http://schemas.microsoft.com/office/powerpoint/2010/main" val="246723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3"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2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2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p:cNvSpPr>
            <a:spLocks noGrp="1"/>
          </p:cNvSpPr>
          <p:nvPr>
            <p:ph type="title"/>
          </p:nvPr>
        </p:nvSpPr>
        <p:spPr>
          <a:xfrm>
            <a:off x="7839756" y="379933"/>
            <a:ext cx="3662939" cy="5347897"/>
          </a:xfrm>
        </p:spPr>
        <p:txBody>
          <a:bodyPr anchor="ctr">
            <a:normAutofit/>
          </a:bodyPr>
          <a:lstStyle/>
          <a:p>
            <a:pPr marL="0" marR="0">
              <a:spcBef>
                <a:spcPts val="0"/>
              </a:spcBef>
              <a:spcAft>
                <a:spcPts val="0"/>
              </a:spcAft>
            </a:pPr>
            <a:r>
              <a:rPr lang="en-US"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The Impact of Chronic Hyperarousal</a:t>
            </a:r>
            <a:br>
              <a:rPr lang="en-US"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br>
            <a:br>
              <a:rPr lang="en-US"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bg1">
                  <a:lumMod val="95000"/>
                  <a:lumOff val="5000"/>
                </a:schemeClr>
              </a:solidFill>
            </a:endParaRP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3" name="Content Placeholder 2"/>
          <p:cNvSpPr>
            <a:spLocks noGrp="1"/>
          </p:cNvSpPr>
          <p:nvPr>
            <p:ph idx="1"/>
          </p:nvPr>
        </p:nvSpPr>
        <p:spPr>
          <a:xfrm>
            <a:off x="283622" y="914399"/>
            <a:ext cx="5955920" cy="5116234"/>
          </a:xfrm>
        </p:spPr>
        <p:txBody>
          <a:bodyPr anchor="ctr">
            <a:noAutofit/>
          </a:bodyPr>
          <a:lstStyle/>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Blood Flow Shifts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When a person is under stress, blood flow to the brain is shunted away from the higher regions of the brain, i.e., the cortex, and directed to the more primitive parts of the brain, i.e., the limbic or old brain in an effort to promote survival. </a:t>
            </a:r>
          </a:p>
          <a:p>
            <a:pPr>
              <a:lnSpc>
                <a:spcPct val="90000"/>
              </a:lnSpc>
            </a:pPr>
            <a:endParaRPr lang="en-US" dirty="0">
              <a:solidFill>
                <a:srgbClr val="FFFFFF"/>
              </a:solidFill>
              <a:latin typeface="Calibri" panose="020F0502020204030204" pitchFamily="34" charset="0"/>
              <a:cs typeface="Times New Roman" panose="02020603050405020304" pitchFamily="18" charset="0"/>
            </a:endParaRPr>
          </a:p>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Elevated Cortisol</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Chronically elevated cortisol is associated with obesity, diabetes, hormone imbalance, metabolic syndrome, and high blood pressure as previously noted (</a:t>
            </a:r>
            <a:r>
              <a:rPr lang="en-US"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Pervanidou</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 et al., 2011). </a:t>
            </a:r>
          </a:p>
          <a:p>
            <a:pPr marL="114300" indent="0">
              <a:lnSpc>
                <a:spcPct val="90000"/>
              </a:lnSpc>
              <a:spcBef>
                <a:spcPts val="0"/>
              </a:spcBef>
              <a:buNone/>
            </a:pPr>
            <a:endPar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Oxidative Stress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When the cell’s natural defenses are overwhelmed due to excessive stress, the antioxidants or scavengers are depleted, and oxidative stress or excessive free radicals develop. Free radicals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cause inflammation, tissue damage, and decreased efficiency.</a:t>
            </a:r>
          </a:p>
        </p:txBody>
      </p:sp>
      <p:pic>
        <p:nvPicPr>
          <p:cNvPr id="2050" name="Picture 2" descr="Image result for picture of overloaded brain">
            <a:extLst>
              <a:ext uri="{FF2B5EF4-FFF2-40B4-BE49-F238E27FC236}">
                <a16:creationId xmlns:a16="http://schemas.microsoft.com/office/drawing/2014/main" id="{5AC31904-4B80-494A-819B-D2CD13952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466" y="4089674"/>
            <a:ext cx="3358460" cy="254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637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9893" y="3101093"/>
            <a:ext cx="2454052" cy="3029344"/>
          </a:xfrm>
        </p:spPr>
        <p:txBody>
          <a:bodyPr>
            <a:normAutofit/>
          </a:bodyPr>
          <a:lstStyle/>
          <a:p>
            <a:r>
              <a:rPr lang="en-US" sz="3200">
                <a:solidFill>
                  <a:schemeClr val="bg1"/>
                </a:solidFill>
              </a:rPr>
              <a:t>Impact of Media on Attention - The ADHD Effect</a:t>
            </a: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DA2047A-5FD5-4DF7-A1A6-46B0CD774638}"/>
              </a:ext>
            </a:extLst>
          </p:cNvPr>
          <p:cNvGraphicFramePr>
            <a:graphicFrameLocks noGrp="1"/>
          </p:cNvGraphicFramePr>
          <p:nvPr>
            <p:ph idx="1"/>
            <p:extLst>
              <p:ext uri="{D42A27DB-BD31-4B8C-83A1-F6EECF244321}">
                <p14:modId xmlns:p14="http://schemas.microsoft.com/office/powerpoint/2010/main" val="4088913565"/>
              </p:ext>
            </p:extLst>
          </p:nvPr>
        </p:nvGraphicFramePr>
        <p:xfrm>
          <a:off x="4713144" y="243281"/>
          <a:ext cx="6832212" cy="5964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Picture 2" descr="Image result for cartoon of adhd child">
            <a:extLst>
              <a:ext uri="{FF2B5EF4-FFF2-40B4-BE49-F238E27FC236}">
                <a16:creationId xmlns:a16="http://schemas.microsoft.com/office/drawing/2014/main" id="{51CF0743-F30D-4BBC-8923-EFFDE989AC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952" y="471487"/>
            <a:ext cx="2543175"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876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4" name="Rectangle 103">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9893" y="1839686"/>
            <a:ext cx="2454052" cy="3722914"/>
          </a:xfrm>
        </p:spPr>
        <p:txBody>
          <a:bodyPr>
            <a:normAutofit/>
          </a:bodyPr>
          <a:lstStyle/>
          <a:p>
            <a:r>
              <a:rPr lang="en-US" sz="3200">
                <a:solidFill>
                  <a:schemeClr val="bg1"/>
                </a:solidFill>
              </a:rPr>
              <a:t>Impact of Media on Attention - The ADHD Effect - continued</a:t>
            </a:r>
          </a:p>
        </p:txBody>
      </p:sp>
      <p:sp>
        <p:nvSpPr>
          <p:cNvPr id="115"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16" name="Rectangle 107">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7" name="Content Placeholder 2">
            <a:extLst>
              <a:ext uri="{FF2B5EF4-FFF2-40B4-BE49-F238E27FC236}">
                <a16:creationId xmlns:a16="http://schemas.microsoft.com/office/drawing/2014/main" id="{5F6EA20C-6AFE-42E0-B8CE-217A6F4C72D5}"/>
              </a:ext>
            </a:extLst>
          </p:cNvPr>
          <p:cNvGraphicFramePr>
            <a:graphicFrameLocks noGrp="1"/>
          </p:cNvGraphicFramePr>
          <p:nvPr>
            <p:ph idx="1"/>
            <p:extLst>
              <p:ext uri="{D42A27DB-BD31-4B8C-83A1-F6EECF244321}">
                <p14:modId xmlns:p14="http://schemas.microsoft.com/office/powerpoint/2010/main" val="3692093059"/>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383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9893" y="419451"/>
            <a:ext cx="2454052" cy="3581050"/>
          </a:xfrm>
        </p:spPr>
        <p:txBody>
          <a:bodyPr>
            <a:normAutofit/>
          </a:bodyPr>
          <a:lstStyle/>
          <a:p>
            <a:r>
              <a:rPr lang="en-US" sz="3200" dirty="0">
                <a:solidFill>
                  <a:schemeClr val="bg1"/>
                </a:solidFill>
              </a:rPr>
              <a:t>Impact of Media on Attention - The ADHD Effect - continued</a:t>
            </a:r>
          </a:p>
        </p:txBody>
      </p:sp>
      <p:sp>
        <p:nvSpPr>
          <p:cNvPr id="48"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50" name="Rectangle 49">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ontent Placeholder 2">
            <a:extLst>
              <a:ext uri="{FF2B5EF4-FFF2-40B4-BE49-F238E27FC236}">
                <a16:creationId xmlns:a16="http://schemas.microsoft.com/office/drawing/2014/main" id="{8E6D4714-965F-4F49-BDB7-D776CE92A3EA}"/>
              </a:ext>
            </a:extLst>
          </p:cNvPr>
          <p:cNvGraphicFramePr>
            <a:graphicFrameLocks noGrp="1"/>
          </p:cNvGraphicFramePr>
          <p:nvPr>
            <p:ph idx="1"/>
            <p:extLst>
              <p:ext uri="{D42A27DB-BD31-4B8C-83A1-F6EECF244321}">
                <p14:modId xmlns:p14="http://schemas.microsoft.com/office/powerpoint/2010/main" val="1841189301"/>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Image result for picture of the marshmallow test">
            <a:extLst>
              <a:ext uri="{FF2B5EF4-FFF2-40B4-BE49-F238E27FC236}">
                <a16:creationId xmlns:a16="http://schemas.microsoft.com/office/drawing/2014/main" id="{39611946-0B57-47D7-B33A-D18EDA011D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904354"/>
            <a:ext cx="4059078" cy="296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975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Rectangle 76">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52" name="Picture 4" descr="Image result for image of a distracted parent">
            <a:extLst>
              <a:ext uri="{FF2B5EF4-FFF2-40B4-BE49-F238E27FC236}">
                <a16:creationId xmlns:a16="http://schemas.microsoft.com/office/drawing/2014/main" id="{420617BB-9864-46B6-9FF2-4186CC27E8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04" r="4337" b="-1"/>
          <a:stretch/>
        </p:blipFill>
        <p:spPr bwMode="auto">
          <a:xfrm>
            <a:off x="8229598" y="-5534"/>
            <a:ext cx="3962402" cy="3431766"/>
          </a:xfrm>
          <a:prstGeom prst="rect">
            <a:avLst/>
          </a:prstGeom>
          <a:noFill/>
          <a:extLst>
            <a:ext uri="{909E8E84-426E-40DD-AFC4-6F175D3DCCD1}">
              <a14:hiddenFill xmlns:a14="http://schemas.microsoft.com/office/drawing/2010/main">
                <a:solidFill>
                  <a:srgbClr val="FFFFFF"/>
                </a:solidFill>
              </a14:hiddenFill>
            </a:ext>
          </a:extLst>
        </p:spPr>
      </p:pic>
      <p:sp>
        <p:nvSpPr>
          <p:cNvPr id="2056"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3DE6101-A493-4818-80A9-6CA77BECC27C}"/>
              </a:ext>
            </a:extLst>
          </p:cNvPr>
          <p:cNvSpPr>
            <a:spLocks noGrp="1"/>
          </p:cNvSpPr>
          <p:nvPr>
            <p:ph type="title"/>
          </p:nvPr>
        </p:nvSpPr>
        <p:spPr>
          <a:xfrm>
            <a:off x="541867" y="787400"/>
            <a:ext cx="7145866" cy="778933"/>
          </a:xfrm>
        </p:spPr>
        <p:txBody>
          <a:bodyPr anchor="ctr">
            <a:normAutofit/>
          </a:bodyPr>
          <a:lstStyle/>
          <a:p>
            <a:r>
              <a:rPr lang="en-US" sz="3200" b="1">
                <a:solidFill>
                  <a:srgbClr val="FEFFFF"/>
                </a:solidFill>
              </a:rPr>
              <a:t>Impact of Distracted Parents</a:t>
            </a:r>
          </a:p>
        </p:txBody>
      </p:sp>
      <p:pic>
        <p:nvPicPr>
          <p:cNvPr id="2054" name="Picture 6" descr="Image result for image of a distracted parent">
            <a:extLst>
              <a:ext uri="{FF2B5EF4-FFF2-40B4-BE49-F238E27FC236}">
                <a16:creationId xmlns:a16="http://schemas.microsoft.com/office/drawing/2014/main" id="{1C71BBE3-6200-4FF4-83EC-7A18F41ADF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8" r="-1" b="-1"/>
          <a:stretch/>
        </p:blipFill>
        <p:spPr bwMode="auto">
          <a:xfrm>
            <a:off x="8229598" y="3426232"/>
            <a:ext cx="3962402" cy="3431768"/>
          </a:xfrm>
          <a:prstGeom prst="rect">
            <a:avLst/>
          </a:prstGeom>
          <a:noFill/>
          <a:extLst>
            <a:ext uri="{909E8E84-426E-40DD-AFC4-6F175D3DCCD1}">
              <a14:hiddenFill xmlns:a14="http://schemas.microsoft.com/office/drawing/2010/main">
                <a:solidFill>
                  <a:srgbClr val="FFFFFF"/>
                </a:solidFill>
              </a14:hiddenFill>
            </a:ext>
          </a:extLst>
        </p:spPr>
      </p:pic>
      <p:cxnSp>
        <p:nvCxnSpPr>
          <p:cNvPr id="2057" name="Straight Connector 80">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0A6C43D-A2FC-4D54-83E3-57C32CE05175}"/>
              </a:ext>
            </a:extLst>
          </p:cNvPr>
          <p:cNvGraphicFramePr>
            <a:graphicFrameLocks noGrp="1"/>
          </p:cNvGraphicFramePr>
          <p:nvPr>
            <p:ph idx="1"/>
            <p:extLst>
              <p:ext uri="{D42A27DB-BD31-4B8C-83A1-F6EECF244321}">
                <p14:modId xmlns:p14="http://schemas.microsoft.com/office/powerpoint/2010/main" val="1602209989"/>
              </p:ext>
            </p:extLst>
          </p:nvPr>
        </p:nvGraphicFramePr>
        <p:xfrm>
          <a:off x="516575" y="1822552"/>
          <a:ext cx="7456240" cy="4913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0296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2953" y="289367"/>
            <a:ext cx="10573875" cy="726633"/>
          </a:xfrm>
        </p:spPr>
        <p:txBody>
          <a:bodyPr anchor="b">
            <a:normAutofit/>
          </a:bodyPr>
          <a:lstStyle/>
          <a:p>
            <a:r>
              <a:rPr lang="en-US" sz="3200" b="1" dirty="0"/>
              <a:t>The Impact of Media on Depression</a:t>
            </a:r>
          </a:p>
        </p:txBody>
      </p:sp>
      <p:sp>
        <p:nvSpPr>
          <p:cNvPr id="193" name="Rectangle 19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7496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50" name="Picture 2" descr="Image result for picture of depressed kid">
            <a:extLst>
              <a:ext uri="{FF2B5EF4-FFF2-40B4-BE49-F238E27FC236}">
                <a16:creationId xmlns:a16="http://schemas.microsoft.com/office/drawing/2014/main" id="{BFFAEA79-C74E-45E6-BCCA-D42D5A174CB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1328" y="1990847"/>
            <a:ext cx="5606112" cy="40374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724891" y="1388533"/>
            <a:ext cx="4901937" cy="5000692"/>
          </a:xfrm>
        </p:spPr>
        <p:txBody>
          <a:bodyPr>
            <a:normAutofit/>
          </a:bodyPr>
          <a:lstStyle/>
          <a:p>
            <a:pPr marL="0">
              <a:lnSpc>
                <a:spcPct val="90000"/>
              </a:lnSpc>
              <a:spcBef>
                <a:spcPts val="0"/>
              </a:spcBef>
            </a:pPr>
            <a:r>
              <a:rPr lang="en-US" b="1" dirty="0">
                <a:solidFill>
                  <a:srgbClr val="FF0000"/>
                </a:solidFill>
                <a:latin typeface="+mj-lt"/>
                <a:ea typeface="Calibri" panose="020F0502020204030204" pitchFamily="34" charset="0"/>
                <a:cs typeface="Times New Roman" panose="02020603050405020304" pitchFamily="18" charset="0"/>
              </a:rPr>
              <a:t>A.N. Turner (2017) </a:t>
            </a:r>
            <a:r>
              <a:rPr lang="en-US" b="1" dirty="0">
                <a:latin typeface="+mj-lt"/>
                <a:ea typeface="Calibri" panose="020F0502020204030204" pitchFamily="34" charset="0"/>
                <a:cs typeface="Times New Roman" panose="02020603050405020304" pitchFamily="18" charset="0"/>
              </a:rPr>
              <a:t>eloquently writes of his own struggle with depression secondary to media overconsumption: </a:t>
            </a:r>
          </a:p>
          <a:p>
            <a:pPr marL="0" indent="0">
              <a:lnSpc>
                <a:spcPct val="90000"/>
              </a:lnSpc>
              <a:spcBef>
                <a:spcPts val="0"/>
              </a:spcBef>
              <a:buNone/>
            </a:pPr>
            <a:endParaRPr lang="en-US" b="1" i="1" dirty="0">
              <a:latin typeface="+mj-lt"/>
              <a:ea typeface="Calibri" panose="020F0502020204030204" pitchFamily="34" charset="0"/>
              <a:cs typeface="Times New Roman" panose="02020603050405020304" pitchFamily="18" charset="0"/>
            </a:endParaRPr>
          </a:p>
          <a:p>
            <a:pPr marL="0" indent="0">
              <a:lnSpc>
                <a:spcPct val="90000"/>
              </a:lnSpc>
              <a:spcBef>
                <a:spcPts val="0"/>
              </a:spcBef>
              <a:buNone/>
            </a:pPr>
            <a:r>
              <a:rPr lang="en-US" b="1" i="1" dirty="0">
                <a:latin typeface="+mj-lt"/>
                <a:ea typeface="Calibri" panose="020F0502020204030204" pitchFamily="34" charset="0"/>
                <a:cs typeface="Times New Roman" panose="02020603050405020304" pitchFamily="18" charset="0"/>
              </a:rPr>
              <a:t>“My relationship with the Internet was not alleviating feelings of loneliness; it was amplifying my </a:t>
            </a:r>
            <a:r>
              <a:rPr lang="en-US" b="1" i="1" dirty="0">
                <a:solidFill>
                  <a:srgbClr val="FF0000"/>
                </a:solidFill>
                <a:latin typeface="+mj-lt"/>
                <a:ea typeface="Calibri" panose="020F0502020204030204" pitchFamily="34" charset="0"/>
                <a:cs typeface="Times New Roman" panose="02020603050405020304" pitchFamily="18" charset="0"/>
              </a:rPr>
              <a:t>loneliness,</a:t>
            </a:r>
            <a:r>
              <a:rPr lang="en-US" b="1" i="1" dirty="0">
                <a:latin typeface="+mj-lt"/>
                <a:ea typeface="Calibri" panose="020F0502020204030204" pitchFamily="34" charset="0"/>
                <a:cs typeface="Times New Roman" panose="02020603050405020304" pitchFamily="18" charset="0"/>
              </a:rPr>
              <a:t> bringing me to a state of </a:t>
            </a:r>
            <a:r>
              <a:rPr lang="en-US" b="1" i="1" dirty="0">
                <a:solidFill>
                  <a:srgbClr val="FF0000"/>
                </a:solidFill>
                <a:latin typeface="+mj-lt"/>
                <a:ea typeface="Calibri" panose="020F0502020204030204" pitchFamily="34" charset="0"/>
                <a:cs typeface="Times New Roman" panose="02020603050405020304" pitchFamily="18" charset="0"/>
              </a:rPr>
              <a:t>frustrated depression. </a:t>
            </a:r>
            <a:r>
              <a:rPr lang="en-US" b="1" i="1" dirty="0">
                <a:latin typeface="+mj-lt"/>
                <a:ea typeface="Calibri" panose="020F0502020204030204" pitchFamily="34" charset="0"/>
                <a:cs typeface="Times New Roman" panose="02020603050405020304" pitchFamily="18" charset="0"/>
              </a:rPr>
              <a:t>I felt boxed in, unable to breathe, trapped in an inescapable thought bubble of my own f*ed up, addictive desires. I conditioned myself to need constant stimulation. I couldn’t read, talk, study, or play the piano – all things that I love – because it all seemed too slow, too one-note…I was always tired, yet always racing in a mad frenzy.  I couldn’t focus. I was anxious. I was unable to engage in solitude. My thoughts were a jumble. “</a:t>
            </a:r>
            <a:endParaRPr lang="en-US" b="1" dirty="0">
              <a:latin typeface="+mj-lt"/>
              <a:ea typeface="Calibri" panose="020F0502020204030204" pitchFamily="34" charset="0"/>
              <a:cs typeface="Times New Roman" panose="02020603050405020304" pitchFamily="18" charset="0"/>
            </a:endParaRPr>
          </a:p>
          <a:p>
            <a:pPr marL="0" indent="0">
              <a:lnSpc>
                <a:spcPct val="90000"/>
              </a:lnSpc>
              <a:buNone/>
            </a:pPr>
            <a:endParaRPr lang="en-US" sz="1300" dirty="0">
              <a:latin typeface="+mj-lt"/>
            </a:endParaRPr>
          </a:p>
        </p:txBody>
      </p:sp>
    </p:spTree>
    <p:extLst>
      <p:ext uri="{BB962C8B-B14F-4D97-AF65-F5344CB8AC3E}">
        <p14:creationId xmlns:p14="http://schemas.microsoft.com/office/powerpoint/2010/main" val="3587979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6" name="Group 3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3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3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3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3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4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4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4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4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4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7" name="Group 4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4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4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4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5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5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5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5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5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5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5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5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5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8" name="Rectangle 5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10" name="Rectangle 63">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5">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0229C76-FD06-4C95-B4AB-D2567E2BFD15}"/>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rPr>
              <a:t>The Impact of Media on Depression – continued:</a:t>
            </a:r>
          </a:p>
        </p:txBody>
      </p:sp>
      <p:sp>
        <p:nvSpPr>
          <p:cNvPr id="68"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Content Placeholder 3" descr="Image result for cdc U&gt;S. Suicide rates % change: comparison of most digitally connected generation vs less connected 2000 - 2006">
            <a:extLst>
              <a:ext uri="{FF2B5EF4-FFF2-40B4-BE49-F238E27FC236}">
                <a16:creationId xmlns:a16="http://schemas.microsoft.com/office/drawing/2014/main" id="{1273C8CB-1980-47FB-B65B-130A58FD801D}"/>
              </a:ext>
            </a:extLst>
          </p:cNvPr>
          <p:cNvPicPr>
            <a:picLocks/>
          </p:cNvPicPr>
          <p:nvPr/>
        </p:nvPicPr>
        <p:blipFill rotWithShape="1">
          <a:blip r:embed="rId2">
            <a:extLst>
              <a:ext uri="{28A0092B-C50C-407E-A947-70E740481C1C}">
                <a14:useLocalDpi xmlns:a14="http://schemas.microsoft.com/office/drawing/2010/main" val="0"/>
              </a:ext>
            </a:extLst>
          </a:blip>
          <a:srcRect t="503" r="-1" b="3406"/>
          <a:stretch/>
        </p:blipFill>
        <p:spPr bwMode="auto">
          <a:xfrm>
            <a:off x="5422749" y="696686"/>
            <a:ext cx="6301347" cy="5548050"/>
          </a:xfrm>
          <a:prstGeom prst="rect">
            <a:avLst/>
          </a:prstGeom>
          <a:noFill/>
        </p:spPr>
      </p:pic>
      <p:pic>
        <p:nvPicPr>
          <p:cNvPr id="45" name="Picture 44" descr="C:\Users\Jeff Hansen\AppData\Local\Microsoft\Windows\Temporary Internet Files\Content.MSO\BF3CA430.tmp"/>
          <p:cNvPicPr/>
          <p:nvPr/>
        </p:nvPicPr>
        <p:blipFill rotWithShape="1">
          <a:blip r:embed="rId3">
            <a:extLst>
              <a:ext uri="{28A0092B-C50C-407E-A947-70E740481C1C}">
                <a14:useLocalDpi xmlns:a14="http://schemas.microsoft.com/office/drawing/2010/main" val="0"/>
              </a:ext>
            </a:extLst>
          </a:blip>
          <a:srcRect b="10237"/>
          <a:stretch/>
        </p:blipFill>
        <p:spPr bwMode="auto">
          <a:xfrm>
            <a:off x="1332333" y="666224"/>
            <a:ext cx="1819275" cy="1295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019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7479-5122-4A07-9B14-468521555055}"/>
              </a:ext>
            </a:extLst>
          </p:cNvPr>
          <p:cNvSpPr>
            <a:spLocks noGrp="1"/>
          </p:cNvSpPr>
          <p:nvPr>
            <p:ph type="title"/>
          </p:nvPr>
        </p:nvSpPr>
        <p:spPr/>
        <p:txBody>
          <a:bodyPr>
            <a:normAutofit fontScale="90000"/>
          </a:bodyPr>
          <a:lstStyle/>
          <a:p>
            <a:r>
              <a:rPr lang="en-US" b="1">
                <a:solidFill>
                  <a:srgbClr val="FF0000"/>
                </a:solidFill>
              </a:rPr>
              <a:t>The Impact of Media on Depression – continued:</a:t>
            </a:r>
            <a:br>
              <a:rPr lang="en-US" b="1">
                <a:solidFill>
                  <a:srgbClr val="FF0000"/>
                </a:solidFill>
              </a:rPr>
            </a:br>
            <a:r>
              <a:rPr lang="en-US" sz="1600" b="1">
                <a:solidFill>
                  <a:prstClr val="black"/>
                </a:solidFill>
                <a:latin typeface="Calibri" panose="020F0502020204030204" pitchFamily="34" charset="0"/>
                <a:ea typeface="Calibri" panose="020F0502020204030204" pitchFamily="34" charset="0"/>
                <a:cs typeface="Times New Roman" panose="02020603050405020304" pitchFamily="18" charset="0"/>
              </a:rPr>
              <a:t>Shared with permission – Peter Ryan, CAPT, USN (R)</a:t>
            </a:r>
            <a:endParaRPr lang="en-US"/>
          </a:p>
        </p:txBody>
      </p:sp>
      <p:pic>
        <p:nvPicPr>
          <p:cNvPr id="4" name="Content Placeholder 3">
            <a:extLst>
              <a:ext uri="{FF2B5EF4-FFF2-40B4-BE49-F238E27FC236}">
                <a16:creationId xmlns:a16="http://schemas.microsoft.com/office/drawing/2014/main" id="{59192472-FAAE-44C4-AE79-90E99060A7CE}"/>
              </a:ext>
            </a:extLst>
          </p:cNvPr>
          <p:cNvPicPr>
            <a:picLocks noGrp="1" noChangeAspect="1"/>
          </p:cNvPicPr>
          <p:nvPr>
            <p:ph idx="1"/>
          </p:nvPr>
        </p:nvPicPr>
        <p:blipFill>
          <a:blip r:embed="rId2"/>
          <a:stretch>
            <a:fillRect/>
          </a:stretch>
        </p:blipFill>
        <p:spPr>
          <a:xfrm>
            <a:off x="2592926" y="2133600"/>
            <a:ext cx="8911686" cy="4100290"/>
          </a:xfrm>
          <a:prstGeom prst="rect">
            <a:avLst/>
          </a:prstGeom>
        </p:spPr>
      </p:pic>
    </p:spTree>
    <p:extLst>
      <p:ext uri="{BB962C8B-B14F-4D97-AF65-F5344CB8AC3E}">
        <p14:creationId xmlns:p14="http://schemas.microsoft.com/office/powerpoint/2010/main" val="283846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DAA129-1983-44E3-8B22-C6CDB8918EBA}"/>
              </a:ext>
            </a:extLst>
          </p:cNvPr>
          <p:cNvSpPr>
            <a:spLocks noGrp="1"/>
          </p:cNvSpPr>
          <p:nvPr>
            <p:ph type="title"/>
          </p:nvPr>
        </p:nvSpPr>
        <p:spPr>
          <a:xfrm>
            <a:off x="335666" y="641551"/>
            <a:ext cx="3378279" cy="5488886"/>
          </a:xfrm>
        </p:spPr>
        <p:txBody>
          <a:bodyPr>
            <a:normAutofit/>
          </a:bodyPr>
          <a:lstStyle/>
          <a:p>
            <a:r>
              <a:rPr lang="en-US" sz="4800" b="1" dirty="0">
                <a:solidFill>
                  <a:schemeClr val="bg1"/>
                </a:solidFill>
              </a:rPr>
              <a:t>Definition of Addiction</a:t>
            </a:r>
            <a:br>
              <a:rPr lang="en-US" sz="4800" b="1" dirty="0">
                <a:solidFill>
                  <a:schemeClr val="bg1"/>
                </a:solidFill>
              </a:rPr>
            </a:br>
            <a:br>
              <a:rPr lang="en-US" sz="4800" b="1" dirty="0">
                <a:solidFill>
                  <a:schemeClr val="bg1"/>
                </a:solidFill>
              </a:rPr>
            </a:br>
            <a:br>
              <a:rPr lang="en-US" sz="3200" b="1" dirty="0">
                <a:solidFill>
                  <a:schemeClr val="bg1"/>
                </a:solidFill>
              </a:rPr>
            </a:br>
            <a:br>
              <a:rPr lang="en-US" sz="3200" b="1" dirty="0">
                <a:solidFill>
                  <a:schemeClr val="bg1"/>
                </a:solidFill>
              </a:rPr>
            </a:br>
            <a:br>
              <a:rPr lang="en-US" sz="3200" b="1" dirty="0">
                <a:solidFill>
                  <a:schemeClr val="bg1"/>
                </a:solidFill>
              </a:rPr>
            </a:br>
            <a:r>
              <a:rPr lang="en-US" sz="1600" b="1" dirty="0">
                <a:solidFill>
                  <a:schemeClr val="bg1"/>
                </a:solidFill>
              </a:rPr>
              <a:t>Adam Slater (2018)</a:t>
            </a:r>
            <a:br>
              <a:rPr lang="en-US" sz="1600" b="1" dirty="0">
                <a:solidFill>
                  <a:schemeClr val="bg1"/>
                </a:solidFill>
              </a:rPr>
            </a:br>
            <a:r>
              <a:rPr lang="en-US" sz="1600" b="1" i="1" dirty="0">
                <a:solidFill>
                  <a:schemeClr val="bg1"/>
                </a:solidFill>
              </a:rPr>
              <a:t>Irresistible</a:t>
            </a:r>
            <a:endParaRPr lang="en-US" sz="1600" b="1" dirty="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000F10B-E1B9-44A7-8255-5DFD20191C81}"/>
              </a:ext>
            </a:extLst>
          </p:cNvPr>
          <p:cNvGraphicFramePr>
            <a:graphicFrameLocks noGrp="1"/>
          </p:cNvGraphicFramePr>
          <p:nvPr>
            <p:ph idx="1"/>
            <p:extLst>
              <p:ext uri="{D42A27DB-BD31-4B8C-83A1-F6EECF244321}">
                <p14:modId xmlns:p14="http://schemas.microsoft.com/office/powerpoint/2010/main" val="1230082257"/>
              </p:ext>
            </p:extLst>
          </p:nvPr>
        </p:nvGraphicFramePr>
        <p:xfrm>
          <a:off x="4607750" y="641551"/>
          <a:ext cx="6937606" cy="5759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result for picture of someone in jail">
            <a:extLst>
              <a:ext uri="{FF2B5EF4-FFF2-40B4-BE49-F238E27FC236}">
                <a16:creationId xmlns:a16="http://schemas.microsoft.com/office/drawing/2014/main" id="{C92E7498-C49D-43D4-83DA-5119FB3216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7750" y="641551"/>
            <a:ext cx="1839349" cy="16733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age of money">
            <a:extLst>
              <a:ext uri="{FF2B5EF4-FFF2-40B4-BE49-F238E27FC236}">
                <a16:creationId xmlns:a16="http://schemas.microsoft.com/office/drawing/2014/main" id="{1AAA590A-B08C-4BDB-84C8-E1D5750F7B0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449" r="-6449"/>
          <a:stretch/>
        </p:blipFill>
        <p:spPr bwMode="auto">
          <a:xfrm>
            <a:off x="4607750" y="2523997"/>
            <a:ext cx="1955096" cy="18280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mage of breaking a bond">
            <a:extLst>
              <a:ext uri="{FF2B5EF4-FFF2-40B4-BE49-F238E27FC236}">
                <a16:creationId xmlns:a16="http://schemas.microsoft.com/office/drawing/2014/main" id="{E7278F4F-5F81-49D5-AA51-D3473FD85D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6347" y="4406442"/>
            <a:ext cx="1839349" cy="199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88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E4DD-4A9D-44E2-850E-8B12D52E3807}"/>
              </a:ext>
            </a:extLst>
          </p:cNvPr>
          <p:cNvSpPr>
            <a:spLocks noGrp="1"/>
          </p:cNvSpPr>
          <p:nvPr>
            <p:ph type="title"/>
          </p:nvPr>
        </p:nvSpPr>
        <p:spPr>
          <a:xfrm>
            <a:off x="2592925" y="624110"/>
            <a:ext cx="8911687" cy="1280890"/>
          </a:xfrm>
        </p:spPr>
        <p:txBody>
          <a:bodyPr>
            <a:normAutofit fontScale="90000"/>
          </a:bodyPr>
          <a:lstStyle/>
          <a:p>
            <a:r>
              <a:rPr lang="en-US" sz="4000" b="1">
                <a:solidFill>
                  <a:srgbClr val="FF0000"/>
                </a:solidFill>
              </a:rPr>
              <a:t>The Impact of Media on Depression – continued:</a:t>
            </a:r>
            <a:br>
              <a:rPr lang="en-US" sz="4000" b="1">
                <a:solidFill>
                  <a:srgbClr val="FF0000"/>
                </a:solidFill>
              </a:rPr>
            </a:br>
            <a:r>
              <a:rPr lang="en-US" sz="1600" b="1">
                <a:solidFill>
                  <a:prstClr val="black"/>
                </a:solidFill>
                <a:latin typeface="Calibri" panose="020F0502020204030204" pitchFamily="34" charset="0"/>
                <a:ea typeface="Calibri" panose="020F0502020204030204" pitchFamily="34" charset="0"/>
                <a:cs typeface="Times New Roman" panose="02020603050405020304" pitchFamily="18" charset="0"/>
              </a:rPr>
              <a:t>Shared with permission – Peter Ryan, CAPT, USN (R)</a:t>
            </a:r>
            <a:endParaRPr lang="en-US" b="1">
              <a:solidFill>
                <a:srgbClr val="FF0000"/>
              </a:solidFill>
            </a:endParaRPr>
          </a:p>
        </p:txBody>
      </p:sp>
      <p:pic>
        <p:nvPicPr>
          <p:cNvPr id="4" name="Content Placeholder 3">
            <a:extLst>
              <a:ext uri="{FF2B5EF4-FFF2-40B4-BE49-F238E27FC236}">
                <a16:creationId xmlns:a16="http://schemas.microsoft.com/office/drawing/2014/main" id="{A74D52A0-D369-4D8A-AC8A-CA3285F7B2AF}"/>
              </a:ext>
            </a:extLst>
          </p:cNvPr>
          <p:cNvPicPr>
            <a:picLocks noGrp="1" noChangeAspect="1"/>
          </p:cNvPicPr>
          <p:nvPr>
            <p:ph idx="1"/>
          </p:nvPr>
        </p:nvPicPr>
        <p:blipFill>
          <a:blip r:embed="rId2"/>
          <a:stretch>
            <a:fillRect/>
          </a:stretch>
        </p:blipFill>
        <p:spPr>
          <a:xfrm>
            <a:off x="2374084" y="2133600"/>
            <a:ext cx="9462782" cy="4468536"/>
          </a:xfrm>
          <a:prstGeom prst="rect">
            <a:avLst/>
          </a:prstGeom>
        </p:spPr>
      </p:pic>
    </p:spTree>
    <p:extLst>
      <p:ext uri="{BB962C8B-B14F-4D97-AF65-F5344CB8AC3E}">
        <p14:creationId xmlns:p14="http://schemas.microsoft.com/office/powerpoint/2010/main" val="2781317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4" name="Rectangle 8">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10">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2"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66"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4"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15"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6"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7"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8"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9"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20"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21"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22"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23"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2" name="Title 1"/>
          <p:cNvSpPr>
            <a:spLocks noGrp="1"/>
          </p:cNvSpPr>
          <p:nvPr>
            <p:ph type="title"/>
          </p:nvPr>
        </p:nvSpPr>
        <p:spPr>
          <a:xfrm>
            <a:off x="1217056" y="1093380"/>
            <a:ext cx="3068182" cy="4671240"/>
          </a:xfrm>
        </p:spPr>
        <p:txBody>
          <a:bodyPr anchor="ctr">
            <a:normAutofit/>
          </a:bodyPr>
          <a:lstStyle/>
          <a:p>
            <a:pPr algn="r"/>
            <a:r>
              <a:rPr lang="en-US" b="1"/>
              <a:t>The Impact of Media on Depression – continued</a:t>
            </a:r>
            <a:r>
              <a:rPr lang="en-US"/>
              <a:t>:</a:t>
            </a:r>
          </a:p>
        </p:txBody>
      </p:sp>
      <p:sp>
        <p:nvSpPr>
          <p:cNvPr id="25"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67" name="Rectangle 26">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27269" y="557349"/>
            <a:ext cx="6219103" cy="5339822"/>
          </a:xfrm>
        </p:spPr>
        <p:txBody>
          <a:bodyPr anchor="ctr">
            <a:normAutofit fontScale="92500" lnSpcReduction="20000"/>
          </a:bodyPr>
          <a:lstStyle/>
          <a:p>
            <a:pPr marL="0" indent="0">
              <a:lnSpc>
                <a:spcPct val="90000"/>
              </a:lnSpc>
              <a:buNone/>
            </a:pPr>
            <a:r>
              <a:rPr lang="en-US" sz="2400">
                <a:latin typeface="Calibri" panose="020F0502020204030204" pitchFamily="34" charset="0"/>
                <a:ea typeface="Calibri" panose="020F0502020204030204" pitchFamily="34" charset="0"/>
                <a:cs typeface="Times New Roman" panose="02020603050405020304" pitchFamily="18" charset="0"/>
              </a:rPr>
              <a:t>Kardaras (2016) cites the following alarming statistics:</a:t>
            </a:r>
          </a:p>
          <a:p>
            <a:pPr marL="0" indent="0">
              <a:lnSpc>
                <a:spcPct val="90000"/>
              </a:lnSpc>
              <a:buNone/>
            </a:pPr>
            <a:endParaRPr lang="en-US">
              <a:latin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A </a:t>
            </a:r>
            <a:r>
              <a:rPr lang="en-US">
                <a:solidFill>
                  <a:schemeClr val="tx1"/>
                </a:solidFill>
                <a:latin typeface="Calibri" panose="020F0502020204030204" pitchFamily="34" charset="0"/>
                <a:ea typeface="Calibri" panose="020F0502020204030204" pitchFamily="34" charset="0"/>
                <a:cs typeface="Times New Roman" panose="02020603050405020304" pitchFamily="18" charset="0"/>
              </a:rPr>
              <a:t>2012 Missouri State University study </a:t>
            </a:r>
            <a:r>
              <a:rPr lang="en-US">
                <a:latin typeface="Calibri" panose="020F0502020204030204" pitchFamily="34" charset="0"/>
                <a:ea typeface="Calibri" panose="020F0502020204030204" pitchFamily="34" charset="0"/>
                <a:cs typeface="Times New Roman" panose="02020603050405020304" pitchFamily="18" charset="0"/>
              </a:rPr>
              <a:t>of 216 students revealed that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30 percent </a:t>
            </a:r>
            <a:r>
              <a:rPr lang="en-US">
                <a:latin typeface="Calibri" panose="020F0502020204030204" pitchFamily="34" charset="0"/>
                <a:ea typeface="Calibri" panose="020F0502020204030204" pitchFamily="34" charset="0"/>
                <a:cs typeface="Times New Roman" panose="02020603050405020304" pitchFamily="18" charset="0"/>
              </a:rPr>
              <a:t>of Internet users showed signs of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depression</a:t>
            </a:r>
            <a:r>
              <a:rPr lang="en-US">
                <a:latin typeface="Calibri" panose="020F0502020204030204" pitchFamily="34" charset="0"/>
                <a:ea typeface="Calibri" panose="020F0502020204030204" pitchFamily="34" charset="0"/>
                <a:cs typeface="Times New Roman" panose="02020603050405020304" pitchFamily="18" charset="0"/>
              </a:rPr>
              <a:t> and that the depressed kids were more intense web users.</a:t>
            </a:r>
          </a:p>
          <a:p>
            <a:pPr lvl="0">
              <a:lnSpc>
                <a:spcPct val="90000"/>
              </a:lnSpc>
              <a:spcBef>
                <a:spcPts val="0"/>
              </a:spcBef>
              <a:buFont typeface="Symbol" panose="05050102010706020507" pitchFamily="18" charset="2"/>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A 2014 study looked at 2,293 seventh-graders and found that Internet addiction led to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increased depression, hostility, and anxiety. </a:t>
            </a:r>
          </a:p>
          <a:p>
            <a:pPr lvl="0">
              <a:lnSpc>
                <a:spcPct val="90000"/>
              </a:lnSpc>
              <a:spcBef>
                <a:spcPts val="0"/>
              </a:spcBef>
              <a:buFont typeface="Symbol" panose="05050102010706020507" pitchFamily="18" charset="2"/>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A 2014 study conducted in Pakistan with 300 graduate students found a positive correlation between Internet addiction and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depression and anxiety</a:t>
            </a:r>
            <a:r>
              <a:rPr lang="en-US">
                <a:latin typeface="Calibri" panose="020F0502020204030204" pitchFamily="34" charset="0"/>
                <a:ea typeface="Calibri" panose="020F0502020204030204" pitchFamily="34" charset="0"/>
                <a:cs typeface="Times New Roman" panose="02020603050405020304" pitchFamily="18" charset="0"/>
              </a:rPr>
              <a:t>. </a:t>
            </a:r>
          </a:p>
          <a:p>
            <a:pPr lvl="0">
              <a:lnSpc>
                <a:spcPct val="90000"/>
              </a:lnSpc>
              <a:spcBef>
                <a:spcPts val="0"/>
              </a:spcBef>
              <a:buFont typeface="Symbol" panose="05050102010706020507" pitchFamily="18" charset="2"/>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A 2006 Korean study involving 1,573 high school students found a correlation between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Internet addiction, depression, and thoughts of suicide. </a:t>
            </a:r>
          </a:p>
          <a:p>
            <a:pPr lvl="0">
              <a:lnSpc>
                <a:spcPct val="90000"/>
              </a:lnSpc>
              <a:spcBef>
                <a:spcPts val="0"/>
              </a:spcBef>
              <a:buFont typeface="Symbol" panose="05050102010706020507" pitchFamily="18" charset="2"/>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Recently, the term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Facebook Depression </a:t>
            </a:r>
            <a:r>
              <a:rPr lang="en-US">
                <a:latin typeface="Calibri" panose="020F0502020204030204" pitchFamily="34" charset="0"/>
                <a:ea typeface="Calibri" panose="020F0502020204030204" pitchFamily="34" charset="0"/>
                <a:cs typeface="Times New Roman" panose="02020603050405020304" pitchFamily="18" charset="0"/>
              </a:rPr>
              <a:t>has emerged – namely, the more “friends” one has on Facebook, the higher the likelihood of depressive symptoms (Kardaras, 2016). </a:t>
            </a:r>
          </a:p>
          <a:p>
            <a:pPr marL="0" indent="0">
              <a:lnSpc>
                <a:spcPct val="90000"/>
              </a:lnSpc>
              <a:buNone/>
            </a:pPr>
            <a:endParaRPr lang="en-US"/>
          </a:p>
        </p:txBody>
      </p:sp>
      <p:sp>
        <p:nvSpPr>
          <p:cNvPr id="4" name="Rectangle 3"/>
          <p:cNvSpPr/>
          <p:nvPr/>
        </p:nvSpPr>
        <p:spPr>
          <a:xfrm>
            <a:off x="3048000" y="2828836"/>
            <a:ext cx="6096000" cy="369332"/>
          </a:xfrm>
          <a:prstGeom prst="rect">
            <a:avLst/>
          </a:prstGeom>
        </p:spPr>
        <p:txBody>
          <a:bodyPr>
            <a:spAutoFit/>
          </a:bodyPr>
          <a:lstStyle/>
          <a:p>
            <a:endParaRPr lang="en-US">
              <a:solidFill>
                <a:prstClr val="black"/>
              </a:solidFill>
            </a:endParaRPr>
          </a:p>
        </p:txBody>
      </p:sp>
    </p:spTree>
    <p:extLst>
      <p:ext uri="{BB962C8B-B14F-4D97-AF65-F5344CB8AC3E}">
        <p14:creationId xmlns:p14="http://schemas.microsoft.com/office/powerpoint/2010/main" val="3990794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9" name="Rectangle 98">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00">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C853476-32D5-47C8-BA0E-D3054052972E}"/>
              </a:ext>
            </a:extLst>
          </p:cNvPr>
          <p:cNvSpPr>
            <a:spLocks noGrp="1"/>
          </p:cNvSpPr>
          <p:nvPr>
            <p:ph type="title"/>
          </p:nvPr>
        </p:nvSpPr>
        <p:spPr>
          <a:xfrm>
            <a:off x="1843391" y="624110"/>
            <a:ext cx="9383408" cy="1280890"/>
          </a:xfrm>
        </p:spPr>
        <p:txBody>
          <a:bodyPr>
            <a:normAutofit/>
          </a:bodyPr>
          <a:lstStyle/>
          <a:p>
            <a:r>
              <a:rPr lang="en-US" b="1">
                <a:solidFill>
                  <a:srgbClr val="FFFFFF"/>
                </a:solidFill>
              </a:rPr>
              <a:t>The Impact of Media on Depression – continued</a:t>
            </a:r>
          </a:p>
        </p:txBody>
      </p:sp>
      <p:sp>
        <p:nvSpPr>
          <p:cNvPr id="141"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7E2B4664-E3C9-40F1-A6E6-B25A352D2229}"/>
              </a:ext>
            </a:extLst>
          </p:cNvPr>
          <p:cNvSpPr>
            <a:spLocks noGrp="1"/>
          </p:cNvSpPr>
          <p:nvPr>
            <p:ph idx="1"/>
          </p:nvPr>
        </p:nvSpPr>
        <p:spPr>
          <a:xfrm>
            <a:off x="1843392" y="2623930"/>
            <a:ext cx="9383408" cy="3959750"/>
          </a:xfrm>
        </p:spPr>
        <p:txBody>
          <a:bodyPr>
            <a:normAutofit/>
          </a:bodyPr>
          <a:lstStyle/>
          <a:p>
            <a:pPr marL="0">
              <a:lnSpc>
                <a:spcPct val="90000"/>
              </a:lnSpc>
              <a:spcBef>
                <a:spcPts val="0"/>
              </a:spcBef>
            </a:pPr>
            <a:r>
              <a:rPr lang="en-US">
                <a:solidFill>
                  <a:srgbClr val="FF0000"/>
                </a:solidFill>
                <a:latin typeface="Calibri" panose="020F0502020204030204" pitchFamily="34" charset="0"/>
                <a:ea typeface="Calibri" panose="020F0502020204030204" pitchFamily="34" charset="0"/>
                <a:cs typeface="Times New Roman" panose="02020603050405020304" pitchFamily="18" charset="0"/>
              </a:rPr>
              <a:t>Case Western Reserve University School of Medicine </a:t>
            </a:r>
            <a:r>
              <a:rPr lang="en-US">
                <a:latin typeface="Calibri" panose="020F0502020204030204" pitchFamily="34" charset="0"/>
                <a:ea typeface="Calibri" panose="020F0502020204030204" pitchFamily="34" charset="0"/>
                <a:cs typeface="Times New Roman" panose="02020603050405020304" pitchFamily="18" charset="0"/>
              </a:rPr>
              <a:t>study found that </a:t>
            </a:r>
            <a:r>
              <a:rPr lang="en-US" b="1">
                <a:solidFill>
                  <a:srgbClr val="FF0000"/>
                </a:solidFill>
                <a:latin typeface="Calibri" panose="020F0502020204030204" pitchFamily="34" charset="0"/>
                <a:ea typeface="Calibri" panose="020F0502020204030204" pitchFamily="34" charset="0"/>
                <a:cs typeface="Times New Roman" panose="02020603050405020304" pitchFamily="18" charset="0"/>
              </a:rPr>
              <a:t>“hypernetworkers” </a:t>
            </a:r>
            <a:r>
              <a:rPr lang="en-US">
                <a:latin typeface="Calibri" panose="020F0502020204030204" pitchFamily="34" charset="0"/>
                <a:ea typeface="Calibri" panose="020F0502020204030204" pitchFamily="34" charset="0"/>
                <a:cs typeface="Times New Roman" panose="02020603050405020304" pitchFamily="18" charset="0"/>
              </a:rPr>
              <a:t>were prone toward (Pederson, 2015):</a:t>
            </a:r>
          </a:p>
          <a:p>
            <a:pPr marL="0" indent="0">
              <a:lnSpc>
                <a:spcPct val="90000"/>
              </a:lnSpc>
              <a:spcBef>
                <a:spcPts val="0"/>
              </a:spcBef>
              <a:buNone/>
            </a:pPr>
            <a:endParaRPr lang="en-US">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Higher rates of depression</a:t>
            </a:r>
          </a:p>
          <a:p>
            <a:pPr lvl="1">
              <a:lnSpc>
                <a:spcPct val="90000"/>
              </a:lnSpc>
              <a:spcBef>
                <a:spcPts val="0"/>
              </a:spcBef>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Increase substance abuse </a:t>
            </a:r>
          </a:p>
          <a:p>
            <a:pPr lvl="1">
              <a:lnSpc>
                <a:spcPct val="90000"/>
              </a:lnSpc>
              <a:spcBef>
                <a:spcPts val="0"/>
              </a:spcBef>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Poor sleep</a:t>
            </a:r>
          </a:p>
          <a:p>
            <a:pPr lvl="1">
              <a:lnSpc>
                <a:spcPct val="90000"/>
              </a:lnSpc>
              <a:spcBef>
                <a:spcPts val="0"/>
              </a:spcBef>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Greater reported stress</a:t>
            </a:r>
          </a:p>
          <a:p>
            <a:pPr lvl="1">
              <a:lnSpc>
                <a:spcPct val="90000"/>
              </a:lnSpc>
              <a:spcBef>
                <a:spcPts val="0"/>
              </a:spcBef>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Poor academic performance</a:t>
            </a:r>
          </a:p>
          <a:p>
            <a:pPr lvl="1">
              <a:lnSpc>
                <a:spcPct val="90000"/>
              </a:lnSpc>
              <a:spcBef>
                <a:spcPts val="0"/>
              </a:spcBef>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Higher rates of suicide</a:t>
            </a:r>
          </a:p>
          <a:p>
            <a:pPr lvl="1">
              <a:lnSpc>
                <a:spcPct val="90000"/>
              </a:lnSpc>
              <a:spcBef>
                <a:spcPts val="0"/>
              </a:spcBef>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69 percent more likely to have sex</a:t>
            </a:r>
          </a:p>
          <a:p>
            <a:pPr lvl="1">
              <a:lnSpc>
                <a:spcPct val="90000"/>
              </a:lnSpc>
              <a:spcBef>
                <a:spcPts val="0"/>
              </a:spcBef>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60 percent more likely to report four or more sexual partners</a:t>
            </a:r>
          </a:p>
          <a:p>
            <a:pPr lvl="1">
              <a:lnSpc>
                <a:spcPct val="90000"/>
              </a:lnSpc>
              <a:spcBef>
                <a:spcPts val="0"/>
              </a:spcBef>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84 percent more likely to have used illegal drugs</a:t>
            </a:r>
          </a:p>
          <a:p>
            <a:pPr lvl="1">
              <a:lnSpc>
                <a:spcPct val="90000"/>
              </a:lnSpc>
              <a:spcBef>
                <a:spcPts val="0"/>
              </a:spcBef>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94 percent more likely to have been in a physical fight</a:t>
            </a:r>
          </a:p>
          <a:p>
            <a:pPr>
              <a:lnSpc>
                <a:spcPct val="90000"/>
              </a:lnSpc>
            </a:pPr>
            <a:endParaRPr lang="en-US"/>
          </a:p>
        </p:txBody>
      </p:sp>
    </p:spTree>
    <p:extLst>
      <p:ext uri="{BB962C8B-B14F-4D97-AF65-F5344CB8AC3E}">
        <p14:creationId xmlns:p14="http://schemas.microsoft.com/office/powerpoint/2010/main" val="618208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b="1">
                <a:solidFill>
                  <a:srgbClr val="FEFFFF"/>
                </a:solidFill>
              </a:rPr>
              <a:t>The Impact of Media on Psychosis:</a:t>
            </a:r>
          </a:p>
        </p:txBody>
      </p:sp>
      <p:sp>
        <p:nvSpPr>
          <p:cNvPr id="3" name="Content Placeholder 2"/>
          <p:cNvSpPr>
            <a:spLocks noGrp="1"/>
          </p:cNvSpPr>
          <p:nvPr>
            <p:ph idx="1"/>
          </p:nvPr>
        </p:nvSpPr>
        <p:spPr>
          <a:xfrm>
            <a:off x="541866" y="2031999"/>
            <a:ext cx="7145867" cy="4949625"/>
          </a:xfrm>
        </p:spPr>
        <p:txBody>
          <a:bodyPr>
            <a:normAutofit/>
          </a:bodyPr>
          <a:lstStyle/>
          <a:p>
            <a:pPr marL="0" indent="0">
              <a:lnSpc>
                <a:spcPct val="90000"/>
              </a:lnSpc>
              <a:spcBef>
                <a:spcPts val="0"/>
              </a:spcBef>
              <a:buNone/>
            </a:pPr>
            <a:endParaRPr lang="en-US">
              <a:solidFill>
                <a:srgbClr val="FEFFFF"/>
              </a:solidFill>
              <a:latin typeface="Calibri" panose="020F0502020204030204" pitchFamily="34" charset="0"/>
              <a:cs typeface="Calibri" panose="020F0502020204030204" pitchFamily="34" charset="0"/>
            </a:endParaRPr>
          </a:p>
          <a:p>
            <a:pPr>
              <a:lnSpc>
                <a:spcPct val="90000"/>
              </a:lnSpc>
              <a:spcBef>
                <a:spcPts val="0"/>
              </a:spcBef>
            </a:pPr>
            <a:r>
              <a:rPr lang="en-US" b="1">
                <a:solidFill>
                  <a:srgbClr val="FFFF00"/>
                </a:solidFill>
                <a:latin typeface="Calibri" panose="020F0502020204030204" pitchFamily="34" charset="0"/>
                <a:cs typeface="Calibri" panose="020F0502020204030204" pitchFamily="34" charset="0"/>
              </a:rPr>
              <a:t>Game Transfer Phenomenon: </a:t>
            </a:r>
            <a:r>
              <a:rPr lang="en-US">
                <a:solidFill>
                  <a:srgbClr val="FEFFFF"/>
                </a:solidFill>
                <a:latin typeface="Calibri" panose="020F0502020204030204" pitchFamily="34" charset="0"/>
                <a:ea typeface="Calibri" panose="020F0502020204030204" pitchFamily="34" charset="0"/>
                <a:cs typeface="Calibri" panose="020F0502020204030204" pitchFamily="34" charset="0"/>
              </a:rPr>
              <a:t>Gamers transfer elements of the game content, or the interface, into their real lives, usually harmlessly (Griffiths, 2011).</a:t>
            </a:r>
          </a:p>
          <a:p>
            <a:pPr marL="0" indent="0">
              <a:lnSpc>
                <a:spcPct val="90000"/>
              </a:lnSpc>
              <a:spcBef>
                <a:spcPts val="0"/>
              </a:spcBef>
              <a:buNone/>
            </a:pPr>
            <a:endParaRPr lang="en-US">
              <a:solidFill>
                <a:srgbClr val="FEFFFF"/>
              </a:solidFill>
              <a:latin typeface="Calibri" panose="020F0502020204030204" pitchFamily="34" charset="0"/>
              <a:cs typeface="Calibri" panose="020F0502020204030204" pitchFamily="34" charset="0"/>
            </a:endParaRPr>
          </a:p>
          <a:p>
            <a:pPr marL="0" indent="0">
              <a:lnSpc>
                <a:spcPct val="90000"/>
              </a:lnSpc>
              <a:spcBef>
                <a:spcPts val="0"/>
              </a:spcBef>
              <a:buNone/>
            </a:pPr>
            <a:endParaRPr lang="en-US">
              <a:solidFill>
                <a:srgbClr val="FEFFFF"/>
              </a:solidFill>
              <a:latin typeface="Calibri" panose="020F0502020204030204" pitchFamily="34" charset="0"/>
              <a:cs typeface="Calibri" panose="020F0502020204030204" pitchFamily="34" charset="0"/>
            </a:endParaRPr>
          </a:p>
          <a:p>
            <a:pPr>
              <a:lnSpc>
                <a:spcPct val="90000"/>
              </a:lnSpc>
              <a:spcBef>
                <a:spcPts val="0"/>
              </a:spcBef>
            </a:pPr>
            <a:r>
              <a:rPr lang="en-US">
                <a:solidFill>
                  <a:srgbClr val="FEFFFF"/>
                </a:solidFill>
                <a:latin typeface="Calibri" panose="020F0502020204030204" pitchFamily="34" charset="0"/>
                <a:cs typeface="Calibri" panose="020F0502020204030204" pitchFamily="34" charset="0"/>
              </a:rPr>
              <a:t>In 2007 a Chinese boy poured gasoline on another gamer, lit him on fire, and later stated that he had “lost himself in World of Warcraft” </a:t>
            </a:r>
            <a:r>
              <a:rPr lang="en-US" err="1">
                <a:solidFill>
                  <a:srgbClr val="FEFFFF"/>
                </a:solidFill>
                <a:latin typeface="Calibri" panose="020F0502020204030204" pitchFamily="34" charset="0"/>
                <a:cs typeface="Calibri" panose="020F0502020204030204" pitchFamily="34" charset="0"/>
              </a:rPr>
              <a:t>believeing</a:t>
            </a:r>
            <a:r>
              <a:rPr lang="en-US">
                <a:solidFill>
                  <a:srgbClr val="FEFFFF"/>
                </a:solidFill>
                <a:latin typeface="Calibri" panose="020F0502020204030204" pitchFamily="34" charset="0"/>
                <a:cs typeface="Calibri" panose="020F0502020204030204" pitchFamily="34" charset="0"/>
              </a:rPr>
              <a:t> that he had become a </a:t>
            </a:r>
            <a:r>
              <a:rPr lang="en-US">
                <a:solidFill>
                  <a:srgbClr val="FFFF00"/>
                </a:solidFill>
                <a:latin typeface="Calibri" panose="020F0502020204030204" pitchFamily="34" charset="0"/>
                <a:cs typeface="Calibri" panose="020F0502020204030204" pitchFamily="34" charset="0"/>
              </a:rPr>
              <a:t>“fire mage.” </a:t>
            </a:r>
            <a:r>
              <a:rPr lang="en-US">
                <a:solidFill>
                  <a:srgbClr val="FEFFFF"/>
                </a:solidFill>
                <a:latin typeface="Calibri" panose="020F0502020204030204" pitchFamily="34" charset="0"/>
                <a:cs typeface="Calibri" panose="020F0502020204030204" pitchFamily="34" charset="0"/>
              </a:rPr>
              <a:t>(Kardaras, 2015)</a:t>
            </a:r>
          </a:p>
          <a:p>
            <a:pPr marL="0" indent="0">
              <a:lnSpc>
                <a:spcPct val="90000"/>
              </a:lnSpc>
              <a:spcBef>
                <a:spcPts val="0"/>
              </a:spcBef>
              <a:buNone/>
            </a:pPr>
            <a:endParaRPr lang="en-US">
              <a:solidFill>
                <a:srgbClr val="FEFFFF"/>
              </a:solidFill>
              <a:latin typeface="Calibri" panose="020F0502020204030204" pitchFamily="34" charset="0"/>
              <a:cs typeface="Calibri" panose="020F0502020204030204" pitchFamily="34" charset="0"/>
            </a:endParaRPr>
          </a:p>
          <a:p>
            <a:pPr marL="0" indent="0">
              <a:lnSpc>
                <a:spcPct val="90000"/>
              </a:lnSpc>
              <a:spcBef>
                <a:spcPts val="0"/>
              </a:spcBef>
              <a:buNone/>
            </a:pPr>
            <a:endParaRPr lang="en-US">
              <a:solidFill>
                <a:srgbClr val="FEFFFF"/>
              </a:solidFill>
              <a:latin typeface="Calibri" panose="020F0502020204030204" pitchFamily="34" charset="0"/>
              <a:cs typeface="Calibri" panose="020F0502020204030204" pitchFamily="34" charset="0"/>
            </a:endParaRPr>
          </a:p>
          <a:p>
            <a:pPr>
              <a:lnSpc>
                <a:spcPct val="90000"/>
              </a:lnSpc>
              <a:spcBef>
                <a:spcPts val="0"/>
              </a:spcBef>
            </a:pPr>
            <a:r>
              <a:rPr lang="en-US">
                <a:solidFill>
                  <a:srgbClr val="FEFFFF"/>
                </a:solidFill>
                <a:latin typeface="Calibri" panose="020F0502020204030204" pitchFamily="34" charset="0"/>
                <a:cs typeface="Calibri" panose="020F0502020204030204" pitchFamily="34" charset="0"/>
              </a:rPr>
              <a:t>In December 27, 2004, after playing World of Warcraft for 36 hours straight, a 13 y/o Chinese boy </a:t>
            </a:r>
            <a:r>
              <a:rPr lang="en-US">
                <a:solidFill>
                  <a:srgbClr val="FFFF00"/>
                </a:solidFill>
                <a:latin typeface="Calibri" panose="020F0502020204030204" pitchFamily="34" charset="0"/>
                <a:cs typeface="Calibri" panose="020F0502020204030204" pitchFamily="34" charset="0"/>
              </a:rPr>
              <a:t>jumped to his death </a:t>
            </a:r>
            <a:r>
              <a:rPr lang="en-US">
                <a:solidFill>
                  <a:srgbClr val="FEFFFF"/>
                </a:solidFill>
                <a:latin typeface="Calibri" panose="020F0502020204030204" pitchFamily="34" charset="0"/>
                <a:cs typeface="Calibri" panose="020F0502020204030204" pitchFamily="34" charset="0"/>
              </a:rPr>
              <a:t>after leaving a note stating that he wanted to join his heroes (Kardaras, 2015).</a:t>
            </a:r>
          </a:p>
          <a:p>
            <a:pPr marL="0" indent="0">
              <a:spcBef>
                <a:spcPts val="0"/>
              </a:spcBef>
              <a:buNone/>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a:solidFill>
                <a:srgbClr val="FEFFFF"/>
              </a:solidFill>
              <a:latin typeface="Calibri" panose="020F0502020204030204" pitchFamily="34" charset="0"/>
              <a:cs typeface="Calibri" panose="020F0502020204030204" pitchFamily="34" charset="0"/>
            </a:endParaRPr>
          </a:p>
          <a:p>
            <a:pPr>
              <a:lnSpc>
                <a:spcPct val="90000"/>
              </a:lnSpc>
              <a:spcBef>
                <a:spcPts val="0"/>
              </a:spcBef>
            </a:pPr>
            <a:endParaRPr lang="en-US">
              <a:solidFill>
                <a:srgbClr val="FEFFFF"/>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0"/>
              </a:spcBef>
              <a:buClrTx/>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a:solidFill>
                <a:srgbClr val="FEFFFF"/>
              </a:solidFill>
            </a:endParaRPr>
          </a:p>
        </p:txBody>
      </p:sp>
      <p:pic>
        <p:nvPicPr>
          <p:cNvPr id="6146" name="Picture 2" descr="Image result for picture psychotic teen playing video game">
            <a:extLst>
              <a:ext uri="{FF2B5EF4-FFF2-40B4-BE49-F238E27FC236}">
                <a16:creationId xmlns:a16="http://schemas.microsoft.com/office/drawing/2014/main" id="{A3ED3906-2A2C-4700-B29D-B1005F0C9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4158" y="2172749"/>
            <a:ext cx="3556932" cy="28992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9A5CAE-4A2D-4394-B362-C656F87C38EC}"/>
              </a:ext>
            </a:extLst>
          </p:cNvPr>
          <p:cNvSpPr/>
          <p:nvPr/>
        </p:nvSpPr>
        <p:spPr>
          <a:xfrm>
            <a:off x="3048000" y="3213557"/>
            <a:ext cx="6096000" cy="261610"/>
          </a:xfrm>
          <a:prstGeom prst="rect">
            <a:avLst/>
          </a:prstGeom>
        </p:spPr>
        <p:txBody>
          <a:bodyPr>
            <a:spAutoFit/>
          </a:bodyPr>
          <a:lstStyle/>
          <a:p>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345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3AEFF5B-91F3-4DFD-955D-F3B2CC135412}"/>
              </a:ext>
            </a:extLst>
          </p:cNvPr>
          <p:cNvSpPr>
            <a:spLocks noGrp="1"/>
          </p:cNvSpPr>
          <p:nvPr>
            <p:ph type="title"/>
          </p:nvPr>
        </p:nvSpPr>
        <p:spPr>
          <a:xfrm>
            <a:off x="541867" y="787400"/>
            <a:ext cx="7145866" cy="778933"/>
          </a:xfrm>
        </p:spPr>
        <p:txBody>
          <a:bodyPr anchor="ctr">
            <a:normAutofit fontScale="90000"/>
          </a:bodyPr>
          <a:lstStyle/>
          <a:p>
            <a:r>
              <a:rPr lang="en-US" sz="3200" b="1">
                <a:solidFill>
                  <a:srgbClr val="FEFFFF"/>
                </a:solidFill>
              </a:rPr>
              <a:t>The Impact of Media on Psychosis - continued:</a:t>
            </a:r>
            <a:endParaRPr lang="en-US" sz="3200">
              <a:solidFill>
                <a:srgbClr val="FEFFFF"/>
              </a:solidFill>
            </a:endParaRPr>
          </a:p>
        </p:txBody>
      </p:sp>
      <p:sp>
        <p:nvSpPr>
          <p:cNvPr id="3" name="Content Placeholder 2">
            <a:extLst>
              <a:ext uri="{FF2B5EF4-FFF2-40B4-BE49-F238E27FC236}">
                <a16:creationId xmlns:a16="http://schemas.microsoft.com/office/drawing/2014/main" id="{97277AB6-FB17-4B22-8904-9311070000A4}"/>
              </a:ext>
            </a:extLst>
          </p:cNvPr>
          <p:cNvSpPr>
            <a:spLocks noGrp="1"/>
          </p:cNvSpPr>
          <p:nvPr>
            <p:ph idx="1"/>
          </p:nvPr>
        </p:nvSpPr>
        <p:spPr>
          <a:xfrm>
            <a:off x="541866" y="2032000"/>
            <a:ext cx="7145867" cy="3879222"/>
          </a:xfrm>
        </p:spPr>
        <p:txBody>
          <a:bodyPr>
            <a:normAutofit lnSpcReduction="10000"/>
          </a:bodyPr>
          <a:lstStyle/>
          <a:p>
            <a:pPr marL="0" indent="0">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Clr>
                <a:srgbClr val="A53010"/>
              </a:buClr>
            </a:pPr>
            <a:r>
              <a:rPr lang="en-US" dirty="0">
                <a:solidFill>
                  <a:srgbClr val="FEFFFF"/>
                </a:solidFill>
                <a:latin typeface="Calibri" panose="020F0502020204030204" pitchFamily="34" charset="0"/>
                <a:cs typeface="Calibri" panose="020F0502020204030204" pitchFamily="34" charset="0"/>
              </a:rPr>
              <a:t>Griffiths (2011) notes that video game playing can induce </a:t>
            </a:r>
            <a:r>
              <a:rPr lang="en-US" dirty="0">
                <a:solidFill>
                  <a:srgbClr val="FFFF00"/>
                </a:solidFill>
                <a:latin typeface="Calibri" panose="020F0502020204030204" pitchFamily="34" charset="0"/>
                <a:cs typeface="Calibri" panose="020F0502020204030204" pitchFamily="34" charset="0"/>
              </a:rPr>
              <a:t>pseudo-hallucinatory-like experiences</a:t>
            </a:r>
            <a:r>
              <a:rPr lang="en-US" dirty="0">
                <a:solidFill>
                  <a:srgbClr val="FEFFFF"/>
                </a:solidFill>
                <a:latin typeface="Calibri" panose="020F0502020204030204" pitchFamily="34" charset="0"/>
                <a:cs typeface="Calibri" panose="020F0502020204030204" pitchFamily="34" charset="0"/>
              </a:rPr>
              <a:t>.</a:t>
            </a:r>
          </a:p>
          <a:p>
            <a:pPr lvl="0">
              <a:spcBef>
                <a:spcPts val="0"/>
              </a:spcBef>
              <a:buClr>
                <a:srgbClr val="A53010"/>
              </a:buClr>
            </a:pPr>
            <a:endParaRPr lang="en-US" dirty="0">
              <a:solidFill>
                <a:srgbClr val="FEFFFF"/>
              </a:solidFill>
              <a:latin typeface="Calibri" panose="020F0502020204030204" pitchFamily="34" charset="0"/>
              <a:cs typeface="Calibri" panose="020F0502020204030204" pitchFamily="34" charset="0"/>
            </a:endParaRPr>
          </a:p>
          <a:p>
            <a:pPr lvl="0">
              <a:spcBef>
                <a:spcPts val="0"/>
              </a:spcBef>
              <a:buClr>
                <a:srgbClr val="A53010"/>
              </a:buClr>
            </a:pPr>
            <a:endParaRPr lang="en-US" dirty="0">
              <a:solidFill>
                <a:srgbClr val="FEFFFF"/>
              </a:solidFill>
              <a:latin typeface="Calibri" panose="020F0502020204030204" pitchFamily="34" charset="0"/>
              <a:cs typeface="Calibri" panose="020F0502020204030204" pitchFamily="34" charset="0"/>
            </a:endParaRPr>
          </a:p>
          <a:p>
            <a:pPr lvl="0">
              <a:spcBef>
                <a:spcPts val="0"/>
              </a:spcBef>
              <a:buClr>
                <a:srgbClr val="A53010"/>
              </a:buClr>
            </a:pPr>
            <a:r>
              <a:rPr lang="en-US" dirty="0">
                <a:solidFill>
                  <a:srgbClr val="FEFFFF"/>
                </a:solidFill>
                <a:latin typeface="Calibri" panose="020F0502020204030204" pitchFamily="34" charset="0"/>
                <a:cs typeface="Calibri" panose="020F0502020204030204" pitchFamily="34" charset="0"/>
              </a:rPr>
              <a:t>Two recent single case studies reported rapid onset psychosis after immediate cessation of gaming.  Successfully treated with antipsychotics.</a:t>
            </a:r>
          </a:p>
          <a:p>
            <a:pPr marL="0" indent="0">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Dunckley (2015) suggests that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 dysregulation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might be, in part, the underlying mechanism for screen-related psychosis. Medications that increase dopamine such as stimulants are very capable of producing psychosis and, on the other hand, many of the medications used to treat psychosis block dopamine</a:t>
            </a:r>
            <a:endParaRPr lang="en-US" dirty="0">
              <a:solidFill>
                <a:srgbClr val="FEFFFF"/>
              </a:solidFill>
              <a:latin typeface="Calibri" panose="020F0502020204030204" pitchFamily="34" charset="0"/>
              <a:cs typeface="Calibri" panose="020F0502020204030204" pitchFamily="34" charset="0"/>
            </a:endParaRPr>
          </a:p>
          <a:p>
            <a:endParaRPr lang="en-US" dirty="0">
              <a:solidFill>
                <a:srgbClr val="FEFFFF"/>
              </a:solidFill>
            </a:endParaRPr>
          </a:p>
        </p:txBody>
      </p:sp>
      <p:pic>
        <p:nvPicPr>
          <p:cNvPr id="7170" name="Picture 2" descr="Image result for picture of a psychotic person">
            <a:extLst>
              <a:ext uri="{FF2B5EF4-FFF2-40B4-BE49-F238E27FC236}">
                <a16:creationId xmlns:a16="http://schemas.microsoft.com/office/drawing/2014/main" id="{14C7EEBB-8DB2-4FD6-BF19-3C9546F0D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8937" y="2246811"/>
            <a:ext cx="3692434" cy="318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354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9B672BD-480D-4FD7-B635-021CCF7CE47F}"/>
              </a:ext>
            </a:extLst>
          </p:cNvPr>
          <p:cNvSpPr>
            <a:spLocks noGrp="1"/>
          </p:cNvSpPr>
          <p:nvPr>
            <p:ph type="title"/>
          </p:nvPr>
        </p:nvSpPr>
        <p:spPr>
          <a:xfrm>
            <a:off x="541867" y="787400"/>
            <a:ext cx="7145866" cy="778933"/>
          </a:xfrm>
        </p:spPr>
        <p:txBody>
          <a:bodyPr anchor="ctr">
            <a:normAutofit/>
          </a:bodyPr>
          <a:lstStyle/>
          <a:p>
            <a:r>
              <a:rPr lang="en-US" sz="3000" b="1">
                <a:solidFill>
                  <a:schemeClr val="bg1"/>
                </a:solidFill>
              </a:rPr>
              <a:t>The Impact of Median on Aggression</a:t>
            </a:r>
            <a:r>
              <a:rPr lang="en-US" sz="3000">
                <a:solidFill>
                  <a:schemeClr val="bg1"/>
                </a:solidFill>
              </a:rPr>
              <a:t>:</a:t>
            </a:r>
          </a:p>
        </p:txBody>
      </p:sp>
      <p:sp>
        <p:nvSpPr>
          <p:cNvPr id="3" name="Content Placeholder 2">
            <a:extLst>
              <a:ext uri="{FF2B5EF4-FFF2-40B4-BE49-F238E27FC236}">
                <a16:creationId xmlns:a16="http://schemas.microsoft.com/office/drawing/2014/main" id="{7F41B048-1429-443C-84D5-4368620B0EEF}"/>
              </a:ext>
            </a:extLst>
          </p:cNvPr>
          <p:cNvSpPr>
            <a:spLocks noGrp="1"/>
          </p:cNvSpPr>
          <p:nvPr>
            <p:ph idx="1"/>
          </p:nvPr>
        </p:nvSpPr>
        <p:spPr>
          <a:xfrm>
            <a:off x="541866" y="2036269"/>
            <a:ext cx="7145867" cy="4821731"/>
          </a:xfrm>
        </p:spPr>
        <p:txBody>
          <a:bodyPr>
            <a:normAutofit/>
          </a:bodyPr>
          <a:lstStyle/>
          <a:p>
            <a:pPr>
              <a:lnSpc>
                <a:spcPct val="90000"/>
              </a:lnSpc>
              <a:spcBef>
                <a:spcPts val="0"/>
              </a:spcBef>
            </a:pP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A meta-analysis of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381 studies on over 130,000 participants</a:t>
            </a: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 conducted by Dr. Greenfield (2015) indicated that violent video games significantly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increased aggressive cognition, aggressive behavior, and physical arousal.</a:t>
            </a: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Clr>
                <a:srgbClr val="A53010"/>
              </a:buClr>
            </a:pPr>
            <a:r>
              <a:rPr lang="en-US" sz="1600">
                <a:solidFill>
                  <a:prstClr val="white"/>
                </a:solidFill>
                <a:latin typeface="Calibri" panose="020F0502020204030204" pitchFamily="34" charset="0"/>
                <a:ea typeface="Calibri" panose="020F0502020204030204" pitchFamily="34" charset="0"/>
                <a:cs typeface="Times New Roman" panose="02020603050405020304" pitchFamily="18" charset="0"/>
              </a:rPr>
              <a:t>Dr. Craig Anderson from Iowa State University summarized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130 research studies with more than 130,000 participants</a:t>
            </a:r>
            <a:r>
              <a:rPr lang="en-US" sz="1600">
                <a:solidFill>
                  <a:prstClr val="white"/>
                </a:solidFill>
                <a:latin typeface="Calibri" panose="020F0502020204030204" pitchFamily="34" charset="0"/>
                <a:ea typeface="Calibri" panose="020F0502020204030204" pitchFamily="34" charset="0"/>
                <a:cs typeface="Times New Roman" panose="02020603050405020304" pitchFamily="18" charset="0"/>
              </a:rPr>
              <a:t> and, likewise, concluded that exposure to violent video games makes for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more aggressive </a:t>
            </a:r>
            <a:r>
              <a:rPr lang="en-US" sz="1600">
                <a:solidFill>
                  <a:prstClr val="white"/>
                </a:solidFill>
                <a:latin typeface="Calibri" panose="020F0502020204030204" pitchFamily="34" charset="0"/>
                <a:ea typeface="Calibri" panose="020F0502020204030204" pitchFamily="34" charset="0"/>
                <a:cs typeface="Times New Roman" panose="02020603050405020304" pitchFamily="18" charset="0"/>
              </a:rPr>
              <a:t>and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less caring </a:t>
            </a:r>
            <a:r>
              <a:rPr lang="en-US" sz="1600">
                <a:solidFill>
                  <a:prstClr val="white"/>
                </a:solidFill>
                <a:latin typeface="Calibri" panose="020F0502020204030204" pitchFamily="34" charset="0"/>
                <a:ea typeface="Calibri" panose="020F0502020204030204" pitchFamily="34" charset="0"/>
                <a:cs typeface="Times New Roman" panose="02020603050405020304" pitchFamily="18" charset="0"/>
              </a:rPr>
              <a:t>kids – regardless of age, sex, or culture (Kardaras, 2016).</a:t>
            </a: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Greenfield (2015) noted that gaming is associated with less activity in a region of the brain which is involved in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emotionally charged memory</a:t>
            </a: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 namely, the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amygdala. </a:t>
            </a:r>
          </a:p>
          <a:p>
            <a:pPr>
              <a:lnSpc>
                <a:spcPct val="90000"/>
              </a:lnSpc>
              <a:spcBef>
                <a:spcPts val="0"/>
              </a:spcBef>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Brain imaging research at the Indiana School of Medicine (2011) found a direct relationship between playing violent video games and quantifiable brain changes involving </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“less activation in certain frontal brain regions.”</a:t>
            </a:r>
          </a:p>
          <a:p>
            <a:pPr>
              <a:lnSpc>
                <a:spcPct val="90000"/>
              </a:lnSpc>
              <a:spcBef>
                <a:spcPts val="0"/>
              </a:spcBef>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Image result for picture of violent video games">
            <a:extLst>
              <a:ext uri="{FF2B5EF4-FFF2-40B4-BE49-F238E27FC236}">
                <a16:creationId xmlns:a16="http://schemas.microsoft.com/office/drawing/2014/main" id="{40F5A54E-64E0-457D-9895-8D225AC671F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771465" y="1694179"/>
            <a:ext cx="3420535" cy="4027352"/>
          </a:xfrm>
          <a:prstGeom prst="rect">
            <a:avLst/>
          </a:prstGeom>
          <a:noFill/>
        </p:spPr>
      </p:pic>
    </p:spTree>
    <p:extLst>
      <p:ext uri="{BB962C8B-B14F-4D97-AF65-F5344CB8AC3E}">
        <p14:creationId xmlns:p14="http://schemas.microsoft.com/office/powerpoint/2010/main" val="384206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AA26906-157A-4E5B-A7B4-A856BD9F6BE8}"/>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The Impact of Median on Aggression – continued:</a:t>
            </a:r>
            <a:endParaRPr lang="en-US" sz="2500">
              <a:solidFill>
                <a:srgbClr val="FEFFFF"/>
              </a:solidFill>
            </a:endParaRPr>
          </a:p>
        </p:txBody>
      </p:sp>
      <p:sp>
        <p:nvSpPr>
          <p:cNvPr id="3" name="Content Placeholder 2">
            <a:extLst>
              <a:ext uri="{FF2B5EF4-FFF2-40B4-BE49-F238E27FC236}">
                <a16:creationId xmlns:a16="http://schemas.microsoft.com/office/drawing/2014/main" id="{4A0C2824-5088-46DB-959F-7E33D6197E17}"/>
              </a:ext>
            </a:extLst>
          </p:cNvPr>
          <p:cNvSpPr>
            <a:spLocks noGrp="1"/>
          </p:cNvSpPr>
          <p:nvPr>
            <p:ph idx="1"/>
          </p:nvPr>
        </p:nvSpPr>
        <p:spPr>
          <a:xfrm>
            <a:off x="541866" y="2097740"/>
            <a:ext cx="7145867" cy="4168836"/>
          </a:xfrm>
        </p:spPr>
        <p:txBody>
          <a:bodyPr>
            <a:normAutofit fontScale="92500" lnSpcReduction="20000"/>
          </a:bodyPr>
          <a:lstStyle/>
          <a:p>
            <a:pPr lvl="0">
              <a:buClr>
                <a:srgbClr val="A53010"/>
              </a:buClr>
            </a:pPr>
            <a:r>
              <a:rPr lang="en-US" sz="2000">
                <a:solidFill>
                  <a:schemeClr val="bg1"/>
                </a:solidFill>
                <a:latin typeface="Calibri" panose="020F0502020204030204" pitchFamily="34" charset="0"/>
                <a:ea typeface="Calibri" panose="020F0502020204030204" pitchFamily="34" charset="0"/>
                <a:cs typeface="Times New Roman" panose="02020603050405020304" pitchFamily="18" charset="0"/>
              </a:rPr>
              <a:t>We all remember the tragic </a:t>
            </a:r>
            <a:r>
              <a:rPr lang="en-US" sz="2000">
                <a:solidFill>
                  <a:srgbClr val="FFFF00"/>
                </a:solidFill>
                <a:latin typeface="Calibri" panose="020F0502020204030204" pitchFamily="34" charset="0"/>
                <a:ea typeface="Calibri" panose="020F0502020204030204" pitchFamily="34" charset="0"/>
                <a:cs typeface="Times New Roman" panose="02020603050405020304" pitchFamily="18" charset="0"/>
              </a:rPr>
              <a:t>Sandy Hook Elementary School </a:t>
            </a:r>
            <a:r>
              <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rPr>
              <a:t>mass shooting involving the infamous 20-year-old </a:t>
            </a:r>
            <a:r>
              <a:rPr lang="en-US" sz="2000" b="1">
                <a:solidFill>
                  <a:srgbClr val="FFFF00"/>
                </a:solidFill>
                <a:latin typeface="Calibri" panose="020F0502020204030204" pitchFamily="34" charset="0"/>
                <a:ea typeface="Calibri" panose="020F0502020204030204" pitchFamily="34" charset="0"/>
                <a:cs typeface="Times New Roman" panose="02020603050405020304" pitchFamily="18" charset="0"/>
              </a:rPr>
              <a:t>Adam Lanza </a:t>
            </a:r>
            <a:r>
              <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rPr>
              <a:t>on December 14, 2012</a:t>
            </a:r>
            <a:r>
              <a:rPr lang="en-US" sz="2100">
                <a:solidFill>
                  <a:srgbClr val="FEFFFF"/>
                </a:solidFill>
                <a:latin typeface="Calibri" panose="020F0502020204030204" pitchFamily="34" charset="0"/>
                <a:ea typeface="Calibri" panose="020F0502020204030204" pitchFamily="34" charset="0"/>
                <a:cs typeface="Times New Roman" panose="02020603050405020304" pitchFamily="18" charset="0"/>
              </a:rPr>
              <a:t> (Kardaras, 2016)</a:t>
            </a:r>
            <a:r>
              <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rPr>
              <a:t>:</a:t>
            </a:r>
          </a:p>
          <a:p>
            <a:pPr marL="0" lvl="0" indent="0">
              <a:buClr>
                <a:srgbClr val="A53010"/>
              </a:buClr>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Clr>
                <a:srgbClr val="A53010"/>
              </a:buClr>
            </a:pPr>
            <a:r>
              <a:rPr lang="en-US" sz="1900">
                <a:solidFill>
                  <a:srgbClr val="FEFFFF"/>
                </a:solidFill>
                <a:latin typeface="Calibri" panose="020F0502020204030204" pitchFamily="34" charset="0"/>
                <a:ea typeface="Calibri" panose="020F0502020204030204" pitchFamily="34" charset="0"/>
                <a:cs typeface="Times New Roman" panose="02020603050405020304" pitchFamily="18" charset="0"/>
              </a:rPr>
              <a:t>Shot </a:t>
            </a:r>
            <a:r>
              <a:rPr lang="en-US" sz="1900">
                <a:solidFill>
                  <a:srgbClr val="FFFF00"/>
                </a:solidFill>
                <a:latin typeface="Calibri" panose="020F0502020204030204" pitchFamily="34" charset="0"/>
                <a:ea typeface="Calibri" panose="020F0502020204030204" pitchFamily="34" charset="0"/>
                <a:cs typeface="Times New Roman" panose="02020603050405020304" pitchFamily="18" charset="0"/>
              </a:rPr>
              <a:t>20 innocent children </a:t>
            </a:r>
            <a:r>
              <a:rPr lang="en-US" sz="1900">
                <a:solidFill>
                  <a:srgbClr val="FEFFFF"/>
                </a:solidFill>
                <a:latin typeface="Calibri" panose="020F0502020204030204" pitchFamily="34" charset="0"/>
                <a:ea typeface="Calibri" panose="020F0502020204030204" pitchFamily="34" charset="0"/>
                <a:cs typeface="Times New Roman" panose="02020603050405020304" pitchFamily="18" charset="0"/>
              </a:rPr>
              <a:t>between the ages of six and seven and six adult staff members</a:t>
            </a:r>
          </a:p>
          <a:p>
            <a:pPr lvl="1">
              <a:buClr>
                <a:srgbClr val="A53010"/>
              </a:buClr>
            </a:pPr>
            <a:endParaRPr lang="en-US" sz="19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Clr>
                <a:srgbClr val="A53010"/>
              </a:buClr>
            </a:pPr>
            <a:r>
              <a:rPr lang="en-US" sz="1900">
                <a:solidFill>
                  <a:srgbClr val="FEFFFF"/>
                </a:solidFill>
                <a:latin typeface="Calibri" panose="020F0502020204030204" pitchFamily="34" charset="0"/>
                <a:ea typeface="Calibri" panose="020F0502020204030204" pitchFamily="34" charset="0"/>
                <a:cs typeface="Times New Roman" panose="02020603050405020304" pitchFamily="18" charset="0"/>
              </a:rPr>
              <a:t>83,000 online kills and 22,000 head shots</a:t>
            </a:r>
          </a:p>
          <a:p>
            <a:pPr lvl="1">
              <a:buClr>
                <a:srgbClr val="A53010"/>
              </a:buClr>
            </a:pPr>
            <a:endParaRPr lang="en-US" sz="19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Clr>
                <a:srgbClr val="A53010"/>
              </a:buClr>
            </a:pPr>
            <a:r>
              <a:rPr lang="en-US" sz="1900">
                <a:solidFill>
                  <a:srgbClr val="FEFFFF"/>
                </a:solidFill>
                <a:latin typeface="Calibri" panose="020F0502020204030204" pitchFamily="34" charset="0"/>
                <a:ea typeface="Calibri" panose="020F0502020204030204" pitchFamily="34" charset="0"/>
                <a:cs typeface="Times New Roman" panose="02020603050405020304" pitchFamily="18" charset="0"/>
              </a:rPr>
              <a:t>Was obsessed with “World of Warcraft, Combat Arms, Call of Duty, and Modern Warfare 2</a:t>
            </a:r>
          </a:p>
          <a:p>
            <a:pPr lvl="1">
              <a:buClr>
                <a:srgbClr val="A53010"/>
              </a:buClr>
            </a:pPr>
            <a:endParaRPr lang="en-US" sz="19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Clr>
                <a:srgbClr val="A53010"/>
              </a:buClr>
            </a:pPr>
            <a:r>
              <a:rPr lang="en-US" sz="1900">
                <a:solidFill>
                  <a:srgbClr val="FFFF00"/>
                </a:solidFill>
                <a:latin typeface="Calibri" panose="020F0502020204030204" pitchFamily="34" charset="0"/>
                <a:ea typeface="Calibri" panose="020F0502020204030204" pitchFamily="34" charset="0"/>
                <a:cs typeface="Times New Roman" panose="02020603050405020304" pitchFamily="18" charset="0"/>
              </a:rPr>
              <a:t>“School Shooter” </a:t>
            </a:r>
            <a:r>
              <a:rPr lang="en-US" sz="1900">
                <a:solidFill>
                  <a:srgbClr val="FEFFFF"/>
                </a:solidFill>
                <a:latin typeface="Calibri" panose="020F0502020204030204" pitchFamily="34" charset="0"/>
                <a:ea typeface="Calibri" panose="020F0502020204030204" pitchFamily="34" charset="0"/>
                <a:cs typeface="Times New Roman" panose="02020603050405020304" pitchFamily="18" charset="0"/>
              </a:rPr>
              <a:t>on his hard drive</a:t>
            </a:r>
          </a:p>
          <a:p>
            <a:pPr lvl="1">
              <a:buClr>
                <a:srgbClr val="A53010"/>
              </a:buCl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endParaRPr lang="en-US">
              <a:solidFill>
                <a:srgbClr val="FEFFFF"/>
              </a:solidFill>
            </a:endParaRPr>
          </a:p>
        </p:txBody>
      </p:sp>
      <p:pic>
        <p:nvPicPr>
          <p:cNvPr id="5122" name="Picture 2" descr="Image result for image of adam lanza">
            <a:extLst>
              <a:ext uri="{FF2B5EF4-FFF2-40B4-BE49-F238E27FC236}">
                <a16:creationId xmlns:a16="http://schemas.microsoft.com/office/drawing/2014/main" id="{823D23B8-7034-43B2-AE1B-B7A598543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3771" y="2542903"/>
            <a:ext cx="3631475" cy="239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F8BF377-9B0C-4B63-B844-200801035270}"/>
              </a:ext>
            </a:extLst>
          </p:cNvPr>
          <p:cNvSpPr>
            <a:spLocks noGrp="1"/>
          </p:cNvSpPr>
          <p:nvPr>
            <p:ph type="title"/>
          </p:nvPr>
        </p:nvSpPr>
        <p:spPr>
          <a:xfrm>
            <a:off x="541867" y="748937"/>
            <a:ext cx="7145866" cy="1380362"/>
          </a:xfrm>
        </p:spPr>
        <p:txBody>
          <a:bodyPr anchor="ctr">
            <a:noAutofit/>
          </a:bodyPr>
          <a:lstStyle/>
          <a:p>
            <a:pPr marL="0" marR="0">
              <a:lnSpc>
                <a:spcPct val="90000"/>
              </a:lnSpc>
              <a:spcBef>
                <a:spcPts val="0"/>
              </a:spcBef>
              <a:spcAft>
                <a:spcPts val="0"/>
              </a:spcAft>
            </a:pPr>
            <a:r>
              <a:rPr lang="en-US" sz="32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Impact of Media on Social/Emotional Development: </a:t>
            </a:r>
            <a:br>
              <a:rPr lang="en-US" sz="4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b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b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1800" dirty="0">
              <a:solidFill>
                <a:srgbClr val="FEFFFF"/>
              </a:solidFill>
            </a:endParaRPr>
          </a:p>
        </p:txBody>
      </p:sp>
      <p:sp>
        <p:nvSpPr>
          <p:cNvPr id="86" name="Content Placeholder 2">
            <a:extLst>
              <a:ext uri="{FF2B5EF4-FFF2-40B4-BE49-F238E27FC236}">
                <a16:creationId xmlns:a16="http://schemas.microsoft.com/office/drawing/2014/main" id="{0C9189FA-8335-4CA1-AC2A-B5636117CD16}"/>
              </a:ext>
            </a:extLst>
          </p:cNvPr>
          <p:cNvSpPr>
            <a:spLocks noGrp="1"/>
          </p:cNvSpPr>
          <p:nvPr>
            <p:ph idx="1"/>
          </p:nvPr>
        </p:nvSpPr>
        <p:spPr>
          <a:xfrm>
            <a:off x="541866" y="2066834"/>
            <a:ext cx="7145867" cy="3879222"/>
          </a:xfrm>
        </p:spPr>
        <p:txBody>
          <a:bodyPr>
            <a:normAutofit/>
          </a:bodyPr>
          <a:lstStyle/>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Brain imaging studies indeed indicate that gaming addiction damages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insula</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an area of the brain that has been specifically involved in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empathy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(Weng, et al., 2012; Suzuki, 2012).</a:t>
            </a:r>
          </a:p>
          <a:p>
            <a:pPr marL="0" indent="0">
              <a:lnSpc>
                <a:spcPct val="90000"/>
              </a:lnSpc>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Dunckley (2015) notes that the more time a child spends behind a screen, the more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socially anxious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or inept he or she becomes which creates a self-perpetuating spiral in socially anxious children, in particular. </a:t>
            </a:r>
          </a:p>
        </p:txBody>
      </p:sp>
      <p:pic>
        <p:nvPicPr>
          <p:cNvPr id="8196" name="Picture 4" descr="Image result for picture of the insula">
            <a:extLst>
              <a:ext uri="{FF2B5EF4-FFF2-40B4-BE49-F238E27FC236}">
                <a16:creationId xmlns:a16="http://schemas.microsoft.com/office/drawing/2014/main" id="{E3E9E722-CE2C-4E6D-9A93-683D58187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8049" y="2129299"/>
            <a:ext cx="3506598" cy="292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731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Impact of Media on Social/Emotional Development:</a:t>
            </a:r>
            <a:b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br>
              <a:rPr lang="en-US"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1300" b="1" dirty="0"/>
              <a:t>Two areas of the brain, the </a:t>
            </a:r>
            <a:r>
              <a:rPr lang="en-US" sz="1300" b="1" dirty="0">
                <a:solidFill>
                  <a:srgbClr val="FF0000"/>
                </a:solidFill>
              </a:rPr>
              <a:t>anterior cingulate </a:t>
            </a:r>
            <a:r>
              <a:rPr lang="en-US" sz="1300" b="1" dirty="0"/>
              <a:t>and the </a:t>
            </a:r>
            <a:r>
              <a:rPr lang="en-US" sz="1300" b="1" dirty="0">
                <a:solidFill>
                  <a:srgbClr val="FF0000"/>
                </a:solidFill>
              </a:rPr>
              <a:t>orbital frontal cortex</a:t>
            </a:r>
            <a:r>
              <a:rPr lang="en-US" sz="1300" b="1" dirty="0"/>
              <a:t>, serve as a protective mechanism to override the reward system’s desire for ever increasing dopamine increase. </a:t>
            </a:r>
            <a:r>
              <a:rPr lang="en-US" sz="1400" b="1" dirty="0">
                <a:latin typeface="Calibri" panose="020F0502020204030204" pitchFamily="34" charset="0"/>
                <a:ea typeface="Calibri" panose="020F0502020204030204" pitchFamily="34" charset="0"/>
                <a:cs typeface="Times New Roman" panose="02020603050405020304" pitchFamily="18" charset="0"/>
              </a:rPr>
              <a:t>Sadly, hypofrontality involves the rewiring of our brains so that when an impulse to engage in a dopamine-related behavior activated, the brain ends up shutting down its ability to override the reward system. This is the breeding ground for horrible choices an  impacts on social development</a:t>
            </a:r>
            <a:endParaRPr lang="en-US" sz="1300" b="1" dirty="0">
              <a:solidFill>
                <a:srgbClr val="FF0000"/>
              </a:solidFill>
            </a:endParaRPr>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42788" t="32591" r="19712" b="43229"/>
          <a:stretch/>
        </p:blipFill>
        <p:spPr bwMode="auto">
          <a:xfrm>
            <a:off x="2727435" y="2800350"/>
            <a:ext cx="3583558" cy="2883119"/>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1923" t="60806" r="58493" b="13536"/>
          <a:stretch/>
        </p:blipFill>
        <p:spPr bwMode="auto">
          <a:xfrm>
            <a:off x="7176043" y="2800350"/>
            <a:ext cx="3646985" cy="27806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432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F207E43-2C38-4CD0-93F2-BD03AA0C340A}"/>
              </a:ext>
            </a:extLst>
          </p:cNvPr>
          <p:cNvSpPr>
            <a:spLocks noGrp="1"/>
          </p:cNvSpPr>
          <p:nvPr>
            <p:ph type="title"/>
          </p:nvPr>
        </p:nvSpPr>
        <p:spPr>
          <a:xfrm>
            <a:off x="293914" y="1023257"/>
            <a:ext cx="7393819" cy="543076"/>
          </a:xfrm>
        </p:spPr>
        <p:txBody>
          <a:bodyPr anchor="ctr">
            <a:normAutofit fontScale="90000"/>
          </a:bodyPr>
          <a:lstStyle/>
          <a:p>
            <a:pPr>
              <a:lnSpc>
                <a:spcPct val="90000"/>
              </a:lnSpc>
            </a:pPr>
            <a:r>
              <a:rPr lang="en-US" sz="3100" b="1">
                <a:solidFill>
                  <a:prstClr val="white">
                    <a:lumMod val="85000"/>
                    <a:lumOff val="15000"/>
                  </a:prstClr>
                </a:solidFill>
                <a:latin typeface="Calibri" panose="020F0502020204030204" pitchFamily="34" charset="0"/>
                <a:ea typeface="Calibri" panose="020F0502020204030204" pitchFamily="34" charset="0"/>
                <a:cs typeface="Times New Roman" panose="02020603050405020304" pitchFamily="18" charset="0"/>
              </a:rPr>
              <a:t>Impact of Media on Social/Emotional Development – continued:</a:t>
            </a:r>
            <a:br>
              <a:rPr lang="en-US" sz="3100" b="1">
                <a:solidFill>
                  <a:prstClr val="white">
                    <a:lumMod val="85000"/>
                    <a:lumOff val="15000"/>
                  </a:prstClr>
                </a:solidFill>
                <a:latin typeface="Calibri" panose="020F0502020204030204" pitchFamily="34" charset="0"/>
                <a:ea typeface="Calibri" panose="020F0502020204030204" pitchFamily="34" charset="0"/>
                <a:cs typeface="Times New Roman" panose="02020603050405020304" pitchFamily="18" charset="0"/>
              </a:rPr>
            </a:br>
            <a:endParaRPr lang="en-US" sz="2500" b="1">
              <a:solidFill>
                <a:srgbClr val="FEFFFF"/>
              </a:solidFill>
            </a:endParaRPr>
          </a:p>
        </p:txBody>
      </p:sp>
      <p:sp>
        <p:nvSpPr>
          <p:cNvPr id="3" name="Content Placeholder 2">
            <a:extLst>
              <a:ext uri="{FF2B5EF4-FFF2-40B4-BE49-F238E27FC236}">
                <a16:creationId xmlns:a16="http://schemas.microsoft.com/office/drawing/2014/main" id="{4E203ACD-B235-415A-B24E-C7811341A128}"/>
              </a:ext>
            </a:extLst>
          </p:cNvPr>
          <p:cNvSpPr>
            <a:spLocks noGrp="1"/>
          </p:cNvSpPr>
          <p:nvPr>
            <p:ph idx="1"/>
          </p:nvPr>
        </p:nvSpPr>
        <p:spPr>
          <a:xfrm>
            <a:off x="541866" y="2133600"/>
            <a:ext cx="7145867" cy="4408714"/>
          </a:xfrm>
        </p:spPr>
        <p:txBody>
          <a:bodyPr>
            <a:normAutofit fontScale="85000" lnSpcReduction="20000"/>
          </a:bodyPr>
          <a:lstStyle/>
          <a:p>
            <a:pPr marL="0" indent="0">
              <a:lnSpc>
                <a:spcPct val="90000"/>
              </a:lnSpc>
              <a:spcBef>
                <a:spcPts val="0"/>
              </a:spcBef>
              <a:buNone/>
            </a:pPr>
            <a:r>
              <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rPr>
              <a:t>Excessive media impairs Emotional Intelligence (EQ) (Kersting, 2016).</a:t>
            </a:r>
          </a:p>
          <a:p>
            <a:pPr marL="0" indent="0">
              <a:lnSpc>
                <a:spcPct val="90000"/>
              </a:lnSpc>
              <a:spcBef>
                <a:spcPts val="0"/>
              </a:spcBef>
              <a:buNone/>
            </a:pPr>
            <a:endPar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r>
              <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rPr>
              <a:t>Goleman’s (2016) </a:t>
            </a:r>
            <a:r>
              <a:rPr lang="en-US" sz="2500" b="1">
                <a:solidFill>
                  <a:srgbClr val="FFFF00"/>
                </a:solidFill>
                <a:latin typeface="Calibri" panose="020F0502020204030204" pitchFamily="34" charset="0"/>
                <a:ea typeface="Calibri" panose="020F0502020204030204" pitchFamily="34" charset="0"/>
                <a:cs typeface="Times New Roman" panose="02020603050405020304" pitchFamily="18" charset="0"/>
              </a:rPr>
              <a:t>“Mixed Model” </a:t>
            </a:r>
            <a:r>
              <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rPr>
              <a:t>of </a:t>
            </a:r>
            <a:r>
              <a:rPr lang="en-US" sz="2500" b="1">
                <a:solidFill>
                  <a:srgbClr val="FFFF00"/>
                </a:solidFill>
                <a:latin typeface="Calibri" panose="020F0502020204030204" pitchFamily="34" charset="0"/>
                <a:ea typeface="Calibri" panose="020F0502020204030204" pitchFamily="34" charset="0"/>
                <a:cs typeface="Times New Roman" panose="02020603050405020304" pitchFamily="18" charset="0"/>
              </a:rPr>
              <a:t>Emotional Intelligence:</a:t>
            </a:r>
            <a:endPar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600" b="1" u="sng">
                <a:solidFill>
                  <a:srgbClr val="FFFF00"/>
                </a:solidFill>
                <a:latin typeface="Calibri" panose="020F0502020204030204" pitchFamily="34" charset="0"/>
                <a:ea typeface="Calibri" panose="020F0502020204030204" pitchFamily="34" charset="0"/>
                <a:cs typeface="Times New Roman" panose="02020603050405020304" pitchFamily="18" charset="0"/>
              </a:rPr>
              <a:t>Self-Awareness</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160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The ability to know your own feelings. This means that you are aware of your emotional triggers and have an ability to deal with them.</a:t>
            </a:r>
          </a:p>
          <a:p>
            <a:pPr lvl="0">
              <a:lnSpc>
                <a:spcPct val="90000"/>
              </a:lnSpc>
              <a:spcBef>
                <a:spcPts val="0"/>
              </a:spcBef>
              <a:buFont typeface="Symbol" panose="05050102010706020507" pitchFamily="18" charset="2"/>
              <a:buChar char=""/>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600" b="1" u="sng">
                <a:solidFill>
                  <a:srgbClr val="FFFF00"/>
                </a:solidFill>
                <a:latin typeface="Calibri" panose="020F0502020204030204" pitchFamily="34" charset="0"/>
                <a:ea typeface="Calibri" panose="020F0502020204030204" pitchFamily="34" charset="0"/>
                <a:cs typeface="Times New Roman" panose="02020603050405020304" pitchFamily="18" charset="0"/>
              </a:rPr>
              <a:t>Self-Management</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 This involves the ability to keep your emotions in check when they start to ramp up and become problematic or disruptive. </a:t>
            </a:r>
          </a:p>
          <a:p>
            <a:pPr lvl="0">
              <a:lnSpc>
                <a:spcPct val="90000"/>
              </a:lnSpc>
              <a:spcBef>
                <a:spcPts val="0"/>
              </a:spcBef>
              <a:buFont typeface="Symbol" panose="05050102010706020507" pitchFamily="18" charset="2"/>
              <a:buChar char=""/>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600" b="1" u="sng">
                <a:solidFill>
                  <a:srgbClr val="FFFF00"/>
                </a:solidFill>
                <a:latin typeface="Calibri" panose="020F0502020204030204" pitchFamily="34" charset="0"/>
                <a:ea typeface="Calibri" panose="020F0502020204030204" pitchFamily="34" charset="0"/>
                <a:cs typeface="Times New Roman" panose="02020603050405020304" pitchFamily="18" charset="0"/>
              </a:rPr>
              <a:t>Motivation</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1600" b="1">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Most people are motivated by external/outside events such as money. Emotionally intelligent people are more internally/intrinsically motivated (i.e., internal peace or a sense of pride for doing the right thing).</a:t>
            </a:r>
          </a:p>
          <a:p>
            <a:pPr lvl="0">
              <a:lnSpc>
                <a:spcPct val="90000"/>
              </a:lnSpc>
              <a:spcBef>
                <a:spcPts val="0"/>
              </a:spcBef>
              <a:buFont typeface="Symbol" panose="05050102010706020507" pitchFamily="18" charset="2"/>
              <a:buChar char=""/>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600" b="1" u="sng">
                <a:solidFill>
                  <a:srgbClr val="FFFF00"/>
                </a:solidFill>
                <a:latin typeface="Calibri" panose="020F0502020204030204" pitchFamily="34" charset="0"/>
                <a:ea typeface="Calibri" panose="020F0502020204030204" pitchFamily="34" charset="0"/>
                <a:cs typeface="Times New Roman" panose="02020603050405020304" pitchFamily="18" charset="0"/>
              </a:rPr>
              <a:t>Empathy</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1600" b="1">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Empathy involves the ability to appreciate and support the feelings of someone else by responding appropriately to their situation and feelings. This will often lead the person to suspend the needs/feelings of oneself in support of the needs/feelings of another. </a:t>
            </a:r>
          </a:p>
          <a:p>
            <a:pPr marL="0" lvl="0" indent="0">
              <a:lnSpc>
                <a:spcPct val="90000"/>
              </a:lnSpc>
              <a:spcBef>
                <a:spcPts val="0"/>
              </a:spcBef>
              <a:buNone/>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600" b="1" u="sng">
                <a:solidFill>
                  <a:srgbClr val="FFFF00"/>
                </a:solidFill>
                <a:latin typeface="Calibri" panose="020F0502020204030204" pitchFamily="34" charset="0"/>
                <a:ea typeface="Calibri" panose="020F0502020204030204" pitchFamily="34" charset="0"/>
                <a:cs typeface="Times New Roman" panose="02020603050405020304" pitchFamily="18" charset="0"/>
              </a:rPr>
              <a:t>Social Skills</a:t>
            </a:r>
            <a:r>
              <a:rPr lang="en-US" sz="1600" b="1">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This involves, among other things, the ability to deal with others in that you are able to find a common ground with other people. It involves the ability to negotiate, problem-solve, and compromise.  </a:t>
            </a:r>
          </a:p>
          <a:p>
            <a:pPr>
              <a:lnSpc>
                <a:spcPct val="90000"/>
              </a:lnSpc>
            </a:pPr>
            <a:endParaRPr lang="en-US" sz="1400">
              <a:solidFill>
                <a:srgbClr val="FEFFFF"/>
              </a:solidFill>
            </a:endParaRPr>
          </a:p>
        </p:txBody>
      </p:sp>
      <p:pic>
        <p:nvPicPr>
          <p:cNvPr id="6146" name="Picture 2" descr="Image result for cartoon pictures of emotional intelligence">
            <a:extLst>
              <a:ext uri="{FF2B5EF4-FFF2-40B4-BE49-F238E27FC236}">
                <a16:creationId xmlns:a16="http://schemas.microsoft.com/office/drawing/2014/main" id="{1B9CE417-5B29-44A0-B41A-6F0AA1B85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590" y="1766117"/>
            <a:ext cx="3396343" cy="4442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3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C4BD30-18BB-4412-A971-628F26128CB5}"/>
              </a:ext>
            </a:extLst>
          </p:cNvPr>
          <p:cNvSpPr/>
          <p:nvPr/>
        </p:nvSpPr>
        <p:spPr>
          <a:xfrm>
            <a:off x="530867" y="912417"/>
            <a:ext cx="9595412" cy="5755422"/>
          </a:xfrm>
          <a:prstGeom prst="rect">
            <a:avLst/>
          </a:prstGeom>
        </p:spPr>
        <p:txBody>
          <a:bodyPr wrap="square">
            <a:spAutoFit/>
          </a:bodyPr>
          <a:lstStyle/>
          <a:p>
            <a:pPr algn="ctr"/>
            <a:r>
              <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Internet Addiction Test</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sz="1600" dirty="0">
                <a:latin typeface="Calibri" panose="020F0502020204030204" pitchFamily="34" charset="0"/>
                <a:ea typeface="Calibri" panose="020F0502020204030204" pitchFamily="34" charset="0"/>
                <a:cs typeface="Times New Roman" panose="02020603050405020304" pitchFamily="18" charset="0"/>
              </a:rPr>
              <a:t>0 = Not applicable</a:t>
            </a:r>
          </a:p>
          <a:p>
            <a:r>
              <a:rPr lang="en-US" sz="1600" dirty="0">
                <a:latin typeface="Calibri" panose="020F0502020204030204" pitchFamily="34" charset="0"/>
                <a:ea typeface="Calibri" panose="020F0502020204030204" pitchFamily="34" charset="0"/>
                <a:cs typeface="Times New Roman" panose="02020603050405020304" pitchFamily="18" charset="0"/>
              </a:rPr>
              <a:t>1 = Rarely</a:t>
            </a:r>
          </a:p>
          <a:p>
            <a:r>
              <a:rPr lang="en-US" sz="1600" dirty="0">
                <a:latin typeface="Calibri" panose="020F0502020204030204" pitchFamily="34" charset="0"/>
                <a:ea typeface="Calibri" panose="020F0502020204030204" pitchFamily="34" charset="0"/>
                <a:cs typeface="Times New Roman" panose="02020603050405020304" pitchFamily="18" charset="0"/>
              </a:rPr>
              <a:t>2 = Occasionally</a:t>
            </a:r>
          </a:p>
          <a:p>
            <a:r>
              <a:rPr lang="en-US" sz="1600" dirty="0">
                <a:latin typeface="Calibri" panose="020F0502020204030204" pitchFamily="34" charset="0"/>
                <a:ea typeface="Calibri" panose="020F0502020204030204" pitchFamily="34" charset="0"/>
                <a:cs typeface="Times New Roman" panose="02020603050405020304" pitchFamily="18" charset="0"/>
              </a:rPr>
              <a:t>3 = Frequently</a:t>
            </a:r>
          </a:p>
          <a:p>
            <a:r>
              <a:rPr lang="en-US" sz="1600" dirty="0">
                <a:latin typeface="Calibri" panose="020F0502020204030204" pitchFamily="34" charset="0"/>
                <a:ea typeface="Calibri" panose="020F0502020204030204" pitchFamily="34" charset="0"/>
                <a:cs typeface="Times New Roman" panose="02020603050405020304" pitchFamily="18" charset="0"/>
              </a:rPr>
              <a:t>4 = Often</a:t>
            </a:r>
          </a:p>
          <a:p>
            <a:r>
              <a:rPr lang="en-US" sz="1600" dirty="0">
                <a:latin typeface="Calibri" panose="020F0502020204030204" pitchFamily="34" charset="0"/>
                <a:ea typeface="Calibri" panose="020F0502020204030204" pitchFamily="34" charset="0"/>
                <a:cs typeface="Times New Roman" panose="02020603050405020304" pitchFamily="18" charset="0"/>
              </a:rPr>
              <a:t>5 = Always</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Times New Roman" panose="02020603050405020304" pitchFamily="18" charset="0"/>
              </a:rPr>
              <a:t>How often do you find that you stay online longer than you intended? ­­____</a:t>
            </a:r>
          </a:p>
          <a:p>
            <a:r>
              <a:rPr lang="en-US" dirty="0">
                <a:latin typeface="Calibri" panose="020F0502020204030204" pitchFamily="34" charset="0"/>
                <a:ea typeface="Calibri" panose="020F0502020204030204" pitchFamily="34" charset="0"/>
                <a:cs typeface="Times New Roman" panose="02020603050405020304" pitchFamily="18" charset="0"/>
              </a:rPr>
              <a:t>How often do others in your life complain about the amount of time you spend on the internet? ____</a:t>
            </a:r>
          </a:p>
          <a:p>
            <a:r>
              <a:rPr lang="en-US" dirty="0">
                <a:latin typeface="Calibri" panose="020F0502020204030204" pitchFamily="34" charset="0"/>
                <a:ea typeface="Calibri" panose="020F0502020204030204" pitchFamily="34" charset="0"/>
                <a:cs typeface="Times New Roman" panose="02020603050405020304" pitchFamily="18" charset="0"/>
              </a:rPr>
              <a:t>How often do you check your email before something else that you need to do? ____</a:t>
            </a:r>
          </a:p>
          <a:p>
            <a:r>
              <a:rPr lang="en-US" dirty="0">
                <a:latin typeface="Calibri" panose="020F0502020204030204" pitchFamily="34" charset="0"/>
                <a:ea typeface="Calibri" panose="020F0502020204030204" pitchFamily="34" charset="0"/>
                <a:cs typeface="Times New Roman" panose="02020603050405020304" pitchFamily="18" charset="0"/>
              </a:rPr>
              <a:t>How often do you lose sleep because of late night log-ins? ____</a:t>
            </a:r>
          </a:p>
          <a:p>
            <a:r>
              <a:rPr lang="en-US" dirty="0">
                <a:latin typeface="Calibri" panose="020F0502020204030204" pitchFamily="34" charset="0"/>
                <a:ea typeface="Calibri" panose="020F0502020204030204" pitchFamily="34" charset="0"/>
                <a:cs typeface="Times New Roman" panose="02020603050405020304" pitchFamily="18" charset="0"/>
              </a:rPr>
              <a:t>How often do you find yourself saying “just a few minutes” when online? ____</a:t>
            </a:r>
          </a:p>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sz="1400" dirty="0">
                <a:latin typeface="Calibri" panose="020F0502020204030204" pitchFamily="34" charset="0"/>
                <a:ea typeface="Calibri" panose="020F0502020204030204" pitchFamily="34" charset="0"/>
                <a:cs typeface="Times New Roman" panose="02020603050405020304" pitchFamily="18" charset="0"/>
              </a:rPr>
              <a:t>7 or less    No signs of Internet addiction</a:t>
            </a:r>
          </a:p>
          <a:p>
            <a:r>
              <a:rPr lang="en-US" sz="1400" dirty="0">
                <a:latin typeface="Calibri" panose="020F0502020204030204" pitchFamily="34" charset="0"/>
                <a:ea typeface="Calibri" panose="020F0502020204030204" pitchFamily="34" charset="0"/>
                <a:cs typeface="Times New Roman" panose="02020603050405020304" pitchFamily="18" charset="0"/>
              </a:rPr>
              <a:t>8 – 12        Mild internet addiction</a:t>
            </a:r>
          </a:p>
          <a:p>
            <a:r>
              <a:rPr lang="en-US" sz="1400" dirty="0">
                <a:latin typeface="Calibri" panose="020F0502020204030204" pitchFamily="34" charset="0"/>
                <a:ea typeface="Calibri" panose="020F0502020204030204" pitchFamily="34" charset="0"/>
                <a:cs typeface="Times New Roman" panose="02020603050405020304" pitchFamily="18" charset="0"/>
              </a:rPr>
              <a:t>13 – 20      Moderate Internet addiction</a:t>
            </a:r>
          </a:p>
          <a:p>
            <a:r>
              <a:rPr lang="en-US" sz="1400" dirty="0">
                <a:latin typeface="Calibri" panose="020F0502020204030204" pitchFamily="34" charset="0"/>
                <a:ea typeface="Calibri" panose="020F0502020204030204" pitchFamily="34" charset="0"/>
                <a:cs typeface="Times New Roman" panose="02020603050405020304" pitchFamily="18" charset="0"/>
              </a:rPr>
              <a:t>21 – 25      Severe Internet addiction</a:t>
            </a:r>
          </a:p>
          <a:p>
            <a:r>
              <a:rPr lang="en-US" sz="1400" dirty="0">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Times New Roman" panose="02020603050405020304" pitchFamily="18" charset="0"/>
              </a:rPr>
              <a:t>From: </a:t>
            </a:r>
            <a:r>
              <a:rPr lang="en-US"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netaddiction.com/Internet-addiction-test/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Image result for image of test taking anxiety">
            <a:extLst>
              <a:ext uri="{FF2B5EF4-FFF2-40B4-BE49-F238E27FC236}">
                <a16:creationId xmlns:a16="http://schemas.microsoft.com/office/drawing/2014/main" id="{017231D0-8BE7-44F1-ABBE-1D783B1F4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622" y="598311"/>
            <a:ext cx="2968978" cy="255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940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C389FBA-83D1-4645-B7B6-DAB891838F7C}"/>
              </a:ext>
            </a:extLst>
          </p:cNvPr>
          <p:cNvSpPr>
            <a:spLocks noGrp="1"/>
          </p:cNvSpPr>
          <p:nvPr>
            <p:ph type="title"/>
          </p:nvPr>
        </p:nvSpPr>
        <p:spPr>
          <a:xfrm>
            <a:off x="541867" y="1027611"/>
            <a:ext cx="7145866" cy="538722"/>
          </a:xfrm>
        </p:spPr>
        <p:txBody>
          <a:bodyPr anchor="ctr">
            <a:noAutofit/>
          </a:bodyPr>
          <a:lstStyle/>
          <a:p>
            <a:pPr>
              <a:lnSpc>
                <a:spcPct val="90000"/>
              </a:lnSpc>
            </a:pPr>
            <a:r>
              <a:rPr lang="en-US" sz="2800" b="1">
                <a:solidFill>
                  <a:srgbClr val="FEFFFF"/>
                </a:solidFill>
                <a:latin typeface="Calibri" panose="020F0502020204030204" pitchFamily="34" charset="0"/>
                <a:ea typeface="Calibri" panose="020F0502020204030204" pitchFamily="34" charset="0"/>
                <a:cs typeface="Times New Roman" panose="02020603050405020304" pitchFamily="18" charset="0"/>
              </a:rPr>
              <a:t>Impact of Media on Social/Emotional Development – continued:</a:t>
            </a:r>
            <a:br>
              <a:rPr lang="en-US" sz="2800" b="1">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2800" b="1">
              <a:solidFill>
                <a:srgbClr val="FEFFFF"/>
              </a:solidFill>
            </a:endParaRPr>
          </a:p>
        </p:txBody>
      </p:sp>
      <p:pic>
        <p:nvPicPr>
          <p:cNvPr id="9218" name="Picture 2" descr="Image result for picture of scared college students">
            <a:extLst>
              <a:ext uri="{FF2B5EF4-FFF2-40B4-BE49-F238E27FC236}">
                <a16:creationId xmlns:a16="http://schemas.microsoft.com/office/drawing/2014/main" id="{6BE75A51-5FE7-4DE9-B592-BE80621A4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9234" y="2847703"/>
            <a:ext cx="3396343" cy="21597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090339F6-1A58-458D-83B5-F442111EC2F9}"/>
              </a:ext>
            </a:extLst>
          </p:cNvPr>
          <p:cNvGraphicFramePr>
            <a:graphicFrameLocks noGrp="1"/>
          </p:cNvGraphicFramePr>
          <p:nvPr>
            <p:ph idx="1"/>
            <p:extLst>
              <p:ext uri="{D42A27DB-BD31-4B8C-83A1-F6EECF244321}">
                <p14:modId xmlns:p14="http://schemas.microsoft.com/office/powerpoint/2010/main" val="615804107"/>
              </p:ext>
            </p:extLst>
          </p:nvPr>
        </p:nvGraphicFramePr>
        <p:xfrm>
          <a:off x="541866" y="2032000"/>
          <a:ext cx="7145867" cy="387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4817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B84A-4B84-4EFB-991E-9416E3598FAA}"/>
              </a:ext>
            </a:extLst>
          </p:cNvPr>
          <p:cNvSpPr>
            <a:spLocks noGrp="1"/>
          </p:cNvSpPr>
          <p:nvPr>
            <p:ph type="title"/>
          </p:nvPr>
        </p:nvSpPr>
        <p:spPr>
          <a:xfrm>
            <a:off x="2510629" y="496094"/>
            <a:ext cx="8911687" cy="1280890"/>
          </a:xfrm>
        </p:spPr>
        <p:txBody>
          <a:bodyPr>
            <a:normAutofit fontScale="90000"/>
          </a:bodyPr>
          <a:lstStyle/>
          <a:p>
            <a:r>
              <a:rPr lang="en-US" sz="2800" b="1">
                <a:solidFill>
                  <a:srgbClr val="FF0000"/>
                </a:solidFill>
                <a:latin typeface="Calibri" panose="020F0502020204030204" pitchFamily="34" charset="0"/>
                <a:ea typeface="Calibri" panose="020F0502020204030204" pitchFamily="34" charset="0"/>
                <a:cs typeface="Times New Roman" panose="02020603050405020304" pitchFamily="18" charset="0"/>
              </a:rPr>
              <a:t>Impact of Media on Social/Emotional Development – continued:</a:t>
            </a:r>
            <a:br>
              <a:rPr lang="en-US" sz="2800" b="1">
                <a:solidFill>
                  <a:srgbClr val="FF0000"/>
                </a:solidFill>
                <a:latin typeface="Calibri" panose="020F0502020204030204" pitchFamily="34" charset="0"/>
                <a:ea typeface="Calibri" panose="020F0502020204030204" pitchFamily="34" charset="0"/>
                <a:cs typeface="Times New Roman" panose="02020603050405020304" pitchFamily="18" charset="0"/>
              </a:rPr>
            </a:br>
            <a:br>
              <a:rPr lang="en-US" sz="2800" b="1">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1600" b="1">
                <a:solidFill>
                  <a:schemeClr val="tx1"/>
                </a:solidFill>
                <a:latin typeface="Calibri" panose="020F0502020204030204" pitchFamily="34" charset="0"/>
                <a:ea typeface="Calibri" panose="020F0502020204030204" pitchFamily="34" charset="0"/>
                <a:cs typeface="Times New Roman" panose="02020603050405020304" pitchFamily="18" charset="0"/>
              </a:rPr>
              <a:t>Shared with permission – Peter Ryan, CAPT, USN (R)</a:t>
            </a:r>
            <a:endParaRPr lang="en-US" sz="1600">
              <a:solidFill>
                <a:schemeClr val="tx1"/>
              </a:solidFill>
            </a:endParaRPr>
          </a:p>
        </p:txBody>
      </p:sp>
      <p:pic>
        <p:nvPicPr>
          <p:cNvPr id="4" name="Content Placeholder 3">
            <a:extLst>
              <a:ext uri="{FF2B5EF4-FFF2-40B4-BE49-F238E27FC236}">
                <a16:creationId xmlns:a16="http://schemas.microsoft.com/office/drawing/2014/main" id="{E04B3B83-DC8A-4D54-B0BC-7F9574507ED3}"/>
              </a:ext>
            </a:extLst>
          </p:cNvPr>
          <p:cNvPicPr>
            <a:picLocks noGrp="1" noChangeAspect="1"/>
          </p:cNvPicPr>
          <p:nvPr>
            <p:ph idx="1"/>
          </p:nvPr>
        </p:nvPicPr>
        <p:blipFill>
          <a:blip r:embed="rId2"/>
          <a:stretch>
            <a:fillRect/>
          </a:stretch>
        </p:blipFill>
        <p:spPr>
          <a:xfrm>
            <a:off x="2592925" y="2150378"/>
            <a:ext cx="8911687" cy="4334312"/>
          </a:xfrm>
          <a:prstGeom prst="rect">
            <a:avLst/>
          </a:prstGeom>
        </p:spPr>
      </p:pic>
    </p:spTree>
    <p:extLst>
      <p:ext uri="{BB962C8B-B14F-4D97-AF65-F5344CB8AC3E}">
        <p14:creationId xmlns:p14="http://schemas.microsoft.com/office/powerpoint/2010/main" val="205704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16BE-42BD-4F8D-82AD-25DEEBF497A7}"/>
              </a:ext>
            </a:extLst>
          </p:cNvPr>
          <p:cNvSpPr>
            <a:spLocks noGrp="1"/>
          </p:cNvSpPr>
          <p:nvPr>
            <p:ph type="title"/>
          </p:nvPr>
        </p:nvSpPr>
        <p:spPr/>
        <p:txBody>
          <a:bodyPr/>
          <a:lstStyle/>
          <a:p>
            <a:r>
              <a:rPr lang="en-US" sz="2500" b="1">
                <a:solidFill>
                  <a:srgbClr val="FF0000"/>
                </a:solidFill>
                <a:latin typeface="Calibri" panose="020F0502020204030204" pitchFamily="34" charset="0"/>
                <a:ea typeface="Calibri" panose="020F0502020204030204" pitchFamily="34" charset="0"/>
                <a:cs typeface="Times New Roman" panose="02020603050405020304" pitchFamily="18" charset="0"/>
              </a:rPr>
              <a:t>Impact of Media on Social/Emotional Development – continued:</a:t>
            </a:r>
            <a:br>
              <a:rPr lang="en-US" sz="2500" b="1">
                <a:solidFill>
                  <a:srgbClr val="FF0000"/>
                </a:solidFill>
                <a:latin typeface="Calibri" panose="020F0502020204030204" pitchFamily="34" charset="0"/>
                <a:ea typeface="Calibri" panose="020F0502020204030204" pitchFamily="34" charset="0"/>
                <a:cs typeface="Times New Roman" panose="02020603050405020304" pitchFamily="18" charset="0"/>
              </a:rPr>
            </a:br>
            <a:br>
              <a:rPr lang="en-US" sz="2500" b="1">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1400" b="1">
                <a:solidFill>
                  <a:prstClr val="black"/>
                </a:solidFill>
                <a:latin typeface="Calibri" panose="020F0502020204030204" pitchFamily="34" charset="0"/>
                <a:ea typeface="Calibri" panose="020F0502020204030204" pitchFamily="34" charset="0"/>
                <a:cs typeface="Times New Roman" panose="02020603050405020304" pitchFamily="18" charset="0"/>
              </a:rPr>
              <a:t>Shared with permission – Peter Ryan, CAPT, USN (R)</a:t>
            </a:r>
            <a:endParaRPr lang="en-US"/>
          </a:p>
        </p:txBody>
      </p:sp>
      <p:pic>
        <p:nvPicPr>
          <p:cNvPr id="4" name="Content Placeholder 3">
            <a:extLst>
              <a:ext uri="{FF2B5EF4-FFF2-40B4-BE49-F238E27FC236}">
                <a16:creationId xmlns:a16="http://schemas.microsoft.com/office/drawing/2014/main" id="{CFBB6640-241A-41A1-86C7-990F05399EAB}"/>
              </a:ext>
            </a:extLst>
          </p:cNvPr>
          <p:cNvPicPr>
            <a:picLocks noGrp="1" noChangeAspect="1"/>
          </p:cNvPicPr>
          <p:nvPr>
            <p:ph idx="1"/>
          </p:nvPr>
        </p:nvPicPr>
        <p:blipFill>
          <a:blip r:embed="rId2"/>
          <a:stretch>
            <a:fillRect/>
          </a:stretch>
        </p:blipFill>
        <p:spPr>
          <a:xfrm>
            <a:off x="2592925" y="2133600"/>
            <a:ext cx="8827931" cy="4468368"/>
          </a:xfrm>
          <a:prstGeom prst="rect">
            <a:avLst/>
          </a:prstGeom>
        </p:spPr>
      </p:pic>
    </p:spTree>
    <p:extLst>
      <p:ext uri="{BB962C8B-B14F-4D97-AF65-F5344CB8AC3E}">
        <p14:creationId xmlns:p14="http://schemas.microsoft.com/office/powerpoint/2010/main" val="237187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196"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7"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9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FD8B53C-D507-4708-938B-BC7B3387DD51}"/>
              </a:ext>
            </a:extLst>
          </p:cNvPr>
          <p:cNvSpPr>
            <a:spLocks noGrp="1"/>
          </p:cNvSpPr>
          <p:nvPr>
            <p:ph type="title"/>
          </p:nvPr>
        </p:nvSpPr>
        <p:spPr>
          <a:xfrm>
            <a:off x="541867" y="863208"/>
            <a:ext cx="7145866" cy="778933"/>
          </a:xfrm>
        </p:spPr>
        <p:txBody>
          <a:bodyPr anchor="ctr">
            <a:noAutofit/>
          </a:bodyPr>
          <a:lstStyle/>
          <a:p>
            <a:pPr>
              <a:lnSpc>
                <a:spcPct val="90000"/>
              </a:lnSpc>
            </a:pPr>
            <a:r>
              <a:rPr lang="en-US" sz="2800" b="1">
                <a:solidFill>
                  <a:srgbClr val="FEFFFF"/>
                </a:solidFill>
                <a:latin typeface="Calibri" panose="020F0502020204030204" pitchFamily="34" charset="0"/>
                <a:ea typeface="Calibri" panose="020F0502020204030204" pitchFamily="34" charset="0"/>
                <a:cs typeface="Times New Roman" panose="02020603050405020304" pitchFamily="18" charset="0"/>
              </a:rPr>
              <a:t>Impact of Media on Social/Emotional Development -  continued:</a:t>
            </a:r>
            <a:endParaRPr lang="en-US" sz="2800" b="1">
              <a:solidFill>
                <a:srgbClr val="FEFFFF"/>
              </a:solidFill>
            </a:endParaRPr>
          </a:p>
        </p:txBody>
      </p:sp>
      <p:sp>
        <p:nvSpPr>
          <p:cNvPr id="42" name="Content Placeholder 2">
            <a:extLst>
              <a:ext uri="{FF2B5EF4-FFF2-40B4-BE49-F238E27FC236}">
                <a16:creationId xmlns:a16="http://schemas.microsoft.com/office/drawing/2014/main" id="{8267D7C4-D0DB-46D3-BEDC-E3F818EDFDA0}"/>
              </a:ext>
            </a:extLst>
          </p:cNvPr>
          <p:cNvSpPr>
            <a:spLocks noGrp="1"/>
          </p:cNvSpPr>
          <p:nvPr>
            <p:ph idx="1"/>
          </p:nvPr>
        </p:nvSpPr>
        <p:spPr>
          <a:xfrm>
            <a:off x="541866" y="2032000"/>
            <a:ext cx="7145867" cy="3879222"/>
          </a:xfrm>
        </p:spPr>
        <p:txBody>
          <a:bodyPr>
            <a:normAutofit lnSpcReduction="10000"/>
          </a:bodyPr>
          <a:lstStyle/>
          <a:p>
            <a:pPr marL="0" lvl="0" indent="0">
              <a:lnSpc>
                <a:spcPct val="90000"/>
              </a:lnSpc>
              <a:spcBef>
                <a:spcPts val="0"/>
              </a:spcBef>
              <a:buNone/>
            </a:pPr>
            <a:r>
              <a:rPr lang="en-US" sz="1600">
                <a:solidFill>
                  <a:schemeClr val="bg1"/>
                </a:solidFill>
                <a:latin typeface="Calibri" panose="020F0502020204030204" pitchFamily="34" charset="0"/>
                <a:ea typeface="Calibri" panose="020F0502020204030204" pitchFamily="34" charset="0"/>
                <a:cs typeface="Times New Roman" panose="02020603050405020304" pitchFamily="18" charset="0"/>
              </a:rPr>
              <a:t>According to Dr. Twenge (2017) in her new book, </a:t>
            </a:r>
            <a:r>
              <a:rPr lang="en-US" sz="1600" i="1" err="1">
                <a:solidFill>
                  <a:srgbClr val="FFFF00"/>
                </a:solidFill>
                <a:latin typeface="Calibri" panose="020F0502020204030204" pitchFamily="34" charset="0"/>
                <a:ea typeface="Calibri" panose="020F0502020204030204" pitchFamily="34" charset="0"/>
                <a:cs typeface="Times New Roman" panose="02020603050405020304" pitchFamily="18" charset="0"/>
              </a:rPr>
              <a:t>iGen</a:t>
            </a:r>
            <a:r>
              <a:rPr lang="en-US" sz="1600" i="1">
                <a:solidFill>
                  <a:srgbClr val="FFFF00"/>
                </a:solidFill>
                <a:latin typeface="Calibri" panose="020F0502020204030204" pitchFamily="34" charset="0"/>
                <a:ea typeface="Calibri" panose="020F0502020204030204" pitchFamily="34" charset="0"/>
                <a:cs typeface="Times New Roman" panose="02020603050405020304" pitchFamily="18" charset="0"/>
              </a:rPr>
              <a:t>: Why Today’s Super-Connected Kids Are Growing Up Less Rebellious, More Tolerant, Less Happy – and Completely Unprepared for Adulthood,</a:t>
            </a:r>
            <a:r>
              <a:rPr lang="en-US" sz="1600" i="1">
                <a:solidFill>
                  <a:schemeClr val="bg1"/>
                </a:solidFill>
                <a:latin typeface="Calibri" panose="020F0502020204030204" pitchFamily="34" charset="0"/>
                <a:ea typeface="Calibri" panose="020F0502020204030204" pitchFamily="34" charset="0"/>
                <a:cs typeface="Times New Roman" panose="02020603050405020304" pitchFamily="18" charset="0"/>
              </a:rPr>
              <a:t> conducted </a:t>
            </a:r>
            <a:r>
              <a:rPr lang="en-US" sz="1600">
                <a:solidFill>
                  <a:schemeClr val="bg1"/>
                </a:solidFill>
                <a:latin typeface="Calibri" panose="020F0502020204030204" pitchFamily="34" charset="0"/>
                <a:ea typeface="Calibri" panose="020F0502020204030204" pitchFamily="34" charset="0"/>
                <a:cs typeface="Times New Roman" panose="02020603050405020304" pitchFamily="18" charset="0"/>
              </a:rPr>
              <a:t>a meta-analysis of  4 studies involving 11 million young Americans and found that they:</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Are more insecure</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Evidence a significant decline in person-to-person interaction</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Are obsessed with safety </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Are insecure about income and their ability to make it in the world</a:t>
            </a:r>
          </a:p>
          <a:p>
            <a:pPr marL="0" lvl="0" indent="0">
              <a:lnSpc>
                <a:spcPct val="90000"/>
              </a:lnSpc>
              <a:spcBef>
                <a:spcPts val="0"/>
              </a:spcBef>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Tend to extend their childhood</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Are ill-prepared for adulthood</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Are less happy</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Are more tolerant and less rebellious</a:t>
            </a:r>
          </a:p>
          <a:p>
            <a:pPr lvl="0">
              <a:lnSpc>
                <a:spcPct val="90000"/>
              </a:lnSpc>
              <a:spcBef>
                <a:spcPts val="0"/>
              </a:spcBef>
              <a:buFont typeface="Symbol" panose="05050102010706020507" pitchFamily="18" charset="2"/>
              <a:buChar char=""/>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500">
              <a:solidFill>
                <a:srgbClr val="FEFFFF"/>
              </a:solidFill>
            </a:endParaRPr>
          </a:p>
        </p:txBody>
      </p:sp>
      <p:pic>
        <p:nvPicPr>
          <p:cNvPr id="8194" name="Picture 2" descr="Image result for social media addiction">
            <a:extLst>
              <a:ext uri="{FF2B5EF4-FFF2-40B4-BE49-F238E27FC236}">
                <a16:creationId xmlns:a16="http://schemas.microsoft.com/office/drawing/2014/main" id="{96CBFCE2-6C4A-4645-A015-E3D85D9C8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9751" y="3804672"/>
            <a:ext cx="1094357" cy="961837"/>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Group">
            <a:extLst>
              <a:ext uri="{FF2B5EF4-FFF2-40B4-BE49-F238E27FC236}">
                <a16:creationId xmlns:a16="http://schemas.microsoft.com/office/drawing/2014/main" id="{775BDF04-0C3E-49A4-A295-5DDEA14E76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64897" y="2462282"/>
            <a:ext cx="3001931" cy="3001931"/>
          </a:xfrm>
          <a:prstGeom prst="rect">
            <a:avLst/>
          </a:prstGeom>
        </p:spPr>
      </p:pic>
      <p:pic>
        <p:nvPicPr>
          <p:cNvPr id="10242" name="Picture 2" descr="Image result for picture of scared teen">
            <a:extLst>
              <a:ext uri="{FF2B5EF4-FFF2-40B4-BE49-F238E27FC236}">
                <a16:creationId xmlns:a16="http://schemas.microsoft.com/office/drawing/2014/main" id="{4793B2F7-06AA-4077-A96F-04BAE3F321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2587" y="2032000"/>
            <a:ext cx="2685017" cy="333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7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047DDC2-8F6C-41E7-BADD-E553052D3236}"/>
              </a:ext>
            </a:extLst>
          </p:cNvPr>
          <p:cNvSpPr>
            <a:spLocks noGrp="1"/>
          </p:cNvSpPr>
          <p:nvPr>
            <p:ph type="title"/>
          </p:nvPr>
        </p:nvSpPr>
        <p:spPr>
          <a:xfrm>
            <a:off x="2286303" y="256984"/>
            <a:ext cx="9383408" cy="1280890"/>
          </a:xfrm>
        </p:spPr>
        <p:txBody>
          <a:bodyPr>
            <a:normAutofit/>
          </a:bodyPr>
          <a:lstStyle/>
          <a:p>
            <a:r>
              <a:rPr lang="en-US" b="1">
                <a:solidFill>
                  <a:schemeClr val="bg1"/>
                </a:solidFill>
                <a:latin typeface="Calibri" panose="020F0502020204030204" pitchFamily="34" charset="0"/>
                <a:ea typeface="Calibri" panose="020F0502020204030204" pitchFamily="34" charset="0"/>
                <a:cs typeface="Times New Roman" panose="02020603050405020304" pitchFamily="18" charset="0"/>
              </a:rPr>
              <a:t>Impact of Media on Social/Emotional Development -  continued:</a:t>
            </a:r>
            <a:endParaRPr lang="en-US" b="1">
              <a:solidFill>
                <a:schemeClr val="bg1"/>
              </a:solidFill>
            </a:endParaRPr>
          </a:p>
        </p:txBody>
      </p:sp>
      <p:sp>
        <p:nvSpPr>
          <p:cNvPr id="32"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84424222-09F8-4B69-8279-2FD6C4BF8613}"/>
              </a:ext>
            </a:extLst>
          </p:cNvPr>
          <p:cNvGraphicFramePr>
            <a:graphicFrameLocks noGrp="1"/>
          </p:cNvGraphicFramePr>
          <p:nvPr>
            <p:ph idx="1"/>
            <p:extLst>
              <p:ext uri="{D42A27DB-BD31-4B8C-83A1-F6EECF244321}">
                <p14:modId xmlns:p14="http://schemas.microsoft.com/office/powerpoint/2010/main" val="1172193006"/>
              </p:ext>
            </p:extLst>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Image result for picture of 3d vs 2d">
            <a:extLst>
              <a:ext uri="{FF2B5EF4-FFF2-40B4-BE49-F238E27FC236}">
                <a16:creationId xmlns:a16="http://schemas.microsoft.com/office/drawing/2014/main" id="{654B995A-6B44-4FAD-A4F5-CBDE781F00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7520" y="3090672"/>
            <a:ext cx="1929384" cy="9418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picture of a baby">
            <a:extLst>
              <a:ext uri="{FF2B5EF4-FFF2-40B4-BE49-F238E27FC236}">
                <a16:creationId xmlns:a16="http://schemas.microsoft.com/office/drawing/2014/main" id="{B83E97FD-5EBE-441D-8E4E-3763969595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95576" y="3036210"/>
            <a:ext cx="885825" cy="99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22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68FB-4820-4DDD-AE3B-0825745D0414}"/>
              </a:ext>
            </a:extLst>
          </p:cNvPr>
          <p:cNvSpPr>
            <a:spLocks noGrp="1"/>
          </p:cNvSpPr>
          <p:nvPr>
            <p:ph type="title"/>
          </p:nvPr>
        </p:nvSpPr>
        <p:spPr/>
        <p:txBody>
          <a:bodyPr/>
          <a:lstStyle/>
          <a:p>
            <a:r>
              <a:rPr lang="en-US" b="1" dirty="0"/>
              <a:t>Before and After </a:t>
            </a:r>
          </a:p>
        </p:txBody>
      </p:sp>
      <p:pic>
        <p:nvPicPr>
          <p:cNvPr id="5" name="Content Placeholder 4" descr="A screen shot of a person&#10;&#10;Description automatically generated">
            <a:extLst>
              <a:ext uri="{FF2B5EF4-FFF2-40B4-BE49-F238E27FC236}">
                <a16:creationId xmlns:a16="http://schemas.microsoft.com/office/drawing/2014/main" id="{8C072630-549D-4B80-B04E-F96DEAA5F6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549" r="9009"/>
          <a:stretch/>
        </p:blipFill>
        <p:spPr>
          <a:xfrm>
            <a:off x="1562101" y="1473200"/>
            <a:ext cx="9486900" cy="5295899"/>
          </a:xfrm>
        </p:spPr>
      </p:pic>
    </p:spTree>
    <p:extLst>
      <p:ext uri="{BB962C8B-B14F-4D97-AF65-F5344CB8AC3E}">
        <p14:creationId xmlns:p14="http://schemas.microsoft.com/office/powerpoint/2010/main" val="2600569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BB60-2C0F-453A-83BE-3AB3DAF34B2A}"/>
              </a:ext>
            </a:extLst>
          </p:cNvPr>
          <p:cNvSpPr>
            <a:spLocks noGrp="1"/>
          </p:cNvSpPr>
          <p:nvPr>
            <p:ph type="title"/>
          </p:nvPr>
        </p:nvSpPr>
        <p:spPr/>
        <p:txBody>
          <a:bodyPr/>
          <a:lstStyle/>
          <a:p>
            <a:r>
              <a:rPr lang="en-US" b="1" dirty="0"/>
              <a:t>Before and After </a:t>
            </a:r>
          </a:p>
        </p:txBody>
      </p:sp>
      <p:pic>
        <p:nvPicPr>
          <p:cNvPr id="5" name="Content Placeholder 4" descr="A picture containing man, monitor, photo, screen&#10;&#10;Description automatically generated">
            <a:extLst>
              <a:ext uri="{FF2B5EF4-FFF2-40B4-BE49-F238E27FC236}">
                <a16:creationId xmlns:a16="http://schemas.microsoft.com/office/drawing/2014/main" id="{42577257-CBC8-43AA-9167-247A083DDA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402" r="9826"/>
          <a:stretch/>
        </p:blipFill>
        <p:spPr>
          <a:xfrm>
            <a:off x="1981200" y="1651001"/>
            <a:ext cx="9283701" cy="4965700"/>
          </a:xfrm>
        </p:spPr>
      </p:pic>
    </p:spTree>
    <p:extLst>
      <p:ext uri="{BB962C8B-B14F-4D97-AF65-F5344CB8AC3E}">
        <p14:creationId xmlns:p14="http://schemas.microsoft.com/office/powerpoint/2010/main" val="407168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5E03-F139-4AD2-B738-44ED19B55B58}"/>
              </a:ext>
            </a:extLst>
          </p:cNvPr>
          <p:cNvSpPr>
            <a:spLocks noGrp="1"/>
          </p:cNvSpPr>
          <p:nvPr>
            <p:ph type="title"/>
          </p:nvPr>
        </p:nvSpPr>
        <p:spPr/>
        <p:txBody>
          <a:bodyPr/>
          <a:lstStyle/>
          <a:p>
            <a:r>
              <a:rPr lang="en-US" b="1" dirty="0"/>
              <a:t>Before and After</a:t>
            </a:r>
          </a:p>
        </p:txBody>
      </p:sp>
      <p:pic>
        <p:nvPicPr>
          <p:cNvPr id="5" name="Content Placeholder 4" descr="A screen shot of a person&#10;&#10;Description automatically generated">
            <a:extLst>
              <a:ext uri="{FF2B5EF4-FFF2-40B4-BE49-F238E27FC236}">
                <a16:creationId xmlns:a16="http://schemas.microsoft.com/office/drawing/2014/main" id="{280B2415-E168-472C-9F86-184A9A8D65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663" t="-1" r="9025" b="-6110"/>
          <a:stretch/>
        </p:blipFill>
        <p:spPr>
          <a:xfrm>
            <a:off x="1295400" y="1632030"/>
            <a:ext cx="9817100" cy="5352970"/>
          </a:xfrm>
        </p:spPr>
      </p:pic>
    </p:spTree>
    <p:extLst>
      <p:ext uri="{BB962C8B-B14F-4D97-AF65-F5344CB8AC3E}">
        <p14:creationId xmlns:p14="http://schemas.microsoft.com/office/powerpoint/2010/main" val="40326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27FC-8C02-4384-9E85-35C6430534A1}"/>
              </a:ext>
            </a:extLst>
          </p:cNvPr>
          <p:cNvSpPr>
            <a:spLocks noGrp="1"/>
          </p:cNvSpPr>
          <p:nvPr>
            <p:ph type="title"/>
          </p:nvPr>
        </p:nvSpPr>
        <p:spPr/>
        <p:txBody>
          <a:bodyPr/>
          <a:lstStyle/>
          <a:p>
            <a:r>
              <a:rPr lang="en-US" b="1" dirty="0"/>
              <a:t>Before and After</a:t>
            </a:r>
            <a:endParaRPr lang="en-US" dirty="0"/>
          </a:p>
        </p:txBody>
      </p:sp>
      <p:pic>
        <p:nvPicPr>
          <p:cNvPr id="5" name="Content Placeholder 4" descr="A screen shot of a person&#10;&#10;Description automatically generated">
            <a:extLst>
              <a:ext uri="{FF2B5EF4-FFF2-40B4-BE49-F238E27FC236}">
                <a16:creationId xmlns:a16="http://schemas.microsoft.com/office/drawing/2014/main" id="{703C4A61-E522-4C73-AF75-6C69C826BD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53" r="9296"/>
          <a:stretch/>
        </p:blipFill>
        <p:spPr>
          <a:xfrm>
            <a:off x="1803400" y="1527858"/>
            <a:ext cx="9563099" cy="5126942"/>
          </a:xfrm>
        </p:spPr>
      </p:pic>
    </p:spTree>
    <p:extLst>
      <p:ext uri="{BB962C8B-B14F-4D97-AF65-F5344CB8AC3E}">
        <p14:creationId xmlns:p14="http://schemas.microsoft.com/office/powerpoint/2010/main" val="3795748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FED4-D919-4B30-AC5D-181C40821A48}"/>
              </a:ext>
            </a:extLst>
          </p:cNvPr>
          <p:cNvSpPr>
            <a:spLocks noGrp="1"/>
          </p:cNvSpPr>
          <p:nvPr>
            <p:ph type="title"/>
          </p:nvPr>
        </p:nvSpPr>
        <p:spPr>
          <a:xfrm>
            <a:off x="182880" y="645106"/>
            <a:ext cx="6449414" cy="1259894"/>
          </a:xfrm>
        </p:spPr>
        <p:txBody>
          <a:bodyPr>
            <a:normAutofit/>
          </a:bodyPr>
          <a:lstStyle/>
          <a:p>
            <a:br>
              <a:rPr lang="en-US" sz="3200" b="1" dirty="0">
                <a:solidFill>
                  <a:srgbClr val="FF0000"/>
                </a:solidFill>
              </a:rPr>
            </a:br>
            <a:r>
              <a:rPr lang="en-US" sz="3200" b="1" dirty="0">
                <a:solidFill>
                  <a:srgbClr val="FF0000"/>
                </a:solidFill>
              </a:rPr>
              <a:t>My media happiness rating</a:t>
            </a:r>
          </a:p>
        </p:txBody>
      </p:sp>
      <p:sp>
        <p:nvSpPr>
          <p:cNvPr id="3" name="Content Placeholder 2">
            <a:extLst>
              <a:ext uri="{FF2B5EF4-FFF2-40B4-BE49-F238E27FC236}">
                <a16:creationId xmlns:a16="http://schemas.microsoft.com/office/drawing/2014/main" id="{47AF4B66-C06C-4C56-9609-02240446A3FA}"/>
              </a:ext>
            </a:extLst>
          </p:cNvPr>
          <p:cNvSpPr>
            <a:spLocks noGrp="1"/>
          </p:cNvSpPr>
          <p:nvPr>
            <p:ph idx="1"/>
          </p:nvPr>
        </p:nvSpPr>
        <p:spPr>
          <a:xfrm>
            <a:off x="576774" y="1990847"/>
            <a:ext cx="7744181" cy="4768768"/>
          </a:xfrm>
        </p:spPr>
        <p:txBody>
          <a:bodyPr>
            <a:normAutofit/>
          </a:bodyPr>
          <a:lstStyle/>
          <a:p>
            <a:pPr>
              <a:lnSpc>
                <a:spcPct val="90000"/>
              </a:lnSpc>
            </a:pPr>
            <a:endParaRPr lang="en-US" sz="1100" dirty="0"/>
          </a:p>
          <a:p>
            <a:pPr>
              <a:lnSpc>
                <a:spcPct val="90000"/>
              </a:lnSpc>
            </a:pPr>
            <a:endParaRPr lang="en-US" sz="1100" b="1" dirty="0"/>
          </a:p>
          <a:p>
            <a:pPr>
              <a:lnSpc>
                <a:spcPct val="90000"/>
              </a:lnSpc>
            </a:pPr>
            <a:r>
              <a:rPr lang="en-US" sz="1400" b="1" dirty="0"/>
              <a:t>____  My media and I are the best of friends – love it ! (5)</a:t>
            </a:r>
          </a:p>
          <a:p>
            <a:pPr marL="0" indent="0">
              <a:lnSpc>
                <a:spcPct val="90000"/>
              </a:lnSpc>
              <a:buNone/>
            </a:pPr>
            <a:endParaRPr lang="en-US" sz="1400" b="1" dirty="0"/>
          </a:p>
          <a:p>
            <a:pPr>
              <a:lnSpc>
                <a:spcPct val="90000"/>
              </a:lnSpc>
            </a:pPr>
            <a:r>
              <a:rPr lang="en-US" sz="1400" b="1" dirty="0"/>
              <a:t>____  My media and I get along okay but nothing spectacular (4)</a:t>
            </a:r>
          </a:p>
          <a:p>
            <a:pPr>
              <a:lnSpc>
                <a:spcPct val="90000"/>
              </a:lnSpc>
            </a:pPr>
            <a:endParaRPr lang="en-US" sz="1400" b="1" dirty="0"/>
          </a:p>
          <a:p>
            <a:pPr>
              <a:lnSpc>
                <a:spcPct val="90000"/>
              </a:lnSpc>
            </a:pPr>
            <a:r>
              <a:rPr lang="en-US" sz="1400" b="1" dirty="0"/>
              <a:t>____ My media and I need to cut back a little (3)</a:t>
            </a:r>
          </a:p>
          <a:p>
            <a:pPr>
              <a:lnSpc>
                <a:spcPct val="90000"/>
              </a:lnSpc>
            </a:pPr>
            <a:endParaRPr lang="en-US" sz="1400" b="1" dirty="0"/>
          </a:p>
          <a:p>
            <a:pPr>
              <a:lnSpc>
                <a:spcPct val="90000"/>
              </a:lnSpc>
            </a:pPr>
            <a:r>
              <a:rPr lang="en-US" sz="1400" b="1" dirty="0"/>
              <a:t>____ My media is really hurting my life and we need to break up for awhile (2) </a:t>
            </a:r>
          </a:p>
          <a:p>
            <a:pPr>
              <a:lnSpc>
                <a:spcPct val="90000"/>
              </a:lnSpc>
            </a:pPr>
            <a:endParaRPr lang="en-US" sz="1400" b="1" dirty="0"/>
          </a:p>
          <a:p>
            <a:pPr>
              <a:lnSpc>
                <a:spcPct val="90000"/>
              </a:lnSpc>
            </a:pPr>
            <a:r>
              <a:rPr lang="en-US" sz="1400" b="1" dirty="0"/>
              <a:t>____ My media is damaging my life and we need to break up forever (1)</a:t>
            </a:r>
          </a:p>
        </p:txBody>
      </p:sp>
      <p:pic>
        <p:nvPicPr>
          <p:cNvPr id="3084" name="Picture 12" descr="Image result for emoji happy faces">
            <a:extLst>
              <a:ext uri="{FF2B5EF4-FFF2-40B4-BE49-F238E27FC236}">
                <a16:creationId xmlns:a16="http://schemas.microsoft.com/office/drawing/2014/main" id="{4FD57842-2CC2-456B-8349-3317D9A8C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0955" y="246564"/>
            <a:ext cx="3496797" cy="31058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Image result for emoji sad faces">
            <a:extLst>
              <a:ext uri="{FF2B5EF4-FFF2-40B4-BE49-F238E27FC236}">
                <a16:creationId xmlns:a16="http://schemas.microsoft.com/office/drawing/2014/main" id="{A224AAF1-20FB-4747-BD23-E0198EE53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6370" y="3599726"/>
            <a:ext cx="3391382" cy="301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473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408D777-12A5-499A-804B-BDCDC80E0A1C}"/>
              </a:ext>
              <a:ext uri="{C183D7F6-B498-43B3-948B-1728B52AA6E4}">
                <adec:decorative xmlns:adec="http://schemas.microsoft.com/office/drawing/2017/decorative" val="1"/>
              </a:ext>
            </a:extLst>
          </p:cNvPr>
          <p:cNvSpPr>
            <a:spLocks noGrp="1"/>
          </p:cNvSpPr>
          <p:nvPr>
            <p:ph type="title"/>
          </p:nvPr>
        </p:nvSpPr>
        <p:spPr>
          <a:xfrm>
            <a:off x="1843391" y="624110"/>
            <a:ext cx="9383408" cy="1280890"/>
          </a:xfrm>
        </p:spPr>
        <p:txBody>
          <a:bodyPr>
            <a:normAutofit/>
          </a:bodyPr>
          <a:lstStyle/>
          <a:p>
            <a:r>
              <a:rPr lang="en-US">
                <a:solidFill>
                  <a:schemeClr val="bg1"/>
                </a:solidFill>
              </a:rPr>
              <a:t>Disruptive Mood Dysregulation Disorder – Real or a Sign of the Times:</a:t>
            </a:r>
          </a:p>
        </p:txBody>
      </p:sp>
      <p:sp>
        <p:nvSpPr>
          <p:cNvPr id="36"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83169B50-6314-4DB9-826A-EC12EC58C79E}"/>
              </a:ext>
            </a:extLst>
          </p:cNvPr>
          <p:cNvSpPr>
            <a:spLocks noGrp="1"/>
          </p:cNvSpPr>
          <p:nvPr>
            <p:ph idx="1"/>
          </p:nvPr>
        </p:nvSpPr>
        <p:spPr>
          <a:xfrm>
            <a:off x="1843392" y="2623930"/>
            <a:ext cx="9383408" cy="3287292"/>
          </a:xfrm>
        </p:spPr>
        <p:txBody>
          <a:bodyPr>
            <a:normAutofit/>
          </a:bodyPr>
          <a:lstStyle/>
          <a:p>
            <a:pPr marL="0" indent="0">
              <a:spcBef>
                <a:spcPts val="0"/>
              </a:spcBef>
              <a:buNone/>
            </a:pPr>
            <a:r>
              <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rPr>
              <a:t>Dunckley 2015 States: </a:t>
            </a:r>
          </a:p>
          <a:p>
            <a:pPr marL="0" indent="0">
              <a:spcBef>
                <a:spcPts val="0"/>
              </a:spcBef>
              <a:buNone/>
            </a:pPr>
            <a:endParaRPr lang="en-US">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2000">
                <a:latin typeface="Calibri" panose="020F0502020204030204" pitchFamily="34" charset="0"/>
                <a:ea typeface="Calibri" panose="020F0502020204030204" pitchFamily="34" charset="0"/>
                <a:cs typeface="Times New Roman" panose="02020603050405020304" pitchFamily="18" charset="0"/>
              </a:rPr>
              <a:t>“But what if this ‘</a:t>
            </a:r>
            <a:r>
              <a:rPr lang="en-US" sz="2000" i="1">
                <a:latin typeface="Calibri" panose="020F0502020204030204" pitchFamily="34" charset="0"/>
                <a:ea typeface="Calibri" panose="020F0502020204030204" pitchFamily="34" charset="0"/>
                <a:cs typeface="Times New Roman" panose="02020603050405020304" pitchFamily="18" charset="0"/>
              </a:rPr>
              <a:t>disorder</a:t>
            </a:r>
            <a:r>
              <a:rPr lang="en-US" sz="2000">
                <a:latin typeface="Calibri" panose="020F0502020204030204" pitchFamily="34" charset="0"/>
                <a:ea typeface="Calibri" panose="020F0502020204030204" pitchFamily="34" charset="0"/>
                <a:cs typeface="Times New Roman" panose="02020603050405020304" pitchFamily="18" charset="0"/>
              </a:rPr>
              <a:t>’ characterized by dysregulation is not some mysterious new plague, but </a:t>
            </a:r>
            <a:r>
              <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rPr>
              <a:t>environmentally related</a:t>
            </a:r>
            <a:r>
              <a:rPr lang="en-US" sz="2000">
                <a:latin typeface="Calibri" panose="020F0502020204030204" pitchFamily="34" charset="0"/>
                <a:ea typeface="Calibri" panose="020F0502020204030204" pitchFamily="34" charset="0"/>
                <a:cs typeface="Times New Roman" panose="02020603050405020304" pitchFamily="18" charset="0"/>
              </a:rPr>
              <a:t>? If we ask ourselves, ‘What is the biggest change in our children’s environment compared to only one generation ago?’ the answer is not gluten, pesticides, plastics, or food dye, but the </a:t>
            </a:r>
            <a:r>
              <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rPr>
              <a:t>advent of the Internet, cell phones, and wireless communication</a:t>
            </a:r>
            <a:r>
              <a:rPr lang="en-US" sz="2000">
                <a:latin typeface="Calibri" panose="020F0502020204030204" pitchFamily="34" charset="0"/>
                <a:ea typeface="Calibri" panose="020F0502020204030204" pitchFamily="34" charset="0"/>
                <a:cs typeface="Times New Roman" panose="02020603050405020304" pitchFamily="18" charset="0"/>
              </a:rPr>
              <a:t>. Might DMDD really be a by-product of constant bombardment from electronic screen devices, causing the brain to </a:t>
            </a:r>
            <a:r>
              <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rPr>
              <a:t>short-circuit?</a:t>
            </a:r>
            <a:r>
              <a:rPr lang="en-US" sz="2000">
                <a:latin typeface="Calibri" panose="020F0502020204030204" pitchFamily="34" charset="0"/>
                <a:ea typeface="Calibri" panose="020F0502020204030204" pitchFamily="34" charset="0"/>
                <a:cs typeface="Times New Roman" panose="02020603050405020304" pitchFamily="18" charset="0"/>
              </a:rPr>
              <a:t> And what if the systematic removal of such screen devices provided much-needed relief, almost immediately?”</a:t>
            </a:r>
          </a:p>
          <a:p>
            <a:pPr marL="0">
              <a:spcBef>
                <a:spcPts val="0"/>
              </a:spcBef>
            </a:pPr>
            <a:endParaRPr lang="en-US" sz="20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503451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350628"/>
            <a:ext cx="4066500" cy="4779810"/>
          </a:xfrm>
        </p:spPr>
        <p:txBody>
          <a:bodyPr>
            <a:normAutofit/>
          </a:bodyPr>
          <a:lstStyle/>
          <a:p>
            <a:pPr>
              <a:lnSpc>
                <a:spcPct val="90000"/>
              </a:lnSpc>
            </a:pPr>
            <a:r>
              <a:rPr lang="en-US" b="1" dirty="0">
                <a:solidFill>
                  <a:schemeClr val="bg1"/>
                </a:solidFill>
              </a:rPr>
              <a:t>Part Four: </a:t>
            </a:r>
            <a:br>
              <a:rPr lang="en-US" sz="2500" b="1" dirty="0">
                <a:solidFill>
                  <a:schemeClr val="bg1"/>
                </a:solidFill>
              </a:rPr>
            </a:br>
            <a:r>
              <a:rPr lang="en-US" sz="2500" b="1" dirty="0">
                <a:solidFill>
                  <a:schemeClr val="bg1"/>
                </a:solidFill>
              </a:rPr>
              <a:t>A Few Positives:</a:t>
            </a:r>
            <a:r>
              <a:rPr lang="en-US" sz="2500" b="1" dirty="0">
                <a:solidFill>
                  <a:schemeClr val="bg1"/>
                </a:solidFill>
                <a:ea typeface="+mn-ea"/>
                <a:cs typeface="+mn-cs"/>
              </a:rPr>
              <a:t> </a:t>
            </a:r>
            <a:r>
              <a:rPr lang="en-US" sz="2000" b="1" dirty="0">
                <a:solidFill>
                  <a:schemeClr val="bg1"/>
                </a:solidFill>
                <a:ea typeface="+mn-ea"/>
                <a:cs typeface="+mn-cs"/>
              </a:rPr>
              <a:t>As summarized by Dr. Zimbardo (2016) in </a:t>
            </a:r>
            <a:r>
              <a:rPr lang="en-US" sz="2000" b="1" i="1" dirty="0">
                <a:solidFill>
                  <a:schemeClr val="bg1"/>
                </a:solidFill>
                <a:ea typeface="+mn-ea"/>
                <a:cs typeface="+mn-cs"/>
              </a:rPr>
              <a:t>Man Interrupted</a:t>
            </a:r>
            <a:endParaRPr lang="en-US" sz="2000" b="1" dirty="0">
              <a:solidFill>
                <a:schemeClr val="bg1"/>
              </a:solidFill>
            </a:endParaRPr>
          </a:p>
        </p:txBody>
      </p:sp>
      <p:sp>
        <p:nvSpPr>
          <p:cNvPr id="17"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8"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ontent Placeholder 2">
            <a:extLst>
              <a:ext uri="{FF2B5EF4-FFF2-40B4-BE49-F238E27FC236}">
                <a16:creationId xmlns:a16="http://schemas.microsoft.com/office/drawing/2014/main" id="{169B6883-3354-406B-BF2C-E4D596335C12}"/>
              </a:ext>
            </a:extLst>
          </p:cNvPr>
          <p:cNvGraphicFramePr>
            <a:graphicFrameLocks noGrp="1"/>
          </p:cNvGraphicFramePr>
          <p:nvPr>
            <p:ph idx="1"/>
            <p:extLst>
              <p:ext uri="{D42A27DB-BD31-4B8C-83A1-F6EECF244321}">
                <p14:modId xmlns:p14="http://schemas.microsoft.com/office/powerpoint/2010/main" val="15924805"/>
              </p:ext>
            </p:extLst>
          </p:nvPr>
        </p:nvGraphicFramePr>
        <p:xfrm>
          <a:off x="4709396" y="218114"/>
          <a:ext cx="6832212" cy="6467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Image result for image of a surgeon">
            <a:extLst>
              <a:ext uri="{FF2B5EF4-FFF2-40B4-BE49-F238E27FC236}">
                <a16:creationId xmlns:a16="http://schemas.microsoft.com/office/drawing/2014/main" id="{873B3ECC-DA6B-4040-A589-1A8332F59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052" y="4115907"/>
            <a:ext cx="2466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39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254" y="751562"/>
            <a:ext cx="3682691" cy="6106438"/>
          </a:xfrm>
        </p:spPr>
        <p:txBody>
          <a:bodyPr>
            <a:normAutofit/>
          </a:bodyPr>
          <a:lstStyle/>
          <a:p>
            <a:r>
              <a:rPr lang="en-US" sz="3200" b="1" dirty="0">
                <a:solidFill>
                  <a:schemeClr val="bg1"/>
                </a:solidFill>
              </a:rPr>
              <a:t>A Few Positives – continued:</a:t>
            </a:r>
            <a:br>
              <a:rPr lang="en-US" sz="3200" b="1" dirty="0">
                <a:solidFill>
                  <a:schemeClr val="bg1"/>
                </a:solidFill>
              </a:rPr>
            </a:br>
            <a:br>
              <a:rPr lang="en-US" sz="3200" b="1" dirty="0">
                <a:solidFill>
                  <a:schemeClr val="bg1"/>
                </a:solidFill>
              </a:rPr>
            </a:br>
            <a:br>
              <a:rPr lang="en-US" sz="3200" b="1" dirty="0">
                <a:solidFill>
                  <a:schemeClr val="bg1"/>
                </a:solidFill>
              </a:rPr>
            </a:br>
            <a:br>
              <a:rPr lang="en-US" sz="3200" b="1" dirty="0">
                <a:solidFill>
                  <a:schemeClr val="bg1"/>
                </a:solidFill>
              </a:rPr>
            </a:br>
            <a:br>
              <a:rPr lang="en-US" sz="3200" b="1" dirty="0">
                <a:solidFill>
                  <a:schemeClr val="bg1"/>
                </a:solidFill>
              </a:rPr>
            </a:br>
            <a:br>
              <a:rPr lang="en-US" sz="3200" b="1" dirty="0">
                <a:solidFill>
                  <a:schemeClr val="bg1"/>
                </a:solidFill>
              </a:rPr>
            </a:br>
            <a:br>
              <a:rPr lang="en-US" sz="3200" b="1" dirty="0">
                <a:solidFill>
                  <a:schemeClr val="bg1"/>
                </a:solidFill>
              </a:rPr>
            </a:br>
            <a:br>
              <a:rPr lang="en-US" sz="3200" b="1" dirty="0">
                <a:solidFill>
                  <a:schemeClr val="bg1"/>
                </a:solidFill>
              </a:rPr>
            </a:br>
            <a:br>
              <a:rPr lang="en-US" sz="3200" b="1" dirty="0">
                <a:solidFill>
                  <a:schemeClr val="bg1"/>
                </a:solidFill>
              </a:rPr>
            </a:br>
            <a:r>
              <a:rPr lang="en-US" sz="3200" b="1" dirty="0">
                <a:solidFill>
                  <a:schemeClr val="bg1"/>
                </a:solidFill>
              </a:rPr>
              <a:t> </a:t>
            </a:r>
            <a:r>
              <a:rPr lang="en-US" sz="1300" b="1" dirty="0">
                <a:solidFill>
                  <a:schemeClr val="tx1"/>
                </a:solidFill>
              </a:rPr>
              <a:t>Used with permission from Dr. Andy Doan</a:t>
            </a:r>
          </a:p>
        </p:txBody>
      </p:sp>
      <p:sp>
        <p:nvSpPr>
          <p:cNvPr id="4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43" name="Rectangle 4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73B98A8-4ECD-4437-A42F-F6D5356806B6}"/>
              </a:ext>
            </a:extLst>
          </p:cNvPr>
          <p:cNvGraphicFramePr>
            <a:graphicFrameLocks noGrp="1"/>
          </p:cNvGraphicFramePr>
          <p:nvPr>
            <p:ph idx="1"/>
            <p:extLst>
              <p:ext uri="{D42A27DB-BD31-4B8C-83A1-F6EECF244321}">
                <p14:modId xmlns:p14="http://schemas.microsoft.com/office/powerpoint/2010/main" val="1075804527"/>
              </p:ext>
            </p:extLst>
          </p:nvPr>
        </p:nvGraphicFramePr>
        <p:xfrm>
          <a:off x="4090333" y="751562"/>
          <a:ext cx="7936567" cy="6525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drawing&#10;&#10;Description automatically generated">
            <a:extLst>
              <a:ext uri="{FF2B5EF4-FFF2-40B4-BE49-F238E27FC236}">
                <a16:creationId xmlns:a16="http://schemas.microsoft.com/office/drawing/2014/main" id="{CAF15578-4636-4F64-A13A-FF18E70B28E7}"/>
              </a:ext>
            </a:extLst>
          </p:cNvPr>
          <p:cNvPicPr>
            <a:picLocks noChangeAspect="1"/>
          </p:cNvPicPr>
          <p:nvPr/>
        </p:nvPicPr>
        <p:blipFill rotWithShape="1">
          <a:blip r:embed="rId7">
            <a:extLst>
              <a:ext uri="{28A0092B-C50C-407E-A947-70E740481C1C}">
                <a14:useLocalDpi xmlns:a14="http://schemas.microsoft.com/office/drawing/2010/main" val="0"/>
              </a:ext>
            </a:extLst>
          </a:blip>
          <a:srcRect l="9446" t="24368" r="10450" b="-1"/>
          <a:stretch/>
        </p:blipFill>
        <p:spPr>
          <a:xfrm>
            <a:off x="165100" y="4311215"/>
            <a:ext cx="3682691" cy="1595115"/>
          </a:xfrm>
          <a:prstGeom prst="rect">
            <a:avLst/>
          </a:prstGeom>
        </p:spPr>
      </p:pic>
    </p:spTree>
    <p:extLst>
      <p:ext uri="{BB962C8B-B14F-4D97-AF65-F5344CB8AC3E}">
        <p14:creationId xmlns:p14="http://schemas.microsoft.com/office/powerpoint/2010/main" val="8666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9893" y="2265028"/>
            <a:ext cx="2454052" cy="3865409"/>
          </a:xfrm>
        </p:spPr>
        <p:txBody>
          <a:bodyPr>
            <a:normAutofit/>
          </a:bodyPr>
          <a:lstStyle/>
          <a:p>
            <a:r>
              <a:rPr lang="en-US" sz="3200" b="1">
                <a:solidFill>
                  <a:schemeClr val="bg1"/>
                </a:solidFill>
              </a:rPr>
              <a:t>A Few Positives – continued:</a:t>
            </a:r>
            <a:br>
              <a:rPr lang="en-US" sz="3200" b="1">
                <a:solidFill>
                  <a:schemeClr val="bg1"/>
                </a:solidFill>
              </a:rPr>
            </a:br>
            <a:endParaRPr lang="en-US" sz="3200" b="1">
              <a:solidFill>
                <a:schemeClr val="bg1"/>
              </a:solidFill>
            </a:endParaRPr>
          </a:p>
        </p:txBody>
      </p:sp>
      <p:sp>
        <p:nvSpPr>
          <p:cNvPr id="14"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6" name="Rectangle 15">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images of surge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4" descr="Image result for images of surge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7" name="Content Placeholder 2">
            <a:extLst>
              <a:ext uri="{FF2B5EF4-FFF2-40B4-BE49-F238E27FC236}">
                <a16:creationId xmlns:a16="http://schemas.microsoft.com/office/drawing/2014/main" id="{AB790615-212B-481D-B073-FCB769264470}"/>
              </a:ext>
            </a:extLst>
          </p:cNvPr>
          <p:cNvGraphicFramePr>
            <a:graphicFrameLocks noGrp="1"/>
          </p:cNvGraphicFramePr>
          <p:nvPr>
            <p:ph idx="1"/>
            <p:extLst>
              <p:ext uri="{D42A27DB-BD31-4B8C-83A1-F6EECF244321}">
                <p14:modId xmlns:p14="http://schemas.microsoft.com/office/powerpoint/2010/main" val="3702461087"/>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65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7A70181-6407-4DED-B9C5-C0BA66ECFBD6}"/>
              </a:ext>
            </a:extLst>
          </p:cNvPr>
          <p:cNvSpPr>
            <a:spLocks noGrp="1"/>
          </p:cNvSpPr>
          <p:nvPr>
            <p:ph type="title"/>
          </p:nvPr>
        </p:nvSpPr>
        <p:spPr>
          <a:xfrm>
            <a:off x="541867" y="859971"/>
            <a:ext cx="7145866" cy="706362"/>
          </a:xfrm>
        </p:spPr>
        <p:txBody>
          <a:bodyPr anchor="ctr">
            <a:normAutofit fontScale="90000"/>
          </a:bodyPr>
          <a:lstStyle/>
          <a:p>
            <a:pPr marL="0" marR="0">
              <a:lnSpc>
                <a:spcPct val="90000"/>
              </a:lnSpc>
              <a:spcBef>
                <a:spcPts val="0"/>
              </a:spcBef>
              <a:spcAft>
                <a:spcPts val="1000"/>
              </a:spcAft>
            </a:pPr>
            <a:r>
              <a:rPr lang="en-US" sz="4000" b="1">
                <a:solidFill>
                  <a:srgbClr val="FEFFFF"/>
                </a:solidFill>
                <a:latin typeface="Calibri" panose="020F0502020204030204" pitchFamily="34" charset="0"/>
                <a:ea typeface="Calibri" panose="020F0502020204030204" pitchFamily="34" charset="0"/>
                <a:cs typeface="Times New Roman" panose="02020603050405020304" pitchFamily="18" charset="0"/>
              </a:rPr>
              <a:t>Part Five: </a:t>
            </a:r>
            <a:br>
              <a:rPr lang="en-US" sz="1500" b="1">
                <a:solidFill>
                  <a:srgbClr val="FEFFFF"/>
                </a:solidFill>
                <a:latin typeface="Calibri" panose="020F0502020204030204" pitchFamily="34" charset="0"/>
                <a:ea typeface="Calibri" panose="020F0502020204030204" pitchFamily="34" charset="0"/>
                <a:cs typeface="Times New Roman" panose="02020603050405020304" pitchFamily="18" charset="0"/>
              </a:rPr>
            </a:br>
            <a:r>
              <a:rPr lang="en-US" sz="2700" b="1">
                <a:solidFill>
                  <a:srgbClr val="FEFFFF"/>
                </a:solidFill>
                <a:latin typeface="Calibri" panose="020F0502020204030204" pitchFamily="34" charset="0"/>
                <a:ea typeface="Calibri" panose="020F0502020204030204" pitchFamily="34" charset="0"/>
                <a:cs typeface="Times New Roman" panose="02020603050405020304" pitchFamily="18" charset="0"/>
              </a:rPr>
              <a:t>Treatment - How do we fix this and save our children?</a:t>
            </a:r>
            <a:br>
              <a:rPr lang="en-US" sz="2700">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2700">
              <a:solidFill>
                <a:srgbClr val="FEFFFF"/>
              </a:solidFill>
            </a:endParaRPr>
          </a:p>
        </p:txBody>
      </p:sp>
      <p:sp>
        <p:nvSpPr>
          <p:cNvPr id="3" name="Content Placeholder 2">
            <a:extLst>
              <a:ext uri="{FF2B5EF4-FFF2-40B4-BE49-F238E27FC236}">
                <a16:creationId xmlns:a16="http://schemas.microsoft.com/office/drawing/2014/main" id="{6308DB3B-95EF-439D-9335-35D4F8418942}"/>
              </a:ext>
            </a:extLst>
          </p:cNvPr>
          <p:cNvSpPr>
            <a:spLocks noGrp="1"/>
          </p:cNvSpPr>
          <p:nvPr>
            <p:ph idx="1"/>
          </p:nvPr>
        </p:nvSpPr>
        <p:spPr>
          <a:xfrm>
            <a:off x="541866" y="2032000"/>
            <a:ext cx="7145867" cy="3879222"/>
          </a:xfrm>
        </p:spPr>
        <p:txBody>
          <a:bodyPr>
            <a:normAutofit/>
          </a:bodyPr>
          <a:lstStyle/>
          <a:p>
            <a:pPr marL="0" indent="0">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gn="ctr">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“The opposite of addiction is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not sobriety</a:t>
            </a: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the opposite of addiction is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connection</a:t>
            </a: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a:t>
            </a:r>
          </a:p>
          <a:p>
            <a:pPr marL="0" indent="0" algn="ctr">
              <a:spcBef>
                <a:spcPts val="0"/>
              </a:spcBef>
              <a:buNone/>
            </a:pPr>
            <a:endPar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gn="ctr">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marL="0" indent="0" algn="ctr">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“We’re the most disconnected society that’s ever been, surely.”</a:t>
            </a:r>
          </a:p>
          <a:p>
            <a:pPr marL="0" indent="0" algn="ctr">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marL="0" indent="0" algn="ctr">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--Johann Hari (2015)</a:t>
            </a:r>
          </a:p>
          <a:p>
            <a:pPr marL="0" indent="0">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endParaRPr lang="en-US" dirty="0">
              <a:solidFill>
                <a:srgbClr val="FEFFFF"/>
              </a:solidFill>
            </a:endParaRPr>
          </a:p>
        </p:txBody>
      </p:sp>
      <p:pic>
        <p:nvPicPr>
          <p:cNvPr id="4" name="Picture 3" descr="Image result for picture of social media addiction">
            <a:extLst>
              <a:ext uri="{FF2B5EF4-FFF2-40B4-BE49-F238E27FC236}">
                <a16:creationId xmlns:a16="http://schemas.microsoft.com/office/drawing/2014/main" id="{2F4DADB4-DC99-4A5B-B4CE-F4458C46B79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713057" y="2692867"/>
            <a:ext cx="3182532" cy="2360436"/>
          </a:xfrm>
          <a:prstGeom prst="rect">
            <a:avLst/>
          </a:prstGeom>
          <a:noFill/>
        </p:spPr>
      </p:pic>
    </p:spTree>
    <p:extLst>
      <p:ext uri="{BB962C8B-B14F-4D97-AF65-F5344CB8AC3E}">
        <p14:creationId xmlns:p14="http://schemas.microsoft.com/office/powerpoint/2010/main" val="391430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08062BB-4792-4FCE-9BCA-496EC5BF52B1}"/>
              </a:ext>
            </a:extLst>
          </p:cNvPr>
          <p:cNvSpPr>
            <a:spLocks noGrp="1"/>
          </p:cNvSpPr>
          <p:nvPr>
            <p:ph type="title"/>
          </p:nvPr>
        </p:nvSpPr>
        <p:spPr>
          <a:xfrm>
            <a:off x="783914" y="880915"/>
            <a:ext cx="7145866" cy="815638"/>
          </a:xfrm>
        </p:spPr>
        <p:txBody>
          <a:bodyPr anchor="ctr">
            <a:noAutofit/>
          </a:bodyPr>
          <a:lstStyle/>
          <a:p>
            <a:pPr lvl="0" indent="-342900">
              <a:lnSpc>
                <a:spcPct val="90000"/>
              </a:lnSpc>
              <a:spcBef>
                <a:spcPts val="0"/>
              </a:spcBef>
              <a:spcAft>
                <a:spcPts val="1000"/>
              </a:spcAft>
            </a:pPr>
            <a:r>
              <a:rPr lang="en-US" sz="2800" b="1">
                <a:solidFill>
                  <a:srgbClr val="FEFFFF"/>
                </a:solidFill>
                <a:latin typeface="Calibri" panose="020F0502020204030204" pitchFamily="34" charset="0"/>
                <a:ea typeface="Calibri" panose="020F0502020204030204" pitchFamily="34" charset="0"/>
                <a:cs typeface="Times New Roman" panose="02020603050405020304" pitchFamily="18" charset="0"/>
              </a:rPr>
              <a:t>There are four essential components to the treatment of media addiction:</a:t>
            </a:r>
            <a:br>
              <a:rPr lang="en-US" sz="2800" b="1">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2800" b="1">
              <a:solidFill>
                <a:srgbClr val="FEFFFF"/>
              </a:solidFill>
            </a:endParaRPr>
          </a:p>
        </p:txBody>
      </p:sp>
      <p:sp>
        <p:nvSpPr>
          <p:cNvPr id="3" name="Content Placeholder 2">
            <a:extLst>
              <a:ext uri="{FF2B5EF4-FFF2-40B4-BE49-F238E27FC236}">
                <a16:creationId xmlns:a16="http://schemas.microsoft.com/office/drawing/2014/main" id="{6598D403-2212-4CDE-83BF-3CFFA88DAEDA}"/>
              </a:ext>
            </a:extLst>
          </p:cNvPr>
          <p:cNvSpPr>
            <a:spLocks noGrp="1"/>
          </p:cNvSpPr>
          <p:nvPr>
            <p:ph idx="1"/>
          </p:nvPr>
        </p:nvSpPr>
        <p:spPr>
          <a:xfrm>
            <a:off x="541866" y="2032000"/>
            <a:ext cx="7145867" cy="3879222"/>
          </a:xfrm>
        </p:spPr>
        <p:txBody>
          <a:bodyPr>
            <a:normAutofit/>
          </a:bodyPr>
          <a:lstStyle/>
          <a:p>
            <a:pPr marL="0" marR="0">
              <a:spcBef>
                <a:spcPts val="0"/>
              </a:spcBef>
              <a:spcAft>
                <a:spcPts val="1000"/>
              </a:spcAft>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2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Connection to Healthy Living</a:t>
            </a:r>
          </a:p>
          <a:p>
            <a:pPr lvl="0">
              <a:spcBef>
                <a:spcPts val="0"/>
              </a:spcBef>
              <a:buFont typeface="+mj-lt"/>
              <a:buAutoNum type="arabicPeriod"/>
            </a:pPr>
            <a:endParaRPr lang="en-US" sz="28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2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Detox</a:t>
            </a:r>
          </a:p>
          <a:p>
            <a:pPr lvl="0">
              <a:spcBef>
                <a:spcPts val="0"/>
              </a:spcBef>
              <a:buFont typeface="+mj-lt"/>
              <a:buAutoNum type="arabicPeriod"/>
            </a:pPr>
            <a:endParaRPr lang="en-US" sz="28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2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Rules for reintegration of media</a:t>
            </a:r>
          </a:p>
          <a:p>
            <a:pPr lvl="0">
              <a:spcBef>
                <a:spcPts val="0"/>
              </a:spcBef>
              <a:buFont typeface="+mj-lt"/>
              <a:buAutoNum type="arabicPeriod"/>
            </a:pPr>
            <a:endParaRPr lang="en-US" sz="28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2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Safety guards for monitoring and support</a:t>
            </a:r>
          </a:p>
          <a:p>
            <a:pPr marL="457200">
              <a:spcBef>
                <a:spcPts val="0"/>
              </a:spcBef>
            </a:pPr>
            <a:endParaRPr lang="en-US" sz="28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FEFFFF"/>
              </a:solidFill>
            </a:endParaRPr>
          </a:p>
        </p:txBody>
      </p:sp>
      <p:pic>
        <p:nvPicPr>
          <p:cNvPr id="1028" name="Picture 4" descr="Image result for pictures of Rx">
            <a:extLst>
              <a:ext uri="{FF2B5EF4-FFF2-40B4-BE49-F238E27FC236}">
                <a16:creationId xmlns:a16="http://schemas.microsoft.com/office/drawing/2014/main" id="{89A81496-22DA-46B5-AB55-EF8BBCDFF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691" y="2880360"/>
            <a:ext cx="2607443" cy="233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85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74CAE-45E6-4933-9BE6-9440BE3B5F86}"/>
              </a:ext>
            </a:extLst>
          </p:cNvPr>
          <p:cNvSpPr>
            <a:spLocks noGrp="1"/>
          </p:cNvSpPr>
          <p:nvPr>
            <p:ph type="title"/>
          </p:nvPr>
        </p:nvSpPr>
        <p:spPr>
          <a:xfrm>
            <a:off x="1295401" y="139700"/>
            <a:ext cx="10209212" cy="1765300"/>
          </a:xfrm>
        </p:spPr>
        <p:txBody>
          <a:bodyPr>
            <a:normAutofit fontScale="90000"/>
          </a:bodyPr>
          <a:lstStyle/>
          <a:p>
            <a:r>
              <a:rPr lang="en-US" b="1" dirty="0"/>
              <a:t>Treatment – the earlier the better as it hardwires in </a:t>
            </a: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r>
              <a:rPr lang="en-US" b="1" dirty="0"/>
              <a:t>          </a:t>
            </a:r>
            <a:r>
              <a:rPr lang="en-US" sz="1400" b="1" dirty="0"/>
              <a:t>Used with permission from Dr. Andy Doan</a:t>
            </a:r>
          </a:p>
        </p:txBody>
      </p:sp>
      <p:pic>
        <p:nvPicPr>
          <p:cNvPr id="5" name="Content Placeholder 4" descr="A close up of a logo&#10;&#10;Description automatically generated">
            <a:extLst>
              <a:ext uri="{FF2B5EF4-FFF2-40B4-BE49-F238E27FC236}">
                <a16:creationId xmlns:a16="http://schemas.microsoft.com/office/drawing/2014/main" id="{6AA1A9E5-DE3C-45BE-BCB0-30E627344A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438" r="20005"/>
          <a:stretch/>
        </p:blipFill>
        <p:spPr>
          <a:xfrm>
            <a:off x="1822450" y="977900"/>
            <a:ext cx="9155113" cy="5232400"/>
          </a:xfrm>
        </p:spPr>
      </p:pic>
    </p:spTree>
    <p:extLst>
      <p:ext uri="{BB962C8B-B14F-4D97-AF65-F5344CB8AC3E}">
        <p14:creationId xmlns:p14="http://schemas.microsoft.com/office/powerpoint/2010/main" val="2460942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F78DDAEA-509E-45A6-BBC2-98FA5954E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4CB97F2-3871-4896-8898-39C3BA381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15EDFD2-DFB4-4E4B-87B3-EA0F6E1B5DAE}"/>
              </a:ext>
            </a:extLst>
          </p:cNvPr>
          <p:cNvSpPr>
            <a:spLocks noGrp="1"/>
          </p:cNvSpPr>
          <p:nvPr>
            <p:ph idx="1"/>
          </p:nvPr>
        </p:nvSpPr>
        <p:spPr>
          <a:xfrm>
            <a:off x="258837" y="2909340"/>
            <a:ext cx="7145867" cy="3879222"/>
          </a:xfrm>
        </p:spPr>
        <p:txBody>
          <a:bodyPr>
            <a:normAutofit/>
          </a:bodyPr>
          <a:lstStyle/>
          <a:p>
            <a:endParaRPr lang="en-US" sz="1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the 1960’s, psychologist,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B.F. Skinner</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conducted a series of studies involving rat behavior in what became known as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Skinner Boxes. </a:t>
            </a:r>
            <a:endParaRPr lang="en-US" strike="sngStrike"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Calibri" panose="020F0502020204030204" pitchFamily="34" charset="0"/>
              </a:rPr>
              <a:t>Skinner’s rats became </a:t>
            </a:r>
            <a:r>
              <a:rPr lang="en-US" dirty="0">
                <a:solidFill>
                  <a:srgbClr val="FFFF00"/>
                </a:solidFill>
                <a:latin typeface="Calibri" panose="020F0502020204030204" pitchFamily="34" charset="0"/>
                <a:ea typeface="Calibri" panose="020F0502020204030204" pitchFamily="34" charset="0"/>
                <a:cs typeface="Calibri" panose="020F0502020204030204" pitchFamily="34" charset="0"/>
              </a:rPr>
              <a:t>hopelessly addicted.</a:t>
            </a:r>
          </a:p>
          <a:p>
            <a:pPr lvl="1">
              <a:spcBef>
                <a:spcPts val="0"/>
              </a:spcBef>
              <a:spcAft>
                <a:spcPts val="1000"/>
              </a:spcAft>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Skinner concluded that the power of the addiction was solely in the drug itself.   </a:t>
            </a:r>
          </a:p>
          <a:p>
            <a:pPr lvl="1">
              <a:spcBef>
                <a:spcPts val="0"/>
              </a:spcBef>
              <a:spcAft>
                <a:spcPts val="1000"/>
              </a:spcAft>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1000"/>
              </a:spcAft>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Dr. Bruce Alexander – There is something more to this!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Rat Park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experiments (Alexander, 1979, 2010)</a:t>
            </a:r>
          </a:p>
          <a:p>
            <a:pPr lvl="1">
              <a:spcBef>
                <a:spcPts val="0"/>
              </a:spcBef>
              <a:spcAft>
                <a:spcPts val="1000"/>
              </a:spcAft>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Rat Park rodents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never became addicted</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fact, most of them never even touched the morphine water at all. </a:t>
            </a:r>
          </a:p>
          <a:p>
            <a:pPr>
              <a:spcBef>
                <a:spcPts val="0"/>
              </a:spcBef>
              <a:spcAft>
                <a:spcPts val="1000"/>
              </a:spcAft>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9" name="Rectangle 78">
            <a:extLst>
              <a:ext uri="{FF2B5EF4-FFF2-40B4-BE49-F238E27FC236}">
                <a16:creationId xmlns:a16="http://schemas.microsoft.com/office/drawing/2014/main" id="{1E50191C-6391-434B-BD02-D819DCB2A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9599" y="0"/>
            <a:ext cx="3962401" cy="6853252"/>
          </a:xfrm>
          <a:prstGeom prst="rect">
            <a:avLst/>
          </a:prstGeom>
          <a:solidFill>
            <a:srgbClr val="FFFFFE"/>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Image result for pictures of skinner rats">
            <a:extLst>
              <a:ext uri="{FF2B5EF4-FFF2-40B4-BE49-F238E27FC236}">
                <a16:creationId xmlns:a16="http://schemas.microsoft.com/office/drawing/2014/main" id="{4A5DB0B6-185C-41D6-AF39-90B80051C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776" y="318783"/>
            <a:ext cx="3402311" cy="2942578"/>
          </a:xfrm>
          <a:prstGeom prst="rect">
            <a:avLst/>
          </a:prstGeom>
          <a:noFill/>
          <a:extLst>
            <a:ext uri="{909E8E84-426E-40DD-AFC4-6F175D3DCCD1}">
              <a14:hiddenFill xmlns:a14="http://schemas.microsoft.com/office/drawing/2010/main">
                <a:solidFill>
                  <a:srgbClr val="FFFFFF"/>
                </a:solidFill>
              </a14:hiddenFill>
            </a:ext>
          </a:extLst>
        </p:spPr>
      </p:pic>
      <p:sp>
        <p:nvSpPr>
          <p:cNvPr id="81" name="Freeform 5">
            <a:extLst>
              <a:ext uri="{FF2B5EF4-FFF2-40B4-BE49-F238E27FC236}">
                <a16:creationId xmlns:a16="http://schemas.microsoft.com/office/drawing/2014/main" id="{0106FC68-A376-4A62-8B01-C4DA85D44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D8A3C8B-FB8B-4417-AD3F-C561BCE01D86}"/>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a:solidFill>
                  <a:srgbClr val="FEFFFF"/>
                </a:solidFill>
              </a:rPr>
              <a:t>Connection is a Big Deal – The Rats Know</a:t>
            </a:r>
          </a:p>
        </p:txBody>
      </p:sp>
      <p:pic>
        <p:nvPicPr>
          <p:cNvPr id="2052" name="Picture 4" descr="Image result for pictures of skinner rats in drug study">
            <a:extLst>
              <a:ext uri="{FF2B5EF4-FFF2-40B4-BE49-F238E27FC236}">
                <a16:creationId xmlns:a16="http://schemas.microsoft.com/office/drawing/2014/main" id="{3C863E13-2918-4649-AAE3-7AFE6FF45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777" y="3596639"/>
            <a:ext cx="3402310" cy="27205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pictures of skinner rats in drug study">
            <a:extLst>
              <a:ext uri="{FF2B5EF4-FFF2-40B4-BE49-F238E27FC236}">
                <a16:creationId xmlns:a16="http://schemas.microsoft.com/office/drawing/2014/main" id="{0BAF51A8-AA2C-4386-BD2B-3A6852B71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2398" y="1566333"/>
            <a:ext cx="2284801" cy="134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464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DC5128-148E-4FD9-9ED4-8ECA168043CB}"/>
              </a:ext>
            </a:extLst>
          </p:cNvPr>
          <p:cNvSpPr>
            <a:spLocks noGrp="1"/>
          </p:cNvSpPr>
          <p:nvPr>
            <p:ph type="title"/>
          </p:nvPr>
        </p:nvSpPr>
        <p:spPr>
          <a:xfrm>
            <a:off x="1453897" y="624110"/>
            <a:ext cx="10050716" cy="1280890"/>
          </a:xfrm>
        </p:spPr>
        <p:txBody>
          <a:bodyPr>
            <a:normAutofit/>
          </a:bodyPr>
          <a:lstStyle/>
          <a:p>
            <a:r>
              <a:rPr lang="en-US" b="1"/>
              <a:t>In the Words of Johann Hari (2015)</a:t>
            </a:r>
          </a:p>
        </p:txBody>
      </p:sp>
      <p:graphicFrame>
        <p:nvGraphicFramePr>
          <p:cNvPr id="29" name="Content Placeholder 2">
            <a:extLst>
              <a:ext uri="{FF2B5EF4-FFF2-40B4-BE49-F238E27FC236}">
                <a16:creationId xmlns:a16="http://schemas.microsoft.com/office/drawing/2014/main" id="{F6B57D59-9CA5-4E7A-9587-AEA7A4CD8336}"/>
              </a:ext>
            </a:extLst>
          </p:cNvPr>
          <p:cNvGraphicFramePr>
            <a:graphicFrameLocks noGrp="1"/>
          </p:cNvGraphicFramePr>
          <p:nvPr>
            <p:ph idx="1"/>
            <p:extLst>
              <p:ext uri="{D42A27DB-BD31-4B8C-83A1-F6EECF244321}">
                <p14:modId xmlns:p14="http://schemas.microsoft.com/office/powerpoint/2010/main" val="1443991782"/>
              </p:ext>
            </p:extLst>
          </p:nvPr>
        </p:nvGraphicFramePr>
        <p:xfrm>
          <a:off x="1744276" y="1782695"/>
          <a:ext cx="9568234" cy="448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9">
            <a:extLst>
              <a:ext uri="{FF2B5EF4-FFF2-40B4-BE49-F238E27FC236}">
                <a16:creationId xmlns:a16="http://schemas.microsoft.com/office/drawing/2014/main" id="{444C9E40-28F5-4801-A2A9-175DC3581B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 name="Freeform 11">
              <a:extLst>
                <a:ext uri="{FF2B5EF4-FFF2-40B4-BE49-F238E27FC236}">
                  <a16:creationId xmlns:a16="http://schemas.microsoft.com/office/drawing/2014/main" id="{55345262-AFE3-401D-983C-B23ABBFA48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7" name="Freeform 12">
              <a:extLst>
                <a:ext uri="{FF2B5EF4-FFF2-40B4-BE49-F238E27FC236}">
                  <a16:creationId xmlns:a16="http://schemas.microsoft.com/office/drawing/2014/main" id="{913ABDCC-F8EA-4C73-8984-340CBC015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8" name="Freeform 13">
              <a:extLst>
                <a:ext uri="{FF2B5EF4-FFF2-40B4-BE49-F238E27FC236}">
                  <a16:creationId xmlns:a16="http://schemas.microsoft.com/office/drawing/2014/main" id="{0EB3C49B-7333-4DCC-B23A-6078CA94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9" name="Freeform 14">
              <a:extLst>
                <a:ext uri="{FF2B5EF4-FFF2-40B4-BE49-F238E27FC236}">
                  <a16:creationId xmlns:a16="http://schemas.microsoft.com/office/drawing/2014/main" id="{D16FADAA-332A-4BF0-9454-8E218EBE6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0" name="Freeform 15">
              <a:extLst>
                <a:ext uri="{FF2B5EF4-FFF2-40B4-BE49-F238E27FC236}">
                  <a16:creationId xmlns:a16="http://schemas.microsoft.com/office/drawing/2014/main" id="{D6F9EA0E-09D1-4626-B920-D25CA85331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1" name="Freeform 16">
              <a:extLst>
                <a:ext uri="{FF2B5EF4-FFF2-40B4-BE49-F238E27FC236}">
                  <a16:creationId xmlns:a16="http://schemas.microsoft.com/office/drawing/2014/main" id="{8CADAB19-39CD-4EC5-A0CD-1D36229BF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2" name="Freeform 17">
              <a:extLst>
                <a:ext uri="{FF2B5EF4-FFF2-40B4-BE49-F238E27FC236}">
                  <a16:creationId xmlns:a16="http://schemas.microsoft.com/office/drawing/2014/main" id="{14C6ADCF-1C69-4613-AF7C-5B5FA0B8A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3" name="Freeform 18">
              <a:extLst>
                <a:ext uri="{FF2B5EF4-FFF2-40B4-BE49-F238E27FC236}">
                  <a16:creationId xmlns:a16="http://schemas.microsoft.com/office/drawing/2014/main" id="{E04751BE-9AF6-4BC4-8F94-DFD06C94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4" name="Freeform 19">
              <a:extLst>
                <a:ext uri="{FF2B5EF4-FFF2-40B4-BE49-F238E27FC236}">
                  <a16:creationId xmlns:a16="http://schemas.microsoft.com/office/drawing/2014/main" id="{C741E501-7770-4413-99CB-ACF5EEB99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5" name="Freeform 20">
              <a:extLst>
                <a:ext uri="{FF2B5EF4-FFF2-40B4-BE49-F238E27FC236}">
                  <a16:creationId xmlns:a16="http://schemas.microsoft.com/office/drawing/2014/main" id="{12B3757A-73BC-4953-8B40-11D6E9303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6" name="Freeform 21">
              <a:extLst>
                <a:ext uri="{FF2B5EF4-FFF2-40B4-BE49-F238E27FC236}">
                  <a16:creationId xmlns:a16="http://schemas.microsoft.com/office/drawing/2014/main" id="{0BC522C1-F2F5-4EA9-9472-AB61ACF4F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7" name="Freeform 22">
              <a:extLst>
                <a:ext uri="{FF2B5EF4-FFF2-40B4-BE49-F238E27FC236}">
                  <a16:creationId xmlns:a16="http://schemas.microsoft.com/office/drawing/2014/main" id="{EB3F9554-9676-4D1A-B12F-2ADD8A3BE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8" name="Group 23">
            <a:extLst>
              <a:ext uri="{FF2B5EF4-FFF2-40B4-BE49-F238E27FC236}">
                <a16:creationId xmlns:a16="http://schemas.microsoft.com/office/drawing/2014/main" id="{55A277D0-C326-4D2A-8FE1-0D7CC575C3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9" name="Freeform 27">
              <a:extLst>
                <a:ext uri="{FF2B5EF4-FFF2-40B4-BE49-F238E27FC236}">
                  <a16:creationId xmlns:a16="http://schemas.microsoft.com/office/drawing/2014/main" id="{B50F1C42-E5EB-4F83-B291-7F1DA2E5FC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0" name="Freeform 28">
              <a:extLst>
                <a:ext uri="{FF2B5EF4-FFF2-40B4-BE49-F238E27FC236}">
                  <a16:creationId xmlns:a16="http://schemas.microsoft.com/office/drawing/2014/main" id="{E2175AEA-230F-4D3D-B019-866ED6AB5B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1" name="Freeform 29">
              <a:extLst>
                <a:ext uri="{FF2B5EF4-FFF2-40B4-BE49-F238E27FC236}">
                  <a16:creationId xmlns:a16="http://schemas.microsoft.com/office/drawing/2014/main" id="{E4552B22-19F9-4990-9D81-67CF1F0DD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2" name="Freeform 30">
              <a:extLst>
                <a:ext uri="{FF2B5EF4-FFF2-40B4-BE49-F238E27FC236}">
                  <a16:creationId xmlns:a16="http://schemas.microsoft.com/office/drawing/2014/main" id="{C8185079-B6ED-4DD3-9A6A-EA2ECD07C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3" name="Freeform 31">
              <a:extLst>
                <a:ext uri="{FF2B5EF4-FFF2-40B4-BE49-F238E27FC236}">
                  <a16:creationId xmlns:a16="http://schemas.microsoft.com/office/drawing/2014/main" id="{EFC5C1B1-F4ED-40EE-8023-6EC448B0F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4" name="Freeform 32">
              <a:extLst>
                <a:ext uri="{FF2B5EF4-FFF2-40B4-BE49-F238E27FC236}">
                  <a16:creationId xmlns:a16="http://schemas.microsoft.com/office/drawing/2014/main" id="{65C13948-ACB6-45C0-A69E-684808537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5" name="Freeform 33">
              <a:extLst>
                <a:ext uri="{FF2B5EF4-FFF2-40B4-BE49-F238E27FC236}">
                  <a16:creationId xmlns:a16="http://schemas.microsoft.com/office/drawing/2014/main" id="{CC96305D-6A9E-4626-A085-73B7C64798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6" name="Freeform 34">
              <a:extLst>
                <a:ext uri="{FF2B5EF4-FFF2-40B4-BE49-F238E27FC236}">
                  <a16:creationId xmlns:a16="http://schemas.microsoft.com/office/drawing/2014/main" id="{4F1ED594-AE39-4FC5-A183-75A91B7D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7" name="Freeform 35">
              <a:extLst>
                <a:ext uri="{FF2B5EF4-FFF2-40B4-BE49-F238E27FC236}">
                  <a16:creationId xmlns:a16="http://schemas.microsoft.com/office/drawing/2014/main" id="{CD012262-6A29-4C49-A0B3-EE3A7E9B8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8" name="Freeform 36">
              <a:extLst>
                <a:ext uri="{FF2B5EF4-FFF2-40B4-BE49-F238E27FC236}">
                  <a16:creationId xmlns:a16="http://schemas.microsoft.com/office/drawing/2014/main" id="{21C81F58-5CC8-4D42-B420-2F9BB80DC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0" name="Freeform 37">
              <a:extLst>
                <a:ext uri="{FF2B5EF4-FFF2-40B4-BE49-F238E27FC236}">
                  <a16:creationId xmlns:a16="http://schemas.microsoft.com/office/drawing/2014/main" id="{98EE5805-5CD9-4A3B-B8EB-0EFE0E43E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1" name="Freeform 38">
              <a:extLst>
                <a:ext uri="{FF2B5EF4-FFF2-40B4-BE49-F238E27FC236}">
                  <a16:creationId xmlns:a16="http://schemas.microsoft.com/office/drawing/2014/main" id="{CBA1E99E-FF8A-43D8-9046-6D1B32B55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2" name="Rectangle 37">
            <a:extLst>
              <a:ext uri="{FF2B5EF4-FFF2-40B4-BE49-F238E27FC236}">
                <a16:creationId xmlns:a16="http://schemas.microsoft.com/office/drawing/2014/main" id="{BF766F4D-7BDF-464B-88FA-1FBE27420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11">
            <a:extLst>
              <a:ext uri="{FF2B5EF4-FFF2-40B4-BE49-F238E27FC236}">
                <a16:creationId xmlns:a16="http://schemas.microsoft.com/office/drawing/2014/main" id="{FB820D55-1CB2-439B-874B-3FFDD2720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4" name="Rectangle 41">
            <a:extLst>
              <a:ext uri="{FF2B5EF4-FFF2-40B4-BE49-F238E27FC236}">
                <a16:creationId xmlns:a16="http://schemas.microsoft.com/office/drawing/2014/main" id="{DE4E4E5A-D66E-4BE4-A0DC-9159EA5EB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itle 1">
            <a:extLst>
              <a:ext uri="{FF2B5EF4-FFF2-40B4-BE49-F238E27FC236}">
                <a16:creationId xmlns:a16="http://schemas.microsoft.com/office/drawing/2014/main" id="{4FE2EB25-C4DC-4751-AB34-241E2D9C4188}"/>
              </a:ext>
            </a:extLst>
          </p:cNvPr>
          <p:cNvSpPr txBox="1">
            <a:spLocks/>
          </p:cNvSpPr>
          <p:nvPr/>
        </p:nvSpPr>
        <p:spPr>
          <a:xfrm>
            <a:off x="1869361" y="228600"/>
            <a:ext cx="9712998" cy="7930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t>In the Words of </a:t>
            </a:r>
            <a:r>
              <a:rPr lang="en-US" sz="4000" b="1" dirty="0">
                <a:solidFill>
                  <a:srgbClr val="FF0000"/>
                </a:solidFill>
              </a:rPr>
              <a:t>Johann Hari </a:t>
            </a:r>
            <a:r>
              <a:rPr lang="en-US" sz="4000" b="1" dirty="0"/>
              <a:t>(2015)</a:t>
            </a:r>
            <a:br>
              <a:rPr lang="en-US" sz="4000" b="1" dirty="0"/>
            </a:br>
            <a:br>
              <a:rPr lang="en-US" sz="4000" b="1" dirty="0"/>
            </a:br>
            <a:endParaRPr lang="en-US" sz="4000" b="1" dirty="0"/>
          </a:p>
        </p:txBody>
      </p:sp>
      <p:sp>
        <p:nvSpPr>
          <p:cNvPr id="36" name="Rectangle 43">
            <a:extLst>
              <a:ext uri="{FF2B5EF4-FFF2-40B4-BE49-F238E27FC236}">
                <a16:creationId xmlns:a16="http://schemas.microsoft.com/office/drawing/2014/main" id="{5D6A7AE2-852F-4062-A305-7FD3B39D2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Freeform 11">
            <a:extLst>
              <a:ext uri="{FF2B5EF4-FFF2-40B4-BE49-F238E27FC236}">
                <a16:creationId xmlns:a16="http://schemas.microsoft.com/office/drawing/2014/main" id="{223CF91F-7203-4A52-812D-5BB4CBD00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38" name="Content Placeholder 2">
            <a:extLst>
              <a:ext uri="{FF2B5EF4-FFF2-40B4-BE49-F238E27FC236}">
                <a16:creationId xmlns:a16="http://schemas.microsoft.com/office/drawing/2014/main" id="{BD0B1EF0-1201-43E2-906C-E8532DEED100}"/>
              </a:ext>
            </a:extLst>
          </p:cNvPr>
          <p:cNvGraphicFramePr>
            <a:graphicFrameLocks/>
          </p:cNvGraphicFramePr>
          <p:nvPr>
            <p:extLst>
              <p:ext uri="{D42A27DB-BD31-4B8C-83A1-F6EECF244321}">
                <p14:modId xmlns:p14="http://schemas.microsoft.com/office/powerpoint/2010/main" val="3433726213"/>
              </p:ext>
            </p:extLst>
          </p:nvPr>
        </p:nvGraphicFramePr>
        <p:xfrm>
          <a:off x="1794897" y="3025423"/>
          <a:ext cx="8987404" cy="3841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9" name="Picture 2" descr="Image result for picture of johann hari">
            <a:extLst>
              <a:ext uri="{FF2B5EF4-FFF2-40B4-BE49-F238E27FC236}">
                <a16:creationId xmlns:a16="http://schemas.microsoft.com/office/drawing/2014/main" id="{BE07A4B0-875A-4A48-A732-86CED99D62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1615" y="1221673"/>
            <a:ext cx="3325637" cy="172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9047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1877BDF-FF63-478F-96CA-DF3D2064A4E4}"/>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Johann Hari’s 8 Point Model for Connected Living:</a:t>
            </a:r>
          </a:p>
        </p:txBody>
      </p:sp>
      <p:sp>
        <p:nvSpPr>
          <p:cNvPr id="3" name="Content Placeholder 2">
            <a:extLst>
              <a:ext uri="{FF2B5EF4-FFF2-40B4-BE49-F238E27FC236}">
                <a16:creationId xmlns:a16="http://schemas.microsoft.com/office/drawing/2014/main" id="{F00A6C5C-63C0-4228-8E98-037C58416997}"/>
              </a:ext>
            </a:extLst>
          </p:cNvPr>
          <p:cNvSpPr>
            <a:spLocks noGrp="1"/>
          </p:cNvSpPr>
          <p:nvPr>
            <p:ph idx="1"/>
          </p:nvPr>
        </p:nvSpPr>
        <p:spPr>
          <a:xfrm>
            <a:off x="541866" y="2032000"/>
            <a:ext cx="7145867" cy="3879222"/>
          </a:xfrm>
        </p:spPr>
        <p:txBody>
          <a:bodyPr>
            <a:normAutofit/>
          </a:bodyPr>
          <a:lstStyle/>
          <a:p>
            <a:pPr marL="0">
              <a:spcBef>
                <a:spcPts val="0"/>
              </a:spcBef>
            </a:pPr>
            <a:r>
              <a:rPr lang="en-US" sz="2000">
                <a:solidFill>
                  <a:srgbClr val="FFFF00"/>
                </a:solidFill>
                <a:latin typeface="Calibri" panose="020F0502020204030204" pitchFamily="34" charset="0"/>
                <a:ea typeface="Calibri" panose="020F0502020204030204" pitchFamily="34" charset="0"/>
                <a:cs typeface="Times New Roman" panose="02020603050405020304" pitchFamily="18" charset="0"/>
              </a:rPr>
              <a:t>One: Connection to Meaningful Work: </a:t>
            </a:r>
          </a:p>
          <a:p>
            <a:pPr marL="0" indent="0">
              <a:spcBef>
                <a:spcPts val="0"/>
              </a:spcBef>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 </a:t>
            </a:r>
            <a:r>
              <a:rPr lang="en-US" b="1">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lack of control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little connection between effort and reward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are highly predictive of depression and suicide in the workplace. (Marmot et al., 2002).</a:t>
            </a:r>
          </a:p>
          <a:p>
            <a:pPr lvl="1">
              <a:buFont typeface="Wingdings" panose="05000000000000000000" pitchFamily="2"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Clr>
                <a:srgbClr val="A53010"/>
              </a:buClr>
              <a:buFont typeface="Arial" panose="020B0604020202020204" pitchFamily="34" charset="0"/>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Gallup study found that twice as many people in 2011 to 2012 hated their jobs as love their jobs (Marmot et al.,2002).</a:t>
            </a:r>
          </a:p>
          <a:p>
            <a:pPr lvl="1">
              <a:spcBef>
                <a:spcPts val="0"/>
              </a:spcBef>
              <a:buClr>
                <a:srgbClr val="A53010"/>
              </a:buClr>
              <a:buFont typeface="Arial" panose="020B0604020202020204" pitchFamily="34" charset="0"/>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Ensure your child is connected with work at home, in school, and possibly in the community. </a:t>
            </a:r>
          </a:p>
          <a:p>
            <a:pPr marL="457200" lvl="1" indent="0">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a:solidFill>
                <a:srgbClr val="FEFFFF"/>
              </a:solidFill>
            </a:endParaRPr>
          </a:p>
        </p:txBody>
      </p:sp>
      <p:pic>
        <p:nvPicPr>
          <p:cNvPr id="11" name="Picture 2" descr="Image result for picture of working">
            <a:extLst>
              <a:ext uri="{FF2B5EF4-FFF2-40B4-BE49-F238E27FC236}">
                <a16:creationId xmlns:a16="http://schemas.microsoft.com/office/drawing/2014/main" id="{6911BB53-412E-41EB-9E3C-502A7111E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57" y="2682240"/>
            <a:ext cx="3130600" cy="240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37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0256AE9-55A0-4A0C-82D9-5DD0EF336F58}"/>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Johann Hari’s 8 Point Model for Connected Living – continued:</a:t>
            </a:r>
            <a:endParaRPr lang="en-US" sz="2500">
              <a:solidFill>
                <a:srgbClr val="FEFFFF"/>
              </a:solidFill>
            </a:endParaRPr>
          </a:p>
        </p:txBody>
      </p:sp>
      <p:sp>
        <p:nvSpPr>
          <p:cNvPr id="3" name="Content Placeholder 2">
            <a:extLst>
              <a:ext uri="{FF2B5EF4-FFF2-40B4-BE49-F238E27FC236}">
                <a16:creationId xmlns:a16="http://schemas.microsoft.com/office/drawing/2014/main" id="{981B883C-F8B0-40C1-BAC9-7B4C806B220A}"/>
              </a:ext>
            </a:extLst>
          </p:cNvPr>
          <p:cNvSpPr>
            <a:spLocks noGrp="1"/>
          </p:cNvSpPr>
          <p:nvPr>
            <p:ph idx="1"/>
          </p:nvPr>
        </p:nvSpPr>
        <p:spPr>
          <a:xfrm>
            <a:off x="541866" y="2032000"/>
            <a:ext cx="7145867" cy="3879222"/>
          </a:xfrm>
        </p:spPr>
        <p:txBody>
          <a:bodyPr>
            <a:normAutofit/>
          </a:bodyPr>
          <a:lstStyle/>
          <a:p>
            <a:pPr marL="0" lvl="0">
              <a:spcBef>
                <a:spcPts val="0"/>
              </a:spcBef>
              <a:spcAft>
                <a:spcPts val="1000"/>
              </a:spcAft>
              <a:buClr>
                <a:srgbClr val="A53010"/>
              </a:buClr>
            </a:pPr>
            <a:r>
              <a:rPr lang="en-US" sz="2000">
                <a:solidFill>
                  <a:srgbClr val="FFFF00"/>
                </a:solidFill>
                <a:latin typeface="Calibri" panose="020F0502020204030204" pitchFamily="34" charset="0"/>
                <a:ea typeface="Calibri" panose="020F0502020204030204" pitchFamily="34" charset="0"/>
                <a:cs typeface="Times New Roman" panose="02020603050405020304" pitchFamily="18" charset="0"/>
              </a:rPr>
              <a:t>Two: Connection to Meaningful People:</a:t>
            </a:r>
          </a:p>
          <a:p>
            <a:pPr lvl="1">
              <a:buClr>
                <a:srgbClr val="A53010"/>
              </a:buClr>
              <a:buFont typeface="Wingdings" panose="05000000000000000000" pitchFamily="2" charset="2"/>
              <a:buChar char="§"/>
            </a:pPr>
            <a:r>
              <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rPr>
              <a:t>Pinker (2015) followed both isolated and highly connected people over nine years and found that </a:t>
            </a:r>
            <a:r>
              <a:rPr 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isolated people </a:t>
            </a:r>
            <a:r>
              <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rPr>
              <a:t>were </a:t>
            </a:r>
            <a:r>
              <a:rPr 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two to three times more likely to die </a:t>
            </a:r>
            <a:r>
              <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rPr>
              <a:t>during lonely periods. </a:t>
            </a:r>
          </a:p>
          <a:p>
            <a:pPr marL="457200" lvl="1" indent="0">
              <a:buClr>
                <a:srgbClr val="A53010"/>
              </a:buClr>
              <a:buNone/>
            </a:pPr>
            <a:endPar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Clr>
                <a:srgbClr val="A53010"/>
              </a:buClr>
              <a:buFont typeface="Wingdings" panose="05000000000000000000" pitchFamily="2" charset="2"/>
              <a:buChar char="§"/>
            </a:pPr>
            <a:r>
              <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rPr>
              <a:t>Cacioppo (2006, 2008, 2010), a neuroscience researcher, studied the impact that </a:t>
            </a:r>
            <a:r>
              <a:rPr 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loneliness </a:t>
            </a:r>
            <a:r>
              <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rPr>
              <a:t>has on health. He and his colleagues determined that loneliness causes </a:t>
            </a:r>
            <a:r>
              <a:rPr 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cortisol levels </a:t>
            </a:r>
            <a:r>
              <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rPr>
              <a:t>to go through the roof.</a:t>
            </a:r>
          </a:p>
          <a:p>
            <a:endParaRPr lang="en-US">
              <a:solidFill>
                <a:srgbClr val="FEFFFF"/>
              </a:solidFill>
            </a:endParaRPr>
          </a:p>
        </p:txBody>
      </p:sp>
      <p:pic>
        <p:nvPicPr>
          <p:cNvPr id="11268" name="Picture 4" descr="Image result for picture of connected people">
            <a:extLst>
              <a:ext uri="{FF2B5EF4-FFF2-40B4-BE49-F238E27FC236}">
                <a16:creationId xmlns:a16="http://schemas.microsoft.com/office/drawing/2014/main" id="{BCB50D80-E5B2-4B0D-B505-D7F2B1B35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57" y="2862943"/>
            <a:ext cx="3197195" cy="261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21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20827-8879-42DE-9819-EBEA065834D7}"/>
              </a:ext>
            </a:extLst>
          </p:cNvPr>
          <p:cNvSpPr>
            <a:spLocks noGrp="1"/>
          </p:cNvSpPr>
          <p:nvPr>
            <p:ph type="title"/>
          </p:nvPr>
        </p:nvSpPr>
        <p:spPr>
          <a:xfrm>
            <a:off x="1687669" y="624110"/>
            <a:ext cx="4137059" cy="1280890"/>
          </a:xfrm>
        </p:spPr>
        <p:txBody>
          <a:bodyPr>
            <a:normAutofit/>
          </a:bodyPr>
          <a:lstStyle/>
          <a:p>
            <a:pPr>
              <a:lnSpc>
                <a:spcPct val="90000"/>
              </a:lnSpc>
            </a:pPr>
            <a:r>
              <a:rPr lang="en-US" sz="4000" b="1"/>
              <a:t>Part One:</a:t>
            </a:r>
            <a:br>
              <a:rPr lang="en-US" sz="4000" b="1"/>
            </a:br>
            <a:r>
              <a:rPr lang="en-US" sz="2700" b="1">
                <a:solidFill>
                  <a:srgbClr val="FF0000"/>
                </a:solidFill>
              </a:rPr>
              <a:t>Some Facts and Terms:</a:t>
            </a:r>
          </a:p>
        </p:txBody>
      </p:sp>
      <p:sp>
        <p:nvSpPr>
          <p:cNvPr id="2055" name="Content Placeholder 2054">
            <a:extLst>
              <a:ext uri="{FF2B5EF4-FFF2-40B4-BE49-F238E27FC236}">
                <a16:creationId xmlns:a16="http://schemas.microsoft.com/office/drawing/2014/main" id="{E25E9530-BFDE-47A4-9E1F-85B72D91BED8}"/>
              </a:ext>
            </a:extLst>
          </p:cNvPr>
          <p:cNvSpPr>
            <a:spLocks noGrp="1"/>
          </p:cNvSpPr>
          <p:nvPr>
            <p:ph idx="1"/>
          </p:nvPr>
        </p:nvSpPr>
        <p:spPr>
          <a:xfrm>
            <a:off x="1683956" y="2133600"/>
            <a:ext cx="4140772" cy="3777622"/>
          </a:xfrm>
        </p:spPr>
        <p:txBody>
          <a:bodyPr>
            <a:normAutofit/>
          </a:bodyPr>
          <a:lstStyle/>
          <a:p>
            <a:endParaRPr lang="en-US" sz="1600" i="1">
              <a:solidFill>
                <a:srgbClr val="000000"/>
              </a:solidFill>
            </a:endParaRPr>
          </a:p>
        </p:txBody>
      </p:sp>
      <p:pic>
        <p:nvPicPr>
          <p:cNvPr id="2053" name="Picture 2" descr="Image result for picture of social media addiction">
            <a:extLst>
              <a:ext uri="{FF2B5EF4-FFF2-40B4-BE49-F238E27FC236}">
                <a16:creationId xmlns:a16="http://schemas.microsoft.com/office/drawing/2014/main" id="{7D989EAC-6422-4545-9407-8735635CF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96493"/>
            <a:ext cx="10106630" cy="443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2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7BC3-7000-4731-8BA6-CFD90D3A8DC0}"/>
              </a:ext>
            </a:extLst>
          </p:cNvPr>
          <p:cNvSpPr>
            <a:spLocks noGrp="1"/>
          </p:cNvSpPr>
          <p:nvPr>
            <p:ph type="title"/>
          </p:nvPr>
        </p:nvSpPr>
        <p:spPr/>
        <p:txBody>
          <a:bodyPr/>
          <a:lstStyle/>
          <a:p>
            <a:r>
              <a:rPr lang="en-US" sz="2300" b="1">
                <a:solidFill>
                  <a:srgbClr val="FF0000"/>
                </a:solidFill>
              </a:rPr>
              <a:t>Johann Hari’s 8 Point Model for Connected Living – continued:</a:t>
            </a:r>
            <a:br>
              <a:rPr lang="en-US" sz="2300" b="1">
                <a:solidFill>
                  <a:srgbClr val="FF0000"/>
                </a:solidFill>
              </a:rPr>
            </a:br>
            <a:br>
              <a:rPr lang="en-US" sz="2300" b="1">
                <a:solidFill>
                  <a:srgbClr val="FF0000"/>
                </a:solidFill>
              </a:rPr>
            </a:br>
            <a:r>
              <a:rPr lang="en-US" sz="1800" b="1">
                <a:solidFill>
                  <a:prstClr val="black"/>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br>
              <a:rPr 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00">
                <a:solidFill>
                  <a:prstClr val="black"/>
                </a:solidFill>
                <a:latin typeface="Calibri" panose="020F0502020204030204" pitchFamily="34" charset="0"/>
                <a:ea typeface="Calibri" panose="020F0502020204030204" pitchFamily="34" charset="0"/>
                <a:cs typeface="Times New Roman" panose="02020603050405020304" pitchFamily="18" charset="0"/>
              </a:rPr>
              <a:t>Shared with permission – Peter Ryan, CAPT, USN (R)</a:t>
            </a:r>
            <a:endParaRPr lang="en-US"/>
          </a:p>
        </p:txBody>
      </p:sp>
      <p:pic>
        <p:nvPicPr>
          <p:cNvPr id="4" name="Content Placeholder 3">
            <a:extLst>
              <a:ext uri="{FF2B5EF4-FFF2-40B4-BE49-F238E27FC236}">
                <a16:creationId xmlns:a16="http://schemas.microsoft.com/office/drawing/2014/main" id="{3BFD09F7-A52C-42E0-A677-CFD2BCA16330}"/>
              </a:ext>
            </a:extLst>
          </p:cNvPr>
          <p:cNvPicPr>
            <a:picLocks noGrp="1" noChangeAspect="1"/>
          </p:cNvPicPr>
          <p:nvPr>
            <p:ph idx="1"/>
          </p:nvPr>
        </p:nvPicPr>
        <p:blipFill>
          <a:blip r:embed="rId2"/>
          <a:stretch>
            <a:fillRect/>
          </a:stretch>
        </p:blipFill>
        <p:spPr>
          <a:xfrm>
            <a:off x="2592925" y="2133600"/>
            <a:ext cx="8911687" cy="4239768"/>
          </a:xfrm>
          <a:prstGeom prst="rect">
            <a:avLst/>
          </a:prstGeom>
        </p:spPr>
      </p:pic>
    </p:spTree>
    <p:extLst>
      <p:ext uri="{BB962C8B-B14F-4D97-AF65-F5344CB8AC3E}">
        <p14:creationId xmlns:p14="http://schemas.microsoft.com/office/powerpoint/2010/main" val="219079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1F31B40-E9BC-4D96-B017-BE02DEF86397}"/>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Johann Hari’s 8 Point Model for Connected Living – continued:</a:t>
            </a:r>
          </a:p>
        </p:txBody>
      </p:sp>
      <p:sp>
        <p:nvSpPr>
          <p:cNvPr id="3" name="Content Placeholder 2">
            <a:extLst>
              <a:ext uri="{FF2B5EF4-FFF2-40B4-BE49-F238E27FC236}">
                <a16:creationId xmlns:a16="http://schemas.microsoft.com/office/drawing/2014/main" id="{056EDDC3-CC1D-4615-B594-3CFCA1579C36}"/>
              </a:ext>
            </a:extLst>
          </p:cNvPr>
          <p:cNvSpPr>
            <a:spLocks noGrp="1"/>
          </p:cNvSpPr>
          <p:nvPr>
            <p:ph idx="1"/>
          </p:nvPr>
        </p:nvSpPr>
        <p:spPr>
          <a:xfrm>
            <a:off x="541866" y="2032000"/>
            <a:ext cx="7145867" cy="3879222"/>
          </a:xfrm>
        </p:spPr>
        <p:txBody>
          <a:bodyPr>
            <a:normAutofit lnSpcReduction="10000"/>
          </a:bodyPr>
          <a:lstStyle/>
          <a:p>
            <a:pPr marL="0" lvl="0" indent="0">
              <a:spcBef>
                <a:spcPts val="0"/>
              </a:spcBef>
              <a:buClr>
                <a:srgbClr val="A53010"/>
              </a:buClr>
              <a:buNone/>
            </a:pPr>
            <a:r>
              <a:rPr lang="en-US" sz="2000">
                <a:solidFill>
                  <a:srgbClr val="FFFF00"/>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p>
          <a:p>
            <a:pPr marL="0">
              <a:spcBef>
                <a:spcPts val="0"/>
              </a:spcBef>
            </a:pPr>
            <a:endParaRPr lang="en-US" sz="20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Cacioppo (2013) reported a rather shocking meta-analysis study of over 100,000 participants which found increased risks of dying early due to living with the following: </a:t>
            </a:r>
          </a:p>
          <a:p>
            <a:pPr marL="0" indent="0">
              <a:spcBef>
                <a:spcPts val="0"/>
              </a:spcBef>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Air pollution: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5%</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increased risk of dying early</a:t>
            </a:r>
          </a:p>
          <a:p>
            <a:pPr lvl="1">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Obesity: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20%</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risk of dying early</a:t>
            </a:r>
          </a:p>
          <a:p>
            <a:pPr lvl="1">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Alcoholism: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    30%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risk of dying early</a:t>
            </a:r>
          </a:p>
          <a:p>
            <a:pPr lvl="1">
              <a:spcBef>
                <a:spcPts val="0"/>
              </a:spcBef>
              <a:buFont typeface="Symbol" panose="05050102010706020507" pitchFamily="18"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Loneliness: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45%</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risk of dying early</a:t>
            </a:r>
          </a:p>
          <a:p>
            <a:pPr marL="457200" lvl="1" indent="0">
              <a:spcBef>
                <a:spcPts val="0"/>
              </a:spcBef>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indent="-285750">
              <a:spcBef>
                <a:spcPts val="0"/>
              </a:spcBef>
            </a:pP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Ensure your child is connected with family, good friends, and other adults in 3D, face-to-face relationships.</a:t>
            </a:r>
          </a:p>
          <a:p>
            <a:pPr marL="114300" lvl="1" indent="0">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endParaRPr lang="en-US">
              <a:solidFill>
                <a:srgbClr val="FEFFFF"/>
              </a:solidFill>
            </a:endParaRPr>
          </a:p>
        </p:txBody>
      </p:sp>
      <p:pic>
        <p:nvPicPr>
          <p:cNvPr id="7" name="Graphic 6" descr="Checkmark">
            <a:extLst>
              <a:ext uri="{FF2B5EF4-FFF2-40B4-BE49-F238E27FC236}">
                <a16:creationId xmlns:a16="http://schemas.microsoft.com/office/drawing/2014/main" id="{39BCB0E3-2B5E-4E0F-B63A-EB66436A37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71465" y="2551923"/>
            <a:ext cx="3001931" cy="3001931"/>
          </a:xfrm>
          <a:prstGeom prst="rect">
            <a:avLst/>
          </a:prstGeom>
        </p:spPr>
      </p:pic>
      <p:pic>
        <p:nvPicPr>
          <p:cNvPr id="4" name="Picture 3">
            <a:extLst>
              <a:ext uri="{FF2B5EF4-FFF2-40B4-BE49-F238E27FC236}">
                <a16:creationId xmlns:a16="http://schemas.microsoft.com/office/drawing/2014/main" id="{94F92408-9A12-4CF4-A40F-055E5ABACFF6}"/>
              </a:ext>
            </a:extLst>
          </p:cNvPr>
          <p:cNvPicPr>
            <a:picLocks noChangeAspect="1"/>
          </p:cNvPicPr>
          <p:nvPr/>
        </p:nvPicPr>
        <p:blipFill>
          <a:blip r:embed="rId4"/>
          <a:stretch>
            <a:fillRect/>
          </a:stretch>
        </p:blipFill>
        <p:spPr>
          <a:xfrm>
            <a:off x="8349343" y="2927758"/>
            <a:ext cx="3614056" cy="2176339"/>
          </a:xfrm>
          <a:prstGeom prst="rect">
            <a:avLst/>
          </a:prstGeom>
        </p:spPr>
      </p:pic>
    </p:spTree>
    <p:extLst>
      <p:ext uri="{BB962C8B-B14F-4D97-AF65-F5344CB8AC3E}">
        <p14:creationId xmlns:p14="http://schemas.microsoft.com/office/powerpoint/2010/main" val="344205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A472A5-1A8C-4CA8-A93B-5B462F0F5B40}"/>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Johann Hari’s 8 Point Model for Connected Living – continued:</a:t>
            </a:r>
          </a:p>
        </p:txBody>
      </p:sp>
      <p:sp>
        <p:nvSpPr>
          <p:cNvPr id="3" name="Content Placeholder 2">
            <a:extLst>
              <a:ext uri="{FF2B5EF4-FFF2-40B4-BE49-F238E27FC236}">
                <a16:creationId xmlns:a16="http://schemas.microsoft.com/office/drawing/2014/main" id="{5AAA4081-8A15-43F3-899D-416ADFE57118}"/>
              </a:ext>
            </a:extLst>
          </p:cNvPr>
          <p:cNvSpPr>
            <a:spLocks noGrp="1"/>
          </p:cNvSpPr>
          <p:nvPr>
            <p:ph idx="1"/>
          </p:nvPr>
        </p:nvSpPr>
        <p:spPr>
          <a:xfrm>
            <a:off x="541866" y="2032000"/>
            <a:ext cx="7145867" cy="4166973"/>
          </a:xfrm>
        </p:spPr>
        <p:txBody>
          <a:bodyPr>
            <a:normAutofit fontScale="92500" lnSpcReduction="20000"/>
          </a:bodyPr>
          <a:lstStyle/>
          <a:p>
            <a:pPr>
              <a:spcBef>
                <a:spcPts val="0"/>
              </a:spcBef>
              <a:spcAft>
                <a:spcPts val="1000"/>
              </a:spcAft>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100">
                <a:solidFill>
                  <a:srgbClr val="FFFF00"/>
                </a:solidFill>
                <a:latin typeface="Calibri" panose="020F0502020204030204" pitchFamily="34" charset="0"/>
                <a:ea typeface="Calibri" panose="020F0502020204030204" pitchFamily="34" charset="0"/>
                <a:cs typeface="Times New Roman" panose="02020603050405020304" pitchFamily="18" charset="0"/>
              </a:rPr>
              <a:t>Three – Connection to Meaningful Values:</a:t>
            </a:r>
          </a:p>
          <a:p>
            <a:pPr lvl="1">
              <a:buFont typeface="Arial" panose="020B0604020202020204" pitchFamily="34" charset="0"/>
              <a:buChar char="•"/>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Overvaluing money and possessions leads to higher scores of depression (Belk, 1983). Kasser’s (2002) research specifically determined that the more materialistic you are the more likely you are to score higher on measures of depression.</a:t>
            </a:r>
            <a:endParaRPr lang="en-US" sz="1700">
              <a:solidFill>
                <a:srgbClr val="FEFFFF"/>
              </a:solidFill>
              <a:latin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Ask families to define their </a:t>
            </a: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values</a:t>
            </a:r>
            <a:r>
              <a:rPr lang="en-US" sz="170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and create a simple </a:t>
            </a: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1700" i="1">
                <a:solidFill>
                  <a:srgbClr val="FFFF00"/>
                </a:solidFill>
                <a:latin typeface="Calibri" panose="020F0502020204030204" pitchFamily="34" charset="0"/>
                <a:ea typeface="Calibri" panose="020F0502020204030204" pitchFamily="34" charset="0"/>
                <a:cs typeface="Times New Roman" panose="02020603050405020304" pitchFamily="18" charset="0"/>
              </a:rPr>
              <a:t>Coat of Arms”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depicting those values.</a:t>
            </a:r>
          </a:p>
          <a:p>
            <a:pPr marL="457200" lvl="1" indent="0">
              <a:buNone/>
            </a:pPr>
            <a:endParaRPr lang="en-US" sz="1700" i="1">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100">
                <a:solidFill>
                  <a:srgbClr val="FFFF00"/>
                </a:solidFill>
                <a:latin typeface="Calibri" panose="020F0502020204030204" pitchFamily="34" charset="0"/>
                <a:ea typeface="Calibri" panose="020F0502020204030204" pitchFamily="34" charset="0"/>
                <a:cs typeface="Times New Roman" panose="02020603050405020304" pitchFamily="18" charset="0"/>
              </a:rPr>
              <a:t>Four – Disconnection from Childhood Trauma:</a:t>
            </a:r>
          </a:p>
          <a:p>
            <a:pPr marL="800100" lvl="2">
              <a:spcBef>
                <a:spcPts val="0"/>
              </a:spcBef>
              <a:spcAft>
                <a:spcPts val="1000"/>
              </a:spcAft>
              <a:buFont typeface="Arial" panose="020B0604020202020204" pitchFamily="34" charset="0"/>
              <a:buChar char="•"/>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Kaiser Study of </a:t>
            </a: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Adverse Childhood Experiences  (ACEs)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 The results indicated that for every category of trauma experienced as a child, he/she was dramatically more likely to be depressed as an adult (Felitti et al., 2014; Felitti, 2004). </a:t>
            </a:r>
          </a:p>
          <a:p>
            <a:pPr marL="800100" lvl="2">
              <a:spcBef>
                <a:spcPts val="0"/>
              </a:spcBef>
              <a:spcAft>
                <a:spcPts val="1000"/>
              </a:spcAft>
              <a:buFont typeface="Arial" panose="020B0604020202020204" pitchFamily="34" charset="0"/>
              <a:buChar char="•"/>
            </a:pPr>
            <a:r>
              <a:rPr lang="en-US" sz="170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 Parents need to be more mindful of how ACEs impact the child, not just “Big Traumas.” Don’t let the child self-medicate with media. </a:t>
            </a:r>
          </a:p>
          <a:p>
            <a:pPr marL="0" indent="0">
              <a:buNone/>
            </a:pPr>
            <a:endParaRPr lang="en-US" sz="1700" i="1">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Image result for cartoon showing family values">
            <a:extLst>
              <a:ext uri="{FF2B5EF4-FFF2-40B4-BE49-F238E27FC236}">
                <a16:creationId xmlns:a16="http://schemas.microsoft.com/office/drawing/2014/main" id="{1D570EEC-8854-47A4-9F93-6DD41F80889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673737" y="1907178"/>
            <a:ext cx="3370217" cy="3857896"/>
          </a:xfrm>
          <a:prstGeom prst="rect">
            <a:avLst/>
          </a:prstGeom>
          <a:noFill/>
        </p:spPr>
      </p:pic>
    </p:spTree>
    <p:extLst>
      <p:ext uri="{BB962C8B-B14F-4D97-AF65-F5344CB8AC3E}">
        <p14:creationId xmlns:p14="http://schemas.microsoft.com/office/powerpoint/2010/main" val="283718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93AA461-9ED7-4BE6-9639-07D356DCBCC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Johann Hari’s 8 Point Model for Connected Living – continued:</a:t>
            </a:r>
          </a:p>
        </p:txBody>
      </p:sp>
      <p:sp>
        <p:nvSpPr>
          <p:cNvPr id="3" name="Content Placeholder 2">
            <a:extLst>
              <a:ext uri="{FF2B5EF4-FFF2-40B4-BE49-F238E27FC236}">
                <a16:creationId xmlns:a16="http://schemas.microsoft.com/office/drawing/2014/main" id="{379367DC-2A9B-4A86-A5F7-70340FE09803}"/>
              </a:ext>
            </a:extLst>
          </p:cNvPr>
          <p:cNvSpPr>
            <a:spLocks noGrp="1"/>
          </p:cNvSpPr>
          <p:nvPr>
            <p:ph idx="1"/>
          </p:nvPr>
        </p:nvSpPr>
        <p:spPr>
          <a:xfrm>
            <a:off x="541866" y="2032000"/>
            <a:ext cx="7145867" cy="3879222"/>
          </a:xfrm>
        </p:spPr>
        <p:txBody>
          <a:bodyPr>
            <a:normAutofit/>
          </a:bodyPr>
          <a:lstStyle/>
          <a:p>
            <a:pPr marL="0">
              <a:spcBef>
                <a:spcPts val="0"/>
              </a:spcBef>
              <a:spcAft>
                <a:spcPts val="600"/>
              </a:spcAft>
            </a:pPr>
            <a:r>
              <a:rPr lang="en-US" sz="2000">
                <a:solidFill>
                  <a:srgbClr val="FFFF00"/>
                </a:solidFill>
                <a:latin typeface="Calibri" panose="020F0502020204030204" pitchFamily="34" charset="0"/>
                <a:ea typeface="Calibri" panose="020F0502020204030204" pitchFamily="34" charset="0"/>
                <a:cs typeface="Times New Roman" panose="02020603050405020304" pitchFamily="18" charset="0"/>
              </a:rPr>
              <a:t>Five – Connection to Status and Respect:</a:t>
            </a:r>
          </a:p>
          <a:p>
            <a:pPr marL="0" lvl="0" indent="0">
              <a:spcBef>
                <a:spcPts val="0"/>
              </a:spcBef>
              <a:spcAft>
                <a:spcPts val="600"/>
              </a:spcAft>
              <a:buClr>
                <a:srgbClr val="A53010"/>
              </a:buClr>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Similar to our primate cousins, low ranking individuals show changes in the brain, specifically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pituitary</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and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adrenal glands</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(Sapolsky, 1992; 2002). </a:t>
            </a:r>
          </a:p>
          <a:p>
            <a:pPr marL="0" lvl="0" indent="0">
              <a:spcBef>
                <a:spcPts val="0"/>
              </a:spcBef>
              <a:spcAft>
                <a:spcPts val="600"/>
              </a:spcAft>
              <a:buClr>
                <a:srgbClr val="A53010"/>
              </a:buClr>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As Twenge (2006) in her book </a:t>
            </a:r>
            <a:r>
              <a:rPr lang="en-US" i="1">
                <a:solidFill>
                  <a:srgbClr val="FFFF00"/>
                </a:solidFill>
                <a:latin typeface="Calibri" panose="020F0502020204030204" pitchFamily="34" charset="0"/>
                <a:ea typeface="Calibri" panose="020F0502020204030204" pitchFamily="34" charset="0"/>
                <a:cs typeface="Times New Roman" panose="02020603050405020304" pitchFamily="18" charset="0"/>
              </a:rPr>
              <a:t>Generation Me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astutely pointed out, self-esteem is not based on air, but on mastery and real-world competence. </a:t>
            </a:r>
            <a:r>
              <a:rPr lang="en-US" i="1">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lvl="1">
              <a:spcBef>
                <a:spcPts val="0"/>
              </a:spcBef>
              <a:spcAft>
                <a:spcPts val="600"/>
              </a:spcAft>
              <a:buFont typeface="Arial" panose="020B0604020202020204" pitchFamily="34" charset="0"/>
              <a:buChar char="•"/>
            </a:pPr>
            <a:endParaRPr lang="en-US" i="1">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Build self-respect and confidence based on competence.</a:t>
            </a:r>
          </a:p>
          <a:p>
            <a:pPr marL="0" lvl="0" indent="0">
              <a:spcBef>
                <a:spcPts val="0"/>
              </a:spcBef>
              <a:spcAft>
                <a:spcPts val="600"/>
              </a:spcAft>
              <a:buClr>
                <a:srgbClr val="A53010"/>
              </a:buClr>
              <a:buNone/>
            </a:pPr>
            <a:endParaRPr lang="en-US" u="sng">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Image result for picture status">
            <a:extLst>
              <a:ext uri="{FF2B5EF4-FFF2-40B4-BE49-F238E27FC236}">
                <a16:creationId xmlns:a16="http://schemas.microsoft.com/office/drawing/2014/main" id="{F0967E1D-FA11-4081-86B8-11FF6D0EB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6118" y="3104109"/>
            <a:ext cx="3465499" cy="249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64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BA71C96-DFEC-424C-BAF2-89E35AC34139}"/>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Johann Hari’s 8 Point Model for Connected Living – continued:</a:t>
            </a:r>
            <a:endParaRPr lang="en-US" sz="2500">
              <a:solidFill>
                <a:srgbClr val="FEFFFF"/>
              </a:solidFill>
            </a:endParaRPr>
          </a:p>
        </p:txBody>
      </p:sp>
      <p:sp>
        <p:nvSpPr>
          <p:cNvPr id="3" name="Content Placeholder 2">
            <a:extLst>
              <a:ext uri="{FF2B5EF4-FFF2-40B4-BE49-F238E27FC236}">
                <a16:creationId xmlns:a16="http://schemas.microsoft.com/office/drawing/2014/main" id="{BA6C7707-BAAA-4CD6-82BB-07E2C56FD5C7}"/>
              </a:ext>
            </a:extLst>
          </p:cNvPr>
          <p:cNvSpPr>
            <a:spLocks noGrp="1"/>
          </p:cNvSpPr>
          <p:nvPr>
            <p:ph idx="1"/>
          </p:nvPr>
        </p:nvSpPr>
        <p:spPr>
          <a:xfrm>
            <a:off x="541866" y="2031999"/>
            <a:ext cx="7145867" cy="4166973"/>
          </a:xfrm>
        </p:spPr>
        <p:txBody>
          <a:bodyPr>
            <a:normAutofit/>
          </a:bodyPr>
          <a:lstStyle/>
          <a:p>
            <a:pPr marL="0" lvl="0" indent="0">
              <a:lnSpc>
                <a:spcPct val="90000"/>
              </a:lnSpc>
              <a:spcBef>
                <a:spcPts val="0"/>
              </a:spcBef>
              <a:spcAft>
                <a:spcPts val="600"/>
              </a:spcAft>
              <a:buClr>
                <a:srgbClr val="A53010"/>
              </a:buClr>
              <a:buNone/>
            </a:pPr>
            <a:endParaRPr lang="en-US" sz="1500" u="sng">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Clr>
                <a:srgbClr val="A53010"/>
              </a:buClr>
            </a:pP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FFFF00"/>
                </a:solidFill>
                <a:latin typeface="Calibri" panose="020F0502020204030204" pitchFamily="34" charset="0"/>
                <a:ea typeface="Calibri" panose="020F0502020204030204" pitchFamily="34" charset="0"/>
                <a:cs typeface="Times New Roman" panose="02020603050405020304" pitchFamily="18" charset="0"/>
              </a:rPr>
              <a:t>Six: Connection to the Natural World:</a:t>
            </a:r>
          </a:p>
          <a:p>
            <a:pPr marL="0" lvl="0" indent="0">
              <a:lnSpc>
                <a:spcPct val="90000"/>
              </a:lnSpc>
              <a:spcBef>
                <a:spcPts val="0"/>
              </a:spcBef>
              <a:buClr>
                <a:srgbClr val="A53010"/>
              </a:buClr>
              <a:buNone/>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buClr>
                <a:srgbClr val="A53010"/>
              </a:buClr>
              <a:buFont typeface="Arial" panose="020B0604020202020204" pitchFamily="34" charset="0"/>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Bonobos in the wild can become sad or depressed, but there is a limit to how far they will go.  In captivity, they become extremely depressed and often self-injure and/or rock compulsively (interview with Isabel Behncke cited in Hari, 2018).</a:t>
            </a:r>
            <a:endParaRPr lang="en-US" sz="1500" b="1">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endParaRPr lang="en-US" sz="1500" b="1">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1500" b="1">
                <a:solidFill>
                  <a:srgbClr val="FFFF00"/>
                </a:solidFill>
                <a:latin typeface="Calibri" panose="020F0502020204030204" pitchFamily="34" charset="0"/>
                <a:ea typeface="Calibri" panose="020F0502020204030204" pitchFamily="34" charset="0"/>
                <a:cs typeface="Times New Roman" panose="02020603050405020304" pitchFamily="18" charset="0"/>
              </a:rPr>
              <a:t>“Nature Deficit Disorder”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Humans are hard-wired for a genuine nature  connection (Louv, 2005). </a:t>
            </a:r>
          </a:p>
          <a:p>
            <a:pPr marL="457200" lvl="1" indent="0">
              <a:lnSpc>
                <a:spcPct val="90000"/>
              </a:lnSpc>
              <a:spcBef>
                <a:spcPts val="0"/>
              </a:spcBef>
              <a:spcAft>
                <a:spcPts val="600"/>
              </a:spcAft>
              <a:buClr>
                <a:srgbClr val="A53010"/>
              </a:buClr>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Louv (2005) stated that many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psychological problems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in kids today are related to an </a:t>
            </a: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erosion of their connection with nature </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and immersion into the digital world. </a:t>
            </a:r>
          </a:p>
          <a:p>
            <a:pPr marL="457200" lvl="1" indent="0">
              <a:lnSpc>
                <a:spcPct val="90000"/>
              </a:lnSpc>
              <a:spcBef>
                <a:spcPts val="0"/>
              </a:spcBef>
              <a:spcAft>
                <a:spcPts val="600"/>
              </a:spcAft>
              <a:buClr>
                <a:srgbClr val="A53010"/>
              </a:buClr>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150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rPr>
              <a:t> Get your child outside having fun in nature and get him/her exercising! </a:t>
            </a:r>
          </a:p>
          <a:p>
            <a:pPr>
              <a:lnSpc>
                <a:spcPct val="90000"/>
              </a:lnSpc>
            </a:pPr>
            <a:endParaRPr lang="en-US" sz="1500">
              <a:solidFill>
                <a:srgbClr val="FEFFFF"/>
              </a:solidFill>
            </a:endParaRPr>
          </a:p>
        </p:txBody>
      </p:sp>
      <p:pic>
        <p:nvPicPr>
          <p:cNvPr id="4" name="Picture 2" descr="Image result for picture of nature">
            <a:extLst>
              <a:ext uri="{FF2B5EF4-FFF2-40B4-BE49-F238E27FC236}">
                <a16:creationId xmlns:a16="http://schemas.microsoft.com/office/drawing/2014/main" id="{A2D3A806-57AA-4AD9-89FA-EA801F6FD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0966" y="2353206"/>
            <a:ext cx="3801034" cy="309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645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DF3B08A-0F2C-49EC-B73A-B0A7A90EB71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Johann Hari 8’s Point Model for Connected Living - continued</a:t>
            </a:r>
          </a:p>
        </p:txBody>
      </p:sp>
      <p:sp>
        <p:nvSpPr>
          <p:cNvPr id="3" name="Content Placeholder 2">
            <a:extLst>
              <a:ext uri="{FF2B5EF4-FFF2-40B4-BE49-F238E27FC236}">
                <a16:creationId xmlns:a16="http://schemas.microsoft.com/office/drawing/2014/main" id="{4D9FEA72-64B7-4464-B5D2-6F18A9CF51EE}"/>
              </a:ext>
            </a:extLst>
          </p:cNvPr>
          <p:cNvSpPr>
            <a:spLocks noGrp="1"/>
          </p:cNvSpPr>
          <p:nvPr>
            <p:ph idx="1"/>
          </p:nvPr>
        </p:nvSpPr>
        <p:spPr>
          <a:xfrm>
            <a:off x="541866" y="2032000"/>
            <a:ext cx="7145867" cy="4368800"/>
          </a:xfrm>
        </p:spPr>
        <p:txBody>
          <a:bodyPr>
            <a:normAutofit fontScale="77500" lnSpcReduction="20000"/>
          </a:bodyPr>
          <a:lstStyle/>
          <a:p>
            <a:pPr marL="0">
              <a:spcBef>
                <a:spcPts val="0"/>
              </a:spcBef>
              <a:spcAft>
                <a:spcPts val="600"/>
              </a:spcAft>
            </a:pPr>
            <a:r>
              <a:rPr lang="en-US" sz="2600">
                <a:solidFill>
                  <a:srgbClr val="FFFF00"/>
                </a:solidFill>
                <a:latin typeface="Calibri" panose="020F0502020204030204" pitchFamily="34" charset="0"/>
                <a:ea typeface="Calibri" panose="020F0502020204030204" pitchFamily="34" charset="0"/>
                <a:cs typeface="Times New Roman" panose="02020603050405020304" pitchFamily="18" charset="0"/>
              </a:rPr>
              <a:t>Seven – Connection to a Hopeful and Secure Future:</a:t>
            </a:r>
          </a:p>
          <a:p>
            <a:pPr marL="0" indent="0">
              <a:spcBef>
                <a:spcPts val="0"/>
              </a:spcBef>
              <a:spcAft>
                <a:spcPts val="600"/>
              </a:spcAft>
              <a:buNone/>
            </a:pPr>
            <a:endParaRPr lang="en-US" sz="15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a:solidFill>
                  <a:srgbClr val="FEFFFF"/>
                </a:solidFill>
                <a:latin typeface="Calibri" panose="020F0502020204030204" pitchFamily="34" charset="0"/>
                <a:ea typeface="Calibri" panose="020F0502020204030204" pitchFamily="34" charset="0"/>
                <a:cs typeface="Calibri" panose="020F0502020204030204" pitchFamily="34" charset="0"/>
              </a:rPr>
              <a:t>As </a:t>
            </a:r>
            <a:r>
              <a:rPr lang="en-US" sz="1800">
                <a:solidFill>
                  <a:srgbClr val="FFFF00"/>
                </a:solidFill>
                <a:latin typeface="Calibri" panose="020F0502020204030204" pitchFamily="34" charset="0"/>
                <a:ea typeface="Calibri" panose="020F0502020204030204" pitchFamily="34" charset="0"/>
                <a:cs typeface="Calibri" panose="020F0502020204030204" pitchFamily="34" charset="0"/>
              </a:rPr>
              <a:t>Native Americans </a:t>
            </a:r>
            <a:r>
              <a:rPr lang="en-US" sz="1800">
                <a:solidFill>
                  <a:srgbClr val="FEFFFF"/>
                </a:solidFill>
                <a:latin typeface="Calibri" panose="020F0502020204030204" pitchFamily="34" charset="0"/>
                <a:ea typeface="Calibri" panose="020F0502020204030204" pitchFamily="34" charset="0"/>
                <a:cs typeface="Calibri" panose="020F0502020204030204" pitchFamily="34" charset="0"/>
              </a:rPr>
              <a:t>were stripped of their identities, they lost their connection to the future, they became </a:t>
            </a:r>
            <a:r>
              <a:rPr lang="en-US" sz="1800">
                <a:solidFill>
                  <a:srgbClr val="FFFF00"/>
                </a:solidFill>
                <a:latin typeface="Calibri" panose="020F0502020204030204" pitchFamily="34" charset="0"/>
                <a:ea typeface="Calibri" panose="020F0502020204030204" pitchFamily="34" charset="0"/>
                <a:cs typeface="Calibri" panose="020F0502020204030204" pitchFamily="34" charset="0"/>
              </a:rPr>
              <a:t>increasingly depressed</a:t>
            </a:r>
            <a:r>
              <a:rPr lang="en-US" sz="1800">
                <a:solidFill>
                  <a:srgbClr val="FEFFFF"/>
                </a:solidFill>
                <a:latin typeface="Calibri" panose="020F0502020204030204" pitchFamily="34" charset="0"/>
                <a:ea typeface="Calibri" panose="020F0502020204030204" pitchFamily="34" charset="0"/>
                <a:cs typeface="Calibri" panose="020F0502020204030204" pitchFamily="34" charset="0"/>
              </a:rPr>
              <a:t>, and then often resorted to </a:t>
            </a:r>
            <a:r>
              <a:rPr lang="en-US" sz="1800">
                <a:solidFill>
                  <a:srgbClr val="FFFF00"/>
                </a:solidFill>
                <a:latin typeface="Calibri" panose="020F0502020204030204" pitchFamily="34" charset="0"/>
                <a:ea typeface="Calibri" panose="020F0502020204030204" pitchFamily="34" charset="0"/>
                <a:cs typeface="Calibri" panose="020F0502020204030204" pitchFamily="34" charset="0"/>
              </a:rPr>
              <a:t>alcohol which often culminated in addiction</a:t>
            </a:r>
            <a:r>
              <a:rPr lang="en-US" sz="1800">
                <a:solidFill>
                  <a:srgbClr val="FEFFFF"/>
                </a:solidFill>
                <a:latin typeface="Calibri" panose="020F0502020204030204" pitchFamily="34" charset="0"/>
                <a:ea typeface="Calibri" panose="020F0502020204030204" pitchFamily="34" charset="0"/>
                <a:cs typeface="Calibri" panose="020F0502020204030204" pitchFamily="34" charset="0"/>
              </a:rPr>
              <a:t> (Hari, 2018).</a:t>
            </a:r>
          </a:p>
          <a:p>
            <a:pPr lvl="1">
              <a:spcBef>
                <a:spcPts val="0"/>
              </a:spcBef>
              <a:spcAft>
                <a:spcPts val="600"/>
              </a:spcAft>
              <a:buFont typeface="Arial" panose="020B0604020202020204" pitchFamily="34" charset="0"/>
              <a:buChar char="•"/>
            </a:pPr>
            <a:endParaRPr lang="en-US" sz="180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spcBef>
                <a:spcPts val="0"/>
              </a:spcBef>
              <a:spcAft>
                <a:spcPts val="600"/>
              </a:spcAft>
              <a:buFont typeface="Arial" panose="020B0604020202020204" pitchFamily="34" charset="0"/>
              <a:buChar char="•"/>
            </a:pPr>
            <a:r>
              <a:rPr lang="en-US" sz="1800">
                <a:solidFill>
                  <a:srgbClr val="FFFF00"/>
                </a:solidFill>
                <a:latin typeface="Calibri" panose="020F0502020204030204" pitchFamily="34" charset="0"/>
                <a:ea typeface="Calibri" panose="020F0502020204030204" pitchFamily="34" charset="0"/>
                <a:cs typeface="Calibri" panose="020F0502020204030204" pitchFamily="34" charset="0"/>
              </a:rPr>
              <a:t>Takeaway:</a:t>
            </a:r>
            <a:r>
              <a:rPr lang="en-US" sz="1800">
                <a:solidFill>
                  <a:srgbClr val="FEFFFF"/>
                </a:solidFill>
                <a:latin typeface="Calibri" panose="020F0502020204030204" pitchFamily="34" charset="0"/>
                <a:ea typeface="Calibri" panose="020F0502020204030204" pitchFamily="34" charset="0"/>
                <a:cs typeface="Calibri" panose="020F0502020204030204" pitchFamily="34" charset="0"/>
              </a:rPr>
              <a:t> Many of our children are in the same boat and have lost sight of a secure future. We need to foster competence and hope. </a:t>
            </a:r>
          </a:p>
          <a:p>
            <a:pPr lvl="1">
              <a:spcBef>
                <a:spcPts val="0"/>
              </a:spcBef>
              <a:spcAft>
                <a:spcPts val="600"/>
              </a:spcAft>
              <a:buFont typeface="Arial" panose="020B0604020202020204" pitchFamily="34" charset="0"/>
              <a:buChar char="•"/>
            </a:pPr>
            <a:endParaRPr lang="en-US" sz="11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lvl="0">
              <a:spcBef>
                <a:spcPts val="0"/>
              </a:spcBef>
              <a:spcAft>
                <a:spcPts val="600"/>
              </a:spcAft>
              <a:buClr>
                <a:srgbClr val="A53010"/>
              </a:buClr>
            </a:pPr>
            <a:r>
              <a:rPr lang="en-US" sz="2600">
                <a:solidFill>
                  <a:srgbClr val="FFFF00"/>
                </a:solidFill>
                <a:latin typeface="Calibri" panose="020F0502020204030204" pitchFamily="34" charset="0"/>
                <a:ea typeface="Calibri" panose="020F0502020204030204" pitchFamily="34" charset="0"/>
                <a:cs typeface="Times New Roman" panose="02020603050405020304" pitchFamily="18" charset="0"/>
              </a:rPr>
              <a:t>Eight – Connection to Faith (emphasis mine):</a:t>
            </a:r>
          </a:p>
          <a:p>
            <a:pPr marL="0" lvl="0">
              <a:spcBef>
                <a:spcPts val="0"/>
              </a:spcBef>
              <a:spcAft>
                <a:spcPts val="600"/>
              </a:spcAft>
              <a:buClr>
                <a:srgbClr val="A53010"/>
              </a:buClr>
            </a:pPr>
            <a:endParaRPr lang="en-US" sz="14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a:solidFill>
                  <a:schemeClr val="bg1"/>
                </a:solidFill>
                <a:latin typeface="Calibri" panose="020F0502020204030204" pitchFamily="34" charset="0"/>
                <a:ea typeface="Calibri" panose="020F0502020204030204" pitchFamily="34" charset="0"/>
                <a:cs typeface="Times New Roman" panose="02020603050405020304" pitchFamily="18" charset="0"/>
              </a:rPr>
              <a:t>Observational studies suggest that people who have regular spiritual practices tend to live longer (Strawbridge et al., 1997). </a:t>
            </a:r>
          </a:p>
          <a:p>
            <a:pPr lvl="1">
              <a:spcBef>
                <a:spcPts val="0"/>
              </a:spcBef>
              <a:spcAft>
                <a:spcPts val="600"/>
              </a:spcAft>
              <a:buClr>
                <a:srgbClr val="A53010"/>
              </a:buClr>
              <a:buFont typeface="Arial" panose="020B0604020202020204" pitchFamily="34" charset="0"/>
              <a:buChar char="•"/>
            </a:pPr>
            <a:endParaRPr lang="en-US" sz="18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a:solidFill>
                  <a:schemeClr val="bg1"/>
                </a:solidFill>
                <a:latin typeface="Calibri" panose="020F0502020204030204" pitchFamily="34" charset="0"/>
                <a:ea typeface="Calibri" panose="020F0502020204030204" pitchFamily="34" charset="0"/>
                <a:cs typeface="Times New Roman" panose="02020603050405020304" pitchFamily="18" charset="0"/>
              </a:rPr>
              <a:t>Religious commitment may improve stress control by affording better coping mechanisms, richer social support, and the strength of personal values and worldview (Koenig et al., 1997).</a:t>
            </a:r>
          </a:p>
          <a:p>
            <a:pPr lvl="1">
              <a:spcBef>
                <a:spcPts val="0"/>
              </a:spcBef>
              <a:spcAft>
                <a:spcPts val="600"/>
              </a:spcAft>
              <a:buClr>
                <a:srgbClr val="A53010"/>
              </a:buClr>
              <a:buFont typeface="Arial" panose="020B0604020202020204" pitchFamily="34" charset="0"/>
              <a:buChar char="•"/>
            </a:pPr>
            <a:endParaRPr lang="en-US" sz="18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a:solidFill>
                  <a:srgbClr val="FFFF00"/>
                </a:solidFill>
                <a:latin typeface="Calibri" panose="020F0502020204030204" pitchFamily="34" charset="0"/>
                <a:ea typeface="Calibri" panose="020F0502020204030204" pitchFamily="34" charset="0"/>
                <a:cs typeface="Calibri" panose="020F0502020204030204" pitchFamily="34" charset="0"/>
              </a:rPr>
              <a:t>Takeaway: </a:t>
            </a:r>
            <a:r>
              <a:rPr lang="en-US" sz="1800">
                <a:solidFill>
                  <a:schemeClr val="bg1"/>
                </a:solidFill>
                <a:latin typeface="Calibri" panose="020F0502020204030204" pitchFamily="34" charset="0"/>
                <a:ea typeface="Calibri" panose="020F0502020204030204" pitchFamily="34" charset="0"/>
                <a:cs typeface="Calibri" panose="020F0502020204030204" pitchFamily="34" charset="0"/>
              </a:rPr>
              <a:t>Encourage your child to have faith in something beyond themselves</a:t>
            </a:r>
            <a:r>
              <a:rPr lang="en-US" sz="1800">
                <a:solidFill>
                  <a:srgbClr val="FFFF00"/>
                </a:solidFill>
                <a:latin typeface="Calibri" panose="020F0502020204030204" pitchFamily="34" charset="0"/>
                <a:ea typeface="Calibri" panose="020F0502020204030204" pitchFamily="34" charset="0"/>
                <a:cs typeface="Calibri" panose="020F0502020204030204" pitchFamily="34" charset="0"/>
              </a:rPr>
              <a:t>.</a:t>
            </a:r>
            <a:endParaRPr lang="en-US" sz="18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600"/>
              </a:spcAft>
              <a:buClr>
                <a:srgbClr val="A53010"/>
              </a:buClr>
              <a:buNone/>
            </a:pPr>
            <a:endParaRPr lang="en-US">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C5A5FF2-76E1-4BDD-82FE-B9ECECCF1E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06437" y="2353207"/>
            <a:ext cx="3330429" cy="3126168"/>
          </a:xfrm>
          <a:prstGeom prst="rect">
            <a:avLst/>
          </a:prstGeom>
          <a:noFill/>
        </p:spPr>
      </p:pic>
    </p:spTree>
    <p:extLst>
      <p:ext uri="{BB962C8B-B14F-4D97-AF65-F5344CB8AC3E}">
        <p14:creationId xmlns:p14="http://schemas.microsoft.com/office/powerpoint/2010/main" val="420664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03E7004-F233-4521-B5CF-49E41658E2E1}"/>
              </a:ext>
            </a:extLst>
          </p:cNvPr>
          <p:cNvSpPr>
            <a:spLocks noGrp="1"/>
          </p:cNvSpPr>
          <p:nvPr>
            <p:ph type="title"/>
          </p:nvPr>
        </p:nvSpPr>
        <p:spPr>
          <a:xfrm>
            <a:off x="541867" y="787400"/>
            <a:ext cx="7145866" cy="778933"/>
          </a:xfrm>
        </p:spPr>
        <p:txBody>
          <a:bodyPr anchor="ctr">
            <a:normAutofit/>
          </a:bodyPr>
          <a:lstStyle/>
          <a:p>
            <a:r>
              <a:rPr lang="en-US" sz="4400" b="1">
                <a:solidFill>
                  <a:srgbClr val="FEFFFF"/>
                </a:solidFill>
              </a:rPr>
              <a:t>Detox Time:</a:t>
            </a:r>
          </a:p>
        </p:txBody>
      </p:sp>
      <p:sp>
        <p:nvSpPr>
          <p:cNvPr id="3" name="Content Placeholder 2">
            <a:extLst>
              <a:ext uri="{FF2B5EF4-FFF2-40B4-BE49-F238E27FC236}">
                <a16:creationId xmlns:a16="http://schemas.microsoft.com/office/drawing/2014/main" id="{5196FB6F-12F4-44D4-8597-CEBC2069DF84}"/>
              </a:ext>
            </a:extLst>
          </p:cNvPr>
          <p:cNvSpPr>
            <a:spLocks noGrp="1"/>
          </p:cNvSpPr>
          <p:nvPr>
            <p:ph idx="1"/>
          </p:nvPr>
        </p:nvSpPr>
        <p:spPr>
          <a:xfrm>
            <a:off x="541866" y="2032000"/>
            <a:ext cx="7145867" cy="3879222"/>
          </a:xfrm>
        </p:spPr>
        <p:txBody>
          <a:bodyPr>
            <a:normAutofit/>
          </a:bodyPr>
          <a:lstStyle/>
          <a:p>
            <a:pPr lvl="0">
              <a:lnSpc>
                <a:spcPct val="90000"/>
              </a:lnSpc>
              <a:spcBef>
                <a:spcPts val="0"/>
              </a:spcBef>
              <a:spcAft>
                <a:spcPts val="1000"/>
              </a:spcAft>
              <a:buFont typeface="Wingdings" panose="05000000000000000000" pitchFamily="2"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Get your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own media use under control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before you begin.  </a:t>
            </a:r>
            <a:endParaRPr lang="en-US">
              <a:solidFill>
                <a:srgbClr val="FEFFFF"/>
              </a:solidFill>
            </a:endParaRPr>
          </a:p>
          <a:p>
            <a:pPr lvl="0">
              <a:lnSpc>
                <a:spcPct val="90000"/>
              </a:lnSpc>
              <a:spcBef>
                <a:spcPts val="0"/>
              </a:spcBef>
              <a:spcAft>
                <a:spcPts val="1000"/>
              </a:spcAft>
              <a:buFont typeface="Wingdings" panose="05000000000000000000" pitchFamily="2"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Explain to your child the rationale for intervention. </a:t>
            </a:r>
            <a:endParaRPr lang="en-US">
              <a:solidFill>
                <a:srgbClr val="FEFFFF"/>
              </a:solidFill>
            </a:endParaRPr>
          </a:p>
          <a:p>
            <a:pPr lvl="0">
              <a:lnSpc>
                <a:spcPct val="90000"/>
              </a:lnSpc>
              <a:spcBef>
                <a:spcPts val="0"/>
              </a:spcBef>
              <a:buFont typeface="Wingdings" panose="05000000000000000000" pitchFamily="2"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Ask for your child’s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cooperation</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but not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permission</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You are the parent. So be the parent!</a:t>
            </a:r>
          </a:p>
          <a:p>
            <a:pPr lvl="0">
              <a:lnSpc>
                <a:spcPct val="90000"/>
              </a:lnSpc>
              <a:spcBef>
                <a:spcPts val="0"/>
              </a:spcBef>
              <a:buFont typeface="Wingdings" panose="05000000000000000000" pitchFamily="2"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Clr>
                <a:srgbClr val="A53010"/>
              </a:buClr>
              <a:buFont typeface="Wingdings" panose="05000000000000000000" pitchFamily="2"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Set up a start date and schedule. </a:t>
            </a:r>
          </a:p>
          <a:p>
            <a:pPr lvl="0">
              <a:lnSpc>
                <a:spcPct val="90000"/>
              </a:lnSpc>
              <a:spcBef>
                <a:spcPts val="0"/>
              </a:spcBef>
              <a:buClr>
                <a:srgbClr val="A53010"/>
              </a:buClr>
              <a:buFont typeface="Wingdings" panose="05000000000000000000" pitchFamily="2"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Clr>
                <a:srgbClr val="A53010"/>
              </a:buClr>
              <a:buFont typeface="Wingdings" panose="05000000000000000000" pitchFamily="2"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Perform a complete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clean sweep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of your child’s room. </a:t>
            </a:r>
          </a:p>
          <a:p>
            <a:pPr lvl="0">
              <a:lnSpc>
                <a:spcPct val="90000"/>
              </a:lnSpc>
              <a:spcBef>
                <a:spcPts val="0"/>
              </a:spcBef>
              <a:buClr>
                <a:srgbClr val="A53010"/>
              </a:buClr>
              <a:buFont typeface="Wingdings" panose="05000000000000000000" pitchFamily="2"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Clr>
                <a:srgbClr val="A53010"/>
              </a:buClr>
              <a:buFont typeface="Wingdings" panose="05000000000000000000" pitchFamily="2"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TV time – yes or no? If so, make it family viewing only. </a:t>
            </a:r>
          </a:p>
          <a:p>
            <a:pPr lvl="0">
              <a:lnSpc>
                <a:spcPct val="90000"/>
              </a:lnSpc>
              <a:spcBef>
                <a:spcPts val="0"/>
              </a:spcBef>
              <a:buClr>
                <a:srgbClr val="A53010"/>
              </a:buClr>
              <a:buFont typeface="Wingdings" panose="05000000000000000000" pitchFamily="2"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Clr>
                <a:srgbClr val="A53010"/>
              </a:buClr>
              <a:buFont typeface="Wingdings" panose="05000000000000000000" pitchFamily="2" charset="2"/>
              <a:buChar char="§"/>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Obtain toys, games, and activities to fill in the void of not having screen-time. But some boredom is okay and promotes creativity.</a:t>
            </a:r>
          </a:p>
          <a:p>
            <a:pPr lvl="0">
              <a:lnSpc>
                <a:spcPct val="90000"/>
              </a:lnSpc>
              <a:spcBef>
                <a:spcPts val="0"/>
              </a:spcBef>
              <a:buClr>
                <a:srgbClr val="A53010"/>
              </a:buClr>
              <a:buFont typeface="Wingdings" panose="05000000000000000000" pitchFamily="2" charset="2"/>
              <a:buChar char="§"/>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000">
              <a:solidFill>
                <a:srgbClr val="FEFFFF"/>
              </a:solidFill>
            </a:endParaRPr>
          </a:p>
        </p:txBody>
      </p:sp>
      <p:pic>
        <p:nvPicPr>
          <p:cNvPr id="2050" name="Picture 2" descr="Image result for pictures of detox from media">
            <a:extLst>
              <a:ext uri="{FF2B5EF4-FFF2-40B4-BE49-F238E27FC236}">
                <a16:creationId xmlns:a16="http://schemas.microsoft.com/office/drawing/2014/main" id="{2E07F136-993E-4CD2-95A3-0F062C03D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215" y="2353206"/>
            <a:ext cx="3381402" cy="3124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58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7FDF799-2937-4F6C-80D8-13009350685C}"/>
              </a:ext>
            </a:extLst>
          </p:cNvPr>
          <p:cNvSpPr>
            <a:spLocks noGrp="1"/>
          </p:cNvSpPr>
          <p:nvPr>
            <p:ph type="title"/>
          </p:nvPr>
        </p:nvSpPr>
        <p:spPr>
          <a:xfrm>
            <a:off x="541867" y="787400"/>
            <a:ext cx="7145866" cy="778933"/>
          </a:xfrm>
        </p:spPr>
        <p:txBody>
          <a:bodyPr anchor="ctr">
            <a:normAutofit/>
          </a:bodyPr>
          <a:lstStyle/>
          <a:p>
            <a:r>
              <a:rPr lang="en-US" sz="3200" b="1">
                <a:solidFill>
                  <a:srgbClr val="FEFFFF"/>
                </a:solidFill>
              </a:rPr>
              <a:t>Detox Time – continued:</a:t>
            </a:r>
          </a:p>
        </p:txBody>
      </p:sp>
      <p:sp>
        <p:nvSpPr>
          <p:cNvPr id="3" name="Content Placeholder 2">
            <a:extLst>
              <a:ext uri="{FF2B5EF4-FFF2-40B4-BE49-F238E27FC236}">
                <a16:creationId xmlns:a16="http://schemas.microsoft.com/office/drawing/2014/main" id="{95CFDDC1-1365-4EDA-8E90-1723C9E71D32}"/>
              </a:ext>
            </a:extLst>
          </p:cNvPr>
          <p:cNvSpPr>
            <a:spLocks noGrp="1"/>
          </p:cNvSpPr>
          <p:nvPr>
            <p:ph idx="1"/>
          </p:nvPr>
        </p:nvSpPr>
        <p:spPr>
          <a:xfrm>
            <a:off x="541866" y="2032000"/>
            <a:ext cx="7145867" cy="3879222"/>
          </a:xfrm>
        </p:spPr>
        <p:txBody>
          <a:bodyPr>
            <a:normAutofit/>
          </a:bodyPr>
          <a:lstStyle/>
          <a:p>
            <a:pPr lvl="0">
              <a:lnSpc>
                <a:spcPct val="90000"/>
              </a:lnSpc>
              <a:spcBef>
                <a:spcPts val="0"/>
              </a:spcBef>
              <a:buClr>
                <a:srgbClr val="A53010"/>
              </a:buClr>
              <a:buFont typeface="Wingdings" panose="05000000000000000000" pitchFamily="2" charset="2"/>
              <a:buChar char="§"/>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Increase connection with friends and family members. </a:t>
            </a:r>
          </a:p>
          <a:p>
            <a:pPr lvl="0">
              <a:lnSpc>
                <a:spcPct val="90000"/>
              </a:lnSpc>
              <a:spcBef>
                <a:spcPts val="0"/>
              </a:spcBef>
              <a:buClr>
                <a:srgbClr val="A53010"/>
              </a:buClr>
              <a:buFont typeface="Wingdings" panose="05000000000000000000" pitchFamily="2" charset="2"/>
              <a:buChar char="§"/>
            </a:pPr>
            <a:endPar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Clr>
                <a:srgbClr val="A53010"/>
              </a:buClr>
              <a:buFont typeface="Wingdings" panose="05000000000000000000" pitchFamily="2" charset="2"/>
              <a:buChar char="§"/>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Have your child surrender his/her cell phone during digital detox. </a:t>
            </a:r>
          </a:p>
          <a:p>
            <a:pPr lvl="0">
              <a:lnSpc>
                <a:spcPct val="90000"/>
              </a:lnSpc>
              <a:spcBef>
                <a:spcPts val="0"/>
              </a:spcBef>
              <a:buClr>
                <a:srgbClr val="A53010"/>
              </a:buClr>
              <a:buFont typeface="Wingdings" panose="05000000000000000000" pitchFamily="2" charset="2"/>
              <a:buChar char="§"/>
            </a:pPr>
            <a:endPar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Clr>
                <a:srgbClr val="A53010"/>
              </a:buClr>
              <a:buFont typeface="Wingdings" panose="05000000000000000000" pitchFamily="2" charset="2"/>
              <a:buChar char="§"/>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Secure access to the Internet on the family computer and any handheld devices that the parent might have. </a:t>
            </a:r>
          </a:p>
          <a:p>
            <a:pPr lvl="0">
              <a:lnSpc>
                <a:spcPct val="90000"/>
              </a:lnSpc>
              <a:spcBef>
                <a:spcPts val="0"/>
              </a:spcBef>
              <a:buClr>
                <a:srgbClr val="A53010"/>
              </a:buClr>
              <a:buFont typeface="Wingdings" panose="05000000000000000000" pitchFamily="2" charset="2"/>
              <a:buChar char="§"/>
            </a:pPr>
            <a:endPar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Clr>
                <a:srgbClr val="A53010"/>
              </a:buClr>
              <a:buFont typeface="Wingdings" panose="05000000000000000000" pitchFamily="2" charset="2"/>
              <a:buChar char="§"/>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Get your child outside and connecting with nature. </a:t>
            </a:r>
          </a:p>
          <a:p>
            <a:pPr lvl="0">
              <a:lnSpc>
                <a:spcPct val="90000"/>
              </a:lnSpc>
              <a:spcBef>
                <a:spcPts val="0"/>
              </a:spcBef>
              <a:buClr>
                <a:srgbClr val="A53010"/>
              </a:buClr>
              <a:buFont typeface="Wingdings" panose="05000000000000000000" pitchFamily="2" charset="2"/>
              <a:buChar char="§"/>
            </a:pPr>
            <a:endPar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Clr>
                <a:srgbClr val="A53010"/>
              </a:buClr>
              <a:buFont typeface="Wingdings" panose="05000000000000000000" pitchFamily="2" charset="2"/>
              <a:buChar char="§"/>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Get your child exercising. </a:t>
            </a:r>
          </a:p>
          <a:p>
            <a:pPr marL="0" lvl="0" indent="0">
              <a:lnSpc>
                <a:spcPct val="90000"/>
              </a:lnSpc>
              <a:spcBef>
                <a:spcPts val="0"/>
              </a:spcBef>
              <a:buClr>
                <a:srgbClr val="A53010"/>
              </a:buClr>
              <a:buNone/>
            </a:pPr>
            <a:endPar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Clr>
                <a:srgbClr val="A53010"/>
              </a:buClr>
              <a:buFont typeface="Wingdings" panose="05000000000000000000" pitchFamily="2" charset="2"/>
              <a:buChar char="§"/>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Once you have completed the digital detox, it will be critical that you determine how much media will be allowed.  Make a </a:t>
            </a:r>
            <a:r>
              <a:rPr lang="en-US" sz="1700" b="1">
                <a:solidFill>
                  <a:srgbClr val="FFFF00"/>
                </a:solidFill>
                <a:latin typeface="Calibri" panose="020F0502020204030204" pitchFamily="34" charset="0"/>
                <a:ea typeface="Calibri" panose="020F0502020204030204" pitchFamily="34" charset="0"/>
                <a:cs typeface="Times New Roman" panose="02020603050405020304" pitchFamily="18" charset="0"/>
              </a:rPr>
              <a:t>Media Contract</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https://www.jkp.com/catalogue/book/9781785927126</a:t>
            </a:r>
            <a:endPar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90000"/>
              </a:lnSpc>
              <a:spcBef>
                <a:spcPts val="0"/>
              </a:spcBef>
              <a:spcAft>
                <a:spcPts val="800"/>
              </a:spcAft>
              <a:buClr>
                <a:srgbClr val="A53010"/>
              </a:buClr>
              <a:buNone/>
            </a:pPr>
            <a:r>
              <a:rPr lang="en-US" sz="170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sz="1700">
              <a:solidFill>
                <a:srgbClr val="FEFFFF"/>
              </a:solidFill>
            </a:endParaRPr>
          </a:p>
        </p:txBody>
      </p:sp>
      <p:pic>
        <p:nvPicPr>
          <p:cNvPr id="3074" name="Picture 2" descr="Image result for pictures of detox from media">
            <a:extLst>
              <a:ext uri="{FF2B5EF4-FFF2-40B4-BE49-F238E27FC236}">
                <a16:creationId xmlns:a16="http://schemas.microsoft.com/office/drawing/2014/main" id="{4BA0CFA8-392C-441D-84CD-548568E35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149" y="2197916"/>
            <a:ext cx="3492138" cy="290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69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8BE04-840A-4026-830F-D5A07D679666}"/>
              </a:ext>
            </a:extLst>
          </p:cNvPr>
          <p:cNvSpPr>
            <a:spLocks noGrp="1"/>
          </p:cNvSpPr>
          <p:nvPr>
            <p:ph type="title"/>
          </p:nvPr>
        </p:nvSpPr>
        <p:spPr>
          <a:xfrm>
            <a:off x="2592925" y="624110"/>
            <a:ext cx="8911687" cy="1280890"/>
          </a:xfrm>
        </p:spPr>
        <p:txBody>
          <a:bodyPr>
            <a:normAutofit/>
          </a:bodyPr>
          <a:lstStyle/>
          <a:p>
            <a:pPr lvl="0">
              <a:spcBef>
                <a:spcPts val="0"/>
              </a:spcBef>
              <a:buClr>
                <a:srgbClr val="A53010"/>
              </a:buClr>
            </a:pPr>
            <a:r>
              <a:rPr lang="en-US" sz="3000">
                <a:latin typeface="Copperplate Gothic Bold" panose="020E0705020206020404" pitchFamily="34" charset="0"/>
                <a:cs typeface="Calibri" panose="020F0502020204030204" pitchFamily="34" charset="0"/>
              </a:rPr>
              <a:t>Media Contract - </a:t>
            </a:r>
            <a:r>
              <a:rPr lang="en-US" sz="3000">
                <a:latin typeface="Copperplate Gothic Bold" panose="020E0705020206020404" pitchFamily="34" charset="0"/>
                <a:ea typeface="Calibri" panose="020F0502020204030204" pitchFamily="34" charset="0"/>
                <a:cs typeface="Calibri" panose="020F0502020204030204" pitchFamily="34" charset="0"/>
              </a:rPr>
              <a:t>Non-negotiable Rules:</a:t>
            </a:r>
            <a:br>
              <a:rPr lang="en-US" sz="3000">
                <a:latin typeface="Copperplate Gothic Bold" panose="020E0705020206020404" pitchFamily="34" charset="0"/>
                <a:ea typeface="Calibri" panose="020F0502020204030204" pitchFamily="34" charset="0"/>
                <a:cs typeface="Times New Roman" panose="02020603050405020304" pitchFamily="18" charset="0"/>
              </a:rPr>
            </a:br>
            <a:endParaRPr lang="en-US" sz="3000"/>
          </a:p>
        </p:txBody>
      </p:sp>
      <p:sp>
        <p:nvSpPr>
          <p:cNvPr id="3" name="Content Placeholder 2">
            <a:extLst>
              <a:ext uri="{FF2B5EF4-FFF2-40B4-BE49-F238E27FC236}">
                <a16:creationId xmlns:a16="http://schemas.microsoft.com/office/drawing/2014/main" id="{AE14D12E-8297-4C87-8781-713A417CB7E8}"/>
              </a:ext>
            </a:extLst>
          </p:cNvPr>
          <p:cNvSpPr>
            <a:spLocks noGrp="1"/>
          </p:cNvSpPr>
          <p:nvPr>
            <p:ph idx="1"/>
          </p:nvPr>
        </p:nvSpPr>
        <p:spPr>
          <a:xfrm>
            <a:off x="2589212" y="1636776"/>
            <a:ext cx="5835121" cy="5010912"/>
          </a:xfrm>
        </p:spPr>
        <p:txBody>
          <a:bodyPr>
            <a:normAutofit lnSpcReduction="10000"/>
          </a:bodyPr>
          <a:lstStyle/>
          <a:p>
            <a:pPr marL="0" indent="0">
              <a:lnSpc>
                <a:spcPct val="90000"/>
              </a:lnSpc>
              <a:spcBef>
                <a:spcPts val="0"/>
              </a:spcBef>
              <a:buNone/>
            </a:pPr>
            <a:endParaRPr lang="en-US" sz="1300">
              <a:latin typeface="Copperplate Gothic Bold" panose="020E0705020206020404" pitchFamily="34" charset="0"/>
              <a:ea typeface="Calibri" panose="020F0502020204030204" pitchFamily="34" charset="0"/>
              <a:cs typeface="Times New Roman" panose="02020603050405020304" pitchFamily="18" charset="0"/>
            </a:endParaRPr>
          </a:p>
          <a:p>
            <a:pPr lvl="1">
              <a:lnSpc>
                <a:spcPct val="90000"/>
              </a:lnSpc>
              <a:spcBef>
                <a:spcPts val="0"/>
              </a:spcBef>
              <a:buFont typeface="Arial" panose="020B0604020202020204" pitchFamily="34" charset="0"/>
              <a:buChar char="•"/>
            </a:pPr>
            <a:r>
              <a:rPr lang="en-US" sz="1400">
                <a:latin typeface="Copperplate Gothic Bold" panose="020E0705020206020404" pitchFamily="34" charset="0"/>
                <a:ea typeface="Calibri" panose="020F0502020204030204" pitchFamily="34" charset="0"/>
                <a:cs typeface="Times New Roman" panose="02020603050405020304" pitchFamily="18" charset="0"/>
              </a:rPr>
              <a:t>You are a kind person. Being on an electronic device doesn’t change that. So, treat others on the internet the same way you would like to be treated. No cruelty and no bullying. </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90000"/>
              </a:lnSpc>
              <a:spcBef>
                <a:spcPts val="0"/>
              </a:spcBef>
              <a:buNone/>
            </a:pPr>
            <a:endParaRPr lang="en-US">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Arial" panose="020B0604020202020204" pitchFamily="34" charset="0"/>
              <a:buChar char="•"/>
            </a:pPr>
            <a:r>
              <a:rPr lang="en-US" sz="1400">
                <a:latin typeface="Copperplate Gothic Bold" panose="020E0705020206020404" pitchFamily="34" charset="0"/>
                <a:ea typeface="Calibri" panose="020F0502020204030204" pitchFamily="34" charset="0"/>
                <a:cs typeface="Times New Roman" panose="02020603050405020304" pitchFamily="18" charset="0"/>
              </a:rPr>
              <a:t>You are a wonderful person just as you are, so don’t try to re-invent yourself on social media. </a:t>
            </a:r>
          </a:p>
          <a:p>
            <a:pPr marL="457200" lvl="1" indent="0">
              <a:lnSpc>
                <a:spcPct val="90000"/>
              </a:lnSpc>
              <a:spcBef>
                <a:spcPts val="0"/>
              </a:spcBef>
              <a:buNone/>
            </a:pPr>
            <a:r>
              <a:rPr lang="en-US" sz="1400">
                <a:latin typeface="Copperplate Gothic Bold" panose="020E0705020206020404" pitchFamily="34" charset="0"/>
                <a:ea typeface="Calibri" panose="020F0502020204030204" pitchFamily="34" charset="0"/>
                <a:cs typeface="Times New Roman" panose="02020603050405020304" pitchFamily="18" charset="0"/>
              </a:rPr>
              <a:t> </a:t>
            </a:r>
            <a:endParaRPr lang="en-US" sz="1400"/>
          </a:p>
          <a:p>
            <a:pPr lvl="1">
              <a:lnSpc>
                <a:spcPct val="90000"/>
              </a:lnSpc>
              <a:spcBef>
                <a:spcPts val="0"/>
              </a:spcBef>
              <a:buFont typeface="Arial" panose="020B0604020202020204" pitchFamily="34" charset="0"/>
              <a:buChar char="•"/>
            </a:pPr>
            <a:r>
              <a:rPr lang="en-US" sz="1400">
                <a:latin typeface="Copperplate Gothic Bold" panose="020E0705020206020404" pitchFamily="34" charset="0"/>
                <a:ea typeface="Calibri" panose="020F0502020204030204" pitchFamily="34" charset="0"/>
                <a:cs typeface="Times New Roman" panose="02020603050405020304" pitchFamily="18" charset="0"/>
              </a:rPr>
              <a:t>Never post any text or picture that you wouldn’t want your grandmother to see.</a:t>
            </a:r>
            <a:r>
              <a:rPr lang="en-US" sz="1400">
                <a:latin typeface="Calibri" panose="020F0502020204030204" pitchFamily="34" charset="0"/>
                <a:ea typeface="Calibri" panose="020F0502020204030204" pitchFamily="34" charset="0"/>
                <a:cs typeface="Times New Roman" panose="02020603050405020304" pitchFamily="18" charset="0"/>
              </a:rPr>
              <a:t> </a:t>
            </a:r>
            <a:endParaRPr lang="en-US" sz="1400">
              <a:latin typeface="Copperplate Gothic Bold" panose="020E0705020206020404" pitchFamily="34" charset="0"/>
              <a:ea typeface="Calibri" panose="020F0502020204030204" pitchFamily="34" charset="0"/>
              <a:cs typeface="Times New Roman" panose="02020603050405020304" pitchFamily="18" charset="0"/>
            </a:endParaRPr>
          </a:p>
          <a:p>
            <a:pPr marL="457200" lvl="1" indent="0">
              <a:lnSpc>
                <a:spcPct val="90000"/>
              </a:lnSpc>
              <a:spcBef>
                <a:spcPts val="0"/>
              </a:spcBef>
              <a:buNone/>
            </a:pPr>
            <a:endParaRPr lang="en-US" sz="1400">
              <a:latin typeface="Copperplate Gothic Bold" panose="020E0705020206020404" pitchFamily="34" charset="0"/>
              <a:ea typeface="Calibri" panose="020F0502020204030204" pitchFamily="34" charset="0"/>
              <a:cs typeface="Times New Roman" panose="02020603050405020304" pitchFamily="18" charset="0"/>
            </a:endParaRPr>
          </a:p>
          <a:p>
            <a:pPr lvl="1">
              <a:lnSpc>
                <a:spcPct val="90000"/>
              </a:lnSpc>
              <a:spcBef>
                <a:spcPts val="0"/>
              </a:spcBef>
              <a:buFont typeface="Arial" panose="020B0604020202020204" pitchFamily="34" charset="0"/>
              <a:buChar char="•"/>
            </a:pPr>
            <a:r>
              <a:rPr lang="en-US" sz="1400">
                <a:latin typeface="Copperplate Gothic Bold" panose="020E0705020206020404" pitchFamily="34" charset="0"/>
                <a:ea typeface="Calibri" panose="020F0502020204030204" pitchFamily="34" charset="0"/>
                <a:cs typeface="Times New Roman" panose="02020603050405020304" pitchFamily="18" charset="0"/>
              </a:rPr>
              <a:t>Do not live your life on your phone. </a:t>
            </a:r>
          </a:p>
          <a:p>
            <a:pPr marL="457200" lvl="1" indent="0">
              <a:lnSpc>
                <a:spcPct val="90000"/>
              </a:lnSpc>
              <a:spcBef>
                <a:spcPts val="0"/>
              </a:spcBef>
              <a:buNone/>
            </a:pPr>
            <a:endParaRPr lang="en-US"/>
          </a:p>
          <a:p>
            <a:pPr lvl="1">
              <a:lnSpc>
                <a:spcPct val="90000"/>
              </a:lnSpc>
              <a:spcBef>
                <a:spcPts val="0"/>
              </a:spcBef>
              <a:buFont typeface="Arial" panose="020B0604020202020204" pitchFamily="34" charset="0"/>
              <a:buChar char="•"/>
            </a:pPr>
            <a:r>
              <a:rPr lang="en-US" sz="1400">
                <a:latin typeface="Copperplate Gothic Bold" panose="020E0705020206020404" pitchFamily="34" charset="0"/>
                <a:ea typeface="Calibri" panose="020F0502020204030204" pitchFamily="34" charset="0"/>
                <a:cs typeface="Times New Roman" panose="02020603050405020304" pitchFamily="18" charset="0"/>
              </a:rPr>
              <a:t>No pornography - ever! </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90000"/>
              </a:lnSpc>
              <a:spcBef>
                <a:spcPts val="0"/>
              </a:spcBef>
              <a:buNone/>
            </a:pPr>
            <a:endParaRPr lang="en-US">
              <a:latin typeface="Calibri" panose="020F0502020204030204" pitchFamily="34" charset="0"/>
              <a:cs typeface="Times New Roman" panose="02020603050405020304" pitchFamily="18" charset="0"/>
            </a:endParaRPr>
          </a:p>
          <a:p>
            <a:pPr lvl="1">
              <a:lnSpc>
                <a:spcPct val="90000"/>
              </a:lnSpc>
              <a:spcBef>
                <a:spcPts val="0"/>
              </a:spcBef>
              <a:buFont typeface="Arial" panose="020B0604020202020204" pitchFamily="34" charset="0"/>
              <a:buChar char="•"/>
            </a:pPr>
            <a:r>
              <a:rPr lang="en-US" sz="1400">
                <a:latin typeface="Copperplate Gothic Bold" panose="020E0705020206020404" pitchFamily="34" charset="0"/>
                <a:ea typeface="Calibri" panose="020F0502020204030204" pitchFamily="34" charset="0"/>
                <a:cs typeface="Times New Roman" panose="02020603050405020304" pitchFamily="18" charset="0"/>
              </a:rPr>
              <a:t>We will have </a:t>
            </a:r>
            <a:r>
              <a:rPr lang="en-US" sz="1400" b="1">
                <a:latin typeface="Copperplate Gothic Bold" panose="020E0705020206020404" pitchFamily="34" charset="0"/>
                <a:ea typeface="Calibri" panose="020F0502020204030204" pitchFamily="34" charset="0"/>
                <a:cs typeface="Times New Roman" panose="02020603050405020304" pitchFamily="18" charset="0"/>
              </a:rPr>
              <a:t>ALL </a:t>
            </a:r>
            <a:r>
              <a:rPr lang="en-US" sz="1400">
                <a:latin typeface="Copperplate Gothic Bold" panose="020E0705020206020404" pitchFamily="34" charset="0"/>
                <a:ea typeface="Calibri" panose="020F0502020204030204" pitchFamily="34" charset="0"/>
                <a:cs typeface="Times New Roman" panose="02020603050405020304" pitchFamily="18" charset="0"/>
              </a:rPr>
              <a:t>of your user names and passwords to </a:t>
            </a:r>
            <a:r>
              <a:rPr lang="en-US" sz="1400" b="1">
                <a:latin typeface="Copperplate Gothic Bold" panose="020E0705020206020404" pitchFamily="34" charset="0"/>
                <a:ea typeface="Calibri" panose="020F0502020204030204" pitchFamily="34" charset="0"/>
                <a:cs typeface="Times New Roman" panose="02020603050405020304" pitchFamily="18" charset="0"/>
              </a:rPr>
              <a:t>all </a:t>
            </a:r>
            <a:r>
              <a:rPr lang="en-US" sz="1400">
                <a:latin typeface="Copperplate Gothic Bold" panose="020E0705020206020404" pitchFamily="34" charset="0"/>
                <a:ea typeface="Calibri" panose="020F0502020204030204" pitchFamily="34" charset="0"/>
                <a:cs typeface="Times New Roman" panose="02020603050405020304" pitchFamily="18" charset="0"/>
              </a:rPr>
              <a:t>of your accounts. </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90000"/>
              </a:lnSpc>
              <a:spcBef>
                <a:spcPts val="0"/>
              </a:spcBef>
              <a:buNone/>
            </a:pPr>
            <a:endParaRPr lang="en-US"/>
          </a:p>
          <a:p>
            <a:pPr lvl="1">
              <a:lnSpc>
                <a:spcPct val="90000"/>
              </a:lnSpc>
              <a:spcBef>
                <a:spcPts val="0"/>
              </a:spcBef>
              <a:buFont typeface="Arial" panose="020B0604020202020204" pitchFamily="34" charset="0"/>
              <a:buChar char="•"/>
            </a:pPr>
            <a:r>
              <a:rPr lang="en-US" sz="1400">
                <a:latin typeface="Copperplate Gothic Bold" panose="020E0705020206020404" pitchFamily="34" charset="0"/>
                <a:ea typeface="Calibri" panose="020F0502020204030204" pitchFamily="34" charset="0"/>
                <a:cs typeface="Times New Roman" panose="02020603050405020304" pitchFamily="18" charset="0"/>
              </a:rPr>
              <a:t>No texting or cell phone use while driving</a:t>
            </a:r>
          </a:p>
          <a:p>
            <a:pPr marL="457200" lvl="1" indent="0">
              <a:lnSpc>
                <a:spcPct val="90000"/>
              </a:lnSpc>
              <a:spcBef>
                <a:spcPts val="0"/>
              </a:spcBef>
              <a:buNone/>
            </a:pPr>
            <a:endParaRPr lang="en-US"/>
          </a:p>
          <a:p>
            <a:pPr lvl="1">
              <a:lnSpc>
                <a:spcPct val="90000"/>
              </a:lnSpc>
              <a:spcBef>
                <a:spcPts val="0"/>
              </a:spcBef>
              <a:buFont typeface="Arial" panose="020B0604020202020204" pitchFamily="34" charset="0"/>
              <a:buChar char="•"/>
            </a:pPr>
            <a:r>
              <a:rPr lang="en-US" sz="1400">
                <a:latin typeface="Copperplate Gothic Bold" panose="020E0705020206020404" pitchFamily="34" charset="0"/>
                <a:ea typeface="Calibri" panose="020F0502020204030204" pitchFamily="34" charset="0"/>
                <a:cs typeface="Times New Roman" panose="02020603050405020304" pitchFamily="18" charset="0"/>
              </a:rPr>
              <a:t>You must obey all school rules about cell phone use and other technologies while on campus. </a:t>
            </a:r>
          </a:p>
          <a:p>
            <a:pPr marL="457200" lvl="1" indent="0">
              <a:lnSpc>
                <a:spcPct val="90000"/>
              </a:lnSpc>
              <a:spcBef>
                <a:spcPts val="0"/>
              </a:spcBef>
              <a:buNone/>
            </a:pPr>
            <a:endParaRPr lang="en-US"/>
          </a:p>
          <a:p>
            <a:pPr lvl="1">
              <a:lnSpc>
                <a:spcPct val="90000"/>
              </a:lnSpc>
              <a:spcBef>
                <a:spcPts val="0"/>
              </a:spcBef>
              <a:buFont typeface="Arial" panose="020B0604020202020204" pitchFamily="34" charset="0"/>
              <a:buChar char="•"/>
            </a:pPr>
            <a:r>
              <a:rPr lang="en-US" sz="1400">
                <a:latin typeface="Copperplate Gothic Bold" panose="020E0705020206020404" pitchFamily="34" charset="0"/>
                <a:ea typeface="Calibri" panose="020F0502020204030204" pitchFamily="34" charset="0"/>
                <a:cs typeface="Times New Roman" panose="02020603050405020304" pitchFamily="18" charset="0"/>
              </a:rPr>
              <a:t>No media at the dinner table. </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1000"/>
              </a:spcAft>
              <a:buNone/>
            </a:pPr>
            <a:endParaRPr lang="en-US" sz="140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1300"/>
          </a:p>
          <a:p>
            <a:pPr marL="0">
              <a:lnSpc>
                <a:spcPct val="90000"/>
              </a:lnSpc>
              <a:spcBef>
                <a:spcPts val="0"/>
              </a:spcBef>
            </a:pPr>
            <a:endParaRPr lang="en-US" sz="1300">
              <a:latin typeface="Copperplate Gothic Bold" panose="020E07050202060204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1300">
              <a:latin typeface="Copperplate Gothic Bold" panose="020E07050202060204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1300">
              <a:latin typeface="Copperplate Gothic Bold" panose="020E0705020206020404" pitchFamily="34" charset="0"/>
              <a:ea typeface="Calibri" panose="020F0502020204030204" pitchFamily="34" charset="0"/>
              <a:cs typeface="Times New Roman" panose="02020603050405020304" pitchFamily="18" charset="0"/>
            </a:endParaRPr>
          </a:p>
          <a:p>
            <a:pPr>
              <a:lnSpc>
                <a:spcPct val="90000"/>
              </a:lnSpc>
            </a:pPr>
            <a:endParaRPr lang="en-US" sz="1300"/>
          </a:p>
        </p:txBody>
      </p:sp>
      <p:pic>
        <p:nvPicPr>
          <p:cNvPr id="4098" name="Picture 2" descr="Image result for contract">
            <a:extLst>
              <a:ext uri="{FF2B5EF4-FFF2-40B4-BE49-F238E27FC236}">
                <a16:creationId xmlns:a16="http://schemas.microsoft.com/office/drawing/2014/main" id="{08F242A8-E8D3-42D2-B5CA-6DDEABE49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7484" y="2900745"/>
            <a:ext cx="2873159" cy="205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4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5C89-BB5B-4303-9441-F43A685638BA}"/>
              </a:ext>
            </a:extLst>
          </p:cNvPr>
          <p:cNvSpPr>
            <a:spLocks noGrp="1"/>
          </p:cNvSpPr>
          <p:nvPr>
            <p:ph type="title"/>
          </p:nvPr>
        </p:nvSpPr>
        <p:spPr>
          <a:xfrm>
            <a:off x="2589212" y="615721"/>
            <a:ext cx="8911687" cy="1280890"/>
          </a:xfrm>
        </p:spPr>
        <p:txBody>
          <a:bodyPr>
            <a:normAutofit/>
          </a:bodyPr>
          <a:lstStyle/>
          <a:p>
            <a:r>
              <a:rPr lang="en-US" sz="3200">
                <a:solidFill>
                  <a:prstClr val="black">
                    <a:lumMod val="85000"/>
                    <a:lumOff val="15000"/>
                  </a:prstClr>
                </a:solidFill>
                <a:latin typeface="Copperplate Gothic Bold" panose="020E0705020206020404" pitchFamily="34" charset="0"/>
                <a:cs typeface="Calibri" panose="020F0502020204030204" pitchFamily="34" charset="0"/>
              </a:rPr>
              <a:t>Media Contract - N</a:t>
            </a:r>
            <a:r>
              <a:rPr lang="en-US" sz="3200">
                <a:solidFill>
                  <a:prstClr val="black">
                    <a:lumMod val="85000"/>
                    <a:lumOff val="15000"/>
                  </a:prstClr>
                </a:solidFill>
                <a:latin typeface="Copperplate Gothic Bold" panose="020E0705020206020404" pitchFamily="34" charset="0"/>
                <a:ea typeface="Calibri" panose="020F0502020204030204" pitchFamily="34" charset="0"/>
                <a:cs typeface="Calibri" panose="020F0502020204030204" pitchFamily="34" charset="0"/>
              </a:rPr>
              <a:t>egotiable Rules:</a:t>
            </a:r>
            <a:br>
              <a:rPr lang="en-US" sz="3200">
                <a:solidFill>
                  <a:prstClr val="black">
                    <a:lumMod val="85000"/>
                    <a:lumOff val="15000"/>
                  </a:prstClr>
                </a:solidFill>
                <a:latin typeface="Copperplate Gothic Bold" panose="020E07050202060204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77A65335-0787-4083-8D0E-7D37778EB845}"/>
              </a:ext>
            </a:extLst>
          </p:cNvPr>
          <p:cNvSpPr>
            <a:spLocks noGrp="1"/>
          </p:cNvSpPr>
          <p:nvPr>
            <p:ph idx="1"/>
          </p:nvPr>
        </p:nvSpPr>
        <p:spPr>
          <a:xfrm>
            <a:off x="2589212" y="1593908"/>
            <a:ext cx="8915400" cy="4342481"/>
          </a:xfrm>
        </p:spPr>
        <p:txBody>
          <a:bodyPr>
            <a:normAutofit fontScale="25000" lnSpcReduction="20000"/>
          </a:bodyPr>
          <a:lstStyle/>
          <a:p>
            <a:pPr>
              <a:lnSpc>
                <a:spcPct val="115000"/>
              </a:lnSpc>
              <a:spcBef>
                <a:spcPts val="0"/>
              </a:spcBef>
              <a:spcAft>
                <a:spcPts val="1000"/>
              </a:spcAft>
              <a:buFont typeface="Arial" panose="020B0604020202020204" pitchFamily="34" charset="0"/>
              <a:buChar char="•"/>
            </a:pPr>
            <a:r>
              <a:rPr lang="en-US" sz="5600">
                <a:latin typeface="Copperplate Gothic Bold" panose="020E0705020206020404" pitchFamily="34" charset="0"/>
                <a:ea typeface="Calibri" panose="020F0502020204030204" pitchFamily="34" charset="0"/>
                <a:cs typeface="Times New Roman" panose="02020603050405020304" pitchFamily="18" charset="0"/>
              </a:rPr>
              <a:t>Allowed to use electronic devices before starting homework:</a:t>
            </a:r>
            <a:r>
              <a:rPr lang="en-US" sz="5600">
                <a:solidFill>
                  <a:prstClr val="black">
                    <a:lumMod val="75000"/>
                    <a:lumOff val="25000"/>
                  </a:prstClr>
                </a:solidFill>
                <a:latin typeface="Copperplate Gothic Bold" panose="020E0705020206020404" pitchFamily="34" charset="0"/>
                <a:ea typeface="Calibri" panose="020F0502020204030204" pitchFamily="34" charset="0"/>
                <a:cs typeface="Times New Roman" panose="02020603050405020304" pitchFamily="18" charset="0"/>
              </a:rPr>
              <a:t> Yes___   No___. </a:t>
            </a:r>
            <a:endParaRPr lang="en-US" sz="5600"/>
          </a:p>
          <a:p>
            <a:pPr marR="0">
              <a:lnSpc>
                <a:spcPct val="115000"/>
              </a:lnSpc>
              <a:spcBef>
                <a:spcPts val="0"/>
              </a:spcBef>
              <a:spcAft>
                <a:spcPts val="1000"/>
              </a:spcAft>
              <a:buFont typeface="Arial" panose="020B0604020202020204" pitchFamily="34" charset="0"/>
              <a:buChar char="•"/>
            </a:pPr>
            <a:r>
              <a:rPr lang="en-US" sz="5600">
                <a:latin typeface="Copperplate Gothic Bold" panose="020E0705020206020404" pitchFamily="34" charset="0"/>
                <a:ea typeface="Calibri" panose="020F0502020204030204" pitchFamily="34" charset="0"/>
                <a:cs typeface="Times New Roman" panose="02020603050405020304" pitchFamily="18" charset="0"/>
              </a:rPr>
              <a:t>All computers and devices with internet connections must be used in a central location:  Yes ___ No___.   </a:t>
            </a:r>
            <a:endParaRPr lang="en-US" sz="56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Arial" panose="020B0604020202020204" pitchFamily="34" charset="0"/>
              <a:buChar char="•"/>
            </a:pPr>
            <a:r>
              <a:rPr lang="en-US" sz="5600">
                <a:latin typeface="Copperplate Gothic Bold" panose="020E0705020206020404" pitchFamily="34" charset="0"/>
                <a:ea typeface="Calibri" panose="020F0502020204030204" pitchFamily="34" charset="0"/>
                <a:cs typeface="Times New Roman" panose="02020603050405020304" pitchFamily="18" charset="0"/>
              </a:rPr>
              <a:t>During homework, you will keep cell phone in a central location:  Yes ___ No ___. </a:t>
            </a:r>
            <a:endParaRPr lang="en-US" sz="56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Arial" panose="020B0604020202020204" pitchFamily="34" charset="0"/>
              <a:buChar char="•"/>
            </a:pPr>
            <a:endParaRPr lang="en-US" sz="56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Arial" panose="020B0604020202020204" pitchFamily="34" charset="0"/>
              <a:buChar char="•"/>
            </a:pPr>
            <a:r>
              <a:rPr lang="en-US" sz="5600">
                <a:latin typeface="Copperplate Gothic Bold" panose="020E0705020206020404" pitchFamily="34" charset="0"/>
                <a:ea typeface="Calibri" panose="020F0502020204030204" pitchFamily="34" charset="0"/>
                <a:cs typeface="Times New Roman" panose="02020603050405020304" pitchFamily="18" charset="0"/>
              </a:rPr>
              <a:t>During homework time, you will turn of all notifications: </a:t>
            </a:r>
            <a:r>
              <a:rPr lang="en-US" sz="5600">
                <a:latin typeface="Calibri" panose="020F0502020204030204" pitchFamily="34" charset="0"/>
                <a:ea typeface="Calibri" panose="020F0502020204030204" pitchFamily="34" charset="0"/>
                <a:cs typeface="Times New Roman" panose="02020603050405020304" pitchFamily="18" charset="0"/>
              </a:rPr>
              <a:t> </a:t>
            </a:r>
            <a:r>
              <a:rPr lang="en-US" sz="5600">
                <a:latin typeface="Copperplate Gothic Bold" panose="020E0705020206020404" pitchFamily="34" charset="0"/>
                <a:ea typeface="Calibri" panose="020F0502020204030204" pitchFamily="34" charset="0"/>
                <a:cs typeface="Times New Roman" panose="02020603050405020304" pitchFamily="18" charset="0"/>
              </a:rPr>
              <a:t>Yes ___ No ___.</a:t>
            </a:r>
            <a:endParaRPr lang="en-US" sz="5600">
              <a:latin typeface="Calibri" panose="020F0502020204030204" pitchFamily="34" charset="0"/>
              <a:ea typeface="Calibri" panose="020F0502020204030204" pitchFamily="34" charset="0"/>
              <a:cs typeface="Times New Roman" panose="02020603050405020304" pitchFamily="18" charset="0"/>
            </a:endParaRPr>
          </a:p>
          <a:p>
            <a:pPr marL="114300" indent="0">
              <a:lnSpc>
                <a:spcPct val="107000"/>
              </a:lnSpc>
              <a:spcBef>
                <a:spcPts val="0"/>
              </a:spcBef>
              <a:buNone/>
            </a:pPr>
            <a:r>
              <a:rPr lang="en-US" sz="5600">
                <a:latin typeface="Copperplate Gothic Bold" panose="020E0705020206020404" pitchFamily="34" charset="0"/>
                <a:ea typeface="Calibri" panose="020F0502020204030204" pitchFamily="34" charset="0"/>
                <a:cs typeface="Times New Roman" panose="02020603050405020304" pitchFamily="18" charset="0"/>
              </a:rPr>
              <a:t> </a:t>
            </a:r>
            <a:endParaRPr lang="en-US" sz="56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Arial" panose="020B0604020202020204" pitchFamily="34" charset="0"/>
              <a:buChar char="•"/>
            </a:pPr>
            <a:r>
              <a:rPr lang="en-US" sz="5600">
                <a:latin typeface="Copperplate Gothic Bold" panose="020E0705020206020404" pitchFamily="34" charset="0"/>
                <a:ea typeface="Calibri" panose="020F0502020204030204" pitchFamily="34" charset="0"/>
                <a:cs typeface="Times New Roman" panose="02020603050405020304" pitchFamily="18" charset="0"/>
              </a:rPr>
              <a:t>During homework time, you can listen to music (better a radio)</a:t>
            </a:r>
            <a:r>
              <a:rPr lang="en-US" sz="5600">
                <a:latin typeface="Calibri" panose="020F0502020204030204" pitchFamily="34" charset="0"/>
                <a:ea typeface="Calibri" panose="020F0502020204030204" pitchFamily="34" charset="0"/>
                <a:cs typeface="Times New Roman" panose="02020603050405020304" pitchFamily="18" charset="0"/>
              </a:rPr>
              <a:t> </a:t>
            </a:r>
            <a:r>
              <a:rPr lang="en-US" sz="5600">
                <a:latin typeface="Copperplate Gothic Bold" panose="020E0705020206020404" pitchFamily="34" charset="0"/>
                <a:ea typeface="Calibri" panose="020F0502020204030204" pitchFamily="34" charset="0"/>
                <a:cs typeface="Times New Roman" panose="02020603050405020304" pitchFamily="18" charset="0"/>
              </a:rPr>
              <a:t>Yes ___ No ___.</a:t>
            </a:r>
            <a:endParaRPr lang="en-US" sz="56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Arial" panose="020B0604020202020204" pitchFamily="34" charset="0"/>
              <a:buChar char="•"/>
            </a:pPr>
            <a:endParaRPr lang="en-US" sz="5600">
              <a:latin typeface="Copperplate Gothic Bold" panose="020E0705020206020404" pitchFamily="34" charset="0"/>
              <a:ea typeface="Calibri" panose="020F0502020204030204" pitchFamily="34" charset="0"/>
              <a:cs typeface="Times New Roman" panose="02020603050405020304" pitchFamily="18" charset="0"/>
            </a:endParaRPr>
          </a:p>
          <a:p>
            <a:pPr>
              <a:lnSpc>
                <a:spcPct val="107000"/>
              </a:lnSpc>
              <a:spcBef>
                <a:spcPts val="0"/>
              </a:spcBef>
              <a:buFont typeface="Arial" panose="020B0604020202020204" pitchFamily="34" charset="0"/>
              <a:buChar char="•"/>
            </a:pPr>
            <a:r>
              <a:rPr lang="en-US" sz="5600">
                <a:latin typeface="Copperplate Gothic Bold" panose="020E0705020206020404" pitchFamily="34" charset="0"/>
                <a:ea typeface="Calibri" panose="020F0502020204030204" pitchFamily="34" charset="0"/>
                <a:cs typeface="Times New Roman" panose="02020603050405020304" pitchFamily="18" charset="0"/>
              </a:rPr>
              <a:t>Maximum screen-time on school days: _________.</a:t>
            </a:r>
            <a:endParaRPr lang="en-US" sz="56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56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Arial" panose="020B0604020202020204" pitchFamily="34" charset="0"/>
              <a:buChar char="•"/>
            </a:pPr>
            <a:r>
              <a:rPr lang="en-US" sz="5600">
                <a:latin typeface="Copperplate Gothic Bold" panose="020E0705020206020404" pitchFamily="34" charset="0"/>
                <a:ea typeface="Calibri" panose="020F0502020204030204" pitchFamily="34" charset="0"/>
                <a:cs typeface="Times New Roman" panose="02020603050405020304" pitchFamily="18" charset="0"/>
              </a:rPr>
              <a:t>Maximum screen-time on non-school days: _________.</a:t>
            </a:r>
            <a:endParaRPr lang="en-US" sz="56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56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Arial" panose="020B0604020202020204" pitchFamily="34" charset="0"/>
              <a:buChar char="•"/>
            </a:pPr>
            <a:r>
              <a:rPr lang="en-US" sz="5600">
                <a:latin typeface="Copperplate Gothic Bold" panose="020E0705020206020404" pitchFamily="34" charset="0"/>
                <a:ea typeface="Calibri" panose="020F0502020204030204" pitchFamily="34" charset="0"/>
                <a:cs typeface="Times New Roman" panose="02020603050405020304" pitchFamily="18" charset="0"/>
              </a:rPr>
              <a:t>At bedtime, the cell phone will: ___ Remain in the bedroom ___ Put in central place </a:t>
            </a:r>
            <a:endParaRPr lang="en-US" sz="560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5600">
                <a:latin typeface="Copperplate Gothic Bold" panose="020E0705020206020404" pitchFamily="34" charset="0"/>
                <a:ea typeface="Calibri" panose="020F0502020204030204" pitchFamily="34" charset="0"/>
                <a:cs typeface="Times New Roman" panose="02020603050405020304" pitchFamily="18" charset="0"/>
              </a:rPr>
              <a:t> </a:t>
            </a:r>
            <a:endParaRPr lang="en-US" sz="56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5600">
                <a:latin typeface="Copperplate Gothic Bold" panose="020E0705020206020404" pitchFamily="34" charset="0"/>
                <a:ea typeface="Calibri" panose="020F0502020204030204" pitchFamily="34" charset="0"/>
                <a:cs typeface="Times New Roman" panose="02020603050405020304" pitchFamily="18" charset="0"/>
              </a:rPr>
              <a:t>                ­­­­_________________________________­­_______________           Date:  _____________________</a:t>
            </a:r>
            <a:endParaRPr lang="en-US" sz="56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5600">
                <a:latin typeface="Calibri" panose="020F0502020204030204" pitchFamily="34" charset="0"/>
                <a:ea typeface="Calibri" panose="020F0502020204030204" pitchFamily="34" charset="0"/>
                <a:cs typeface="Times New Roman" panose="02020603050405020304" pitchFamily="18" charset="0"/>
              </a:rPr>
              <a:t>                  </a:t>
            </a:r>
            <a:r>
              <a:rPr lang="en-US" sz="5600">
                <a:latin typeface="Copperplate Gothic Bold" panose="020E0705020206020404" pitchFamily="34" charset="0"/>
                <a:ea typeface="Calibri" panose="020F0502020204030204" pitchFamily="34" charset="0"/>
                <a:cs typeface="Times New Roman" panose="02020603050405020304" pitchFamily="18" charset="0"/>
              </a:rPr>
              <a:t>Person granted access to the technology</a:t>
            </a:r>
            <a:endParaRPr lang="en-US" sz="56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5600">
                <a:latin typeface="Copperplate Gothic Bold" panose="020E0705020206020404" pitchFamily="34" charset="0"/>
                <a:ea typeface="Calibri" panose="020F0502020204030204" pitchFamily="34" charset="0"/>
                <a:cs typeface="Times New Roman" panose="02020603050405020304" pitchFamily="18" charset="0"/>
              </a:rPr>
              <a:t> </a:t>
            </a:r>
            <a:endParaRPr lang="en-US" sz="56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5600">
                <a:latin typeface="Copperplate Gothic Bold" panose="020E0705020206020404" pitchFamily="34" charset="0"/>
                <a:ea typeface="Calibri" panose="020F0502020204030204" pitchFamily="34" charset="0"/>
                <a:cs typeface="Times New Roman" panose="02020603050405020304" pitchFamily="18" charset="0"/>
              </a:rPr>
              <a:t>                ________________________________________________           Date:  _____________________</a:t>
            </a:r>
            <a:endParaRPr lang="en-US" sz="56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5600">
                <a:latin typeface="Copperplate Gothic Bold" panose="020E0705020206020404" pitchFamily="34" charset="0"/>
                <a:ea typeface="Calibri" panose="020F0502020204030204" pitchFamily="34" charset="0"/>
                <a:cs typeface="Times New Roman" panose="02020603050405020304" pitchFamily="18" charset="0"/>
              </a:rPr>
              <a:t>                Person(s) who owns the technology</a:t>
            </a:r>
            <a:endParaRPr lang="en-US" sz="56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5600">
                <a:latin typeface="Copperplate Gothic Bold" panose="020E0705020206020404" pitchFamily="34" charset="0"/>
                <a:ea typeface="Calibri" panose="020F0502020204030204" pitchFamily="34" charset="0"/>
                <a:cs typeface="Times New Roman" panose="02020603050405020304" pitchFamily="18" charset="0"/>
              </a:rPr>
              <a:t> </a:t>
            </a:r>
            <a:endParaRPr lang="en-US" sz="56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280740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07E770D-49B5-4E15-9B33-707AEAF5679A}"/>
              </a:ext>
            </a:extLst>
          </p:cNvPr>
          <p:cNvSpPr>
            <a:spLocks noGrp="1"/>
          </p:cNvSpPr>
          <p:nvPr>
            <p:ph type="title"/>
          </p:nvPr>
        </p:nvSpPr>
        <p:spPr>
          <a:xfrm>
            <a:off x="541867" y="787400"/>
            <a:ext cx="7145866" cy="778933"/>
          </a:xfrm>
        </p:spPr>
        <p:txBody>
          <a:bodyPr anchor="ctr">
            <a:normAutofit/>
          </a:bodyPr>
          <a:lstStyle/>
          <a:p>
            <a:r>
              <a:rPr lang="en-US" sz="3200" b="1">
                <a:solidFill>
                  <a:srgbClr val="FEFFFF"/>
                </a:solidFill>
              </a:rPr>
              <a:t>Current Trends</a:t>
            </a:r>
          </a:p>
        </p:txBody>
      </p:sp>
      <p:sp>
        <p:nvSpPr>
          <p:cNvPr id="3" name="Content Placeholder 2">
            <a:extLst>
              <a:ext uri="{FF2B5EF4-FFF2-40B4-BE49-F238E27FC236}">
                <a16:creationId xmlns:a16="http://schemas.microsoft.com/office/drawing/2014/main" id="{3C86F0D6-82BD-48FB-B30B-25EA3089C4C4}"/>
              </a:ext>
            </a:extLst>
          </p:cNvPr>
          <p:cNvSpPr>
            <a:spLocks noGrp="1"/>
          </p:cNvSpPr>
          <p:nvPr>
            <p:ph idx="1"/>
          </p:nvPr>
        </p:nvSpPr>
        <p:spPr>
          <a:xfrm>
            <a:off x="541866" y="2032000"/>
            <a:ext cx="7145867" cy="4503024"/>
          </a:xfrm>
        </p:spPr>
        <p:txBody>
          <a:bodyPr>
            <a:normAutofit/>
          </a:bodyPr>
          <a:lstStyle/>
          <a:p>
            <a:pPr lvl="0">
              <a:lnSpc>
                <a:spcPct val="90000"/>
              </a:lnSpc>
              <a:spcBef>
                <a:spcPts val="0"/>
              </a:spcBef>
              <a:buFont typeface="Symbol" panose="05050102010706020507" pitchFamily="18" charset="2"/>
              <a:buChar char=""/>
            </a:pP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In a ten-year span from 1994 to 2003, the diagnosis of bipolar disorder in children increased forty-fold (Moreno et al., 2007).</a:t>
            </a:r>
          </a:p>
          <a:p>
            <a:pPr lvl="0">
              <a:lnSpc>
                <a:spcPct val="90000"/>
              </a:lnSpc>
              <a:spcBef>
                <a:spcPts val="0"/>
              </a:spcBef>
              <a:buFont typeface="Symbol" panose="05050102010706020507" pitchFamily="18" charset="2"/>
              <a:buChar char=""/>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Childhood psychiatric disorders such as ADHD, autism spectrum disorders, and tic disorders are on the rise (</a:t>
            </a:r>
            <a:r>
              <a:rPr lang="en-US" sz="1600" err="1">
                <a:solidFill>
                  <a:srgbClr val="FEFFFF"/>
                </a:solidFill>
                <a:latin typeface="Calibri" panose="020F0502020204030204" pitchFamily="34" charset="0"/>
                <a:ea typeface="Calibri" panose="020F0502020204030204" pitchFamily="34" charset="0"/>
                <a:cs typeface="Times New Roman" panose="02020603050405020304" pitchFamily="18" charset="0"/>
              </a:rPr>
              <a:t>Atladottir</a:t>
            </a: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 et al., 2007).</a:t>
            </a:r>
          </a:p>
          <a:p>
            <a:pPr lvl="0">
              <a:lnSpc>
                <a:spcPct val="90000"/>
              </a:lnSpc>
              <a:spcBef>
                <a:spcPts val="0"/>
              </a:spcBef>
              <a:buFont typeface="Symbol" panose="05050102010706020507" pitchFamily="18" charset="2"/>
              <a:buChar char=""/>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Between 1980 and 2007, the diagnosis of ADHD has increased by 800 percent (Dunckley, 2012).</a:t>
            </a:r>
          </a:p>
          <a:p>
            <a:pPr lvl="0">
              <a:lnSpc>
                <a:spcPct val="90000"/>
              </a:lnSpc>
              <a:spcBef>
                <a:spcPts val="0"/>
              </a:spcBef>
              <a:buFont typeface="Symbol" panose="05050102010706020507" pitchFamily="18" charset="2"/>
              <a:buChar char=""/>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A December 2015 study in the </a:t>
            </a:r>
            <a:r>
              <a:rPr lang="en-US" sz="1600" i="1">
                <a:solidFill>
                  <a:srgbClr val="FEFFFF"/>
                </a:solidFill>
                <a:latin typeface="Calibri" panose="020F0502020204030204" pitchFamily="34" charset="0"/>
                <a:ea typeface="Calibri" panose="020F0502020204030204" pitchFamily="34" charset="0"/>
                <a:cs typeface="Times New Roman" panose="02020603050405020304" pitchFamily="18" charset="0"/>
              </a:rPr>
              <a:t>Journal of Clinical Psychology</a:t>
            </a: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 found that ADHD diagnoses rose 43 percent in the United States, with more than one in ten children now diagnosed with the disorder.</a:t>
            </a:r>
          </a:p>
          <a:p>
            <a:pPr lvl="0">
              <a:lnSpc>
                <a:spcPct val="90000"/>
              </a:lnSpc>
              <a:spcBef>
                <a:spcPts val="0"/>
              </a:spcBef>
              <a:buFont typeface="Symbol" panose="05050102010706020507" pitchFamily="18" charset="2"/>
              <a:buChar char=""/>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Between 2001 and 2005, ADHD medication prescription rose by 40%.</a:t>
            </a:r>
          </a:p>
          <a:p>
            <a:pPr lvl="0">
              <a:lnSpc>
                <a:spcPct val="90000"/>
              </a:lnSpc>
              <a:spcBef>
                <a:spcPts val="0"/>
              </a:spcBef>
              <a:buFont typeface="Symbol" panose="05050102010706020507" pitchFamily="18" charset="2"/>
              <a:buChar char=""/>
            </a:pPr>
            <a:endPar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600">
                <a:solidFill>
                  <a:srgbClr val="FEFFFF"/>
                </a:solidFill>
                <a:latin typeface="Calibri" panose="020F0502020204030204" pitchFamily="34" charset="0"/>
                <a:ea typeface="Calibri" panose="020F0502020204030204" pitchFamily="34" charset="0"/>
                <a:cs typeface="Times New Roman" panose="02020603050405020304" pitchFamily="18" charset="0"/>
              </a:rPr>
              <a:t>Mental illness is now the number one reason for disability findings for children, representing half of all claims filed in 2012, compared to just 5 to 6 percent of claims twenty years ago (SSI Annual Statistical Report, 2012).</a:t>
            </a:r>
          </a:p>
          <a:p>
            <a:pPr>
              <a:lnSpc>
                <a:spcPct val="90000"/>
              </a:lnSpc>
            </a:pPr>
            <a:endParaRPr lang="en-US" sz="1300">
              <a:solidFill>
                <a:srgbClr val="FEFFFF"/>
              </a:solidFill>
            </a:endParaRPr>
          </a:p>
        </p:txBody>
      </p:sp>
      <p:pic>
        <p:nvPicPr>
          <p:cNvPr id="1026" name="Picture 2" descr="Image result for picture showing trends">
            <a:extLst>
              <a:ext uri="{FF2B5EF4-FFF2-40B4-BE49-F238E27FC236}">
                <a16:creationId xmlns:a16="http://schemas.microsoft.com/office/drawing/2014/main" id="{02D8C714-A3F2-4005-A8F4-F8B97B6C94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442"/>
          <a:stretch/>
        </p:blipFill>
        <p:spPr bwMode="auto">
          <a:xfrm>
            <a:off x="8769530" y="2032000"/>
            <a:ext cx="3143796" cy="339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2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3FFB-26DA-4530-9F51-6519300415F9}"/>
              </a:ext>
            </a:extLst>
          </p:cNvPr>
          <p:cNvSpPr>
            <a:spLocks noGrp="1"/>
          </p:cNvSpPr>
          <p:nvPr>
            <p:ph type="title"/>
          </p:nvPr>
        </p:nvSpPr>
        <p:spPr>
          <a:xfrm>
            <a:off x="520701" y="332010"/>
            <a:ext cx="11250612" cy="1280890"/>
          </a:xfrm>
        </p:spPr>
        <p:txBody>
          <a:bodyPr>
            <a:normAutofit fontScale="90000"/>
          </a:bodyPr>
          <a:lstStyle/>
          <a:p>
            <a:br>
              <a:rPr lang="en-US" dirty="0"/>
            </a:br>
            <a:br>
              <a:rPr lang="en-US" dirty="0"/>
            </a:br>
            <a:r>
              <a:rPr lang="en-US" sz="4400" b="1" dirty="0"/>
              <a:t>How Much is Okay?</a:t>
            </a:r>
            <a:br>
              <a:rPr lang="en-US" sz="4400" b="1" dirty="0"/>
            </a:br>
            <a:br>
              <a:rPr lang="en-US" b="1" dirty="0"/>
            </a:br>
            <a:br>
              <a:rPr lang="en-US" b="1" dirty="0"/>
            </a:br>
            <a:br>
              <a:rPr lang="en-US" b="1" dirty="0"/>
            </a:br>
            <a:br>
              <a:rPr lang="en-US" b="1" dirty="0"/>
            </a:br>
            <a:br>
              <a:rPr lang="en-US" b="1" dirty="0"/>
            </a:br>
            <a:br>
              <a:rPr lang="en-US" b="1" dirty="0"/>
            </a:br>
            <a:br>
              <a:rPr lang="en-US" b="1" dirty="0"/>
            </a:br>
            <a:br>
              <a:rPr lang="en-US" b="1" dirty="0"/>
            </a:br>
            <a:r>
              <a:rPr lang="en-US" sz="1800" b="1" dirty="0"/>
              <a:t>Used with the permission of Dr. Andy Doan</a:t>
            </a:r>
          </a:p>
        </p:txBody>
      </p:sp>
      <p:pic>
        <p:nvPicPr>
          <p:cNvPr id="5" name="Content Placeholder 4" descr="A screenshot of a cell phone&#10;&#10;Description automatically generated">
            <a:extLst>
              <a:ext uri="{FF2B5EF4-FFF2-40B4-BE49-F238E27FC236}">
                <a16:creationId xmlns:a16="http://schemas.microsoft.com/office/drawing/2014/main" id="{004C4861-63B5-43D4-B0B2-B3455541FB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943" t="-19712" r="47800"/>
          <a:stretch/>
        </p:blipFill>
        <p:spPr>
          <a:xfrm>
            <a:off x="5778501" y="-1371600"/>
            <a:ext cx="6451600" cy="8496300"/>
          </a:xfrm>
        </p:spPr>
      </p:pic>
      <p:pic>
        <p:nvPicPr>
          <p:cNvPr id="1026" name="Picture 2" descr="Image result for image of a clock">
            <a:extLst>
              <a:ext uri="{FF2B5EF4-FFF2-40B4-BE49-F238E27FC236}">
                <a16:creationId xmlns:a16="http://schemas.microsoft.com/office/drawing/2014/main" id="{871C2F18-335A-4201-84EF-2AC751275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636838"/>
            <a:ext cx="21336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16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FEA66-574F-4775-89F9-A73220CA7032}"/>
              </a:ext>
            </a:extLst>
          </p:cNvPr>
          <p:cNvSpPr>
            <a:spLocks noGrp="1"/>
          </p:cNvSpPr>
          <p:nvPr>
            <p:ph type="title"/>
          </p:nvPr>
        </p:nvSpPr>
        <p:spPr>
          <a:xfrm>
            <a:off x="2592925" y="624110"/>
            <a:ext cx="8911687" cy="1280890"/>
          </a:xfrm>
        </p:spPr>
        <p:txBody>
          <a:bodyPr>
            <a:normAutofit fontScale="90000"/>
          </a:bodyPr>
          <a:lstStyle/>
          <a:p>
            <a:pPr marL="0" marR="0">
              <a:spcBef>
                <a:spcPts val="0"/>
              </a:spcBef>
              <a:spcAft>
                <a:spcPts val="0"/>
              </a:spcAft>
            </a:pPr>
            <a:r>
              <a:rPr lang="en-US" b="1">
                <a:latin typeface="Calibri" panose="020F0502020204030204" pitchFamily="34" charset="0"/>
                <a:ea typeface="Calibri" panose="020F0502020204030204" pitchFamily="34" charset="0"/>
                <a:cs typeface="Times New Roman" panose="02020603050405020304" pitchFamily="18" charset="0"/>
              </a:rPr>
              <a:t>Treatment – Safety Guards for Monitoring and Support:</a:t>
            </a:r>
            <a:br>
              <a:rPr lang="en-US" b="1">
                <a:latin typeface="Calibri" panose="020F0502020204030204" pitchFamily="34" charset="0"/>
                <a:ea typeface="Calibri" panose="020F0502020204030204" pitchFamily="34" charset="0"/>
                <a:cs typeface="Times New Roman" panose="02020603050405020304" pitchFamily="18" charset="0"/>
              </a:rPr>
            </a:br>
            <a:br>
              <a:rPr lang="en-US" b="1">
                <a:latin typeface="Calibri" panose="020F0502020204030204" pitchFamily="34" charset="0"/>
                <a:ea typeface="Calibri" panose="020F0502020204030204" pitchFamily="34" charset="0"/>
                <a:cs typeface="Times New Roman" panose="02020603050405020304" pitchFamily="18" charset="0"/>
              </a:rPr>
            </a:br>
            <a:br>
              <a:rPr lang="en-US" sz="2800" b="1">
                <a:latin typeface="Calibri" panose="020F0502020204030204" pitchFamily="34" charset="0"/>
                <a:ea typeface="Calibri" panose="020F0502020204030204" pitchFamily="34" charset="0"/>
                <a:cs typeface="Times New Roman" panose="02020603050405020304" pitchFamily="18" charset="0"/>
              </a:rPr>
            </a:br>
            <a:r>
              <a:rPr lang="en-US">
                <a:latin typeface="Calibri" panose="020F0502020204030204" pitchFamily="34" charset="0"/>
                <a:ea typeface="Calibri" panose="020F0502020204030204" pitchFamily="34" charset="0"/>
                <a:cs typeface="Times New Roman" panose="02020603050405020304" pitchFamily="18" charset="0"/>
              </a:rPr>
              <a:t> </a:t>
            </a:r>
            <a:br>
              <a:rPr lang="en-US" sz="28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ABC63A4F-ECB5-4033-AC9E-6AD19896B445}"/>
              </a:ext>
            </a:extLst>
          </p:cNvPr>
          <p:cNvSpPr>
            <a:spLocks noGrp="1"/>
          </p:cNvSpPr>
          <p:nvPr>
            <p:ph idx="1"/>
          </p:nvPr>
        </p:nvSpPr>
        <p:spPr>
          <a:xfrm>
            <a:off x="2589212" y="1904999"/>
            <a:ext cx="8915400" cy="4722303"/>
          </a:xfrm>
        </p:spPr>
        <p:txBody>
          <a:bodyPr>
            <a:normAutofit fontScale="85000" lnSpcReduction="20000"/>
          </a:bodyPr>
          <a:lstStyle/>
          <a:p>
            <a:pPr lvl="0">
              <a:lnSpc>
                <a:spcPct val="107000"/>
              </a:lnSpc>
              <a:spcBef>
                <a:spcPts val="0"/>
              </a:spcBef>
              <a:spcAft>
                <a:spcPts val="800"/>
              </a:spcAft>
              <a:buFont typeface="Symbol" panose="05050102010706020507" pitchFamily="18" charset="2"/>
              <a:buChar char=""/>
            </a:pPr>
            <a:r>
              <a:rPr lang="en-US"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www.commonsensemedia.com</a:t>
            </a:r>
            <a:r>
              <a:rPr lang="en-US">
                <a:latin typeface="Calibri" panose="020F0502020204030204" pitchFamily="34" charset="0"/>
                <a:ea typeface="Calibri" panose="020F0502020204030204" pitchFamily="34" charset="0"/>
                <a:cs typeface="Times New Roman" panose="02020603050405020304" pitchFamily="18" charset="0"/>
              </a:rPr>
              <a:t>  This site offers objective ratings and suggestions for all types of media. This is an excellent resource!</a:t>
            </a:r>
          </a:p>
          <a:p>
            <a:pPr lvl="0">
              <a:lnSpc>
                <a:spcPct val="107000"/>
              </a:lnSpc>
              <a:spcBef>
                <a:spcPts val="0"/>
              </a:spcBef>
              <a:spcAft>
                <a:spcPts val="800"/>
              </a:spcAft>
              <a:buFont typeface="Symbol" panose="05050102010706020507" pitchFamily="18" charset="2"/>
              <a:buChar char=""/>
            </a:pPr>
            <a:r>
              <a:rPr lang="en-US"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www.familysafemedia.com</a:t>
            </a:r>
            <a:r>
              <a:rPr lang="en-US">
                <a:latin typeface="Calibri" panose="020F0502020204030204" pitchFamily="34" charset="0"/>
                <a:ea typeface="Calibri" panose="020F0502020204030204" pitchFamily="34" charset="0"/>
                <a:cs typeface="Times New Roman" panose="02020603050405020304" pitchFamily="18" charset="0"/>
              </a:rPr>
              <a:t>  This offers hardware for limiting access regarding both time and content. Hardware looks a little dated. The cost is about $69.</a:t>
            </a:r>
          </a:p>
          <a:p>
            <a:pPr lvl="0">
              <a:lnSpc>
                <a:spcPct val="107000"/>
              </a:lnSpc>
              <a:spcBef>
                <a:spcPts val="0"/>
              </a:spcBef>
              <a:spcAft>
                <a:spcPts val="800"/>
              </a:spcAft>
              <a:buFont typeface="Symbol" panose="05050102010706020507" pitchFamily="18" charset="2"/>
              <a:buChar char=""/>
            </a:pPr>
            <a:r>
              <a:rPr lang="en-US"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www.getscreen.com</a:t>
            </a:r>
            <a:r>
              <a:rPr lang="en-US">
                <a:latin typeface="Calibri" panose="020F0502020204030204" pitchFamily="34" charset="0"/>
                <a:ea typeface="Calibri" panose="020F0502020204030204" pitchFamily="34" charset="0"/>
                <a:cs typeface="Times New Roman" panose="02020603050405020304" pitchFamily="18" charset="0"/>
              </a:rPr>
              <a:t>  This program allows parents to monitor and set individual controls on all digital devices in the family, including setting time limits on television and video games. Connects to a smartphone and costs around $99.</a:t>
            </a:r>
          </a:p>
          <a:p>
            <a:pPr lvl="0">
              <a:lnSpc>
                <a:spcPct val="107000"/>
              </a:lnSpc>
              <a:spcBef>
                <a:spcPts val="0"/>
              </a:spcBef>
              <a:spcAft>
                <a:spcPts val="800"/>
              </a:spcAft>
              <a:buFont typeface="Symbol" panose="05050102010706020507" pitchFamily="18" charset="2"/>
              <a:buChar char=""/>
            </a:pPr>
            <a:r>
              <a:rPr lang="en-US"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www.TimeTimer.com</a:t>
            </a:r>
            <a:r>
              <a:rPr lang="en-US">
                <a:latin typeface="Calibri" panose="020F0502020204030204" pitchFamily="34" charset="0"/>
                <a:ea typeface="Calibri" panose="020F0502020204030204" pitchFamily="34" charset="0"/>
                <a:cs typeface="Times New Roman" panose="02020603050405020304" pitchFamily="18" charset="0"/>
              </a:rPr>
              <a:t>  This site offers highly visible and easy to set timers.</a:t>
            </a:r>
          </a:p>
          <a:p>
            <a:pPr lvl="0">
              <a:lnSpc>
                <a:spcPct val="107000"/>
              </a:lnSpc>
              <a:spcBef>
                <a:spcPts val="0"/>
              </a:spcBef>
              <a:spcAft>
                <a:spcPts val="800"/>
              </a:spcAft>
              <a:buFont typeface="Symbol" panose="05050102010706020507" pitchFamily="18" charset="2"/>
              <a:buChar char=""/>
            </a:pPr>
            <a:r>
              <a:rPr lang="en-US"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www.KidsBehavioralNerology.com</a:t>
            </a:r>
            <a:r>
              <a:rPr lang="en-US">
                <a:latin typeface="Calibri" panose="020F0502020204030204" pitchFamily="34" charset="0"/>
                <a:ea typeface="Calibri" panose="020F0502020204030204" pitchFamily="34" charset="0"/>
                <a:cs typeface="Times New Roman" panose="02020603050405020304" pitchFamily="18" charset="0"/>
              </a:rPr>
              <a:t>  This is Kutcher’s website which contains information about many of the children who are particularly vulnerable to excessive screen-time such as children with ADHD and ASD.  Also available is updated summaries of the American Academy of Pediatrics’ media recommendations for children. </a:t>
            </a:r>
          </a:p>
          <a:p>
            <a:pPr lvl="0">
              <a:lnSpc>
                <a:spcPct val="107000"/>
              </a:lnSpc>
              <a:spcBef>
                <a:spcPts val="0"/>
              </a:spcBef>
              <a:spcAft>
                <a:spcPts val="800"/>
              </a:spcAft>
              <a:buFont typeface="Symbol" panose="05050102010706020507" pitchFamily="18" charset="2"/>
              <a:buChar char=""/>
            </a:pPr>
            <a:r>
              <a:rPr lang="en-US"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https://meetcircle.com/</a:t>
            </a:r>
            <a:r>
              <a:rPr lang="en-US">
                <a:latin typeface="Calibri" panose="020F0502020204030204" pitchFamily="34" charset="0"/>
                <a:ea typeface="Calibri" panose="020F0502020204030204" pitchFamily="34" charset="0"/>
                <a:cs typeface="Times New Roman" panose="02020603050405020304" pitchFamily="18" charset="0"/>
              </a:rPr>
              <a:t>  This device works with your home Wi-Fi and allows you to manage every connected device on your home network, both wireless and hard-wired and does not require any software on them. Lists for about $49.</a:t>
            </a:r>
          </a:p>
          <a:p>
            <a:pPr lvl="0">
              <a:lnSpc>
                <a:spcPct val="107000"/>
              </a:lnSpc>
              <a:spcBef>
                <a:spcPts val="0"/>
              </a:spcBef>
              <a:spcAft>
                <a:spcPts val="800"/>
              </a:spcAft>
              <a:buFont typeface="Symbol" panose="05050102010706020507" pitchFamily="18" charset="2"/>
              <a:buChar char=""/>
            </a:pPr>
            <a:r>
              <a:rPr lang="en-US"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www.drdunckley.com</a:t>
            </a:r>
            <a:r>
              <a:rPr lang="en-US">
                <a:latin typeface="Calibri" panose="020F0502020204030204" pitchFamily="34" charset="0"/>
                <a:ea typeface="Calibri" panose="020F0502020204030204" pitchFamily="34" charset="0"/>
                <a:cs typeface="Times New Roman" panose="02020603050405020304" pitchFamily="18" charset="0"/>
              </a:rPr>
              <a:t>; </a:t>
            </a:r>
            <a:r>
              <a:rPr lang="en-US"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www.ResetYourChildsBrain.com</a:t>
            </a:r>
            <a:r>
              <a:rPr lang="en-US">
                <a:latin typeface="Calibri" panose="020F0502020204030204" pitchFamily="34" charset="0"/>
                <a:ea typeface="Calibri" panose="020F0502020204030204" pitchFamily="34" charset="0"/>
                <a:cs typeface="Times New Roman" panose="02020603050405020304" pitchFamily="18" charset="0"/>
              </a:rPr>
              <a:t>. These sites offer among other things, an excellent video of Dr. Dunckley's explanation of the impact of media addiction and her rationale for her media reset as well as details on how to implement the reset. Outstanding resource!</a:t>
            </a:r>
          </a:p>
          <a:p>
            <a:pPr marL="0">
              <a:spcBef>
                <a:spcPts val="0"/>
              </a:spcBef>
            </a:pPr>
            <a:endParaRPr lang="en-US">
              <a:latin typeface="Calibri" panose="020F0502020204030204" pitchFamily="34" charset="0"/>
              <a:ea typeface="Calibri" panose="020F0502020204030204" pitchFamily="34" charset="0"/>
              <a:cs typeface="Times New Roman" panose="02020603050405020304" pitchFamily="18" charset="0"/>
            </a:endParaRPr>
          </a:p>
        </p:txBody>
      </p:sp>
      <p:pic>
        <p:nvPicPr>
          <p:cNvPr id="5124" name="Picture 4" descr="Image result for cartoons of security guards">
            <a:extLst>
              <a:ext uri="{FF2B5EF4-FFF2-40B4-BE49-F238E27FC236}">
                <a16:creationId xmlns:a16="http://schemas.microsoft.com/office/drawing/2014/main" id="{8C3427D2-4CE2-46F7-AF2B-EB044EF3F5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388" y="2208640"/>
            <a:ext cx="1685925" cy="288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47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8" name="Group 87">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89"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0"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91"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92"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93"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94"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95"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96"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97"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98"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99"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00"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2" name="Group 101">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103"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04"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05"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06"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07"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08"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09"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10"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11"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12"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13"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14"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F96D68FE-E26A-4956-AA9B-88515F91EA30}"/>
              </a:ext>
            </a:extLst>
          </p:cNvPr>
          <p:cNvSpPr>
            <a:spLocks noGrp="1"/>
          </p:cNvSpPr>
          <p:nvPr>
            <p:ph type="title"/>
          </p:nvPr>
        </p:nvSpPr>
        <p:spPr>
          <a:xfrm>
            <a:off x="4659520" y="624110"/>
            <a:ext cx="6845092" cy="1280890"/>
          </a:xfrm>
        </p:spPr>
        <p:txBody>
          <a:bodyPr>
            <a:normAutofit/>
          </a:bodyPr>
          <a:lstStyle/>
          <a:p>
            <a:pPr>
              <a:lnSpc>
                <a:spcPct val="90000"/>
              </a:lnSpc>
            </a:pPr>
            <a:r>
              <a:rPr lang="en-US" sz="2800" b="1">
                <a:latin typeface="Calibri" panose="020F0502020204030204" pitchFamily="34" charset="0"/>
                <a:ea typeface="Calibri" panose="020F0502020204030204" pitchFamily="34" charset="0"/>
                <a:cs typeface="Times New Roman" panose="02020603050405020304" pitchFamily="18" charset="0"/>
              </a:rPr>
              <a:t>Treatment – Safety Guards for Monitoring and Support – continued:</a:t>
            </a:r>
            <a:br>
              <a:rPr lang="en-US" sz="2800" b="1">
                <a:latin typeface="Calibri" panose="020F0502020204030204" pitchFamily="34" charset="0"/>
                <a:ea typeface="Calibri" panose="020F0502020204030204" pitchFamily="34" charset="0"/>
                <a:cs typeface="Times New Roman" panose="02020603050405020304" pitchFamily="18" charset="0"/>
              </a:rPr>
            </a:br>
            <a:endParaRPr lang="en-US" sz="2800"/>
          </a:p>
        </p:txBody>
      </p:sp>
      <p:sp>
        <p:nvSpPr>
          <p:cNvPr id="116" name="Rectangle 115">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8"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80" name="Picture 4" descr="Image result for cartoons of security guards">
            <a:extLst>
              <a:ext uri="{FF2B5EF4-FFF2-40B4-BE49-F238E27FC236}">
                <a16:creationId xmlns:a16="http://schemas.microsoft.com/office/drawing/2014/main" id="{35053B02-7C32-4F48-B783-AB03788F56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33" r="19193" b="-1"/>
          <a:stretch/>
        </p:blipFill>
        <p:spPr bwMode="auto">
          <a:xfrm>
            <a:off x="393192" y="1508760"/>
            <a:ext cx="2042066" cy="385070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B4E3160-CCF2-4ABB-B4DF-6DB0B2945D5F}"/>
              </a:ext>
            </a:extLst>
          </p:cNvPr>
          <p:cNvSpPr>
            <a:spLocks noGrp="1"/>
          </p:cNvSpPr>
          <p:nvPr>
            <p:ph idx="1"/>
          </p:nvPr>
        </p:nvSpPr>
        <p:spPr>
          <a:xfrm>
            <a:off x="4656667" y="2133600"/>
            <a:ext cx="6847944" cy="3777622"/>
          </a:xfrm>
        </p:spPr>
        <p:txBody>
          <a:bodyPr>
            <a:normAutofit/>
          </a:bodyPr>
          <a:lstStyle/>
          <a:p>
            <a:pPr>
              <a:buFont typeface="Wingdings" panose="05000000000000000000" pitchFamily="2" charset="2"/>
              <a:buChar char="Ø"/>
            </a:pPr>
            <a:r>
              <a:rPr lang="en-US" u="sng">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http://www.realbattle.org/</a:t>
            </a:r>
            <a:r>
              <a:rPr lang="en-US">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a:latin typeface="Calibri" panose="020F0502020204030204" pitchFamily="34" charset="0"/>
                <a:ea typeface="Calibri" panose="020F0502020204030204" pitchFamily="34" charset="0"/>
                <a:cs typeface="Times New Roman" panose="02020603050405020304" pitchFamily="18" charset="0"/>
              </a:rPr>
              <a:t>Cofounded by Andrew Doan, MD, PhD – Medical Doctor &amp; Neuroscientist and Julie Doan, RN – Mother &amp; Family Advocate, </a:t>
            </a:r>
            <a:r>
              <a:rPr lang="en-US" b="1">
                <a:latin typeface="Calibri" panose="020F0502020204030204" pitchFamily="34" charset="0"/>
                <a:ea typeface="Calibri" panose="020F0502020204030204" pitchFamily="34" charset="0"/>
                <a:cs typeface="Times New Roman" panose="02020603050405020304" pitchFamily="18" charset="0"/>
              </a:rPr>
              <a:t>Real Battle Ministries</a:t>
            </a:r>
            <a:r>
              <a:rPr lang="en-US">
                <a:latin typeface="Calibri" panose="020F0502020204030204" pitchFamily="34" charset="0"/>
                <a:ea typeface="Calibri" panose="020F0502020204030204" pitchFamily="34" charset="0"/>
                <a:cs typeface="Times New Roman" panose="02020603050405020304" pitchFamily="18" charset="0"/>
              </a:rPr>
              <a:t> is  a first-class, science and spiritually-based supportive website.</a:t>
            </a:r>
          </a:p>
          <a:p>
            <a:pPr marL="0" lvl="0" indent="0">
              <a:buClr>
                <a:srgbClr val="A53010"/>
              </a:buClr>
              <a:buNone/>
            </a:pPr>
            <a:endParaRPr lang="en-US">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800"/>
              </a:spcAft>
              <a:buClr>
                <a:srgbClr val="A53010"/>
              </a:buClr>
              <a:buFont typeface="Wingdings" panose="05000000000000000000" pitchFamily="2" charset="2"/>
              <a:buChar char="Ø"/>
            </a:pPr>
            <a:r>
              <a:rPr lang="en-US" u="sng">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https://www.olganon.org/home</a:t>
            </a:r>
            <a:r>
              <a:rPr lang="en-US" u="sng">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b="1">
                <a:latin typeface="Calibri" panose="020F0502020204030204" pitchFamily="34" charset="0"/>
                <a:ea typeface="Calibri" panose="020F0502020204030204" pitchFamily="34" charset="0"/>
                <a:cs typeface="Times New Roman" panose="02020603050405020304" pitchFamily="18" charset="0"/>
              </a:rPr>
              <a:t>On-Line Gamers Anonymous</a:t>
            </a:r>
            <a:r>
              <a:rPr lang="en-US">
                <a:latin typeface="Calibri" panose="020F0502020204030204" pitchFamily="34" charset="0"/>
                <a:ea typeface="Calibri" panose="020F0502020204030204" pitchFamily="34" charset="0"/>
                <a:cs typeface="Times New Roman" panose="02020603050405020304" pitchFamily="18" charset="0"/>
              </a:rPr>
              <a:t>®, founded in 2002, is a 12-step self-help group. As noted on their website, “We share our experience, strengths and hope to help and support each other recover and heal from problems resulting from excessive video game playing (gaming disorder).” This website is a </a:t>
            </a:r>
            <a:r>
              <a:rPr lang="en-US" b="1">
                <a:latin typeface="Calibri" panose="020F0502020204030204" pitchFamily="34" charset="0"/>
                <a:ea typeface="Calibri" panose="020F0502020204030204" pitchFamily="34" charset="0"/>
                <a:cs typeface="Times New Roman" panose="02020603050405020304" pitchFamily="18" charset="0"/>
              </a:rPr>
              <a:t>“goldmine”</a:t>
            </a:r>
            <a:r>
              <a:rPr lang="en-US">
                <a:latin typeface="Calibri" panose="020F0502020204030204" pitchFamily="34" charset="0"/>
                <a:ea typeface="Calibri" panose="020F0502020204030204" pitchFamily="34" charset="0"/>
                <a:cs typeface="Times New Roman" panose="02020603050405020304" pitchFamily="18" charset="0"/>
              </a:rPr>
              <a:t> of supportive links to numerous resources.</a:t>
            </a:r>
          </a:p>
          <a:p>
            <a:pPr>
              <a:buFont typeface="Wingdings" panose="05000000000000000000" pitchFamily="2" charset="2"/>
              <a:buChar char="Ø"/>
            </a:pP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latin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850954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447CE7A-7156-41AB-85AF-A87D6FE1E3E1}"/>
              </a:ext>
            </a:extLst>
          </p:cNvPr>
          <p:cNvSpPr>
            <a:spLocks noGrp="1"/>
          </p:cNvSpPr>
          <p:nvPr>
            <p:ph type="title"/>
          </p:nvPr>
        </p:nvSpPr>
        <p:spPr>
          <a:xfrm>
            <a:off x="819772" y="863208"/>
            <a:ext cx="7145866" cy="778933"/>
          </a:xfrm>
        </p:spPr>
        <p:txBody>
          <a:bodyPr anchor="ctr">
            <a:normAutofit/>
          </a:bodyPr>
          <a:lstStyle/>
          <a:p>
            <a:r>
              <a:rPr lang="en-US" sz="3200" b="1">
                <a:solidFill>
                  <a:srgbClr val="FEFFFF"/>
                </a:solidFill>
              </a:rPr>
              <a:t>Referrals:</a:t>
            </a:r>
          </a:p>
        </p:txBody>
      </p:sp>
      <p:sp>
        <p:nvSpPr>
          <p:cNvPr id="3" name="Content Placeholder 2">
            <a:extLst>
              <a:ext uri="{FF2B5EF4-FFF2-40B4-BE49-F238E27FC236}">
                <a16:creationId xmlns:a16="http://schemas.microsoft.com/office/drawing/2014/main" id="{D16A0B4C-2E84-48FF-A8FB-097E4C17AF59}"/>
              </a:ext>
            </a:extLst>
          </p:cNvPr>
          <p:cNvSpPr>
            <a:spLocks noGrp="1"/>
          </p:cNvSpPr>
          <p:nvPr>
            <p:ph idx="1"/>
          </p:nvPr>
        </p:nvSpPr>
        <p:spPr>
          <a:xfrm>
            <a:off x="541866" y="2031999"/>
            <a:ext cx="7145867" cy="4628859"/>
          </a:xfrm>
        </p:spPr>
        <p:txBody>
          <a:bodyPr>
            <a:normAutofit/>
          </a:bodyPr>
          <a:lstStyle/>
          <a:p>
            <a:pPr marL="0" indent="0">
              <a:spcBef>
                <a:spcPts val="0"/>
              </a:spcBef>
              <a:spcAft>
                <a:spcPts val="600"/>
              </a:spcAft>
              <a:buNone/>
            </a:pPr>
            <a:r>
              <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rPr>
              <a:t>If in-home interventions do not improve the situation:</a:t>
            </a:r>
          </a:p>
          <a:p>
            <a:pPr marL="0" indent="0">
              <a:spcBef>
                <a:spcPts val="0"/>
              </a:spcBef>
              <a:spcAft>
                <a:spcPts val="600"/>
              </a:spcAft>
              <a:buNone/>
            </a:pPr>
            <a:endParaRPr lang="en-US" sz="20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Wingdings" panose="05000000000000000000" pitchFamily="2" charset="2"/>
              <a:buChar char="§"/>
            </a:pPr>
            <a:r>
              <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rPr>
              <a:t>Consider a </a:t>
            </a:r>
            <a:r>
              <a:rPr 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referral</a:t>
            </a:r>
            <a:r>
              <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rPr>
              <a:t> to a therapist knowledgeable in media addictions</a:t>
            </a:r>
          </a:p>
          <a:p>
            <a:pPr marL="457200" lvl="1" indent="0">
              <a:spcBef>
                <a:spcPts val="0"/>
              </a:spcBef>
              <a:spcAft>
                <a:spcPts val="600"/>
              </a:spcAft>
              <a:buNone/>
            </a:pPr>
            <a:endParaRPr lang="en-US" sz="110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Wingdings" panose="05000000000000000000" pitchFamily="2" charset="2"/>
              <a:buChar char="§"/>
            </a:pPr>
            <a:r>
              <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rPr>
              <a:t>Consider </a:t>
            </a:r>
            <a:r>
              <a:rPr lang="en-US" sz="1800">
                <a:solidFill>
                  <a:srgbClr val="FFFF00"/>
                </a:solidFill>
                <a:latin typeface="Calibri" panose="020F0502020204030204" pitchFamily="34" charset="0"/>
                <a:ea typeface="Calibri" panose="020F0502020204030204" pitchFamily="34" charset="0"/>
                <a:cs typeface="Times New Roman" panose="02020603050405020304" pitchFamily="18" charset="0"/>
              </a:rPr>
              <a:t>inpatient </a:t>
            </a:r>
            <a:r>
              <a:rPr lang="en-US" sz="1800">
                <a:solidFill>
                  <a:srgbClr val="FEFFFF"/>
                </a:solidFill>
                <a:latin typeface="Calibri" panose="020F0502020204030204" pitchFamily="34" charset="0"/>
                <a:ea typeface="Calibri" panose="020F0502020204030204" pitchFamily="34" charset="0"/>
                <a:cs typeface="Times New Roman" panose="02020603050405020304" pitchFamily="18" charset="0"/>
              </a:rPr>
              <a:t>in extreme cases:</a:t>
            </a:r>
            <a:endParaRPr lang="en-US" sz="1800">
              <a:solidFill>
                <a:srgbClr val="FFFF00"/>
              </a:solidFill>
              <a:latin typeface="Calibri" panose="020F0502020204030204" pitchFamily="34" charset="0"/>
              <a:cs typeface="Times New Roman" panose="02020603050405020304" pitchFamily="18" charset="0"/>
            </a:endParaRPr>
          </a:p>
          <a:p>
            <a:pPr lvl="2">
              <a:spcBef>
                <a:spcPts val="0"/>
              </a:spcBef>
              <a:spcAft>
                <a:spcPts val="600"/>
              </a:spcAft>
              <a:buFont typeface="Wingdings" panose="05000000000000000000" pitchFamily="2" charset="2"/>
              <a:buChar char="§"/>
            </a:pPr>
            <a:r>
              <a:rPr lang="en-US" sz="1600" b="1" u="sng">
                <a:solidFill>
                  <a:srgbClr val="FFFF00"/>
                </a:solidFill>
                <a:latin typeface="Calibri" panose="020F0502020204030204" pitchFamily="34" charset="0"/>
                <a:ea typeface="Calibri" panose="020F0502020204030204" pitchFamily="34" charset="0"/>
                <a:cs typeface="Times New Roman" panose="02020603050405020304" pitchFamily="18" charset="0"/>
              </a:rPr>
              <a:t>reSTART</a:t>
            </a:r>
            <a:r>
              <a:rPr lang="en-US" sz="1600" u="sng">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1600" u="sng">
                <a:solidFill>
                  <a:schemeClr val="bg1"/>
                </a:solidFill>
                <a:latin typeface="Calibri" panose="020F0502020204030204" pitchFamily="34" charset="0"/>
                <a:ea typeface="Calibri" panose="020F0502020204030204" pitchFamily="34" charset="0"/>
                <a:cs typeface="Times New Roman" panose="02020603050405020304" pitchFamily="18" charset="0"/>
              </a:rPr>
              <a:t>cofounded Dr. Hilarie Cash, PhD</a:t>
            </a:r>
            <a:r>
              <a:rPr lang="en-US" sz="1600">
                <a:solidFill>
                  <a:schemeClr val="bg1"/>
                </a:solidFill>
                <a:latin typeface="Calibri" panose="020F0502020204030204" pitchFamily="34" charset="0"/>
                <a:ea typeface="Calibri" panose="020F0502020204030204" pitchFamily="34" charset="0"/>
                <a:cs typeface="Times New Roman" panose="02020603050405020304" pitchFamily="18" charset="0"/>
              </a:rPr>
              <a:t>, Chief Clinical Director and Cosette Rae, CEO, Chief Executive Officer, MSW, LICSW, ACSW, CDWF:  ReSTART specializes in behavioral addictions, Internet gaming disorder, video game addiction treatment, gambling, virtual reality, augmented reality, and excessive screentime and social media use. </a:t>
            </a:r>
          </a:p>
          <a:p>
            <a:pPr lvl="2">
              <a:spcBef>
                <a:spcPts val="0"/>
              </a:spcBef>
              <a:spcAft>
                <a:spcPts val="600"/>
              </a:spcAft>
              <a:buFont typeface="Wingdings" panose="05000000000000000000" pitchFamily="2" charset="2"/>
              <a:buChar char="§"/>
            </a:pPr>
            <a:r>
              <a:rPr lang="en-US" sz="1600" b="1" u="sng">
                <a:solidFill>
                  <a:srgbClr val="FFFF00"/>
                </a:solidFill>
                <a:latin typeface="Calibri" panose="020F0502020204030204" pitchFamily="34" charset="0"/>
                <a:ea typeface="Calibri" panose="020F0502020204030204" pitchFamily="34" charset="0"/>
                <a:cs typeface="Times New Roman" panose="02020603050405020304" pitchFamily="18" charset="0"/>
              </a:rPr>
              <a:t>Launch House </a:t>
            </a:r>
            <a:r>
              <a:rPr lang="en-US" sz="1600" u="sng">
                <a:solidFill>
                  <a:schemeClr val="bg1"/>
                </a:solidFill>
                <a:latin typeface="Calibri" panose="020F0502020204030204" pitchFamily="34" charset="0"/>
                <a:ea typeface="Calibri" panose="020F0502020204030204" pitchFamily="34" charset="0"/>
                <a:cs typeface="Times New Roman" panose="02020603050405020304" pitchFamily="18" charset="0"/>
              </a:rPr>
              <a:t>founded by Dr. Kardaras</a:t>
            </a:r>
            <a:r>
              <a:rPr lang="en-US" sz="160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1600" b="1">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600">
                <a:solidFill>
                  <a:schemeClr val="bg1"/>
                </a:solidFill>
                <a:latin typeface="Calibri" panose="020F0502020204030204" pitchFamily="34" charset="0"/>
                <a:ea typeface="Calibri" panose="020F0502020204030204" pitchFamily="34" charset="0"/>
                <a:cs typeface="Times New Roman" panose="02020603050405020304" pitchFamily="18" charset="0"/>
              </a:rPr>
              <a:t>  Launch House offers full mental health services for adults and adolescents, including the attendant mental health and screen addiction issues that many young people face today. </a:t>
            </a:r>
            <a:endParaRPr lang="en-US" sz="1600">
              <a:solidFill>
                <a:schemeClr val="bg1"/>
              </a:solidFill>
            </a:endParaRPr>
          </a:p>
        </p:txBody>
      </p:sp>
      <p:pic>
        <p:nvPicPr>
          <p:cNvPr id="6146" name="Picture 2" descr="Image result for cartoons of seeking help">
            <a:extLst>
              <a:ext uri="{FF2B5EF4-FFF2-40B4-BE49-F238E27FC236}">
                <a16:creationId xmlns:a16="http://schemas.microsoft.com/office/drawing/2014/main" id="{C2B8A4AE-8D7F-446D-84AC-226F6C0B8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4178" y="1940560"/>
            <a:ext cx="2819768"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632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F38F909-F0BE-4AC7-AF5A-C0923D6CAB55}"/>
              </a:ext>
            </a:extLst>
          </p:cNvPr>
          <p:cNvSpPr>
            <a:spLocks noGrp="1"/>
          </p:cNvSpPr>
          <p:nvPr>
            <p:ph type="title"/>
          </p:nvPr>
        </p:nvSpPr>
        <p:spPr>
          <a:xfrm>
            <a:off x="541867" y="787400"/>
            <a:ext cx="7145866" cy="778933"/>
          </a:xfrm>
        </p:spPr>
        <p:txBody>
          <a:bodyPr anchor="ctr">
            <a:normAutofit/>
          </a:bodyPr>
          <a:lstStyle/>
          <a:p>
            <a:r>
              <a:rPr lang="en-US" sz="3200" b="1">
                <a:solidFill>
                  <a:srgbClr val="FEFFFF"/>
                </a:solidFill>
              </a:rPr>
              <a:t>Conclusion:</a:t>
            </a:r>
          </a:p>
        </p:txBody>
      </p:sp>
      <p:sp>
        <p:nvSpPr>
          <p:cNvPr id="3" name="Content Placeholder 2">
            <a:extLst>
              <a:ext uri="{FF2B5EF4-FFF2-40B4-BE49-F238E27FC236}">
                <a16:creationId xmlns:a16="http://schemas.microsoft.com/office/drawing/2014/main" id="{7ED2150B-0760-4875-902C-4B1D7A71BEFB}"/>
              </a:ext>
            </a:extLst>
          </p:cNvPr>
          <p:cNvSpPr>
            <a:spLocks noGrp="1"/>
          </p:cNvSpPr>
          <p:nvPr>
            <p:ph idx="1"/>
          </p:nvPr>
        </p:nvSpPr>
        <p:spPr>
          <a:xfrm>
            <a:off x="541866" y="2032000"/>
            <a:ext cx="7145867" cy="3879222"/>
          </a:xfrm>
        </p:spPr>
        <p:txBody>
          <a:bodyPr>
            <a:normAutofit fontScale="77500" lnSpcReduction="20000"/>
          </a:bodyPr>
          <a:lstStyle/>
          <a:p>
            <a:pP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 encourage parents to be proactive and take charge.</a:t>
            </a:r>
          </a:p>
          <a:p>
            <a:pPr>
              <a:buFont typeface="Wingdings" panose="05000000000000000000" pitchFamily="2" charset="2"/>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Electronic media, in itself, is not at all a bad thing if kept in a healthy balance with connected living to meaning. </a:t>
            </a:r>
          </a:p>
          <a:p>
            <a:pPr>
              <a:buFont typeface="Wingdings" panose="05000000000000000000" pitchFamily="2" charset="2"/>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It is our job as parents, educators, and professionals to help this generation of children use it responsibly. </a:t>
            </a:r>
          </a:p>
          <a:p>
            <a:pPr>
              <a:buFont typeface="Wingdings" panose="05000000000000000000" pitchFamily="2" charset="2"/>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We must wake up not only individually but as a society to address this need. </a:t>
            </a:r>
          </a:p>
          <a:p>
            <a:pPr marL="0" indent="0">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 remain optimistic that this can be done. </a:t>
            </a:r>
          </a:p>
          <a:p>
            <a:pPr>
              <a:buFont typeface="Wingdings" panose="05000000000000000000" pitchFamily="2" charset="2"/>
              <a:buChar char="§"/>
            </a:pPr>
            <a:endParaRPr lang="en-US" sz="2000" dirty="0">
              <a:solidFill>
                <a:srgbClr val="FEFFFF"/>
              </a:solidFill>
              <a:latin typeface="Calibri" panose="020F0502020204030204" pitchFamily="34" charset="0"/>
              <a:cs typeface="Times New Roman" panose="02020603050405020304" pitchFamily="18" charset="0"/>
            </a:endParaRPr>
          </a:p>
          <a:p>
            <a:pPr marL="0" indent="0">
              <a:buNone/>
            </a:pPr>
            <a:r>
              <a:rPr lang="en-US" sz="1300" dirty="0">
                <a:solidFill>
                  <a:srgbClr val="FFFF00"/>
                </a:solidFill>
              </a:rPr>
              <a:t>12 January 2020 Draft</a:t>
            </a:r>
          </a:p>
        </p:txBody>
      </p:sp>
      <p:pic>
        <p:nvPicPr>
          <p:cNvPr id="7172" name="Picture 4" descr="Image result for cartoons of that's all folks">
            <a:extLst>
              <a:ext uri="{FF2B5EF4-FFF2-40B4-BE49-F238E27FC236}">
                <a16:creationId xmlns:a16="http://schemas.microsoft.com/office/drawing/2014/main" id="{EC605652-DBFE-4905-B1AF-49A64A733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651" y="2603863"/>
            <a:ext cx="3317966" cy="269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675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423</TotalTime>
  <Words>8653</Words>
  <Application>Microsoft Office PowerPoint</Application>
  <PresentationFormat>Widescreen</PresentationFormat>
  <Paragraphs>760</Paragraphs>
  <Slides>94</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94</vt:i4>
      </vt:variant>
    </vt:vector>
  </HeadingPairs>
  <TitlesOfParts>
    <vt:vector size="105" baseType="lpstr">
      <vt:lpstr>Algerian</vt:lpstr>
      <vt:lpstr>Arial</vt:lpstr>
      <vt:lpstr>Arial Rounded MT Bold</vt:lpstr>
      <vt:lpstr>Calibri</vt:lpstr>
      <vt:lpstr>Century Gothic</vt:lpstr>
      <vt:lpstr>Copperplate Gothic Bold</vt:lpstr>
      <vt:lpstr>Symbol</vt:lpstr>
      <vt:lpstr>Times New Roman</vt:lpstr>
      <vt:lpstr>Wingdings</vt:lpstr>
      <vt:lpstr>Wingdings 3</vt:lpstr>
      <vt:lpstr>Wisp</vt:lpstr>
      <vt:lpstr>Media Addiction and the Search for Meaning</vt:lpstr>
      <vt:lpstr>An Addiction Hits Close to Home</vt:lpstr>
      <vt:lpstr>I began pondering: What has been going on with kids in the past 10 years or so?</vt:lpstr>
      <vt:lpstr>My Favorite Authors Deserve Credit:</vt:lpstr>
      <vt:lpstr>Definition of Addiction     Adam Slater (2018) Irresistible</vt:lpstr>
      <vt:lpstr>PowerPoint Presentation</vt:lpstr>
      <vt:lpstr>Disruptive Mood Dysregulation Disorder – Real or a Sign of the Times:</vt:lpstr>
      <vt:lpstr>Part One: Some Facts and Terms:</vt:lpstr>
      <vt:lpstr>Current Trends</vt:lpstr>
      <vt:lpstr>Current Trends - continued</vt:lpstr>
      <vt:lpstr>Current Trends – continued  And what about we adults in the room?      Cited in Adam Alder, Irresistible (2018)</vt:lpstr>
      <vt:lpstr>Sadly, many kids these days would go left I think:</vt:lpstr>
      <vt:lpstr>Electronic Screen Syndrome (ESS) - as Defined by Dr. Dunckley (2015):</vt:lpstr>
      <vt:lpstr>Warning Signs of ESS: </vt:lpstr>
      <vt:lpstr>Warning Signs of ESS -  continued </vt:lpstr>
      <vt:lpstr>Warning Signs of ESS -  continued</vt:lpstr>
      <vt:lpstr>Screen-time Devices:</vt:lpstr>
      <vt:lpstr>Screen-time Activities:</vt:lpstr>
      <vt:lpstr>Interactive versus Passive Screen-Time: </vt:lpstr>
      <vt:lpstr>    Effects of Interactive versus Passive Screen-time </vt:lpstr>
      <vt:lpstr>Part Two:  How the Brain Gets Hooked on Media </vt:lpstr>
      <vt:lpstr>How the Brain Gets Hooked on Digital Drugs </vt:lpstr>
      <vt:lpstr>Functions of Dopamine</vt:lpstr>
      <vt:lpstr>Dopamine Reward Pathway</vt:lpstr>
      <vt:lpstr>More on Dopamine </vt:lpstr>
      <vt:lpstr>Dopamine vs Endogenous Opioids</vt:lpstr>
      <vt:lpstr>Bought and liking the BMW but still Wanting the Ducati Diavel</vt:lpstr>
      <vt:lpstr>Dopamine and DeltaFosB “Keep doing it!”</vt:lpstr>
      <vt:lpstr>Dopamine and CREB – “Slow it Down, Silver!”</vt:lpstr>
      <vt:lpstr>Dopanergic Downregulation at the Synaptic Level</vt:lpstr>
      <vt:lpstr>So, we see that chronic overstimulation can lead to two opposite effects: </vt:lpstr>
      <vt:lpstr>The Three C’s of Addiction</vt:lpstr>
      <vt:lpstr>Factoids about Dopamine Increases (Koepp et al., 1998; Guangbheng et al., 2012)</vt:lpstr>
      <vt:lpstr>Part Three: The impact of Media on Your Child’s Brain, Body, and Behavior</vt:lpstr>
      <vt:lpstr>MRI of “Gaming Brain”</vt:lpstr>
      <vt:lpstr>Impact of Excessive Media on Eyes</vt:lpstr>
      <vt:lpstr> Impact of Excessive Media on the Brain</vt:lpstr>
      <vt:lpstr>Impact of Excessive Media on the Body</vt:lpstr>
      <vt:lpstr>In the words of Dr. Andrew Doan:</vt:lpstr>
      <vt:lpstr>Impact of Excessive Media on Arousal</vt:lpstr>
      <vt:lpstr>Impact of Excessive Media on Arousal</vt:lpstr>
      <vt:lpstr>The Impact of Chronic Hyperarousal  </vt:lpstr>
      <vt:lpstr>Impact of Media on Attention - The ADHD Effect</vt:lpstr>
      <vt:lpstr>Impact of Media on Attention - The ADHD Effect - continued</vt:lpstr>
      <vt:lpstr>Impact of Media on Attention - The ADHD Effect - continued</vt:lpstr>
      <vt:lpstr>Impact of Distracted Parents</vt:lpstr>
      <vt:lpstr>The Impact of Media on Depression</vt:lpstr>
      <vt:lpstr>The Impact of Media on Depression – continued:</vt:lpstr>
      <vt:lpstr>The Impact of Media on Depression – continued: Shared with permission – Peter Ryan, CAPT, USN (R)</vt:lpstr>
      <vt:lpstr>The Impact of Media on Depression – continued: Shared with permission – Peter Ryan, CAPT, USN (R)</vt:lpstr>
      <vt:lpstr>The Impact of Media on Depression – continued:</vt:lpstr>
      <vt:lpstr>The Impact of Media on Depression – continued</vt:lpstr>
      <vt:lpstr>The Impact of Media on Psychosis:</vt:lpstr>
      <vt:lpstr>The Impact of Media on Psychosis - continued:</vt:lpstr>
      <vt:lpstr>The Impact of Median on Aggression:</vt:lpstr>
      <vt:lpstr>The Impact of Median on Aggression – continued:</vt:lpstr>
      <vt:lpstr>Impact of Media on Social/Emotional Development:    </vt:lpstr>
      <vt:lpstr>Impact of Media on Social/Emotional Development:   Two areas of the brain, the anterior cingulate and the orbital frontal cortex, serve as a protective mechanism to override the reward system’s desire for ever increasing dopamine increase. Sadly, hypofrontality involves the rewiring of our brains so that when an impulse to engage in a dopamine-related behavior activated, the brain ends up shutting down its ability to override the reward system. This is the breeding ground for horrible choices an  impacts on social development</vt:lpstr>
      <vt:lpstr>Impact of Media on Social/Emotional Development – continued: </vt:lpstr>
      <vt:lpstr>Impact of Media on Social/Emotional Development – continued: </vt:lpstr>
      <vt:lpstr>Impact of Media on Social/Emotional Development – continued:  Shared with permission – Peter Ryan, CAPT, USN (R)</vt:lpstr>
      <vt:lpstr>Impact of Media on Social/Emotional Development – continued:  Shared with permission – Peter Ryan, CAPT, USN (R)</vt:lpstr>
      <vt:lpstr>Impact of Media on Social/Emotional Development -  continued:</vt:lpstr>
      <vt:lpstr>Impact of Media on Social/Emotional Development -  continued:</vt:lpstr>
      <vt:lpstr>Before and After </vt:lpstr>
      <vt:lpstr>Before and After </vt:lpstr>
      <vt:lpstr>Before and After</vt:lpstr>
      <vt:lpstr>Before and After</vt:lpstr>
      <vt:lpstr> My media happiness rating</vt:lpstr>
      <vt:lpstr>Part Four:  A Few Positives: As summarized by Dr. Zimbardo (2016) in Man Interrupted</vt:lpstr>
      <vt:lpstr>A Few Positives – continued:          Used with permission from Dr. Andy Doan</vt:lpstr>
      <vt:lpstr>A Few Positives – continued: </vt:lpstr>
      <vt:lpstr>Part Five:  Treatment - How do we fix this and save our children? </vt:lpstr>
      <vt:lpstr>There are four essential components to the treatment of media addiction: </vt:lpstr>
      <vt:lpstr>Treatment – the earlier the better as it hardwires in                       Used with permission from Dr. Andy Doan</vt:lpstr>
      <vt:lpstr>Connection is a Big Deal – The Rats Know</vt:lpstr>
      <vt:lpstr>In the Words of Johann Hari (2015)</vt:lpstr>
      <vt:lpstr>Johann Hari’s 8 Point Model for Connected Living:</vt:lpstr>
      <vt:lpstr>Johann Hari’s 8 Point Model for Connected Living – continued:</vt:lpstr>
      <vt:lpstr>Johann Hari’s 8 Point Model for Connected Living – continued:  Two: Connection to Meaningful People - continued:  Shared with permission – Peter Ryan, CAPT, USN (R)</vt:lpstr>
      <vt:lpstr>Johann Hari’s 8 Point Model for Connected Living – continued:</vt:lpstr>
      <vt:lpstr>Johann Hari’s 8 Point Model for Connected Living – continued:</vt:lpstr>
      <vt:lpstr>Johann Hari’s 8 Point Model for Connected Living – continued:</vt:lpstr>
      <vt:lpstr>Johann Hari’s 8 Point Model for Connected Living – continued:</vt:lpstr>
      <vt:lpstr>Johann Hari 8’s Point Model for Connected Living - continued</vt:lpstr>
      <vt:lpstr>Detox Time:</vt:lpstr>
      <vt:lpstr>Detox Time – continued:</vt:lpstr>
      <vt:lpstr>Media Contract - Non-negotiable Rules: </vt:lpstr>
      <vt:lpstr>Media Contract - Negotiable Rules: </vt:lpstr>
      <vt:lpstr>  How Much is Okay?         Used with the permission of Dr. Andy Doan</vt:lpstr>
      <vt:lpstr>Treatment – Safety Guards for Monitoring and Support:     </vt:lpstr>
      <vt:lpstr>Treatment – Safety Guards for Monitoring and Support – continued: </vt:lpstr>
      <vt:lpstr>Referrals: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Addiction and the Search for Meaning</dc:title>
  <dc:creator>Jeffrey Hansen</dc:creator>
  <cp:lastModifiedBy>Jeffrey Hansen</cp:lastModifiedBy>
  <cp:revision>23</cp:revision>
  <dcterms:created xsi:type="dcterms:W3CDTF">2019-10-26T14:17:26Z</dcterms:created>
  <dcterms:modified xsi:type="dcterms:W3CDTF">2023-12-17T16:04:41Z</dcterms:modified>
</cp:coreProperties>
</file>